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1" r:id="rId4"/>
  </p:sldMasterIdLst>
  <p:notesMasterIdLst>
    <p:notesMasterId r:id="rId12"/>
  </p:notesMasterIdLst>
  <p:handoutMasterIdLst>
    <p:handoutMasterId r:id="rId13"/>
  </p:handoutMasterIdLst>
  <p:sldIdLst>
    <p:sldId id="1973" r:id="rId5"/>
    <p:sldId id="1976" r:id="rId6"/>
    <p:sldId id="1936" r:id="rId7"/>
    <p:sldId id="1983" r:id="rId8"/>
    <p:sldId id="1984" r:id="rId9"/>
    <p:sldId id="1985" r:id="rId10"/>
    <p:sldId id="1924" r:id="rId11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1E76A9CA-A09B-2A40-A6DF-7293BDEB01C4}">
          <p14:sldIdLst>
            <p14:sldId id="1973"/>
            <p14:sldId id="1976"/>
            <p14:sldId id="1936"/>
            <p14:sldId id="1983"/>
          </p14:sldIdLst>
        </p14:section>
        <p14:section name="Seção sem Título" id="{30B813A9-28C3-F24D-8B05-5D0C1D5BDE35}">
          <p14:sldIdLst>
            <p14:sldId id="1984"/>
            <p14:sldId id="1985"/>
            <p14:sldId id="19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8C240"/>
    <a:srgbClr val="0A5AAA"/>
    <a:srgbClr val="92D050"/>
    <a:srgbClr val="F2F2F2"/>
    <a:srgbClr val="CA4E0B"/>
    <a:srgbClr val="DEB900"/>
    <a:srgbClr val="FFFFFF"/>
    <a:srgbClr val="ED1C24"/>
    <a:srgbClr val="F37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226" autoAdjust="0"/>
  </p:normalViewPr>
  <p:slideViewPr>
    <p:cSldViewPr snapToGrid="0" snapToObjects="1">
      <p:cViewPr varScale="1">
        <p:scale>
          <a:sx n="40" d="100"/>
          <a:sy n="40" d="100"/>
        </p:scale>
        <p:origin x="1362" y="54"/>
      </p:cViewPr>
      <p:guideLst>
        <p:guide orient="horz" pos="2173"/>
        <p:guide pos="3128"/>
        <p:guide orient="horz" pos="1139"/>
        <p:guide orient="horz"/>
        <p:guide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117" d="100"/>
          <a:sy n="117" d="100"/>
        </p:scale>
        <p:origin x="2144" y="184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09/06/2020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09/06/2020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07BB68-89D0-440A-A608-ACC4A9FE18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5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78109" y="5157019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Realizada em DD/MM/AAAA</a:t>
            </a:r>
          </a:p>
        </p:txBody>
      </p:sp>
      <p:sp>
        <p:nvSpPr>
          <p:cNvPr id="21" name="Subtítulo 2"/>
          <p:cNvSpPr txBox="1">
            <a:spLocks/>
          </p:cNvSpPr>
          <p:nvPr userDrawn="1"/>
        </p:nvSpPr>
        <p:spPr>
          <a:xfrm>
            <a:off x="4816641" y="914592"/>
            <a:ext cx="493689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40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Método de Melhoria</a:t>
            </a:r>
            <a:r>
              <a:rPr lang="pt-BR" sz="4000" b="1" baseline="0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 de Resultados</a:t>
            </a:r>
            <a:endParaRPr lang="pt-BR" sz="4000" b="1" dirty="0">
              <a:solidFill>
                <a:srgbClr val="231F20"/>
              </a:solidFill>
              <a:effectLst/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278109" y="2488931"/>
            <a:ext cx="432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10" y="383739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48" y="1118526"/>
            <a:ext cx="4578493" cy="4578493"/>
          </a:xfrm>
          <a:prstGeom prst="rect">
            <a:avLst/>
          </a:prstGeom>
        </p:spPr>
      </p:pic>
      <p:sp>
        <p:nvSpPr>
          <p:cNvPr id="7" name="Espaço Reservado para Texto 14">
            <a:extLst>
              <a:ext uri="{FF2B5EF4-FFF2-40B4-BE49-F238E27FC236}">
                <a16:creationId xmlns:a16="http://schemas.microsoft.com/office/drawing/2014/main" id="{AF580842-513C-4198-A8E4-6923DC9AE5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67961" y="5707243"/>
            <a:ext cx="1830148" cy="426389"/>
          </a:xfrm>
          <a:prstGeom prst="rect">
            <a:avLst/>
          </a:prstGeom>
        </p:spPr>
        <p:txBody>
          <a:bodyPr anchor="ctr"/>
          <a:lstStyle>
            <a:lvl1pPr>
              <a:defRPr lang="pt-BR" sz="1800" baseline="0" dirty="0">
                <a:solidFill>
                  <a:schemeClr val="accent6"/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pPr marL="0" lvl="0" indent="0" algn="ctr">
              <a:buNone/>
            </a:pP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7A7111B-6458-47D9-AD0F-FD9139A21B21}"/>
              </a:ext>
            </a:extLst>
          </p:cNvPr>
          <p:cNvSpPr txBox="1"/>
          <p:nvPr userDrawn="1"/>
        </p:nvSpPr>
        <p:spPr>
          <a:xfrm>
            <a:off x="5278109" y="5754076"/>
            <a:ext cx="297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800" b="0" u="none" dirty="0">
                <a:solidFill>
                  <a:schemeClr val="accent6"/>
                </a:solidFill>
              </a:rPr>
              <a:t>Plataforma utilizada:</a:t>
            </a:r>
          </a:p>
        </p:txBody>
      </p:sp>
    </p:spTree>
    <p:extLst>
      <p:ext uri="{BB962C8B-B14F-4D97-AF65-F5344CB8AC3E}">
        <p14:creationId xmlns:p14="http://schemas.microsoft.com/office/powerpoint/2010/main" val="233726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N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158637" y="4665215"/>
            <a:ext cx="7777779" cy="77204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lang="pt-BR" sz="4000" b="1" cap="all" baseline="0" smtClean="0">
                <a:solidFill>
                  <a:schemeClr val="accent6"/>
                </a:solidFill>
                <a:latin typeface="Calibri" pitchFamily="34" charset="0"/>
                <a:ea typeface="+mj-ea"/>
                <a:cs typeface="Segoe UI Light" panose="020B0502040204020203" pitchFamily="34" charset="0"/>
              </a:defRPr>
            </a:lvl1pPr>
            <a:lvl2pPr>
              <a:defRPr lang="pt-BR" sz="4400" smtClean="0">
                <a:latin typeface="Calibri" pitchFamily="34" charset="0"/>
                <a:cs typeface="Arial" charset="0"/>
              </a:defRPr>
            </a:lvl2pPr>
            <a:lvl3pPr>
              <a:defRPr lang="pt-BR" sz="4400" smtClean="0">
                <a:latin typeface="Calibri" pitchFamily="34" charset="0"/>
                <a:cs typeface="Arial" charset="0"/>
              </a:defRPr>
            </a:lvl3pPr>
            <a:lvl4pPr>
              <a:defRPr lang="pt-BR" sz="4400" smtClean="0">
                <a:latin typeface="Calibri" pitchFamily="34" charset="0"/>
                <a:cs typeface="Arial" charset="0"/>
              </a:defRPr>
            </a:lvl4pPr>
            <a:lvl5pPr>
              <a:defRPr lang="es-ES" sz="4400">
                <a:latin typeface="Calibri" pitchFamily="34" charset="0"/>
                <a:cs typeface="Arial" charset="0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pt-BR" dirty="0"/>
              <a:t>Escreva o nome da Escola</a:t>
            </a:r>
          </a:p>
        </p:txBody>
      </p:sp>
      <p:sp>
        <p:nvSpPr>
          <p:cNvPr id="9" name="Retângulo 8"/>
          <p:cNvSpPr/>
          <p:nvPr userDrawn="1"/>
        </p:nvSpPr>
        <p:spPr>
          <a:xfrm rot="16200000">
            <a:off x="4926000" y="-521287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000" y="708597"/>
            <a:ext cx="2880000" cy="2880000"/>
          </a:xfrm>
          <a:prstGeom prst="rect">
            <a:avLst/>
          </a:prstGeom>
        </p:spPr>
      </p:pic>
      <p:sp>
        <p:nvSpPr>
          <p:cNvPr id="7" name="Espaço Reservado para Texto 5">
            <a:extLst>
              <a:ext uri="{FF2B5EF4-FFF2-40B4-BE49-F238E27FC236}">
                <a16:creationId xmlns:a16="http://schemas.microsoft.com/office/drawing/2014/main" id="{26316E13-6A21-4E39-9D87-C48F3BDBAF0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2578" y="5628763"/>
            <a:ext cx="1434785" cy="77204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lang="pt-BR" sz="2800" b="1" dirty="0">
                <a:solidFill>
                  <a:schemeClr val="accent6"/>
                </a:solidFill>
              </a:defRPr>
            </a:lvl1pPr>
            <a:lvl2pPr>
              <a:defRPr lang="pt-BR" sz="4400" smtClean="0">
                <a:latin typeface="Calibri" pitchFamily="34" charset="0"/>
                <a:cs typeface="Arial" charset="0"/>
              </a:defRPr>
            </a:lvl2pPr>
            <a:lvl3pPr>
              <a:defRPr lang="pt-BR" sz="4400" smtClean="0">
                <a:latin typeface="Calibri" pitchFamily="34" charset="0"/>
                <a:cs typeface="Arial" charset="0"/>
              </a:defRPr>
            </a:lvl3pPr>
            <a:lvl4pPr>
              <a:defRPr lang="pt-BR" sz="4400" smtClean="0">
                <a:latin typeface="Calibri" pitchFamily="34" charset="0"/>
                <a:cs typeface="Arial" charset="0"/>
              </a:defRPr>
            </a:lvl4pPr>
            <a:lvl5pPr>
              <a:defRPr lang="es-ES" sz="4400">
                <a:latin typeface="Calibri" pitchFamily="34" charset="0"/>
                <a:cs typeface="Arial" charset="0"/>
              </a:defRPr>
            </a:lvl5pPr>
          </a:lstStyle>
          <a:p>
            <a:pPr lvl="0" algn="ctr">
              <a:spcBef>
                <a:spcPct val="0"/>
              </a:spcBef>
            </a:pPr>
            <a:r>
              <a:rPr lang="pt-BR" dirty="0"/>
              <a:t>XXX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906CBB3-DCD8-4A6B-B7FC-3BDBA07DC933}"/>
              </a:ext>
            </a:extLst>
          </p:cNvPr>
          <p:cNvSpPr txBox="1"/>
          <p:nvPr userDrawn="1"/>
        </p:nvSpPr>
        <p:spPr>
          <a:xfrm>
            <a:off x="1158637" y="5753171"/>
            <a:ext cx="6458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800" b="1" u="none" dirty="0">
                <a:solidFill>
                  <a:schemeClr val="accent6"/>
                </a:solidFill>
              </a:rPr>
              <a:t>Número de participantes na reunião:</a:t>
            </a:r>
          </a:p>
        </p:txBody>
      </p:sp>
    </p:spTree>
    <p:extLst>
      <p:ext uri="{BB962C8B-B14F-4D97-AF65-F5344CB8AC3E}">
        <p14:creationId xmlns:p14="http://schemas.microsoft.com/office/powerpoint/2010/main" val="363805062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3309927"/>
            <a:ext cx="468000" cy="468000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Painel</a:t>
            </a:r>
            <a:r>
              <a:rPr lang="pt-BR" baseline="0" noProof="0" dirty="0"/>
              <a:t> de Metas</a:t>
            </a:r>
            <a:endParaRPr lang="es-ES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0696177"/>
              </p:ext>
            </p:extLst>
          </p:nvPr>
        </p:nvGraphicFramePr>
        <p:xfrm>
          <a:off x="435941" y="2521514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>
                    <a:solidFill>
                      <a:srgbClr val="78C2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2020</a:t>
                      </a:r>
                      <a:endParaRPr lang="es-ES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437647" y="3201075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4503084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437647" y="4370459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178161" y="3104819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178161" y="4286235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3178161" y="5443587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6511929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ID.: Indicador de desempenho	</a:t>
            </a:r>
          </a:p>
          <a:p>
            <a:r>
              <a:rPr lang="pt-BR" sz="1200" dirty="0">
                <a:solidFill>
                  <a:schemeClr val="accent6"/>
                </a:solidFill>
              </a:rPr>
              <a:t>Fonte: Coordenadoria de Informação, Tecnologia,</a:t>
            </a:r>
            <a:r>
              <a:rPr lang="pt-BR" sz="1200" baseline="0" dirty="0">
                <a:solidFill>
                  <a:schemeClr val="accent6"/>
                </a:solidFill>
              </a:rPr>
              <a:t> Evidência e Matrícula - CITEM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O principal indicador para acompanhamento</a:t>
            </a:r>
            <a:r>
              <a:rPr lang="pt-BR" sz="2000" baseline="0" dirty="0">
                <a:solidFill>
                  <a:schemeClr val="accent6"/>
                </a:solidFill>
              </a:rPr>
              <a:t> da </a:t>
            </a:r>
            <a:r>
              <a:rPr lang="pt-BR" sz="2000" dirty="0">
                <a:solidFill>
                  <a:schemeClr val="accent6"/>
                </a:solidFill>
              </a:rPr>
              <a:t>qualidade</a:t>
            </a:r>
            <a:r>
              <a:rPr lang="pt-BR" sz="2000" baseline="0" dirty="0">
                <a:solidFill>
                  <a:schemeClr val="accent6"/>
                </a:solidFill>
              </a:rPr>
              <a:t> da educação na rede paulista de ensino é o </a:t>
            </a:r>
            <a:r>
              <a:rPr lang="pt-BR" sz="2000" b="1" baseline="0" dirty="0">
                <a:solidFill>
                  <a:schemeClr val="accent6"/>
                </a:solidFill>
              </a:rPr>
              <a:t>Índice de Desenvolvimento da Educação do Estado de São Paulo - IDESP</a:t>
            </a:r>
            <a:r>
              <a:rPr lang="pt-BR" sz="2000" baseline="0" dirty="0">
                <a:solidFill>
                  <a:schemeClr val="accent6"/>
                </a:solidFill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Nossa escola possui os</a:t>
            </a:r>
            <a:r>
              <a:rPr lang="pt-BR" sz="2000" baseline="0" dirty="0">
                <a:solidFill>
                  <a:schemeClr val="accent6"/>
                </a:solidFill>
              </a:rPr>
              <a:t> seguintes resultados no IDESP em 2019 e desafios para 2020.</a:t>
            </a:r>
            <a:endParaRPr lang="es-ES" sz="2000" dirty="0">
              <a:solidFill>
                <a:schemeClr val="accent6"/>
              </a:solidFill>
            </a:endParaRPr>
          </a:p>
        </p:txBody>
      </p: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6527503" y="3104819"/>
            <a:ext cx="1318402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</a:t>
            </a:r>
            <a:endParaRPr lang="es-ES" dirty="0"/>
          </a:p>
        </p:txBody>
      </p:sp>
      <p:sp>
        <p:nvSpPr>
          <p:cNvPr id="81" name="Espaço Reservado para Texto 42"/>
          <p:cNvSpPr>
            <a:spLocks noGrp="1"/>
          </p:cNvSpPr>
          <p:nvPr>
            <p:ph type="body" sz="quarter" idx="33" hasCustomPrompt="1"/>
          </p:nvPr>
        </p:nvSpPr>
        <p:spPr>
          <a:xfrm>
            <a:off x="8551048" y="3104819"/>
            <a:ext cx="780610" cy="7410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75742" y="4174502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75742" y="5344426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6527503" y="4271136"/>
            <a:ext cx="1318402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       </a:t>
            </a:r>
            <a:endParaRPr lang="es-ES" dirty="0"/>
          </a:p>
        </p:txBody>
      </p:sp>
      <p:sp>
        <p:nvSpPr>
          <p:cNvPr id="97" name="Espaço Reservado para Texto 42"/>
          <p:cNvSpPr>
            <a:spLocks noGrp="1"/>
          </p:cNvSpPr>
          <p:nvPr>
            <p:ph type="body" sz="quarter" idx="38" hasCustomPrompt="1"/>
          </p:nvPr>
        </p:nvSpPr>
        <p:spPr>
          <a:xfrm>
            <a:off x="8551048" y="4248973"/>
            <a:ext cx="828000" cy="757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cxnSp>
        <p:nvCxnSpPr>
          <p:cNvPr id="101" name="Conector reto 100"/>
          <p:cNvCxnSpPr>
            <a:cxnSpLocks/>
          </p:cNvCxnSpPr>
          <p:nvPr userDrawn="1"/>
        </p:nvCxnSpPr>
        <p:spPr>
          <a:xfrm>
            <a:off x="7858458" y="5802295"/>
            <a:ext cx="5344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6527503" y="5443587"/>
            <a:ext cx="1318402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</a:t>
            </a:r>
            <a:endParaRPr lang="es-ES" dirty="0"/>
          </a:p>
        </p:txBody>
      </p:sp>
      <p:sp>
        <p:nvSpPr>
          <p:cNvPr id="104" name="Espaço Reservado para Texto 42"/>
          <p:cNvSpPr>
            <a:spLocks noGrp="1"/>
          </p:cNvSpPr>
          <p:nvPr>
            <p:ph type="body" sz="quarter" idx="40" hasCustomPrompt="1"/>
          </p:nvPr>
        </p:nvSpPr>
        <p:spPr>
          <a:xfrm>
            <a:off x="8551048" y="5442295"/>
            <a:ext cx="828000" cy="7158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cxnSp>
        <p:nvCxnSpPr>
          <p:cNvPr id="63" name="Conector reto 62"/>
          <p:cNvCxnSpPr/>
          <p:nvPr userDrawn="1"/>
        </p:nvCxnSpPr>
        <p:spPr>
          <a:xfrm flipV="1">
            <a:off x="4646884" y="3286675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 userDrawn="1"/>
        </p:nvCxnSpPr>
        <p:spPr>
          <a:xfrm>
            <a:off x="4646884" y="3426790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Espaço Reservado para Texto 42"/>
          <p:cNvSpPr>
            <a:spLocks noGrp="1"/>
          </p:cNvSpPr>
          <p:nvPr>
            <p:ph type="body" sz="quarter" idx="44" hasCustomPrompt="1"/>
          </p:nvPr>
        </p:nvSpPr>
        <p:spPr>
          <a:xfrm>
            <a:off x="5428374" y="3070675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66" name="CaixaDeTexto 65"/>
          <p:cNvSpPr txBox="1"/>
          <p:nvPr userDrawn="1"/>
        </p:nvSpPr>
        <p:spPr>
          <a:xfrm>
            <a:off x="4906381" y="308265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67" name="Espaço Reservado para Texto 42"/>
          <p:cNvSpPr>
            <a:spLocks noGrp="1"/>
          </p:cNvSpPr>
          <p:nvPr>
            <p:ph type="body" sz="quarter" idx="45" hasCustomPrompt="1"/>
          </p:nvPr>
        </p:nvSpPr>
        <p:spPr>
          <a:xfrm>
            <a:off x="5428374" y="3442656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68" name="CaixaDeTexto 67"/>
          <p:cNvSpPr txBox="1"/>
          <p:nvPr userDrawn="1"/>
        </p:nvSpPr>
        <p:spPr>
          <a:xfrm>
            <a:off x="4892104" y="343196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69" name="Conector reto 68"/>
          <p:cNvCxnSpPr/>
          <p:nvPr userDrawn="1"/>
        </p:nvCxnSpPr>
        <p:spPr>
          <a:xfrm flipV="1">
            <a:off x="4646884" y="4452992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 userDrawn="1"/>
        </p:nvCxnSpPr>
        <p:spPr>
          <a:xfrm>
            <a:off x="4646884" y="4593107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Espaço Reservado para Texto 42"/>
          <p:cNvSpPr>
            <a:spLocks noGrp="1"/>
          </p:cNvSpPr>
          <p:nvPr>
            <p:ph type="body" sz="quarter" idx="46" hasCustomPrompt="1"/>
          </p:nvPr>
        </p:nvSpPr>
        <p:spPr>
          <a:xfrm>
            <a:off x="5428374" y="4236992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2" name="CaixaDeTexto 71"/>
          <p:cNvSpPr txBox="1"/>
          <p:nvPr userDrawn="1"/>
        </p:nvSpPr>
        <p:spPr>
          <a:xfrm>
            <a:off x="4906381" y="4248973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73" name="Espaço Reservado para Texto 42"/>
          <p:cNvSpPr>
            <a:spLocks noGrp="1"/>
          </p:cNvSpPr>
          <p:nvPr>
            <p:ph type="body" sz="quarter" idx="47" hasCustomPrompt="1"/>
          </p:nvPr>
        </p:nvSpPr>
        <p:spPr>
          <a:xfrm>
            <a:off x="5428374" y="460897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4" name="CaixaDeTexto 73"/>
          <p:cNvSpPr txBox="1"/>
          <p:nvPr userDrawn="1"/>
        </p:nvSpPr>
        <p:spPr>
          <a:xfrm>
            <a:off x="4892104" y="459828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75" name="Conector reto 74"/>
          <p:cNvCxnSpPr/>
          <p:nvPr userDrawn="1"/>
        </p:nvCxnSpPr>
        <p:spPr>
          <a:xfrm flipV="1">
            <a:off x="4646884" y="5625443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 userDrawn="1"/>
        </p:nvCxnSpPr>
        <p:spPr>
          <a:xfrm>
            <a:off x="4646884" y="576555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Espaço Reservado para Texto 42"/>
          <p:cNvSpPr>
            <a:spLocks noGrp="1"/>
          </p:cNvSpPr>
          <p:nvPr>
            <p:ph type="body" sz="quarter" idx="48" hasCustomPrompt="1"/>
          </p:nvPr>
        </p:nvSpPr>
        <p:spPr>
          <a:xfrm>
            <a:off x="5428374" y="540944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8" name="CaixaDeTexto 77"/>
          <p:cNvSpPr txBox="1"/>
          <p:nvPr userDrawn="1"/>
        </p:nvSpPr>
        <p:spPr>
          <a:xfrm>
            <a:off x="4906381" y="542142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79" name="Espaço Reservado para Texto 42"/>
          <p:cNvSpPr>
            <a:spLocks noGrp="1"/>
          </p:cNvSpPr>
          <p:nvPr>
            <p:ph type="body" sz="quarter" idx="49" hasCustomPrompt="1"/>
          </p:nvPr>
        </p:nvSpPr>
        <p:spPr>
          <a:xfrm>
            <a:off x="5428374" y="5781424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85" name="CaixaDeTexto 84"/>
          <p:cNvSpPr txBox="1"/>
          <p:nvPr userDrawn="1"/>
        </p:nvSpPr>
        <p:spPr>
          <a:xfrm>
            <a:off x="4892104" y="577073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cxnSp>
        <p:nvCxnSpPr>
          <p:cNvPr id="82" name="Conector reto 100">
            <a:extLst>
              <a:ext uri="{FF2B5EF4-FFF2-40B4-BE49-F238E27FC236}">
                <a16:creationId xmlns:a16="http://schemas.microsoft.com/office/drawing/2014/main" id="{77E6D756-354A-B14D-A797-3E344F812C3E}"/>
              </a:ext>
            </a:extLst>
          </p:cNvPr>
          <p:cNvCxnSpPr>
            <a:cxnSpLocks/>
          </p:cNvCxnSpPr>
          <p:nvPr userDrawn="1"/>
        </p:nvCxnSpPr>
        <p:spPr>
          <a:xfrm>
            <a:off x="7858458" y="4698089"/>
            <a:ext cx="5344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to 100">
            <a:extLst>
              <a:ext uri="{FF2B5EF4-FFF2-40B4-BE49-F238E27FC236}">
                <a16:creationId xmlns:a16="http://schemas.microsoft.com/office/drawing/2014/main" id="{76C7AC03-72E3-2049-BA42-707917AF6A89}"/>
              </a:ext>
            </a:extLst>
          </p:cNvPr>
          <p:cNvCxnSpPr>
            <a:cxnSpLocks/>
          </p:cNvCxnSpPr>
          <p:nvPr userDrawn="1"/>
        </p:nvCxnSpPr>
        <p:spPr>
          <a:xfrm>
            <a:off x="7858458" y="3570790"/>
            <a:ext cx="5344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17234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 flipV="1">
            <a:off x="231848" y="1373913"/>
            <a:ext cx="9634686" cy="4571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2" name="Arredondar Retângulo no Mesmo Canto Lateral 11"/>
          <p:cNvSpPr/>
          <p:nvPr userDrawn="1"/>
        </p:nvSpPr>
        <p:spPr>
          <a:xfrm flipV="1">
            <a:off x="218534" y="896521"/>
            <a:ext cx="9648000" cy="398967"/>
          </a:xfrm>
          <a:prstGeom prst="round2SameRect">
            <a:avLst/>
          </a:pr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Considerações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128597" y="896243"/>
            <a:ext cx="9648000" cy="4419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pt-BR" sz="2000" b="1" dirty="0">
                <a:solidFill>
                  <a:srgbClr val="000000"/>
                </a:solidFill>
              </a:rPr>
              <a:t>ESTRATÉGIAS EXITOSAS PARA AUMENTAR O ENGAJAMENTO DOS ALUNOS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2DFAE1-3131-374A-8919-39B8F5D6982C}"/>
              </a:ext>
            </a:extLst>
          </p:cNvPr>
          <p:cNvSpPr txBox="1"/>
          <p:nvPr userDrawn="1"/>
        </p:nvSpPr>
        <p:spPr>
          <a:xfrm>
            <a:off x="231847" y="3550811"/>
            <a:ext cx="9606079" cy="319420"/>
          </a:xfrm>
          <a:prstGeom prst="rect">
            <a:avLst/>
          </a:prstGeom>
          <a:solidFill>
            <a:schemeClr val="accent4">
              <a:lumMod val="60000"/>
              <a:lumOff val="40000"/>
              <a:alpha val="30196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pt-BR" sz="2000" b="1" dirty="0">
                <a:solidFill>
                  <a:srgbClr val="000000"/>
                </a:solidFill>
              </a:rPr>
              <a:t>BUSCA ATIVA 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 userDrawn="1"/>
        </p:nvSpPr>
        <p:spPr>
          <a:xfrm>
            <a:off x="231848" y="3870231"/>
            <a:ext cx="9606079" cy="283724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100" dirty="0">
                <a:solidFill>
                  <a:schemeClr val="accent6"/>
                </a:solidFill>
              </a:rPr>
              <a:t>Descreva as formas utilizadas pela escola para que aqueles alunos,  que ainda não estão acompanhando as atividades não presenciais,  passem a acompanhá-las.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643A7CE-13B4-F54A-BD59-1AEA65CB9265}"/>
              </a:ext>
            </a:extLst>
          </p:cNvPr>
          <p:cNvSpPr/>
          <p:nvPr userDrawn="1"/>
        </p:nvSpPr>
        <p:spPr>
          <a:xfrm>
            <a:off x="228794" y="1286767"/>
            <a:ext cx="9627480" cy="26572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100" dirty="0">
                <a:solidFill>
                  <a:schemeClr val="accent6"/>
                </a:solidFill>
              </a:rPr>
              <a:t>Descreva uma prática positiva da escola para aumentar  o engajamento dos alunos que estão acompanhando as atividades remotas.</a:t>
            </a:r>
          </a:p>
        </p:txBody>
      </p:sp>
    </p:spTree>
    <p:extLst>
      <p:ext uri="{BB962C8B-B14F-4D97-AF65-F5344CB8AC3E}">
        <p14:creationId xmlns:p14="http://schemas.microsoft.com/office/powerpoint/2010/main" val="61436938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Conclusões</a:t>
            </a:r>
            <a:r>
              <a:rPr lang="pt-BR" baseline="0" noProof="0" dirty="0"/>
              <a:t> da Reunião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2DFAE1-3131-374A-8919-39B8F5D6982C}"/>
              </a:ext>
            </a:extLst>
          </p:cNvPr>
          <p:cNvSpPr txBox="1"/>
          <p:nvPr userDrawn="1"/>
        </p:nvSpPr>
        <p:spPr>
          <a:xfrm>
            <a:off x="139260" y="1025891"/>
            <a:ext cx="9627480" cy="4767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pt-BR" sz="2000" b="1" dirty="0">
                <a:solidFill>
                  <a:srgbClr val="000000"/>
                </a:solidFill>
              </a:rPr>
              <a:t>ENCAMINHAMENTOS 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 userDrawn="1"/>
        </p:nvSpPr>
        <p:spPr>
          <a:xfrm>
            <a:off x="139260" y="1555924"/>
            <a:ext cx="9627480" cy="3600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100" dirty="0">
                <a:solidFill>
                  <a:schemeClr val="accent6"/>
                </a:solidFill>
              </a:rPr>
              <a:t>Descreva as necessidades de encaminhamento e apoio</a:t>
            </a:r>
            <a:r>
              <a:rPr lang="pt-BR" altLang="pt-BR" sz="18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55525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47876" y="1504210"/>
            <a:ext cx="9000000" cy="513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9" name="Arredondar Retângulo no Mesmo Canto Lateral 8"/>
          <p:cNvSpPr/>
          <p:nvPr userDrawn="1"/>
        </p:nvSpPr>
        <p:spPr>
          <a:xfrm flipV="1">
            <a:off x="455278" y="952553"/>
            <a:ext cx="9000000" cy="371782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Painel de Gestão à</a:t>
            </a:r>
            <a:r>
              <a:rPr lang="pt-BR" baseline="0" noProof="0" dirty="0"/>
              <a:t> Vista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1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56569" y="1659654"/>
            <a:ext cx="8782615" cy="4503026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foto do Painel Gestão à Vista </a:t>
            </a:r>
            <a:r>
              <a:rPr lang="pt-BR" dirty="0" err="1"/>
              <a:t>Virutal</a:t>
            </a:r>
            <a:r>
              <a:rPr lang="pt-BR" dirty="0"/>
              <a:t> da escola atualizado e/ou link do painel virtual (caso já tenha organizado – este item não é obrigatório).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53000" y="964335"/>
            <a:ext cx="9000000" cy="36000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18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</p:spTree>
    <p:extLst>
      <p:ext uri="{BB962C8B-B14F-4D97-AF65-F5344CB8AC3E}">
        <p14:creationId xmlns:p14="http://schemas.microsoft.com/office/powerpoint/2010/main" val="60110647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2253000" y="301238"/>
            <a:ext cx="54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accent6"/>
                </a:solidFill>
              </a:rPr>
              <a:t>OBRIGADO(A)!</a:t>
            </a:r>
            <a:endParaRPr lang="es-ES" sz="6000" dirty="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imagem para encerramento (opcional).</a:t>
            </a:r>
            <a:endParaRPr lang="es-ES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49639" y="6141749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678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70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98" r:id="rId2"/>
    <p:sldLayoutId id="2147483893" r:id="rId3"/>
    <p:sldLayoutId id="2147483855" r:id="rId4"/>
    <p:sldLayoutId id="2147483902" r:id="rId5"/>
    <p:sldLayoutId id="2147483900" r:id="rId6"/>
    <p:sldLayoutId id="2147483835" r:id="rId7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4DE9CA65-878A-49EA-A3E4-FE453157A5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AB5980-64F2-44FD-9396-E5193782E0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ED87F6-256A-4C67-BFDC-85D52C5A3F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721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0CCF5A2B-DF98-4B03-AD31-923967287A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058261-23AF-4D31-9F38-2495B66AF7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768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IDESP 2019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 dirty="0"/>
              <a:t>IDESP 2019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 dirty="0"/>
              <a:t>IDESP 2019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dirty="0"/>
              <a:t>Meta 2020 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4294967295"/>
          </p:nvPr>
        </p:nvSpPr>
        <p:spPr>
          <a:xfrm>
            <a:off x="8324968" y="3109921"/>
            <a:ext cx="828000" cy="360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/>
          <a:lstStyle/>
          <a:p>
            <a:endParaRPr lang="es-ES" sz="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3"/>
          </p:nvPr>
        </p:nvSpPr>
        <p:spPr>
          <a:xfrm>
            <a:off x="8322044" y="3094308"/>
            <a:ext cx="925764" cy="79664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s-ES" dirty="0"/>
              <a:t>Meta 2020 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4294967295"/>
          </p:nvPr>
        </p:nvSpPr>
        <p:spPr>
          <a:xfrm>
            <a:off x="8419808" y="4418462"/>
            <a:ext cx="828000" cy="550511"/>
          </a:xfrm>
          <a:prstGeom prst="rect">
            <a:avLst/>
          </a:prstGeom>
        </p:spPr>
        <p:txBody>
          <a:bodyPr/>
          <a:lstStyle/>
          <a:p>
            <a:endParaRPr lang="es-ES" sz="80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8"/>
          </p:nvPr>
        </p:nvSpPr>
        <p:spPr>
          <a:xfrm>
            <a:off x="8419808" y="4236991"/>
            <a:ext cx="925764" cy="85926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ES" dirty="0"/>
              <a:t>Meta 2020 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40"/>
          </p:nvPr>
        </p:nvSpPr>
        <p:spPr>
          <a:xfrm>
            <a:off x="8419808" y="5442295"/>
            <a:ext cx="925764" cy="85926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0277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01CFF53-EB67-4E77-A3F2-94656C226F4C}"/>
              </a:ext>
            </a:extLst>
          </p:cNvPr>
          <p:cNvSpPr/>
          <p:nvPr/>
        </p:nvSpPr>
        <p:spPr>
          <a:xfrm>
            <a:off x="251928" y="1548882"/>
            <a:ext cx="9573208" cy="18801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7BB1FA-DDCC-4FF7-AE25-C61F9A27FEB8}"/>
              </a:ext>
            </a:extLst>
          </p:cNvPr>
          <p:cNvSpPr/>
          <p:nvPr/>
        </p:nvSpPr>
        <p:spPr>
          <a:xfrm>
            <a:off x="251928" y="4089917"/>
            <a:ext cx="9573208" cy="236686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7734364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7785E83-822B-4031-BADC-AF65F17B8455}"/>
              </a:ext>
            </a:extLst>
          </p:cNvPr>
          <p:cNvSpPr/>
          <p:nvPr/>
        </p:nvSpPr>
        <p:spPr>
          <a:xfrm>
            <a:off x="186612" y="1996751"/>
            <a:ext cx="9601200" cy="46932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8944939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E7449A53-E37A-4C82-8D82-83D2F6F7F5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3000" y="1537847"/>
            <a:ext cx="8782615" cy="748153"/>
          </a:xfrm>
        </p:spPr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C37772-5C6A-428E-938A-3A8C970CD9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94099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07672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união N3 - Mês co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802043148FD44E87E842B173C38602" ma:contentTypeVersion="10" ma:contentTypeDescription="Crie um novo documento." ma:contentTypeScope="" ma:versionID="ad7d96f9bef5b0510ffa4b0cd9dd0593">
  <xsd:schema xmlns:xsd="http://www.w3.org/2001/XMLSchema" xmlns:xs="http://www.w3.org/2001/XMLSchema" xmlns:p="http://schemas.microsoft.com/office/2006/metadata/properties" xmlns:ns2="3227d561-b0d7-4dd9-8393-410254f9d343" xmlns:ns3="eb33c5a6-54d1-477f-83bb-93291d03e373" targetNamespace="http://schemas.microsoft.com/office/2006/metadata/properties" ma:root="true" ma:fieldsID="b7c31fa00adaf2738d1de9f893ee1435" ns2:_="" ns3:_="">
    <xsd:import namespace="3227d561-b0d7-4dd9-8393-410254f9d343"/>
    <xsd:import namespace="eb33c5a6-54d1-477f-83bb-93291d03e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7d561-b0d7-4dd9-8393-410254f9d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3c5a6-54d1-477f-83bb-93291d03e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B2BB32-5FD4-4778-814C-B63E6D7FE0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D5C3DC-0542-4E8E-8077-5694BFE29E9F}">
  <ds:schemaRefs>
    <ds:schemaRef ds:uri="eb33c5a6-54d1-477f-83bb-93291d03e37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3227d561-b0d7-4dd9-8393-410254f9d34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90F3E5-9223-4A72-AE77-BB2D39EA8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7d561-b0d7-4dd9-8393-410254f9d343"/>
    <ds:schemaRef ds:uri="eb33c5a6-54d1-477f-83bb-93291d03e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77316</TotalTime>
  <Words>13</Words>
  <Application>Microsoft Office PowerPoint</Application>
  <PresentationFormat>Papel A4 (210 x 297 mm)</PresentationFormat>
  <Paragraphs>7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Reunião N3 - Mês com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Ana Carolina Guimarães</cp:lastModifiedBy>
  <cp:revision>3549</cp:revision>
  <cp:lastPrinted>2012-10-01T22:32:26Z</cp:lastPrinted>
  <dcterms:created xsi:type="dcterms:W3CDTF">2012-10-24T12:37:45Z</dcterms:created>
  <dcterms:modified xsi:type="dcterms:W3CDTF">2020-06-09T20:53:38Z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0x01010027802043148FD44E87E842B173C38602</vt:lpwstr>
  </property>
</Properties>
</file>