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26"/>
  </p:notesMasterIdLst>
  <p:handoutMasterIdLst>
    <p:handoutMasterId r:id="rId27"/>
  </p:handoutMasterIdLst>
  <p:sldIdLst>
    <p:sldId id="352" r:id="rId2"/>
    <p:sldId id="474" r:id="rId3"/>
    <p:sldId id="480" r:id="rId4"/>
    <p:sldId id="472" r:id="rId5"/>
    <p:sldId id="475" r:id="rId6"/>
    <p:sldId id="355" r:id="rId7"/>
    <p:sldId id="356" r:id="rId8"/>
    <p:sldId id="439" r:id="rId9"/>
    <p:sldId id="357" r:id="rId10"/>
    <p:sldId id="435" r:id="rId11"/>
    <p:sldId id="436" r:id="rId12"/>
    <p:sldId id="437" r:id="rId13"/>
    <p:sldId id="440" r:id="rId14"/>
    <p:sldId id="442" r:id="rId15"/>
    <p:sldId id="470" r:id="rId16"/>
    <p:sldId id="471" r:id="rId17"/>
    <p:sldId id="443" r:id="rId18"/>
    <p:sldId id="445" r:id="rId19"/>
    <p:sldId id="446" r:id="rId20"/>
    <p:sldId id="479" r:id="rId21"/>
    <p:sldId id="477" r:id="rId22"/>
    <p:sldId id="482" r:id="rId23"/>
    <p:sldId id="481" r:id="rId24"/>
    <p:sldId id="485" r:id="rId25"/>
  </p:sldIdLst>
  <p:sldSz cx="9144000" cy="6858000" type="screen4x3"/>
  <p:notesSz cx="6858000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" initials="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10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1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CE16B-0B9E-4CD1-A884-B913547DFFC5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3FBF06CA-4E52-497F-97A4-B6E61DE8C53C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500" b="1" dirty="0">
              <a:latin typeface="Comic Sans MS" pitchFamily="66" charset="0"/>
              <a:ea typeface="Tahoma" pitchFamily="34" charset="0"/>
              <a:cs typeface="Tahoma" pitchFamily="34" charset="0"/>
            </a:rPr>
            <a:t>Conhecimento do professor</a:t>
          </a:r>
        </a:p>
      </dgm:t>
    </dgm:pt>
    <dgm:pt modelId="{87B9FC09-2392-417A-B6A9-B973CA9BD108}" type="parTrans" cxnId="{564A4893-05F6-43D7-BB18-FFEBD8DFBB4B}">
      <dgm:prSet/>
      <dgm:spPr/>
      <dgm:t>
        <a:bodyPr/>
        <a:lstStyle/>
        <a:p>
          <a:endParaRPr lang="pt-BR"/>
        </a:p>
      </dgm:t>
    </dgm:pt>
    <dgm:pt modelId="{8C0CD52D-14CF-44FD-88EF-4E699A4F3746}" type="sibTrans" cxnId="{564A4893-05F6-43D7-BB18-FFEBD8DFBB4B}">
      <dgm:prSet/>
      <dgm:spPr>
        <a:solidFill>
          <a:srgbClr val="B04008"/>
        </a:solidFill>
      </dgm:spPr>
      <dgm:t>
        <a:bodyPr/>
        <a:lstStyle/>
        <a:p>
          <a:endParaRPr lang="pt-BR" dirty="0"/>
        </a:p>
      </dgm:t>
    </dgm:pt>
    <dgm:pt modelId="{FBF9D38F-AB40-4927-9537-21E8BDE1B173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500" b="1" dirty="0">
              <a:latin typeface="Comic Sans MS" pitchFamily="66" charset="0"/>
              <a:ea typeface="Tahoma" pitchFamily="34" charset="0"/>
              <a:cs typeface="Tahoma" pitchFamily="34" charset="0"/>
            </a:rPr>
            <a:t>Avaliação do conhecimento dos alunos</a:t>
          </a:r>
        </a:p>
      </dgm:t>
    </dgm:pt>
    <dgm:pt modelId="{25DA8061-8146-4795-8F8B-89C8CFBB0E34}" type="parTrans" cxnId="{D93179FB-11F3-49C3-A587-8D22A1678FEA}">
      <dgm:prSet/>
      <dgm:spPr/>
      <dgm:t>
        <a:bodyPr/>
        <a:lstStyle/>
        <a:p>
          <a:endParaRPr lang="pt-BR"/>
        </a:p>
      </dgm:t>
    </dgm:pt>
    <dgm:pt modelId="{AD0B76B7-2F68-4710-AFB4-324D62100D56}" type="sibTrans" cxnId="{D93179FB-11F3-49C3-A587-8D22A1678FEA}">
      <dgm:prSet/>
      <dgm:spPr>
        <a:solidFill>
          <a:srgbClr val="B04008"/>
        </a:solidFill>
      </dgm:spPr>
      <dgm:t>
        <a:bodyPr/>
        <a:lstStyle/>
        <a:p>
          <a:endParaRPr lang="pt-BR" dirty="0"/>
        </a:p>
      </dgm:t>
    </dgm:pt>
    <dgm:pt modelId="{66BE4DF4-1018-4EE2-BBCB-AFF87FE81D62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200" b="1" dirty="0">
              <a:latin typeface="Comic Sans MS" pitchFamily="66" charset="0"/>
              <a:ea typeface="Tahoma" pitchFamily="34" charset="0"/>
              <a:cs typeface="Tahoma" pitchFamily="34" charset="0"/>
            </a:rPr>
            <a:t>Realização interativa das atividades de sala de aula</a:t>
          </a:r>
        </a:p>
      </dgm:t>
    </dgm:pt>
    <dgm:pt modelId="{1873D27A-6238-4EA6-8794-CC7DEDFCEBEC}" type="parTrans" cxnId="{C7C7DA32-96FA-4B43-A5C6-DCB88DCB0841}">
      <dgm:prSet/>
      <dgm:spPr/>
      <dgm:t>
        <a:bodyPr/>
        <a:lstStyle/>
        <a:p>
          <a:endParaRPr lang="pt-BR"/>
        </a:p>
      </dgm:t>
    </dgm:pt>
    <dgm:pt modelId="{69663A9A-E06B-4920-B04A-600A225E0586}" type="sibTrans" cxnId="{C7C7DA32-96FA-4B43-A5C6-DCB88DCB0841}">
      <dgm:prSet/>
      <dgm:spPr/>
      <dgm:t>
        <a:bodyPr/>
        <a:lstStyle/>
        <a:p>
          <a:endParaRPr lang="pt-BR"/>
        </a:p>
      </dgm:t>
    </dgm:pt>
    <dgm:pt modelId="{1E7AEEFA-8443-4EF2-BD18-486DBA064980}" type="pres">
      <dgm:prSet presAssocID="{DE7CE16B-0B9E-4CD1-A884-B913547DFFC5}" presName="linearFlow" presStyleCnt="0">
        <dgm:presLayoutVars>
          <dgm:resizeHandles val="exact"/>
        </dgm:presLayoutVars>
      </dgm:prSet>
      <dgm:spPr/>
    </dgm:pt>
    <dgm:pt modelId="{3A46C83D-68E9-46D7-8F39-5CC5A06AE59F}" type="pres">
      <dgm:prSet presAssocID="{3FBF06CA-4E52-497F-97A4-B6E61DE8C53C}" presName="node" presStyleLbl="node1" presStyleIdx="0" presStyleCnt="3" custScaleX="104916" custLinFactNeighborX="-82739" custLinFactNeighborY="56568">
        <dgm:presLayoutVars>
          <dgm:bulletEnabled val="1"/>
        </dgm:presLayoutVars>
      </dgm:prSet>
      <dgm:spPr/>
    </dgm:pt>
    <dgm:pt modelId="{36254B12-B675-4FB0-8BAF-519A5FBFFBAD}" type="pres">
      <dgm:prSet presAssocID="{8C0CD52D-14CF-44FD-88EF-4E699A4F3746}" presName="sibTrans" presStyleLbl="sibTrans2D1" presStyleIdx="0" presStyleCnt="2" custAng="10800282" custScaleY="62658" custLinFactNeighborX="-4265"/>
      <dgm:spPr/>
    </dgm:pt>
    <dgm:pt modelId="{FB5B1E37-335C-4A78-B014-2E7C9E34159B}" type="pres">
      <dgm:prSet presAssocID="{8C0CD52D-14CF-44FD-88EF-4E699A4F3746}" presName="connectorText" presStyleLbl="sibTrans2D1" presStyleIdx="0" presStyleCnt="2"/>
      <dgm:spPr/>
    </dgm:pt>
    <dgm:pt modelId="{7FFF9E8B-8E3F-4767-AE4D-C69155DD254C}" type="pres">
      <dgm:prSet presAssocID="{FBF9D38F-AB40-4927-9537-21E8BDE1B173}" presName="node" presStyleLbl="node1" presStyleIdx="1" presStyleCnt="3" custLinFactY="48889" custLinFactNeighborX="-86384" custLinFactNeighborY="100000">
        <dgm:presLayoutVars>
          <dgm:bulletEnabled val="1"/>
        </dgm:presLayoutVars>
      </dgm:prSet>
      <dgm:spPr/>
    </dgm:pt>
    <dgm:pt modelId="{9D170EFB-9004-4052-A3C2-F86AC5B57930}" type="pres">
      <dgm:prSet presAssocID="{AD0B76B7-2F68-4710-AFB4-324D62100D56}" presName="sibTrans" presStyleLbl="sibTrans2D1" presStyleIdx="1" presStyleCnt="2" custAng="11337369" custLinFactNeighborX="-9474"/>
      <dgm:spPr/>
    </dgm:pt>
    <dgm:pt modelId="{FA37DD34-E826-49A3-BF16-A0E1963E951A}" type="pres">
      <dgm:prSet presAssocID="{AD0B76B7-2F68-4710-AFB4-324D62100D56}" presName="connectorText" presStyleLbl="sibTrans2D1" presStyleIdx="1" presStyleCnt="2"/>
      <dgm:spPr/>
    </dgm:pt>
    <dgm:pt modelId="{6F8A6316-F750-4911-8A81-BFF3783E6549}" type="pres">
      <dgm:prSet presAssocID="{66BE4DF4-1018-4EE2-BBCB-AFF87FE81D62}" presName="node" presStyleLbl="node1" presStyleIdx="2" presStyleCnt="3" custScaleX="120503" custLinFactNeighborX="81893" custLinFactNeighborY="-4444">
        <dgm:presLayoutVars>
          <dgm:bulletEnabled val="1"/>
        </dgm:presLayoutVars>
      </dgm:prSet>
      <dgm:spPr/>
    </dgm:pt>
  </dgm:ptLst>
  <dgm:cxnLst>
    <dgm:cxn modelId="{0B0F780B-6576-4BF6-838A-CFD4363F5405}" type="presOf" srcId="{8C0CD52D-14CF-44FD-88EF-4E699A4F3746}" destId="{36254B12-B675-4FB0-8BAF-519A5FBFFBAD}" srcOrd="0" destOrd="0" presId="urn:microsoft.com/office/officeart/2005/8/layout/process2"/>
    <dgm:cxn modelId="{C7C7DA32-96FA-4B43-A5C6-DCB88DCB0841}" srcId="{DE7CE16B-0B9E-4CD1-A884-B913547DFFC5}" destId="{66BE4DF4-1018-4EE2-BBCB-AFF87FE81D62}" srcOrd="2" destOrd="0" parTransId="{1873D27A-6238-4EA6-8794-CC7DEDFCEBEC}" sibTransId="{69663A9A-E06B-4920-B04A-600A225E0586}"/>
    <dgm:cxn modelId="{F544E83F-D1B6-400C-9C66-3A4C02EDD055}" type="presOf" srcId="{8C0CD52D-14CF-44FD-88EF-4E699A4F3746}" destId="{FB5B1E37-335C-4A78-B014-2E7C9E34159B}" srcOrd="1" destOrd="0" presId="urn:microsoft.com/office/officeart/2005/8/layout/process2"/>
    <dgm:cxn modelId="{1F299C5E-AE96-4B8E-B219-5AC7E2A7D129}" type="presOf" srcId="{66BE4DF4-1018-4EE2-BBCB-AFF87FE81D62}" destId="{6F8A6316-F750-4911-8A81-BFF3783E6549}" srcOrd="0" destOrd="0" presId="urn:microsoft.com/office/officeart/2005/8/layout/process2"/>
    <dgm:cxn modelId="{DF051864-EDE4-4807-B038-04176773DFAD}" type="presOf" srcId="{3FBF06CA-4E52-497F-97A4-B6E61DE8C53C}" destId="{3A46C83D-68E9-46D7-8F39-5CC5A06AE59F}" srcOrd="0" destOrd="0" presId="urn:microsoft.com/office/officeart/2005/8/layout/process2"/>
    <dgm:cxn modelId="{D959A682-4769-4757-AEF3-ED565A2EA5D8}" type="presOf" srcId="{DE7CE16B-0B9E-4CD1-A884-B913547DFFC5}" destId="{1E7AEEFA-8443-4EF2-BD18-486DBA064980}" srcOrd="0" destOrd="0" presId="urn:microsoft.com/office/officeart/2005/8/layout/process2"/>
    <dgm:cxn modelId="{564A4893-05F6-43D7-BB18-FFEBD8DFBB4B}" srcId="{DE7CE16B-0B9E-4CD1-A884-B913547DFFC5}" destId="{3FBF06CA-4E52-497F-97A4-B6E61DE8C53C}" srcOrd="0" destOrd="0" parTransId="{87B9FC09-2392-417A-B6A9-B973CA9BD108}" sibTransId="{8C0CD52D-14CF-44FD-88EF-4E699A4F3746}"/>
    <dgm:cxn modelId="{A1586FCB-1A91-4137-A1F0-951F20B19999}" type="presOf" srcId="{FBF9D38F-AB40-4927-9537-21E8BDE1B173}" destId="{7FFF9E8B-8E3F-4767-AE4D-C69155DD254C}" srcOrd="0" destOrd="0" presId="urn:microsoft.com/office/officeart/2005/8/layout/process2"/>
    <dgm:cxn modelId="{91A9C5DC-4EBA-4466-BD68-36F39B55FCCA}" type="presOf" srcId="{AD0B76B7-2F68-4710-AFB4-324D62100D56}" destId="{9D170EFB-9004-4052-A3C2-F86AC5B57930}" srcOrd="0" destOrd="0" presId="urn:microsoft.com/office/officeart/2005/8/layout/process2"/>
    <dgm:cxn modelId="{D93179FB-11F3-49C3-A587-8D22A1678FEA}" srcId="{DE7CE16B-0B9E-4CD1-A884-B913547DFFC5}" destId="{FBF9D38F-AB40-4927-9537-21E8BDE1B173}" srcOrd="1" destOrd="0" parTransId="{25DA8061-8146-4795-8F8B-89C8CFBB0E34}" sibTransId="{AD0B76B7-2F68-4710-AFB4-324D62100D56}"/>
    <dgm:cxn modelId="{B63B3FFC-7484-4BDE-90AC-583F9647762C}" type="presOf" srcId="{AD0B76B7-2F68-4710-AFB4-324D62100D56}" destId="{FA37DD34-E826-49A3-BF16-A0E1963E951A}" srcOrd="1" destOrd="0" presId="urn:microsoft.com/office/officeart/2005/8/layout/process2"/>
    <dgm:cxn modelId="{F70FDF01-4961-4362-83C2-915A85780FA4}" type="presParOf" srcId="{1E7AEEFA-8443-4EF2-BD18-486DBA064980}" destId="{3A46C83D-68E9-46D7-8F39-5CC5A06AE59F}" srcOrd="0" destOrd="0" presId="urn:microsoft.com/office/officeart/2005/8/layout/process2"/>
    <dgm:cxn modelId="{099605C3-5DA2-48AA-B9F5-567236E61B24}" type="presParOf" srcId="{1E7AEEFA-8443-4EF2-BD18-486DBA064980}" destId="{36254B12-B675-4FB0-8BAF-519A5FBFFBAD}" srcOrd="1" destOrd="0" presId="urn:microsoft.com/office/officeart/2005/8/layout/process2"/>
    <dgm:cxn modelId="{70267AC9-C61B-41A4-B60F-AE121BEB44CB}" type="presParOf" srcId="{36254B12-B675-4FB0-8BAF-519A5FBFFBAD}" destId="{FB5B1E37-335C-4A78-B014-2E7C9E34159B}" srcOrd="0" destOrd="0" presId="urn:microsoft.com/office/officeart/2005/8/layout/process2"/>
    <dgm:cxn modelId="{3311E75D-DD13-4B2B-AAF7-4797918650A2}" type="presParOf" srcId="{1E7AEEFA-8443-4EF2-BD18-486DBA064980}" destId="{7FFF9E8B-8E3F-4767-AE4D-C69155DD254C}" srcOrd="2" destOrd="0" presId="urn:microsoft.com/office/officeart/2005/8/layout/process2"/>
    <dgm:cxn modelId="{5281B96B-5010-47DF-BCD2-BE8A4CA3CCB3}" type="presParOf" srcId="{1E7AEEFA-8443-4EF2-BD18-486DBA064980}" destId="{9D170EFB-9004-4052-A3C2-F86AC5B57930}" srcOrd="3" destOrd="0" presId="urn:microsoft.com/office/officeart/2005/8/layout/process2"/>
    <dgm:cxn modelId="{6D1553DD-46A4-453A-910E-F0C7894D4363}" type="presParOf" srcId="{9D170EFB-9004-4052-A3C2-F86AC5B57930}" destId="{FA37DD34-E826-49A3-BF16-A0E1963E951A}" srcOrd="0" destOrd="0" presId="urn:microsoft.com/office/officeart/2005/8/layout/process2"/>
    <dgm:cxn modelId="{4512E258-07E3-4F79-9155-56AA2778FFD0}" type="presParOf" srcId="{1E7AEEFA-8443-4EF2-BD18-486DBA064980}" destId="{6F8A6316-F750-4911-8A81-BFF3783E654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B5536-584E-4AD5-9C9D-12F8AE68CB4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5FF40B-0753-43D7-B422-0C9F86630F8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000" b="1" dirty="0">
              <a:latin typeface="Comic Sans MS" pitchFamily="66" charset="0"/>
              <a:ea typeface="Tahoma" pitchFamily="34" charset="0"/>
              <a:cs typeface="Tahoma" pitchFamily="34" charset="0"/>
            </a:rPr>
            <a:t>Trajetória Hipotética de Aprendizagem </a:t>
          </a:r>
        </a:p>
      </dgm:t>
    </dgm:pt>
    <dgm:pt modelId="{A04D8A88-A9BA-4C2E-842A-734F342B9227}" type="parTrans" cxnId="{9F996285-5B3F-44FA-BECD-C36EFAA1D2E3}">
      <dgm:prSet/>
      <dgm:spPr/>
      <dgm:t>
        <a:bodyPr/>
        <a:lstStyle/>
        <a:p>
          <a:endParaRPr lang="pt-BR"/>
        </a:p>
      </dgm:t>
    </dgm:pt>
    <dgm:pt modelId="{476E6719-1959-4938-BB15-C124A3F7FA8F}" type="sibTrans" cxnId="{9F996285-5B3F-44FA-BECD-C36EFAA1D2E3}">
      <dgm:prSet/>
      <dgm:spPr/>
      <dgm:t>
        <a:bodyPr/>
        <a:lstStyle/>
        <a:p>
          <a:endParaRPr lang="pt-BR"/>
        </a:p>
      </dgm:t>
    </dgm:pt>
    <dgm:pt modelId="{04845E7F-A50D-4EFC-BFCA-1273A8726835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600" b="1" dirty="0">
              <a:latin typeface="Comic Sans MS" pitchFamily="66" charset="0"/>
              <a:ea typeface="Tahoma" pitchFamily="34" charset="0"/>
              <a:cs typeface="Tahoma" pitchFamily="34" charset="0"/>
            </a:rPr>
            <a:t>Objetivos do professor para a aprendizagem dos alunos</a:t>
          </a:r>
        </a:p>
      </dgm:t>
    </dgm:pt>
    <dgm:pt modelId="{0730F92A-10F5-4F18-B0E2-2E79D04576B1}" type="parTrans" cxnId="{DCC69B17-D44F-4C84-8441-E61CF4005B52}">
      <dgm:prSet/>
      <dgm:spPr/>
      <dgm:t>
        <a:bodyPr/>
        <a:lstStyle/>
        <a:p>
          <a:endParaRPr lang="pt-BR" dirty="0"/>
        </a:p>
      </dgm:t>
    </dgm:pt>
    <dgm:pt modelId="{008AD30A-9626-45F9-8B38-F5C7D507A3C4}" type="sibTrans" cxnId="{DCC69B17-D44F-4C84-8441-E61CF4005B52}">
      <dgm:prSet/>
      <dgm:spPr/>
      <dgm:t>
        <a:bodyPr/>
        <a:lstStyle/>
        <a:p>
          <a:endParaRPr lang="pt-BR" dirty="0"/>
        </a:p>
      </dgm:t>
    </dgm:pt>
    <dgm:pt modelId="{EB9E5F2F-B9D2-47EC-A4EC-546CBBB88E5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b="1" dirty="0">
              <a:latin typeface="Comic Sans MS" pitchFamily="66" charset="0"/>
              <a:ea typeface="Tahoma" pitchFamily="34" charset="0"/>
              <a:cs typeface="Tahoma" pitchFamily="34" charset="0"/>
            </a:rPr>
            <a:t>Plano do professor para atividades de ensino</a:t>
          </a:r>
        </a:p>
      </dgm:t>
    </dgm:pt>
    <dgm:pt modelId="{AD56B853-4B00-45F1-BAD8-1962FD961F1E}" type="parTrans" cxnId="{C8B01B12-7E10-465E-84A7-1961296BCAF5}">
      <dgm:prSet/>
      <dgm:spPr/>
      <dgm:t>
        <a:bodyPr/>
        <a:lstStyle/>
        <a:p>
          <a:endParaRPr lang="pt-BR"/>
        </a:p>
      </dgm:t>
    </dgm:pt>
    <dgm:pt modelId="{D1763AAD-54A2-4CBF-8219-5F4B2EA21AAF}" type="sibTrans" cxnId="{C8B01B12-7E10-465E-84A7-1961296BCAF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4F901716-F5C2-4A14-AE3C-5A962DC1E6D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b="1" dirty="0">
              <a:latin typeface="Comic Sans MS" pitchFamily="66" charset="0"/>
              <a:ea typeface="Tahoma" pitchFamily="34" charset="0"/>
              <a:cs typeface="Tahoma" pitchFamily="34" charset="0"/>
            </a:rPr>
            <a:t>Hipóteses do professor sobre o processo de aprendizagem dos alunos</a:t>
          </a:r>
        </a:p>
      </dgm:t>
    </dgm:pt>
    <dgm:pt modelId="{6CD34664-B793-49C1-87C4-23EAA8CA663B}" type="parTrans" cxnId="{5CEF0CCF-2B4E-4CFC-838B-9BE09F3FC7D5}">
      <dgm:prSet/>
      <dgm:spPr/>
      <dgm:t>
        <a:bodyPr/>
        <a:lstStyle/>
        <a:p>
          <a:endParaRPr lang="pt-BR"/>
        </a:p>
      </dgm:t>
    </dgm:pt>
    <dgm:pt modelId="{82423F6B-8B5B-40CE-B255-0E97E5B19A91}" type="sibTrans" cxnId="{5CEF0CCF-2B4E-4CFC-838B-9BE09F3FC7D5}">
      <dgm:prSet/>
      <dgm:spPr/>
      <dgm:t>
        <a:bodyPr/>
        <a:lstStyle/>
        <a:p>
          <a:endParaRPr lang="pt-BR"/>
        </a:p>
      </dgm:t>
    </dgm:pt>
    <dgm:pt modelId="{929C3E37-4524-4E65-B06E-9AB416D01673}" type="pres">
      <dgm:prSet presAssocID="{38EB5536-584E-4AD5-9C9D-12F8AE68CB46}" presName="Name0" presStyleCnt="0">
        <dgm:presLayoutVars>
          <dgm:dir/>
          <dgm:animLvl val="lvl"/>
          <dgm:resizeHandles val="exact"/>
        </dgm:presLayoutVars>
      </dgm:prSet>
      <dgm:spPr/>
    </dgm:pt>
    <dgm:pt modelId="{70FD2BD0-430D-43DE-9484-2A4BA55624D7}" type="pres">
      <dgm:prSet presAssocID="{6C5FF40B-0753-43D7-B422-0C9F86630F89}" presName="vertFlow" presStyleCnt="0"/>
      <dgm:spPr/>
    </dgm:pt>
    <dgm:pt modelId="{2F04D0F6-9662-428B-A737-61AE4E6072F9}" type="pres">
      <dgm:prSet presAssocID="{6C5FF40B-0753-43D7-B422-0C9F86630F89}" presName="header" presStyleLbl="node1" presStyleIdx="0" presStyleCnt="1" custLinFactY="18686" custLinFactNeighborY="100000"/>
      <dgm:spPr/>
    </dgm:pt>
    <dgm:pt modelId="{80F8A972-366C-40F0-84DA-FF7F50FF720F}" type="pres">
      <dgm:prSet presAssocID="{0730F92A-10F5-4F18-B0E2-2E79D04576B1}" presName="parTrans" presStyleLbl="sibTrans2D1" presStyleIdx="0" presStyleCnt="3"/>
      <dgm:spPr/>
    </dgm:pt>
    <dgm:pt modelId="{E9880F40-F30A-4685-95B8-69DC5CA6EEA5}" type="pres">
      <dgm:prSet presAssocID="{04845E7F-A50D-4EFC-BFCA-1273A8726835}" presName="child" presStyleLbl="alignAccFollowNode1" presStyleIdx="0" presStyleCnt="3" custScaleY="57605" custLinFactY="12934" custLinFactNeighborX="-479" custLinFactNeighborY="100000">
        <dgm:presLayoutVars>
          <dgm:chMax val="0"/>
          <dgm:bulletEnabled val="1"/>
        </dgm:presLayoutVars>
      </dgm:prSet>
      <dgm:spPr/>
    </dgm:pt>
    <dgm:pt modelId="{01D4A2EE-E0D3-45E2-A81C-0B74C5E53F4C}" type="pres">
      <dgm:prSet presAssocID="{008AD30A-9626-45F9-8B38-F5C7D507A3C4}" presName="sibTrans" presStyleLbl="sibTrans2D1" presStyleIdx="1" presStyleCnt="3"/>
      <dgm:spPr/>
    </dgm:pt>
    <dgm:pt modelId="{9E8A5919-2B77-4EE6-8FA1-56B44E5ABED3}" type="pres">
      <dgm:prSet presAssocID="{EB9E5F2F-B9D2-47EC-A4EC-546CBBB88E5A}" presName="child" presStyleLbl="alignAccFollowNode1" presStyleIdx="1" presStyleCnt="3" custScaleY="51251" custLinFactY="29645" custLinFactNeighborX="-479" custLinFactNeighborY="100000">
        <dgm:presLayoutVars>
          <dgm:chMax val="0"/>
          <dgm:bulletEnabled val="1"/>
        </dgm:presLayoutVars>
      </dgm:prSet>
      <dgm:spPr/>
    </dgm:pt>
    <dgm:pt modelId="{901757DB-3F4F-4059-8C4C-1ECB088A482D}" type="pres">
      <dgm:prSet presAssocID="{D1763AAD-54A2-4CBF-8219-5F4B2EA21AAF}" presName="sibTrans" presStyleLbl="sibTrans2D1" presStyleIdx="2" presStyleCnt="3" custScaleX="233920" custScaleY="329564"/>
      <dgm:spPr/>
    </dgm:pt>
    <dgm:pt modelId="{7524611A-C1FF-48DB-AC42-B0C70C2DEC7D}" type="pres">
      <dgm:prSet presAssocID="{4F901716-F5C2-4A14-AE3C-5A962DC1E6DA}" presName="child" presStyleLbl="alignAccFollowNode1" presStyleIdx="2" presStyleCnt="3" custScaleY="73230" custLinFactY="23000" custLinFactNeighborX="50" custLinFactNeighborY="100000">
        <dgm:presLayoutVars>
          <dgm:chMax val="0"/>
          <dgm:bulletEnabled val="1"/>
        </dgm:presLayoutVars>
      </dgm:prSet>
      <dgm:spPr/>
    </dgm:pt>
  </dgm:ptLst>
  <dgm:cxnLst>
    <dgm:cxn modelId="{C8B01B12-7E10-465E-84A7-1961296BCAF5}" srcId="{6C5FF40B-0753-43D7-B422-0C9F86630F89}" destId="{EB9E5F2F-B9D2-47EC-A4EC-546CBBB88E5A}" srcOrd="1" destOrd="0" parTransId="{AD56B853-4B00-45F1-BAD8-1962FD961F1E}" sibTransId="{D1763AAD-54A2-4CBF-8219-5F4B2EA21AAF}"/>
    <dgm:cxn modelId="{DCC69B17-D44F-4C84-8441-E61CF4005B52}" srcId="{6C5FF40B-0753-43D7-B422-0C9F86630F89}" destId="{04845E7F-A50D-4EFC-BFCA-1273A8726835}" srcOrd="0" destOrd="0" parTransId="{0730F92A-10F5-4F18-B0E2-2E79D04576B1}" sibTransId="{008AD30A-9626-45F9-8B38-F5C7D507A3C4}"/>
    <dgm:cxn modelId="{8F180429-842F-4A9C-9C95-8A08B4B71AC4}" type="presOf" srcId="{008AD30A-9626-45F9-8B38-F5C7D507A3C4}" destId="{01D4A2EE-E0D3-45E2-A81C-0B74C5E53F4C}" srcOrd="0" destOrd="0" presId="urn:microsoft.com/office/officeart/2005/8/layout/lProcess1"/>
    <dgm:cxn modelId="{98100E34-6F10-4FC0-AC8B-32ADD4EB1C5E}" type="presOf" srcId="{04845E7F-A50D-4EFC-BFCA-1273A8726835}" destId="{E9880F40-F30A-4685-95B8-69DC5CA6EEA5}" srcOrd="0" destOrd="0" presId="urn:microsoft.com/office/officeart/2005/8/layout/lProcess1"/>
    <dgm:cxn modelId="{182F8B77-56AE-4469-A06F-CA9EBFC99082}" type="presOf" srcId="{6C5FF40B-0753-43D7-B422-0C9F86630F89}" destId="{2F04D0F6-9662-428B-A737-61AE4E6072F9}" srcOrd="0" destOrd="0" presId="urn:microsoft.com/office/officeart/2005/8/layout/lProcess1"/>
    <dgm:cxn modelId="{51C7E282-07A5-4FF6-867E-883F44E76B72}" type="presOf" srcId="{D1763AAD-54A2-4CBF-8219-5F4B2EA21AAF}" destId="{901757DB-3F4F-4059-8C4C-1ECB088A482D}" srcOrd="0" destOrd="0" presId="urn:microsoft.com/office/officeart/2005/8/layout/lProcess1"/>
    <dgm:cxn modelId="{4E155684-68DF-4CCE-B562-7417FD3DB40B}" type="presOf" srcId="{38EB5536-584E-4AD5-9C9D-12F8AE68CB46}" destId="{929C3E37-4524-4E65-B06E-9AB416D01673}" srcOrd="0" destOrd="0" presId="urn:microsoft.com/office/officeart/2005/8/layout/lProcess1"/>
    <dgm:cxn modelId="{9F996285-5B3F-44FA-BECD-C36EFAA1D2E3}" srcId="{38EB5536-584E-4AD5-9C9D-12F8AE68CB46}" destId="{6C5FF40B-0753-43D7-B422-0C9F86630F89}" srcOrd="0" destOrd="0" parTransId="{A04D8A88-A9BA-4C2E-842A-734F342B9227}" sibTransId="{476E6719-1959-4938-BB15-C124A3F7FA8F}"/>
    <dgm:cxn modelId="{E8F15690-040F-4356-A644-82DAE307E3EB}" type="presOf" srcId="{EB9E5F2F-B9D2-47EC-A4EC-546CBBB88E5A}" destId="{9E8A5919-2B77-4EE6-8FA1-56B44E5ABED3}" srcOrd="0" destOrd="0" presId="urn:microsoft.com/office/officeart/2005/8/layout/lProcess1"/>
    <dgm:cxn modelId="{619DD2BA-0C4C-4161-B742-308107C19EB0}" type="presOf" srcId="{4F901716-F5C2-4A14-AE3C-5A962DC1E6DA}" destId="{7524611A-C1FF-48DB-AC42-B0C70C2DEC7D}" srcOrd="0" destOrd="0" presId="urn:microsoft.com/office/officeart/2005/8/layout/lProcess1"/>
    <dgm:cxn modelId="{5CEF0CCF-2B4E-4CFC-838B-9BE09F3FC7D5}" srcId="{6C5FF40B-0753-43D7-B422-0C9F86630F89}" destId="{4F901716-F5C2-4A14-AE3C-5A962DC1E6DA}" srcOrd="2" destOrd="0" parTransId="{6CD34664-B793-49C1-87C4-23EAA8CA663B}" sibTransId="{82423F6B-8B5B-40CE-B255-0E97E5B19A91}"/>
    <dgm:cxn modelId="{886B5CD4-C781-4604-8182-8EC343C895CA}" type="presOf" srcId="{0730F92A-10F5-4F18-B0E2-2E79D04576B1}" destId="{80F8A972-366C-40F0-84DA-FF7F50FF720F}" srcOrd="0" destOrd="0" presId="urn:microsoft.com/office/officeart/2005/8/layout/lProcess1"/>
    <dgm:cxn modelId="{70EA9CD6-4F63-4B84-97E3-423E754DECB2}" type="presParOf" srcId="{929C3E37-4524-4E65-B06E-9AB416D01673}" destId="{70FD2BD0-430D-43DE-9484-2A4BA55624D7}" srcOrd="0" destOrd="0" presId="urn:microsoft.com/office/officeart/2005/8/layout/lProcess1"/>
    <dgm:cxn modelId="{BC7BC07B-2F12-4304-AD1B-1045D44013D0}" type="presParOf" srcId="{70FD2BD0-430D-43DE-9484-2A4BA55624D7}" destId="{2F04D0F6-9662-428B-A737-61AE4E6072F9}" srcOrd="0" destOrd="0" presId="urn:microsoft.com/office/officeart/2005/8/layout/lProcess1"/>
    <dgm:cxn modelId="{A26EA0B6-F3BD-4F55-A042-ABA3B5800044}" type="presParOf" srcId="{70FD2BD0-430D-43DE-9484-2A4BA55624D7}" destId="{80F8A972-366C-40F0-84DA-FF7F50FF720F}" srcOrd="1" destOrd="0" presId="urn:microsoft.com/office/officeart/2005/8/layout/lProcess1"/>
    <dgm:cxn modelId="{C74AD369-AE39-4774-AF93-96DC604E7AA4}" type="presParOf" srcId="{70FD2BD0-430D-43DE-9484-2A4BA55624D7}" destId="{E9880F40-F30A-4685-95B8-69DC5CA6EEA5}" srcOrd="2" destOrd="0" presId="urn:microsoft.com/office/officeart/2005/8/layout/lProcess1"/>
    <dgm:cxn modelId="{97E63BCE-F7E9-40AA-8CF1-6A9449F93BCA}" type="presParOf" srcId="{70FD2BD0-430D-43DE-9484-2A4BA55624D7}" destId="{01D4A2EE-E0D3-45E2-A81C-0B74C5E53F4C}" srcOrd="3" destOrd="0" presId="urn:microsoft.com/office/officeart/2005/8/layout/lProcess1"/>
    <dgm:cxn modelId="{AF23A4B6-0DC5-497C-853E-AA0CA4ECDFA9}" type="presParOf" srcId="{70FD2BD0-430D-43DE-9484-2A4BA55624D7}" destId="{9E8A5919-2B77-4EE6-8FA1-56B44E5ABED3}" srcOrd="4" destOrd="0" presId="urn:microsoft.com/office/officeart/2005/8/layout/lProcess1"/>
    <dgm:cxn modelId="{306AB9F5-CB99-4892-A918-BF30BBC8E685}" type="presParOf" srcId="{70FD2BD0-430D-43DE-9484-2A4BA55624D7}" destId="{901757DB-3F4F-4059-8C4C-1ECB088A482D}" srcOrd="5" destOrd="0" presId="urn:microsoft.com/office/officeart/2005/8/layout/lProcess1"/>
    <dgm:cxn modelId="{CDEB2B01-D8D0-4093-BFCD-CBEA71E0E6F8}" type="presParOf" srcId="{70FD2BD0-430D-43DE-9484-2A4BA55624D7}" destId="{7524611A-C1FF-48DB-AC42-B0C70C2DEC7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C83D-68E9-46D7-8F39-5CC5A06AE59F}">
      <dsp:nvSpPr>
        <dsp:cNvPr id="0" name=""/>
        <dsp:cNvSpPr/>
      </dsp:nvSpPr>
      <dsp:spPr>
        <a:xfrm>
          <a:off x="53151" y="680856"/>
          <a:ext cx="3283605" cy="15083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Comic Sans MS" pitchFamily="66" charset="0"/>
              <a:ea typeface="Tahoma" pitchFamily="34" charset="0"/>
              <a:cs typeface="Tahoma" pitchFamily="34" charset="0"/>
            </a:rPr>
            <a:t>Conhecimento do professor</a:t>
          </a:r>
        </a:p>
      </dsp:txBody>
      <dsp:txXfrm>
        <a:off x="97328" y="725033"/>
        <a:ext cx="3195251" cy="1419957"/>
      </dsp:txXfrm>
    </dsp:sp>
    <dsp:sp modelId="{36254B12-B675-4FB0-8BAF-519A5FBFFBAD}">
      <dsp:nvSpPr>
        <dsp:cNvPr id="0" name=""/>
        <dsp:cNvSpPr/>
      </dsp:nvSpPr>
      <dsp:spPr>
        <a:xfrm rot="16327836">
          <a:off x="1000599" y="2758952"/>
          <a:ext cx="1174448" cy="425285"/>
        </a:xfrm>
        <a:prstGeom prst="rightArrow">
          <a:avLst>
            <a:gd name="adj1" fmla="val 60000"/>
            <a:gd name="adj2" fmla="val 50000"/>
          </a:avLst>
        </a:prstGeom>
        <a:solidFill>
          <a:srgbClr val="B0400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500" kern="1200" dirty="0"/>
        </a:p>
      </dsp:txBody>
      <dsp:txXfrm rot="-5400000">
        <a:off x="1457866" y="2511911"/>
        <a:ext cx="255171" cy="1046863"/>
      </dsp:txXfrm>
    </dsp:sp>
    <dsp:sp modelId="{7FFF9E8B-8E3F-4767-AE4D-C69155DD254C}">
      <dsp:nvSpPr>
        <dsp:cNvPr id="0" name=""/>
        <dsp:cNvSpPr/>
      </dsp:nvSpPr>
      <dsp:spPr>
        <a:xfrm>
          <a:off x="16001" y="3754022"/>
          <a:ext cx="3129746" cy="15083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Comic Sans MS" pitchFamily="66" charset="0"/>
              <a:ea typeface="Tahoma" pitchFamily="34" charset="0"/>
              <a:cs typeface="Tahoma" pitchFamily="34" charset="0"/>
            </a:rPr>
            <a:t>Avaliação do conhecimento dos alunos</a:t>
          </a:r>
        </a:p>
      </dsp:txBody>
      <dsp:txXfrm>
        <a:off x="60178" y="3798199"/>
        <a:ext cx="3041392" cy="1419957"/>
      </dsp:txXfrm>
    </dsp:sp>
    <dsp:sp modelId="{9D170EFB-9004-4052-A3C2-F86AC5B57930}">
      <dsp:nvSpPr>
        <dsp:cNvPr id="0" name=""/>
        <dsp:cNvSpPr/>
      </dsp:nvSpPr>
      <dsp:spPr>
        <a:xfrm rot="11830780">
          <a:off x="3227198" y="4514322"/>
          <a:ext cx="1251693" cy="678740"/>
        </a:xfrm>
        <a:prstGeom prst="rightArrow">
          <a:avLst>
            <a:gd name="adj1" fmla="val 60000"/>
            <a:gd name="adj2" fmla="val 50000"/>
          </a:avLst>
        </a:prstGeom>
        <a:solidFill>
          <a:srgbClr val="B0400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</dsp:txBody>
      <dsp:txXfrm>
        <a:off x="3426278" y="4680142"/>
        <a:ext cx="1048071" cy="407244"/>
      </dsp:txXfrm>
    </dsp:sp>
    <dsp:sp modelId="{6F8A6316-F750-4911-8A81-BFF3783E6549}">
      <dsp:nvSpPr>
        <dsp:cNvPr id="0" name=""/>
        <dsp:cNvSpPr/>
      </dsp:nvSpPr>
      <dsp:spPr>
        <a:xfrm>
          <a:off x="4797512" y="4491420"/>
          <a:ext cx="3771438" cy="15083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Comic Sans MS" pitchFamily="66" charset="0"/>
              <a:ea typeface="Tahoma" pitchFamily="34" charset="0"/>
              <a:cs typeface="Tahoma" pitchFamily="34" charset="0"/>
            </a:rPr>
            <a:t>Realização interativa das atividades de sala de aula</a:t>
          </a:r>
        </a:p>
      </dsp:txBody>
      <dsp:txXfrm>
        <a:off x="4841689" y="4535597"/>
        <a:ext cx="3683084" cy="1419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4D0F6-9662-428B-A737-61AE4E6072F9}">
      <dsp:nvSpPr>
        <dsp:cNvPr id="0" name=""/>
        <dsp:cNvSpPr/>
      </dsp:nvSpPr>
      <dsp:spPr>
        <a:xfrm>
          <a:off x="1993" y="947899"/>
          <a:ext cx="3740428" cy="93510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omic Sans MS" pitchFamily="66" charset="0"/>
              <a:ea typeface="Tahoma" pitchFamily="34" charset="0"/>
              <a:cs typeface="Tahoma" pitchFamily="34" charset="0"/>
            </a:rPr>
            <a:t>Trajetória Hipotética de Aprendizagem </a:t>
          </a:r>
        </a:p>
      </dsp:txBody>
      <dsp:txXfrm>
        <a:off x="29381" y="975287"/>
        <a:ext cx="3685652" cy="880331"/>
      </dsp:txXfrm>
    </dsp:sp>
    <dsp:sp modelId="{80F8A972-366C-40F0-84DA-FF7F50FF720F}">
      <dsp:nvSpPr>
        <dsp:cNvPr id="0" name=""/>
        <dsp:cNvSpPr/>
      </dsp:nvSpPr>
      <dsp:spPr>
        <a:xfrm rot="5406783">
          <a:off x="1802640" y="1937934"/>
          <a:ext cx="136750" cy="1636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80F40-F30A-4685-95B8-69DC5CA6EEA5}">
      <dsp:nvSpPr>
        <dsp:cNvPr id="0" name=""/>
        <dsp:cNvSpPr/>
      </dsp:nvSpPr>
      <dsp:spPr>
        <a:xfrm>
          <a:off x="0" y="2156506"/>
          <a:ext cx="3740428" cy="5386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Comic Sans MS" pitchFamily="66" charset="0"/>
              <a:ea typeface="Tahoma" pitchFamily="34" charset="0"/>
              <a:cs typeface="Tahoma" pitchFamily="34" charset="0"/>
            </a:rPr>
            <a:t>Objetivos do professor para a aprendizagem dos alunos</a:t>
          </a:r>
        </a:p>
      </dsp:txBody>
      <dsp:txXfrm>
        <a:off x="15777" y="2172283"/>
        <a:ext cx="3708874" cy="507114"/>
      </dsp:txXfrm>
    </dsp:sp>
    <dsp:sp modelId="{01D4A2EE-E0D3-45E2-A81C-0B74C5E53F4C}">
      <dsp:nvSpPr>
        <dsp:cNvPr id="0" name=""/>
        <dsp:cNvSpPr/>
      </dsp:nvSpPr>
      <dsp:spPr>
        <a:xfrm rot="5400000">
          <a:off x="1824248" y="2741140"/>
          <a:ext cx="91931" cy="1636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A5919-2B77-4EE6-8FA1-56B44E5ABED3}">
      <dsp:nvSpPr>
        <dsp:cNvPr id="0" name=""/>
        <dsp:cNvSpPr/>
      </dsp:nvSpPr>
      <dsp:spPr>
        <a:xfrm>
          <a:off x="0" y="2950749"/>
          <a:ext cx="3740428" cy="4792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Comic Sans MS" pitchFamily="66" charset="0"/>
              <a:ea typeface="Tahoma" pitchFamily="34" charset="0"/>
              <a:cs typeface="Tahoma" pitchFamily="34" charset="0"/>
            </a:rPr>
            <a:t>Plano do professor para atividades de ensino</a:t>
          </a:r>
        </a:p>
      </dsp:txBody>
      <dsp:txXfrm>
        <a:off x="14037" y="2964786"/>
        <a:ext cx="3712354" cy="451177"/>
      </dsp:txXfrm>
    </dsp:sp>
    <dsp:sp modelId="{901757DB-3F4F-4059-8C4C-1ECB088A482D}">
      <dsp:nvSpPr>
        <dsp:cNvPr id="0" name=""/>
        <dsp:cNvSpPr/>
      </dsp:nvSpPr>
      <dsp:spPr>
        <a:xfrm rot="5384321">
          <a:off x="1753187" y="3292921"/>
          <a:ext cx="237449" cy="539310"/>
        </a:xfrm>
        <a:prstGeom prst="rightArrow">
          <a:avLst>
            <a:gd name="adj1" fmla="val 667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4611A-C1FF-48DB-AC42-B0C70C2DEC7D}">
      <dsp:nvSpPr>
        <dsp:cNvPr id="0" name=""/>
        <dsp:cNvSpPr/>
      </dsp:nvSpPr>
      <dsp:spPr>
        <a:xfrm>
          <a:off x="3863" y="3695151"/>
          <a:ext cx="3740428" cy="68477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Comic Sans MS" pitchFamily="66" charset="0"/>
              <a:ea typeface="Tahoma" pitchFamily="34" charset="0"/>
              <a:cs typeface="Tahoma" pitchFamily="34" charset="0"/>
            </a:rPr>
            <a:t>Hipóteses do professor sobre o processo de aprendizagem dos alunos</a:t>
          </a:r>
        </a:p>
      </dsp:txBody>
      <dsp:txXfrm>
        <a:off x="23919" y="3715207"/>
        <a:ext cx="3700316" cy="64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596D3-1BFC-4B5C-BB87-03D94E85A68B}" type="datetimeFigureOut">
              <a:rPr lang="pt-BR" smtClean="0"/>
              <a:pPr/>
              <a:t>12/05/2020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07E2-4D6E-4700-9D10-6A047E50C7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37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110AF8-97E6-4C65-858F-C9F6F818266B}" type="datetimeFigureOut">
              <a:rPr lang="pt-BR"/>
              <a:pPr>
                <a:defRPr/>
              </a:pPr>
              <a:t>12/05/2020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EA51CB-8A62-4C3F-A88B-3257931470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95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A51CB-8A62-4C3F-A88B-32579314702C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A51CB-8A62-4C3F-A88B-32579314702C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A51CB-8A62-4C3F-A88B-32579314702C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352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A51CB-8A62-4C3F-A88B-32579314702C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58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A51CB-8A62-4C3F-A88B-32579314702C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A51CB-8A62-4C3F-A88B-32579314702C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A51CB-8A62-4C3F-A88B-32579314702C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39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/>
          <a:lstStyle/>
          <a:p>
            <a:fld id="{7FC8593D-7C47-471E-A8DF-97AC4FFD13F5}" type="datetimeFigureOut">
              <a:rPr lang="pt-BR" noProof="0" smtClean="0"/>
              <a:pPr/>
              <a:t>12/05/2020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/>
          <a:lstStyle/>
          <a:p>
            <a:fld id="{289D71E3-7D81-4C24-B9D8-6B108755C64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C:\Users\lgianeri\Documents\Fundos Genericos PPT\background_generico_2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ícias">
            <a:extLst>
              <a:ext uri="{FF2B5EF4-FFF2-40B4-BE49-F238E27FC236}">
                <a16:creationId xmlns:a16="http://schemas.microsoft.com/office/drawing/2014/main" id="{D4C0A3AA-6A26-4A71-BA08-BB0D9DB1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" y="4318814"/>
            <a:ext cx="9150175" cy="25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44302" y="501334"/>
            <a:ext cx="79478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0"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Diretoria de Ensino Região de Caieiras</a:t>
            </a:r>
          </a:p>
          <a:p>
            <a:pPr lvl="0"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Núcleo Pedagógico- Anos Iniciais</a:t>
            </a:r>
          </a:p>
          <a:p>
            <a:pPr lvl="0"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Educação Matemática nos Anos Iniciais – EMAI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B83A7BC-D14F-4FEC-84F0-13401D6ECB76}"/>
              </a:ext>
            </a:extLst>
          </p:cNvPr>
          <p:cNvSpPr/>
          <p:nvPr/>
        </p:nvSpPr>
        <p:spPr>
          <a:xfrm>
            <a:off x="5245560" y="6060141"/>
            <a:ext cx="3458501" cy="6740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Maria Amelia de Andrade Parada</a:t>
            </a:r>
          </a:p>
          <a:p>
            <a:pPr algn="ctr"/>
            <a:r>
              <a:rPr lang="pt-BR" dirty="0"/>
              <a:t>PCNP Anos Iniciais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37BAA18-8662-4AE1-996C-8409EABD48D6}"/>
              </a:ext>
            </a:extLst>
          </p:cNvPr>
          <p:cNvSpPr/>
          <p:nvPr/>
        </p:nvSpPr>
        <p:spPr>
          <a:xfrm>
            <a:off x="1729138" y="3271709"/>
            <a:ext cx="609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kern="1400" dirty="0">
                <a:solidFill>
                  <a:srgbClr val="24406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1º ATPC - Reflexões iniciais sobre o ensino da Matemática </a:t>
            </a:r>
            <a:r>
              <a:rPr lang="pt-BR" b="1" i="1" kern="1400" dirty="0">
                <a:solidFill>
                  <a:srgbClr val="244061"/>
                </a:solidFill>
                <a:latin typeface="+mn-lt"/>
                <a:cs typeface="Times New Roman" panose="02020603050405020304" pitchFamily="18" charset="0"/>
              </a:rPr>
              <a:t>Semana de 04/05 a 08/05</a:t>
            </a:r>
          </a:p>
          <a:p>
            <a:pPr algn="ctr"/>
            <a:r>
              <a:rPr lang="pt-BR" b="1" i="1" kern="1400" dirty="0">
                <a:solidFill>
                  <a:srgbClr val="244061"/>
                </a:solidFill>
                <a:latin typeface="+mn-lt"/>
                <a:cs typeface="Times New Roman" panose="02020603050405020304" pitchFamily="18" charset="0"/>
              </a:rPr>
              <a:t>Período de  atividades não presenciais </a:t>
            </a:r>
            <a:endParaRPr lang="pt-BR" i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16647" y="1666295"/>
            <a:ext cx="87122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latin typeface="+mn-lt"/>
                <a:cs typeface="+mn-cs"/>
              </a:rPr>
              <a:t>Esses Grupos de Estudo, constituídos como grupos colaborativos, são organizados pelo Professor Coordenador (PC) de anos iniciais, com atividades conduzidas com a participação dos próprios professores. 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latin typeface="+mn-lt"/>
                <a:cs typeface="+mn-cs"/>
              </a:rPr>
              <a:t>A </a:t>
            </a:r>
            <a:r>
              <a:rPr lang="pt-BR" sz="2800" b="1" dirty="0">
                <a:latin typeface="+mn-lt"/>
                <a:cs typeface="+mn-cs"/>
              </a:rPr>
              <a:t>principal meta do EMAI </a:t>
            </a:r>
            <a:r>
              <a:rPr lang="pt-BR" sz="2800" dirty="0">
                <a:latin typeface="+mn-lt"/>
                <a:cs typeface="+mn-cs"/>
              </a:rPr>
              <a:t>é a de que  as escolas se consolidem como lugares de formação, de inovação, de experiência e de desenvolvimento profissional, de pesquisa e de reflexão crítica.</a:t>
            </a:r>
            <a:endParaRPr lang="pt-BR" sz="2800" b="1" dirty="0">
              <a:latin typeface="+mn-lt"/>
              <a:cs typeface="+mn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25801" y="415881"/>
            <a:ext cx="866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</p:spTree>
    <p:extLst>
      <p:ext uri="{BB962C8B-B14F-4D97-AF65-F5344CB8AC3E}">
        <p14:creationId xmlns:p14="http://schemas.microsoft.com/office/powerpoint/2010/main" val="262436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19364" y="1663501"/>
            <a:ext cx="87122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latin typeface="+mn-lt"/>
                <a:cs typeface="+mn-cs"/>
              </a:rPr>
              <a:t>Em 2020 é importante retomar os Grupos colaborativos nas escolas, visando a:</a:t>
            </a:r>
          </a:p>
          <a:p>
            <a:pPr marL="571500" indent="-571500" algn="just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  <a:cs typeface="+mn-cs"/>
              </a:rPr>
              <a:t>Organizar agenda e pautas de reunião com seus pares </a:t>
            </a: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através  de  diversos canais de comunicação e mediados pela tecnologia.</a:t>
            </a:r>
            <a:endParaRPr lang="pt-BR" sz="2800" dirty="0">
              <a:latin typeface="+mn-lt"/>
              <a:cs typeface="+mn-cs"/>
            </a:endParaRPr>
          </a:p>
          <a:p>
            <a:pPr marL="571500" indent="-571500" algn="just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  <a:cs typeface="+mn-cs"/>
              </a:rPr>
              <a:t>Apoiar os professores a elaborarem seu planejamento e planos de aula;</a:t>
            </a:r>
          </a:p>
          <a:p>
            <a:pPr marL="571500" indent="-571500" algn="just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  <a:cs typeface="+mn-cs"/>
              </a:rPr>
              <a:t>Fazer a leitura e discussão antecipada das atividades e resolver dúvidas de conteúdo ou de questões didáticas;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25801" y="415881"/>
            <a:ext cx="866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</p:spTree>
    <p:extLst>
      <p:ext uri="{BB962C8B-B14F-4D97-AF65-F5344CB8AC3E}">
        <p14:creationId xmlns:p14="http://schemas.microsoft.com/office/powerpoint/2010/main" val="163197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19363" y="1559663"/>
            <a:ext cx="8712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+mn-lt"/>
                <a:cs typeface="+mn-cs"/>
              </a:rPr>
              <a:t>Socializar observações realizadas durante o desenvolvimento das aulas (pelo uso de vídeos ou de relatos). </a:t>
            </a:r>
          </a:p>
          <a:p>
            <a:pPr marL="571500" indent="-571500" algn="just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+mn-lt"/>
                <a:cs typeface="+mn-cs"/>
              </a:rPr>
              <a:t>Analisar protocolos de alunos discutindo procedimentos, aprendizagens e eventuais dificuldades. </a:t>
            </a:r>
          </a:p>
          <a:p>
            <a:pPr marL="571500" indent="-571500" algn="just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+mn-lt"/>
                <a:cs typeface="+mn-cs"/>
              </a:rPr>
              <a:t>Compartilhar experiências de trabalho bem sucedidas e desafios a serem superados.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1300" y="290344"/>
            <a:ext cx="8661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25801" y="415881"/>
            <a:ext cx="866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</p:spTree>
    <p:extLst>
      <p:ext uri="{BB962C8B-B14F-4D97-AF65-F5344CB8AC3E}">
        <p14:creationId xmlns:p14="http://schemas.microsoft.com/office/powerpoint/2010/main" val="424495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41300" y="57990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Material de apoio</a:t>
            </a:r>
          </a:p>
        </p:txBody>
      </p:sp>
      <p:pic>
        <p:nvPicPr>
          <p:cNvPr id="3" name="Picture 2" descr="Logo Parc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b="6079"/>
          <a:stretch>
            <a:fillRect/>
          </a:stretch>
        </p:blipFill>
        <p:spPr bwMode="auto">
          <a:xfrm>
            <a:off x="213360" y="1513083"/>
            <a:ext cx="8682182" cy="294345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iências - 9º Ano: 2014">
            <a:extLst>
              <a:ext uri="{FF2B5EF4-FFF2-40B4-BE49-F238E27FC236}">
                <a16:creationId xmlns:a16="http://schemas.microsoft.com/office/drawing/2014/main" id="{6CBD94E0-599B-4532-B5C8-4C2AEF749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7" y="4580904"/>
            <a:ext cx="3167268" cy="21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3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72922"/>
              </p:ext>
            </p:extLst>
          </p:nvPr>
        </p:nvGraphicFramePr>
        <p:xfrm>
          <a:off x="503853" y="1507837"/>
          <a:ext cx="8316873" cy="524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3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Bloco temático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Referências adotadas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Números Naturais e Sistema de Numeração Decimal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Fayol, Lerner, </a:t>
                      </a:r>
                      <a:r>
                        <a:rPr lang="pt-BR" sz="2000" dirty="0" err="1">
                          <a:effectLst/>
                        </a:rPr>
                        <a:t>Sadovsky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Kamii</a:t>
                      </a:r>
                      <a:r>
                        <a:rPr lang="pt-BR" sz="2000" dirty="0">
                          <a:effectLst/>
                        </a:rPr>
                        <a:t>, Pires, Curi.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22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Operações/álgebra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Vergnaud, Franchi, Parra, Pires, Curi.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27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Geometria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Piaget, Van </a:t>
                      </a:r>
                      <a:r>
                        <a:rPr lang="pt-BR" sz="2000" dirty="0" err="1">
                          <a:effectLst/>
                        </a:rPr>
                        <a:t>Hiele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Parzysz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Clements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Sarama</a:t>
                      </a:r>
                      <a:r>
                        <a:rPr lang="pt-BR" sz="2000" dirty="0">
                          <a:effectLst/>
                        </a:rPr>
                        <a:t>, Pires, Curi.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2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Grandezas e Medidas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Rogalski</a:t>
                      </a:r>
                      <a:r>
                        <a:rPr lang="pt-BR" sz="2000" dirty="0">
                          <a:effectLst/>
                        </a:rPr>
                        <a:t>, Chamorro, </a:t>
                      </a:r>
                      <a:r>
                        <a:rPr lang="pt-BR" sz="2000" dirty="0" err="1">
                          <a:effectLst/>
                        </a:rPr>
                        <a:t>Heraud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Douady</a:t>
                      </a:r>
                      <a:r>
                        <a:rPr lang="pt-BR" sz="2000" dirty="0">
                          <a:effectLst/>
                        </a:rPr>
                        <a:t>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882">
                <a:tc>
                  <a:txBody>
                    <a:bodyPr/>
                    <a:lstStyle/>
                    <a:p>
                      <a:pPr marL="0" marR="0" lvl="0" indent="45021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PROBABILIDADE E ESTATÍSTICA </a:t>
                      </a:r>
                      <a:r>
                        <a:rPr lang="pt-B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Crossen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Curcio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Cardeñoso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Azcárate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Batanero</a:t>
                      </a:r>
                      <a:r>
                        <a:rPr lang="pt-BR" sz="2000" dirty="0">
                          <a:effectLst/>
                        </a:rPr>
                        <a:t>, </a:t>
                      </a:r>
                      <a:r>
                        <a:rPr lang="pt-BR" sz="2000" dirty="0" err="1">
                          <a:effectLst/>
                        </a:rPr>
                        <a:t>Godino</a:t>
                      </a:r>
                      <a:r>
                        <a:rPr lang="pt-BR" sz="2000" dirty="0">
                          <a:effectLst/>
                        </a:rPr>
                        <a:t>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27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Números Racionais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Kieran, Post, Behr, </a:t>
                      </a:r>
                      <a:r>
                        <a:rPr lang="en-US" sz="2000" dirty="0" err="1">
                          <a:effectLst/>
                        </a:rPr>
                        <a:t>Lesh</a:t>
                      </a:r>
                      <a:r>
                        <a:rPr lang="en-US" sz="2000" dirty="0">
                          <a:effectLst/>
                        </a:rPr>
                        <a:t>,</a:t>
                      </a:r>
                      <a:endParaRPr lang="pt-BR" sz="2000" dirty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Duval.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6871" y="356415"/>
            <a:ext cx="8641975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Principais autores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usados como referência para a construção do Material EMAI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39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51521" y="824752"/>
          <a:ext cx="8568951" cy="603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/>
        </p:nvGraphicFramePr>
        <p:xfrm>
          <a:off x="4932040" y="285728"/>
          <a:ext cx="3744416" cy="451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Grupo 4"/>
          <p:cNvGrpSpPr>
            <a:grpSpLocks/>
          </p:cNvGrpSpPr>
          <p:nvPr/>
        </p:nvGrpSpPr>
        <p:grpSpPr bwMode="auto">
          <a:xfrm rot="16200000">
            <a:off x="5387162" y="4809358"/>
            <a:ext cx="714380" cy="473075"/>
            <a:chOff x="2868667" y="4650549"/>
            <a:chExt cx="1290883" cy="657947"/>
          </a:xfrm>
          <a:solidFill>
            <a:srgbClr val="B04008"/>
          </a:solidFill>
        </p:grpSpPr>
        <p:sp>
          <p:nvSpPr>
            <p:cNvPr id="6" name="Seta para a direita 5"/>
            <p:cNvSpPr/>
            <p:nvPr/>
          </p:nvSpPr>
          <p:spPr>
            <a:xfrm rot="10800000">
              <a:off x="2868667" y="4650549"/>
              <a:ext cx="1290883" cy="65794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eta para a direita 4"/>
            <p:cNvSpPr/>
            <p:nvPr/>
          </p:nvSpPr>
          <p:spPr>
            <a:xfrm rot="10800000">
              <a:off x="3096891" y="4783022"/>
              <a:ext cx="1094753" cy="393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700" dirty="0"/>
            </a:p>
          </p:txBody>
        </p:sp>
      </p:grpSp>
      <p:grpSp>
        <p:nvGrpSpPr>
          <p:cNvPr id="5" name="Grupo 7"/>
          <p:cNvGrpSpPr>
            <a:grpSpLocks/>
          </p:cNvGrpSpPr>
          <p:nvPr/>
        </p:nvGrpSpPr>
        <p:grpSpPr bwMode="auto">
          <a:xfrm rot="10800000">
            <a:off x="3636403" y="1266172"/>
            <a:ext cx="1290637" cy="450833"/>
            <a:chOff x="2868667" y="4650549"/>
            <a:chExt cx="1290883" cy="657947"/>
          </a:xfrm>
          <a:solidFill>
            <a:srgbClr val="B04008"/>
          </a:solidFill>
        </p:grpSpPr>
        <p:sp>
          <p:nvSpPr>
            <p:cNvPr id="9" name="Seta para a direita 8"/>
            <p:cNvSpPr/>
            <p:nvPr/>
          </p:nvSpPr>
          <p:spPr>
            <a:xfrm rot="10800000">
              <a:off x="2868667" y="4650549"/>
              <a:ext cx="1290883" cy="65794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eta para a direita 4"/>
            <p:cNvSpPr/>
            <p:nvPr/>
          </p:nvSpPr>
          <p:spPr>
            <a:xfrm rot="10800000">
              <a:off x="3065555" y="4796759"/>
              <a:ext cx="1093995" cy="3941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700" dirty="0"/>
            </a:p>
          </p:txBody>
        </p:sp>
      </p:grpSp>
      <p:sp>
        <p:nvSpPr>
          <p:cNvPr id="21511" name="Seta para baixo 10"/>
          <p:cNvSpPr>
            <a:spLocks noChangeArrowheads="1"/>
          </p:cNvSpPr>
          <p:nvPr/>
        </p:nvSpPr>
        <p:spPr bwMode="auto">
          <a:xfrm>
            <a:off x="6588370" y="2976990"/>
            <a:ext cx="360363" cy="2873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21512" name="Seta para baixo 12"/>
          <p:cNvSpPr>
            <a:spLocks noChangeArrowheads="1"/>
          </p:cNvSpPr>
          <p:nvPr/>
        </p:nvSpPr>
        <p:spPr bwMode="auto">
          <a:xfrm>
            <a:off x="6623984" y="2149804"/>
            <a:ext cx="360363" cy="2873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712257" y="398494"/>
            <a:ext cx="605117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 – Trajetória Hipotética de Aprendizagem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 descr="Esque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4" y="1628775"/>
            <a:ext cx="3673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16013" y="692152"/>
            <a:ext cx="2303462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 e sua matemática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551" y="2205039"/>
            <a:ext cx="2171690" cy="147732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professor, a reflexão, a crítica e o desenvolvimento profissional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2" y="4509122"/>
            <a:ext cx="1728191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 e a avaliação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00" y="5157789"/>
            <a:ext cx="2808288" cy="92333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professor, a gestão da sala e a interação dos alunos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80176" y="4581128"/>
            <a:ext cx="2124075" cy="92333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 e o seu conhecimento sobre os alunos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16216" y="2852738"/>
            <a:ext cx="2127750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 e o seu </a:t>
            </a:r>
            <a:r>
              <a:rPr lang="pt-BR" b="1" dirty="0">
                <a:solidFill>
                  <a:schemeClr val="tx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conhecimento sobre Educação Matemática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588225" y="1557338"/>
            <a:ext cx="2016125" cy="92333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 e suas teorias de aprendizagem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03801" y="620715"/>
            <a:ext cx="3529013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O professor e sua visão de </a:t>
            </a:r>
            <a:r>
              <a:rPr lang="pt-BR" b="1" dirty="0">
                <a:solidFill>
                  <a:schemeClr val="tx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currículo de Matemática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6656" y="101599"/>
            <a:ext cx="865559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Estrutura do material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9837" y="879440"/>
            <a:ext cx="46217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</a:rPr>
              <a:t>HABILIDADES DA SEQUÊNCIA </a:t>
            </a: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</a:rPr>
              <a:t>APRESENTAÇÃO DA ATIVIDADE </a:t>
            </a: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</a:rPr>
              <a:t>ORGANIZAÇÃO DA TURMA </a:t>
            </a:r>
          </a:p>
          <a:p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</a:rPr>
              <a:t>CONVERSA INICIAL </a:t>
            </a: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</a:rPr>
              <a:t>DESENVOLVIMENTO E INTERVENÇÕES </a:t>
            </a: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  <a:ea typeface="Verdana" pitchFamily="34" charset="0"/>
                <a:cs typeface="Verdana" pitchFamily="34" charset="0"/>
              </a:rPr>
              <a:t>MATERIAL DO ALUNO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  <a:ea typeface="Verdana" pitchFamily="34" charset="0"/>
                <a:cs typeface="Verdana" pitchFamily="34" charset="0"/>
              </a:rPr>
              <a:t>MATERIAL FORMATIVO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  <a:ea typeface="Verdana" pitchFamily="34" charset="0"/>
                <a:cs typeface="Verdana" pitchFamily="34" charset="0"/>
              </a:rPr>
              <a:t>LEITURA FUNDAMENTAL</a:t>
            </a:r>
          </a:p>
        </p:txBody>
      </p:sp>
      <p:pic>
        <p:nvPicPr>
          <p:cNvPr id="3" name="Imagem 2" descr="Boneca de brinquedo&#10;&#10;Descrição gerada automaticamente">
            <a:extLst>
              <a:ext uri="{FF2B5EF4-FFF2-40B4-BE49-F238E27FC236}">
                <a16:creationId xmlns:a16="http://schemas.microsoft.com/office/drawing/2014/main" id="{C48A8C09-955A-4087-9367-3696093A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34" y="4333461"/>
            <a:ext cx="1600356" cy="232732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D8DC6F9-97BF-4148-AA22-B9866D652E5C}"/>
              </a:ext>
            </a:extLst>
          </p:cNvPr>
          <p:cNvSpPr/>
          <p:nvPr/>
        </p:nvSpPr>
        <p:spPr>
          <a:xfrm>
            <a:off x="5393634" y="1192696"/>
            <a:ext cx="319052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Expectativas de aprendizagem</a:t>
            </a:r>
          </a:p>
          <a:p>
            <a:endParaRPr lang="pt-BR" sz="1050" dirty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Atividade</a:t>
            </a:r>
          </a:p>
          <a:p>
            <a:endParaRPr lang="pt-BR" sz="1050" dirty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Conversa inicial</a:t>
            </a:r>
          </a:p>
          <a:p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Problematização</a:t>
            </a:r>
          </a:p>
          <a:p>
            <a:endParaRPr lang="pt-BR" sz="1000" dirty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Observação/</a:t>
            </a:r>
          </a:p>
          <a:p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Intervenção</a:t>
            </a:r>
          </a:p>
          <a:p>
            <a:endParaRPr lang="pt-BR" sz="800" dirty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Material do aluno</a:t>
            </a:r>
          </a:p>
          <a:p>
            <a:endParaRPr lang="pt-BR" sz="1000" dirty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Material formativo</a:t>
            </a:r>
          </a:p>
          <a:p>
            <a:endParaRPr lang="pt-BR" sz="1000" dirty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>
                <a:latin typeface="+mn-lt"/>
                <a:ea typeface="Verdana" pitchFamily="34" charset="0"/>
                <a:cs typeface="Verdana" pitchFamily="34" charset="0"/>
              </a:rPr>
              <a:t>Leitura fundamental</a:t>
            </a:r>
          </a:p>
        </p:txBody>
      </p:sp>
    </p:spTree>
    <p:extLst>
      <p:ext uri="{BB962C8B-B14F-4D97-AF65-F5344CB8AC3E}">
        <p14:creationId xmlns:p14="http://schemas.microsoft.com/office/powerpoint/2010/main" val="4278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41300" y="57990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Formação Docente</a:t>
            </a:r>
          </a:p>
        </p:txBody>
      </p:sp>
      <p:pic>
        <p:nvPicPr>
          <p:cNvPr id="3" name="Picture 2" descr="Logo Parc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b="6079"/>
          <a:stretch>
            <a:fillRect/>
          </a:stretch>
        </p:blipFill>
        <p:spPr bwMode="auto">
          <a:xfrm>
            <a:off x="278938" y="1604523"/>
            <a:ext cx="8682182" cy="294345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Patati tralala">
            <a:extLst>
              <a:ext uri="{FF2B5EF4-FFF2-40B4-BE49-F238E27FC236}">
                <a16:creationId xmlns:a16="http://schemas.microsoft.com/office/drawing/2014/main" id="{CFD94553-0875-4401-BA63-1F7BFDA79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4128465"/>
            <a:ext cx="1793185" cy="28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9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525" y="1219200"/>
            <a:ext cx="86189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200" dirty="0"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As formações que ocorrem nos grupos colaborativos nas escolas, são apoiadas pelo grupo de </a:t>
            </a:r>
            <a:r>
              <a:rPr lang="pt-BR" sz="2800" dirty="0" err="1">
                <a:latin typeface="+mn-lt"/>
                <a:ea typeface="Verdana" pitchFamily="34" charset="0"/>
                <a:cs typeface="Verdana" pitchFamily="34" charset="0"/>
              </a:rPr>
              <a:t>PCNPs</a:t>
            </a: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 dos Anos Iniciais da Diretoria de Ensino, que oferecem formação e acompanhamento nas escolas e oficinas de trabalho.</a:t>
            </a:r>
          </a:p>
          <a:p>
            <a:pPr algn="just"/>
            <a:endParaRPr lang="pt-BR" sz="28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 Organização e condução das </a:t>
            </a:r>
            <a:r>
              <a:rPr lang="pt-BR" sz="2800" dirty="0" err="1">
                <a:latin typeface="+mn-lt"/>
                <a:ea typeface="Verdana" pitchFamily="34" charset="0"/>
                <a:cs typeface="Verdana" pitchFamily="34" charset="0"/>
              </a:rPr>
              <a:t>ATPCs</a:t>
            </a: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 a distância, através  de  diversos canais de comunicação e mediados pela tecnologia.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41300" y="30558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Formação Docente</a:t>
            </a:r>
          </a:p>
        </p:txBody>
      </p:sp>
    </p:spTree>
    <p:extLst>
      <p:ext uri="{BB962C8B-B14F-4D97-AF65-F5344CB8AC3E}">
        <p14:creationId xmlns:p14="http://schemas.microsoft.com/office/powerpoint/2010/main" val="93962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esenho, quarto&#10;&#10;Descrição gerada automaticamente">
            <a:extLst>
              <a:ext uri="{FF2B5EF4-FFF2-40B4-BE49-F238E27FC236}">
                <a16:creationId xmlns:a16="http://schemas.microsoft.com/office/drawing/2014/main" id="{868EEEA6-2272-45A2-B8A6-832E9A679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362868" y="1089576"/>
            <a:ext cx="6418263" cy="42402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b="1" dirty="0">
                <a:latin typeface="Lucida Calligraphy" pitchFamily="66" charset="0"/>
              </a:rPr>
              <a:t>“</a:t>
            </a:r>
            <a:r>
              <a:rPr lang="pt-BR" b="1" dirty="0">
                <a:latin typeface="Monotype Corsiva" pitchFamily="66" charset="0"/>
              </a:rPr>
              <a:t>A Matemática, quando a compreendemos bem, possui não somente a verdade, mas também a suprema beleza.”</a:t>
            </a:r>
            <a:br>
              <a:rPr lang="pt-BR" b="1" dirty="0">
                <a:latin typeface="Lucida Calligraphy" pitchFamily="66" charset="0"/>
              </a:rPr>
            </a:br>
            <a:r>
              <a:rPr lang="pt-BR" b="1" dirty="0">
                <a:latin typeface="Lucida Calligraphy" pitchFamily="66" charset="0"/>
              </a:rPr>
              <a:t>						Russel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BFC82829-CCFA-4663-9C0A-F16857E0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709127"/>
            <a:ext cx="7949682" cy="5058219"/>
          </a:xfrm>
          <a:prstGeom prst="rect">
            <a:avLst/>
          </a:prstGeom>
        </p:spPr>
      </p:pic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A1C5E119-FAC9-42C7-9697-E54B31080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75" y="4105469"/>
            <a:ext cx="3046134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1300" y="427504"/>
            <a:ext cx="8661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25801" y="415881"/>
            <a:ext cx="866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Atividade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116684-B4ED-4D6D-8AD0-F313A6443167}"/>
              </a:ext>
            </a:extLst>
          </p:cNvPr>
          <p:cNvSpPr/>
          <p:nvPr/>
        </p:nvSpPr>
        <p:spPr>
          <a:xfrm>
            <a:off x="373224" y="1903445"/>
            <a:ext cx="8304245" cy="433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pt-BR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Escreva o que você se lembra sobre como aprendeu Matemática nos primeiros anos do ensino fundamental.     </a:t>
            </a:r>
          </a:p>
          <a:p>
            <a:pPr marL="5715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pt-BR" b="1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pt-BR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Socialização das memórias.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Após a socialização das memórias reflita sobre: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Quais as influências dessas memórias para o trabalho docente?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Até que ponto as situações vivenciadas podem influenciar a aprendizagem dos nossos alunos?</a:t>
            </a:r>
          </a:p>
        </p:txBody>
      </p:sp>
    </p:spTree>
    <p:extLst>
      <p:ext uri="{BB962C8B-B14F-4D97-AF65-F5344CB8AC3E}">
        <p14:creationId xmlns:p14="http://schemas.microsoft.com/office/powerpoint/2010/main" val="3443838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1300" y="427504"/>
            <a:ext cx="8661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25801" y="415881"/>
            <a:ext cx="866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Para saber mais... Material de apoio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116684-B4ED-4D6D-8AD0-F313A6443167}"/>
              </a:ext>
            </a:extLst>
          </p:cNvPr>
          <p:cNvSpPr/>
          <p:nvPr/>
        </p:nvSpPr>
        <p:spPr>
          <a:xfrm>
            <a:off x="241300" y="481591"/>
            <a:ext cx="8304245" cy="388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  </a:t>
            </a:r>
            <a:endParaRPr lang="pt-BR" b="1" i="1" dirty="0">
              <a:latin typeface="+mn-lt"/>
            </a:endParaRPr>
          </a:p>
          <a:p>
            <a:pPr lvl="0"/>
            <a:endParaRPr lang="pt-BR" b="1" dirty="0">
              <a:latin typeface="+mn-lt"/>
            </a:endParaRPr>
          </a:p>
          <a:p>
            <a:pPr lvl="0"/>
            <a:endParaRPr lang="pt-BR" b="1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</a:rPr>
              <a:t>CMSP- Infantil e Inicial- aplicativo;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Documento orientador para as atividades escolares não presenciais e replanejamento coletivo da equipe escolar;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err="1">
                <a:latin typeface="+mn-lt"/>
              </a:rPr>
              <a:t>Matific</a:t>
            </a:r>
            <a:r>
              <a:rPr lang="pt-BR" sz="2400" b="1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353E0C-F182-41E6-9D8B-9E426A0A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3314992"/>
            <a:ext cx="8086725" cy="8953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9E336D-B8E0-4F49-B297-BA8E49866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4" y="4367014"/>
            <a:ext cx="8035549" cy="11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E1EEFF-F284-4E43-878A-EEA938EA8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333500"/>
            <a:ext cx="8096250" cy="2095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972D344-F3DB-4730-B294-66CF332D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627478"/>
            <a:ext cx="8105775" cy="27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4C6B16-F5BB-4FFB-8796-4F45D6FF4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" y="2040834"/>
            <a:ext cx="7726018" cy="35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70E38918-BDC8-4E58-8C31-97E8BA1C0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02069"/>
              </p:ext>
            </p:extLst>
          </p:nvPr>
        </p:nvGraphicFramePr>
        <p:xfrm>
          <a:off x="477078" y="768626"/>
          <a:ext cx="7726018" cy="99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6018">
                  <a:extLst>
                    <a:ext uri="{9D8B030D-6E8A-4147-A177-3AD203B41FA5}">
                      <a16:colId xmlns:a16="http://schemas.microsoft.com/office/drawing/2014/main" val="1800711567"/>
                    </a:ext>
                  </a:extLst>
                </a:gridCol>
              </a:tblGrid>
              <a:tr h="999214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Bom dia e obrigada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83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968C7-B5B9-4834-AC3D-E7F89FCC1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831376"/>
          </a:xfrm>
        </p:spPr>
        <p:txBody>
          <a:bodyPr/>
          <a:lstStyle/>
          <a:p>
            <a:r>
              <a:rPr lang="pt-BR" dirty="0"/>
              <a:t>Leitura Compartilhada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2E8946-F9F7-46D0-BE00-AA653F85C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91" y="2039202"/>
            <a:ext cx="8377944" cy="1389798"/>
          </a:xfrm>
        </p:spPr>
        <p:txBody>
          <a:bodyPr>
            <a:noAutofit/>
          </a:bodyPr>
          <a:lstStyle/>
          <a:p>
            <a:r>
              <a:rPr lang="pt-BR" sz="3600" dirty="0"/>
              <a:t>    </a:t>
            </a:r>
            <a:r>
              <a:rPr lang="pt-BR" sz="3600" b="1" dirty="0"/>
              <a:t>Filosofia </a:t>
            </a:r>
            <a:r>
              <a:rPr lang="pt-BR" sz="3600" b="1" dirty="0" err="1"/>
              <a:t>ubuntu</a:t>
            </a:r>
            <a:r>
              <a:rPr lang="pt-BR" sz="3600" b="1" dirty="0"/>
              <a:t> – lenda africana sobre cooperação</a:t>
            </a: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381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63450" y="1402297"/>
            <a:ext cx="82295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600" b="1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Revisitar o Projeto Educação Matemática nos Anos Iniciais – EMAI;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 lvl="0"/>
            <a:endParaRPr lang="pt-BR" sz="2400" b="1" dirty="0"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Analisar possíveis influências das crenças e concepções dos professores no trabalho docente;</a:t>
            </a:r>
          </a:p>
          <a:p>
            <a:pPr lvl="0"/>
            <a:endParaRPr lang="pt-BR" sz="2400" b="1" dirty="0">
              <a:latin typeface="+mn-lt"/>
            </a:endParaRPr>
          </a:p>
          <a:p>
            <a:pPr lvl="0"/>
            <a:endParaRPr lang="pt-BR" sz="2400" b="1" dirty="0"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Analisar as habilidades do 1° bimestre.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pt-BR" sz="2400" b="1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 algn="just"/>
            <a:endParaRPr lang="pt-BR" sz="2400" b="1" dirty="0"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endParaRPr lang="pt-BR" sz="26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21976" y="251011"/>
            <a:ext cx="674145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Objetivos</a:t>
            </a:r>
            <a:endParaRPr lang="pt-BR" sz="3800" b="1" dirty="0">
              <a:solidFill>
                <a:srgbClr val="2B4689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 descr="Uma imagem contendo brinquedo, boneca, pequeno, mesa&#10;&#10;Descrição gerada automaticamente">
            <a:extLst>
              <a:ext uri="{FF2B5EF4-FFF2-40B4-BE49-F238E27FC236}">
                <a16:creationId xmlns:a16="http://schemas.microsoft.com/office/drawing/2014/main" id="{26FDAA52-9F02-494E-A7F9-D020B12A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685" y="4873690"/>
            <a:ext cx="1333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7200" y="1308991"/>
            <a:ext cx="822959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600" b="1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Projeto Educação Matemática nos Anos Iniciais – EMAI;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Identificação das concepções existentes por trás das experiências escolares relatadas;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2400" b="1" dirty="0"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Comparação entre as diferentes concepções de ensino e de aprendizagem da Matemática;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2400" b="1" dirty="0"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Princípios norteadores para o ensino da Matemática nos anos iniciais;</a:t>
            </a:r>
          </a:p>
          <a:p>
            <a:pPr lvl="0"/>
            <a:endParaRPr lang="pt-BR" sz="2400" b="1" dirty="0"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Habilidades do 1° Bimestre.</a:t>
            </a:r>
          </a:p>
          <a:p>
            <a:pPr lvl="0"/>
            <a:endParaRPr lang="pt-BR" sz="2400" b="1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 algn="just"/>
            <a:endParaRPr lang="pt-BR" sz="2400" b="1" dirty="0"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endParaRPr lang="pt-BR" sz="26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21976" y="251011"/>
            <a:ext cx="674145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Conteúdos </a:t>
            </a:r>
            <a:endParaRPr lang="pt-BR" sz="3800" b="1" dirty="0">
              <a:solidFill>
                <a:srgbClr val="2B4689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 descr="Uma imagem contendo brinquedo, boneca, mesa, lego&#10;&#10;Descrição gerada automaticamente">
            <a:extLst>
              <a:ext uri="{FF2B5EF4-FFF2-40B4-BE49-F238E27FC236}">
                <a16:creationId xmlns:a16="http://schemas.microsoft.com/office/drawing/2014/main" id="{9FBA6BD0-1E60-44D3-9FE0-8561A1B3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189" y="4701989"/>
            <a:ext cx="1333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Parc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b="6079"/>
          <a:stretch>
            <a:fillRect/>
          </a:stretch>
        </p:blipFill>
        <p:spPr bwMode="auto">
          <a:xfrm>
            <a:off x="275095" y="2142056"/>
            <a:ext cx="8682182" cy="294345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68627" y="586698"/>
            <a:ext cx="650815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1800"/>
              </a:spcAft>
            </a:pPr>
            <a:r>
              <a:rPr lang="pt-BR" sz="25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Projeto - EMAI</a:t>
            </a:r>
          </a:p>
          <a:p>
            <a:pPr lvl="0" algn="ctr" defTabSz="914400" fontAlgn="auto">
              <a:spcBef>
                <a:spcPts val="0"/>
              </a:spcBef>
              <a:spcAft>
                <a:spcPts val="1800"/>
              </a:spcAft>
            </a:pPr>
            <a:r>
              <a:rPr lang="pt-BR" sz="25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Educação Matemática nos Anos </a:t>
            </a:r>
            <a:r>
              <a:rPr lang="pt-BR" sz="25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Iniciais</a:t>
            </a:r>
          </a:p>
        </p:txBody>
      </p:sp>
      <p:pic>
        <p:nvPicPr>
          <p:cNvPr id="2050" name="Picture 2" descr="EC 29 DE TAGUATINGA: ENCERRAMENTO DO 5° ANO">
            <a:extLst>
              <a:ext uri="{FF2B5EF4-FFF2-40B4-BE49-F238E27FC236}">
                <a16:creationId xmlns:a16="http://schemas.microsoft.com/office/drawing/2014/main" id="{F98B2899-DB43-47E7-9FCB-A1CFDDE99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54" y="4276725"/>
            <a:ext cx="22479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11810" y="1731519"/>
            <a:ext cx="87020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latin typeface="+mn-lt"/>
                <a:cs typeface="+mn-cs"/>
              </a:rPr>
              <a:t>O Projeto EMAI teve início em 2012 e abrange cerca de 20.000 professores dos anos iniciais da rede estadual paulista, ou seja, em torno de 85% do número total de docentes. 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latin typeface="+mn-lt"/>
                <a:cs typeface="+mn-cs"/>
              </a:rPr>
              <a:t>	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1300" y="579904"/>
            <a:ext cx="8661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O Projeto EMAI ...</a:t>
            </a:r>
          </a:p>
        </p:txBody>
      </p:sp>
      <p:pic>
        <p:nvPicPr>
          <p:cNvPr id="6146" name="Picture 2" descr="Menino da escola em manhã de outono - Turma Casais Junior">
            <a:extLst>
              <a:ext uri="{FF2B5EF4-FFF2-40B4-BE49-F238E27FC236}">
                <a16:creationId xmlns:a16="http://schemas.microsoft.com/office/drawing/2014/main" id="{4793311F-8046-4107-9576-EFD22F760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54" y="4295087"/>
            <a:ext cx="3216492" cy="25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41300" y="579904"/>
            <a:ext cx="8661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  <p:pic>
        <p:nvPicPr>
          <p:cNvPr id="3" name="Picture 2" descr="Logo Parc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b="6079"/>
          <a:stretch>
            <a:fillRect/>
          </a:stretch>
        </p:blipFill>
        <p:spPr bwMode="auto">
          <a:xfrm>
            <a:off x="248458" y="1680723"/>
            <a:ext cx="8682182" cy="294345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E.M. Ten. General Napion: Viajar pela leitura">
            <a:extLst>
              <a:ext uri="{FF2B5EF4-FFF2-40B4-BE49-F238E27FC236}">
                <a16:creationId xmlns:a16="http://schemas.microsoft.com/office/drawing/2014/main" id="{DF61640A-7BDC-4162-8D3C-9188953DE6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6" y="4624182"/>
            <a:ext cx="4041913" cy="21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4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16647" y="1189199"/>
            <a:ext cx="87122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latin typeface="+mn-lt"/>
                <a:cs typeface="+mn-cs"/>
              </a:rPr>
              <a:t>O Projeto EMAI propõe como ação central a </a:t>
            </a:r>
            <a:r>
              <a:rPr lang="pt-BR" sz="2800" u="sng" dirty="0">
                <a:latin typeface="+mn-lt"/>
                <a:cs typeface="+mn-cs"/>
              </a:rPr>
              <a:t>constituição de Grupos de Educação Matemática dos Anos Iniciais nas escolas</a:t>
            </a:r>
            <a:r>
              <a:rPr lang="pt-BR" sz="2800" dirty="0">
                <a:latin typeface="+mn-lt"/>
                <a:cs typeface="+mn-cs"/>
              </a:rPr>
              <a:t>, usando o horário destinado a atividades pedagógicas coletivas, com reuniões semanais de 2 horas/aula de duração. 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latin typeface="+mn-lt"/>
                <a:cs typeface="+mn-cs"/>
              </a:rPr>
              <a:t>A SEDUC-SP editou resolução específica no sentido de garantir a participação dos professores nessas reuniões. </a:t>
            </a:r>
            <a:r>
              <a:rPr lang="pt-BR" sz="3000" dirty="0">
                <a:latin typeface="+mn-lt"/>
                <a:cs typeface="+mn-cs"/>
              </a:rPr>
              <a:t> </a:t>
            </a:r>
            <a:endParaRPr lang="pt-BR" sz="3000" b="1" dirty="0">
              <a:latin typeface="+mn-lt"/>
              <a:cs typeface="+mn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1300" y="427504"/>
            <a:ext cx="8661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2B4689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93514" y="4717843"/>
          <a:ext cx="7733653" cy="1240716"/>
        </p:xfrm>
        <a:graphic>
          <a:graphicData uri="http://schemas.openxmlformats.org/drawingml/2006/table">
            <a:tbl>
              <a:tblPr/>
              <a:tblGrid>
                <a:gridCol w="773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901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/>
                        <a:t>Resolução SE Nº 46/2012</a:t>
                      </a:r>
                    </a:p>
                  </a:txBody>
                  <a:tcPr marL="35859" marR="35859" marT="35859" marB="35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85">
                <a:tc>
                  <a:txBody>
                    <a:bodyPr/>
                    <a:lstStyle/>
                    <a:p>
                      <a:pPr algn="just"/>
                      <a:r>
                        <a:rPr lang="pt-BR" sz="2400" b="1" dirty="0"/>
                        <a:t>Dispõe sobre formação em serviço do Professor Educação Básica I, e dá providências correlatas</a:t>
                      </a:r>
                      <a:r>
                        <a:rPr lang="pt-BR" sz="2400" b="1" baseline="0" dirty="0"/>
                        <a:t> do Projeto EMAI.</a:t>
                      </a:r>
                      <a:endParaRPr lang="pt-BR" sz="2400" b="1" dirty="0"/>
                    </a:p>
                  </a:txBody>
                  <a:tcPr marL="35859" marR="35859" marT="35859" marB="35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25801" y="415881"/>
            <a:ext cx="866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2B4689"/>
                </a:solidFill>
                <a:latin typeface="+mn-lt"/>
                <a:ea typeface="Verdana" pitchFamily="34" charset="0"/>
                <a:cs typeface="Verdana" pitchFamily="34" charset="0"/>
              </a:rPr>
              <a:t>Grupos Colaborativos de Estudo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908</Words>
  <Application>Microsoft Office PowerPoint</Application>
  <PresentationFormat>Apresentação na tela (4:3)</PresentationFormat>
  <Paragraphs>158</Paragraphs>
  <Slides>24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Lucida Calligraphy</vt:lpstr>
      <vt:lpstr>Lucida Sans</vt:lpstr>
      <vt:lpstr>Monotype Corsiva</vt:lpstr>
      <vt:lpstr>Wingdings</vt:lpstr>
      <vt:lpstr>Personalizar design</vt:lpstr>
      <vt:lpstr>Apresentação do PowerPoint</vt:lpstr>
      <vt:lpstr>“A Matemática, quando a compreendemos bem, possui não somente a verdade, mas também a suprema beleza.”       Russel</vt:lpstr>
      <vt:lpstr>Leitura Compartilhada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Ensinar e aprender Matemática nos anos iniciais do Ensino Fundamental</dc:title>
  <dc:creator>Celia Pires</dc:creator>
  <cp:lastModifiedBy>Maria Amelia De Andrade Parada</cp:lastModifiedBy>
  <cp:revision>307</cp:revision>
  <cp:lastPrinted>2020-05-05T13:21:18Z</cp:lastPrinted>
  <dcterms:created xsi:type="dcterms:W3CDTF">2015-08-13T21:21:19Z</dcterms:created>
  <dcterms:modified xsi:type="dcterms:W3CDTF">2020-05-12T18:24:08Z</dcterms:modified>
</cp:coreProperties>
</file>