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59" r:id="rId5"/>
    <p:sldId id="264" r:id="rId6"/>
    <p:sldId id="265" r:id="rId7"/>
    <p:sldId id="266" r:id="rId8"/>
    <p:sldId id="272" r:id="rId9"/>
    <p:sldId id="271" r:id="rId10"/>
    <p:sldId id="273" r:id="rId11"/>
    <p:sldId id="274" r:id="rId12"/>
    <p:sldId id="275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317A-E1D4-4556-B9F1-9B48BCC09821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6A81-226A-4306-8898-89E2F7594F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6A81-226A-4306-8898-89E2F7594FD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E5A3-7931-4A3C-842D-A8F6B20931AF}" type="datetimeFigureOut">
              <a:rPr lang="pt-BR" smtClean="0"/>
              <a:pPr/>
              <a:t>05/03/2020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F877-6EF7-4748-847A-B922FF411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tribuicaodesbc@gmail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atevolta.sbc@hotmail.co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sultado de imagem para modelo de edital de atribuição de aulas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6926348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427984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71600" y="4797152"/>
            <a:ext cx="3312368" cy="20608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71600" y="4869160"/>
            <a:ext cx="34563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Diretoria de Ensino</a:t>
            </a:r>
          </a:p>
          <a:p>
            <a:pPr algn="just">
              <a:buFont typeface="Arial" pitchFamily="34" charset="0"/>
              <a:buChar char="•"/>
            </a:pPr>
            <a:endParaRPr lang="pt-BR" sz="2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 Unidades Escolares</a:t>
            </a:r>
          </a:p>
          <a:p>
            <a:pPr algn="just">
              <a:buFont typeface="Arial" pitchFamily="34" charset="0"/>
              <a:buChar char="•"/>
            </a:pPr>
            <a:endParaRPr lang="pt-BR" sz="2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Procedimentos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6298" t="20680" r="50628" b="11281"/>
          <a:stretch>
            <a:fillRect/>
          </a:stretch>
        </p:blipFill>
        <p:spPr bwMode="auto">
          <a:xfrm>
            <a:off x="971600" y="0"/>
            <a:ext cx="5926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esultado de imagem para exclus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0"/>
            <a:ext cx="221932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exclus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0"/>
            <a:ext cx="2219325" cy="222885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806" t="21440" r="31100" b="10000"/>
          <a:stretch>
            <a:fillRect/>
          </a:stretch>
        </p:blipFill>
        <p:spPr bwMode="auto">
          <a:xfrm>
            <a:off x="251520" y="1628800"/>
            <a:ext cx="8316416" cy="478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Resultado de imagem para URG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48" name="AutoShape 4" descr="Resultado de imagem para URG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0" name="AutoShape 6" descr="Resultado de imagem para URG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52" name="Picture 8" descr="Resultado de imagem para URG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10000" cy="28575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33569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 com dados dos docentes que não compareceram na unidade escolar, a partir da última atribuição – 21/02/2020 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m para i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ESCLARECIMENTOS – AULAS ELETIVAS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0527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Os agrupamentos das turmas de eletivas: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Alunos do 6° ano com 7° ano do </a:t>
            </a:r>
            <a:r>
              <a:rPr lang="pt-BR" sz="1600" dirty="0" smtClean="0"/>
              <a:t>EF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Alunos do 8° ano com 9° ano do </a:t>
            </a:r>
            <a:r>
              <a:rPr lang="pt-BR" sz="1600" dirty="0" smtClean="0"/>
              <a:t>EF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Alunos da 1ª série com 2ª série e 3ª série do </a:t>
            </a:r>
            <a:r>
              <a:rPr lang="pt-BR" sz="1600" dirty="0" smtClean="0"/>
              <a:t>EM*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*Para escolas que possuem apenas o 9° ano no mesmo turno que o ensino médio, é possível agrupar 9° ano do EF com 1ª, 2ª e 3ª série do EM.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m para tome n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42927" cy="230425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51520" y="2492896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 E-MAIL DA COMISSÃO DE ATRIBUIÇÃO DE AULAS </a:t>
            </a:r>
            <a:r>
              <a:rPr lang="pt-BR" sz="2400" dirty="0" smtClean="0"/>
              <a:t>2020</a:t>
            </a: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(CANAL DIRETO DE COMUNICAÇÃO)</a:t>
            </a:r>
            <a:endParaRPr lang="pt-BR" sz="2400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pPr algn="ctr"/>
            <a:r>
              <a:rPr lang="pt-BR" sz="3600" dirty="0" smtClean="0">
                <a:hlinkClick r:id="rId3"/>
              </a:rPr>
              <a:t>atribuicaodesbc@gmail.com</a:t>
            </a:r>
            <a:endParaRPr lang="pt-BR" sz="3600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pt-BR" sz="2400" dirty="0" smtClean="0"/>
              <a:t>E-MAIL </a:t>
            </a:r>
            <a:r>
              <a:rPr lang="pt-BR" sz="2400" dirty="0" smtClean="0"/>
              <a:t>ENVIO </a:t>
            </a:r>
            <a:r>
              <a:rPr lang="pt-BR" sz="2400" dirty="0" smtClean="0"/>
              <a:t>DOS EDITAIS DE ATRIBUIÇÃO DE AULAS NA UE </a:t>
            </a:r>
            <a:endParaRPr lang="pt-BR" sz="2400" dirty="0" smtClean="0"/>
          </a:p>
          <a:p>
            <a:pPr marL="457200" indent="-457200" algn="ctr"/>
            <a:r>
              <a:rPr lang="pt-BR" sz="2400" dirty="0" smtClean="0">
                <a:solidFill>
                  <a:srgbClr val="FF0000"/>
                </a:solidFill>
              </a:rPr>
              <a:t>(</a:t>
            </a:r>
            <a:r>
              <a:rPr lang="pt-BR" sz="2400" dirty="0" smtClean="0">
                <a:solidFill>
                  <a:srgbClr val="FF0000"/>
                </a:solidFill>
              </a:rPr>
              <a:t>Divulgação no SITE)</a:t>
            </a:r>
          </a:p>
          <a:p>
            <a:endParaRPr lang="pt-BR" dirty="0"/>
          </a:p>
          <a:p>
            <a:pPr algn="ctr"/>
            <a:r>
              <a:rPr lang="pt-BR" sz="3600" dirty="0" smtClean="0">
                <a:hlinkClick r:id="rId4"/>
              </a:rPr>
              <a:t>batevolta.sbc@hotmail.com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79912" y="98072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dirty="0" smtClean="0"/>
              <a:t> Resolução SE 76/2020 -  altera o Anexo II da Resolução  SE 72 / 2019 </a:t>
            </a:r>
            <a:r>
              <a:rPr lang="pt-BR" sz="1200" b="1" i="1" dirty="0" smtClean="0"/>
              <a:t>(que altera a Resolução SE 71/2018)</a:t>
            </a:r>
            <a:endParaRPr lang="pt-BR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obrigada"/>
          <p:cNvPicPr>
            <a:picLocks noChangeAspect="1" noChangeArrowheads="1"/>
          </p:cNvPicPr>
          <p:nvPr/>
        </p:nvPicPr>
        <p:blipFill>
          <a:blip r:embed="rId2" cstate="print"/>
          <a:srcRect t="7227" b="11244"/>
          <a:stretch>
            <a:fillRect/>
          </a:stretch>
        </p:blipFill>
        <p:spPr bwMode="auto">
          <a:xfrm>
            <a:off x="0" y="0"/>
            <a:ext cx="9144000" cy="688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t-BR" dirty="0" smtClean="0"/>
              <a:t>Sessões de Atribuição de Aulas</a:t>
            </a:r>
            <a:br>
              <a:rPr lang="pt-BR" dirty="0" smtClean="0"/>
            </a:br>
            <a:r>
              <a:rPr lang="pt-BR" dirty="0" smtClean="0"/>
              <a:t>Diretoria de Ensino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3284984"/>
          <a:ext cx="814724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06"/>
                <a:gridCol w="837677"/>
                <a:gridCol w="801984"/>
                <a:gridCol w="882182"/>
                <a:gridCol w="1042579"/>
                <a:gridCol w="1283174"/>
                <a:gridCol w="1057110"/>
                <a:gridCol w="1224137"/>
              </a:tblGrid>
              <a:tr h="13352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MARÇO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ABRIL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JUNHO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AGOSTO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SETEMBRO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OUTUBRO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NOVEMBRO</a:t>
                      </a:r>
                      <a:endParaRPr lang="pt-BR" sz="1600" dirty="0"/>
                    </a:p>
                  </a:txBody>
                  <a:tcPr/>
                </a:tc>
              </a:tr>
              <a:tr h="14768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09  |</a:t>
                      </a:r>
                      <a:r>
                        <a:rPr lang="pt-BR" baseline="0" dirty="0" smtClean="0"/>
                        <a:t>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22048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Cronograma Anual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4437112"/>
            <a:ext cx="8568952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Observações: </a:t>
            </a:r>
          </a:p>
          <a:p>
            <a:pPr algn="ctr"/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As sessões acontecerão às segundas-feiras, a partir das 8h30, nas datas acima.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Se necessário,  novas datas serão apresentadas por REDE.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Sessões de Atribuição de Aulas</a:t>
            </a:r>
            <a:br>
              <a:rPr lang="pt-BR" dirty="0" smtClean="0"/>
            </a:br>
            <a:r>
              <a:rPr lang="pt-BR" dirty="0" smtClean="0"/>
              <a:t>Diretoria de Ensino</a:t>
            </a:r>
            <a:r>
              <a:rPr lang="pt-BR" sz="1000" dirty="0" smtClean="0"/>
              <a:t/>
            </a:r>
            <a:br>
              <a:rPr lang="pt-BR" sz="1000" dirty="0" smtClean="0"/>
            </a:br>
            <a:r>
              <a:rPr lang="pt-BR" sz="1000" dirty="0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Documentos Necessários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35612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pt-BR" sz="2500" dirty="0" smtClean="0"/>
              <a:t>As unidades escolares deverão encaminhar os bate-voltas preenchidos corretamente, impreterivelmente, na quarta-feira que antecede as datas determinadas . </a:t>
            </a:r>
          </a:p>
          <a:p>
            <a:pPr algn="just"/>
            <a:r>
              <a:rPr lang="pt-BR" sz="2500" dirty="0" smtClean="0"/>
              <a:t>Os candidatos deverão se apresentar com os seguintes documentos: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500" dirty="0" smtClean="0"/>
              <a:t>RG;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500" dirty="0" smtClean="0"/>
              <a:t>Declaração de Horário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ATUALIZADA</a:t>
            </a:r>
            <a:r>
              <a:rPr lang="pt-BR" sz="2500" dirty="0" smtClean="0"/>
              <a:t>, emitida pelo Diretor da U.E. sede de controle e frequência, contendo os respectivos horários de 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pt-BR" sz="2500" dirty="0" smtClean="0"/>
              <a:t> as escolas em que o professor ministra aulas.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Sessões de Atribuição de Aulas  Unidades Escolares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pt-BR" b="1" dirty="0" smtClean="0">
                <a:solidFill>
                  <a:srgbClr val="0070C0"/>
                </a:solidFill>
              </a:rPr>
              <a:t>Para docentes da unidade escolar: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Edital de atribuição de aulas publicado na própria UE com 24 horas de antecedência;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Classificar os docentes e realizar a atribuição nos termos da Res. SE 01/2020, e Res. SE 71/2019, que altera a Res. SE 71/2018, </a:t>
            </a:r>
            <a:r>
              <a:rPr lang="pt-BR" b="1" u="sng" dirty="0" smtClean="0"/>
              <a:t>com registro de ata de atribuição de aulas em livro próprio</a:t>
            </a:r>
            <a:r>
              <a:rPr lang="pt-B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Após realizar a atribuição registrar na SED a associação do professor na classe e enviar a informação, em link disponibilizado pelo NIT, para DESBC;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Sessões de Atribuição de Aulas  Unidades Escolares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indent="-51435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2) Para docentes com vínculos nas demais unidades escolares: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400" dirty="0" smtClean="0"/>
              <a:t> Enviar Edital de atribuição de aulas à Diretoria de Ensino para ampla divulgação no </a:t>
            </a:r>
            <a:r>
              <a:rPr lang="pt-BR" sz="3400" i="1" dirty="0" smtClean="0"/>
              <a:t>site</a:t>
            </a:r>
            <a:r>
              <a:rPr lang="pt-BR" sz="3400" dirty="0" smtClean="0"/>
              <a:t>, com 48 horas de antecedência;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400" dirty="0" smtClean="0"/>
              <a:t>Classificar os candidatos de acordo com as listas disponibilizadas no </a:t>
            </a:r>
            <a:r>
              <a:rPr lang="pt-BR" sz="3400" i="1" dirty="0" smtClean="0"/>
              <a:t>site</a:t>
            </a:r>
            <a:r>
              <a:rPr lang="pt-BR" sz="3400" dirty="0" smtClean="0"/>
              <a:t> da DE;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400" dirty="0" smtClean="0"/>
              <a:t>Os candidatos deverão se apresentar com os seguintes documentos: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400" dirty="0" smtClean="0"/>
              <a:t>RG;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400" dirty="0" smtClean="0"/>
              <a:t>Declaração de Horário ATUALIZADA, emitida pelo Diretor da U.E. sede de controle e frequência, contendo os respectivos horários de todas as escolas que o professor ministra aulas.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400" dirty="0" smtClean="0"/>
              <a:t>Registrar a ata de atribuição de aulas em livro próprio;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400" dirty="0" smtClean="0"/>
              <a:t>Lançar na SED a associação do professor na classe e enviar a informação, em link disponibilizado pelo NIT, para Diretoria de Ensino;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332656"/>
            <a:ext cx="396044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 </a:t>
            </a:r>
          </a:p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corretamente o modelo de bate-volta</a:t>
            </a:r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7" name="Seta para a direita 6"/>
          <p:cNvSpPr/>
          <p:nvPr/>
        </p:nvSpPr>
        <p:spPr>
          <a:xfrm>
            <a:off x="971600" y="4725144"/>
            <a:ext cx="2520280" cy="1368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</a:rPr>
              <a:t>Exemplo 01</a:t>
            </a:r>
            <a:endParaRPr lang="pt-BR" sz="2400" b="1" dirty="0">
              <a:solidFill>
                <a:schemeClr val="bg2"/>
              </a:solidFill>
            </a:endParaRPr>
          </a:p>
        </p:txBody>
      </p:sp>
      <p:pic>
        <p:nvPicPr>
          <p:cNvPr id="1028" name="Picture 4" descr="Resultado de imagem para modelo de edital de atribuição de aulas 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629014" cy="203224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7715" t="20680" r="52518" b="7081"/>
          <a:stretch>
            <a:fillRect/>
          </a:stretch>
        </p:blipFill>
        <p:spPr bwMode="auto">
          <a:xfrm>
            <a:off x="4139952" y="-1"/>
            <a:ext cx="5004048" cy="68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17482" t="19000" r="52751" b="8761"/>
          <a:stretch>
            <a:fillRect/>
          </a:stretch>
        </p:blipFill>
        <p:spPr bwMode="auto">
          <a:xfrm>
            <a:off x="4139952" y="27077"/>
            <a:ext cx="5004048" cy="68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direita 2"/>
          <p:cNvSpPr/>
          <p:nvPr/>
        </p:nvSpPr>
        <p:spPr>
          <a:xfrm>
            <a:off x="1115616" y="836712"/>
            <a:ext cx="2592288" cy="1368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</a:rPr>
              <a:t>Exemplo 02</a:t>
            </a:r>
            <a:endParaRPr lang="pt-BR" sz="2400" b="1" dirty="0">
              <a:solidFill>
                <a:schemeClr val="bg2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83568" y="6309320"/>
            <a:ext cx="33843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1" name="Picture 3" descr="Resultado de imagem para importa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653136"/>
            <a:ext cx="1914525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exclus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0"/>
            <a:ext cx="2219325" cy="222885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6065" t="20680" r="51806" b="8761"/>
          <a:stretch>
            <a:fillRect/>
          </a:stretch>
        </p:blipFill>
        <p:spPr bwMode="auto">
          <a:xfrm>
            <a:off x="892493" y="-1"/>
            <a:ext cx="555171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75" t="19840" r="66693" b="12121"/>
          <a:stretch>
            <a:fillRect/>
          </a:stretch>
        </p:blipFill>
        <p:spPr bwMode="auto">
          <a:xfrm>
            <a:off x="827584" y="0"/>
            <a:ext cx="4543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m para exclus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0"/>
            <a:ext cx="221932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457</Words>
  <Application>Microsoft Office PowerPoint</Application>
  <PresentationFormat>Apresentação na tela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Sessões de Atribuição de Aulas Diretoria de Ensino</vt:lpstr>
      <vt:lpstr>Sessões de Atribuição de Aulas Diretoria de Ensino . Documentos Necessários</vt:lpstr>
      <vt:lpstr>Sessões de Atribuição de Aulas  Unidades Escolares</vt:lpstr>
      <vt:lpstr>Sessões de Atribuição de Aulas  Unidades Escolares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Atribuição de Aulas - 2020</dc:title>
  <dc:creator>Usuario</dc:creator>
  <cp:lastModifiedBy>FDE</cp:lastModifiedBy>
  <cp:revision>46</cp:revision>
  <dcterms:created xsi:type="dcterms:W3CDTF">2020-03-03T14:19:37Z</dcterms:created>
  <dcterms:modified xsi:type="dcterms:W3CDTF">2020-03-05T20:17:01Z</dcterms:modified>
</cp:coreProperties>
</file>