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74" autoAdjust="0"/>
    <p:restoredTop sz="94660"/>
  </p:normalViewPr>
  <p:slideViewPr>
    <p:cSldViewPr snapToGrid="0">
      <p:cViewPr varScale="1">
        <p:scale>
          <a:sx n="90" d="100"/>
          <a:sy n="90" d="100"/>
        </p:scale>
        <p:origin x="10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ângulo 6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8" name="Imagem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845" y="1760564"/>
            <a:ext cx="4964069" cy="4701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100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6920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  <a:prstGeom prst="rect">
            <a:avLst/>
          </a:prstGeo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57835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5871"/>
            <a:ext cx="9906000" cy="5844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88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3653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648268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0880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965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1252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85469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66776" y="6332925"/>
            <a:ext cx="2228850" cy="365125"/>
          </a:xfrm>
          <a:prstGeom prst="rect">
            <a:avLst/>
          </a:prstGeom>
        </p:spPr>
        <p:txBody>
          <a:bodyPr/>
          <a:lstStyle/>
          <a:p>
            <a:fld id="{E1FBDA3B-3FB3-4F87-806F-D2B2ED87693E}" type="datetimeFigureOut">
              <a:rPr lang="pt-BR" smtClean="0"/>
              <a:t>27/01/2020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/>
          <a:lstStyle/>
          <a:p>
            <a:fld id="{96BE70DA-50B8-43CE-9BDB-F610DA94224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281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5007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image" Target="../media/image12.png"/><Relationship Id="rId18" Type="http://schemas.microsoft.com/office/2007/relationships/hdphoto" Target="../media/hdphoto8.wdp"/><Relationship Id="rId26" Type="http://schemas.microsoft.com/office/2007/relationships/hdphoto" Target="../media/hdphoto12.wdp"/><Relationship Id="rId3" Type="http://schemas.microsoft.com/office/2007/relationships/hdphoto" Target="../media/hdphoto2.wdp"/><Relationship Id="rId21" Type="http://schemas.openxmlformats.org/officeDocument/2006/relationships/image" Target="../media/image17.png"/><Relationship Id="rId7" Type="http://schemas.microsoft.com/office/2007/relationships/hdphoto" Target="../media/hdphoto4.wdp"/><Relationship Id="rId12" Type="http://schemas.openxmlformats.org/officeDocument/2006/relationships/image" Target="../media/image11.png"/><Relationship Id="rId17" Type="http://schemas.openxmlformats.org/officeDocument/2006/relationships/image" Target="../media/image15.png"/><Relationship Id="rId25" Type="http://schemas.openxmlformats.org/officeDocument/2006/relationships/image" Target="../media/image19.png"/><Relationship Id="rId2" Type="http://schemas.openxmlformats.org/officeDocument/2006/relationships/image" Target="../media/image6.png"/><Relationship Id="rId16" Type="http://schemas.openxmlformats.org/officeDocument/2006/relationships/image" Target="../media/image14.png"/><Relationship Id="rId20" Type="http://schemas.microsoft.com/office/2007/relationships/hdphoto" Target="../media/hdphoto9.wdp"/><Relationship Id="rId29" Type="http://schemas.microsoft.com/office/2007/relationships/hdphoto" Target="../media/hdphoto13.wdp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microsoft.com/office/2007/relationships/hdphoto" Target="../media/hdphoto6.wdp"/><Relationship Id="rId24" Type="http://schemas.microsoft.com/office/2007/relationships/hdphoto" Target="../media/hdphoto11.wdp"/><Relationship Id="rId5" Type="http://schemas.microsoft.com/office/2007/relationships/hdphoto" Target="../media/hdphoto3.wdp"/><Relationship Id="rId15" Type="http://schemas.microsoft.com/office/2007/relationships/hdphoto" Target="../media/hdphoto7.wdp"/><Relationship Id="rId23" Type="http://schemas.openxmlformats.org/officeDocument/2006/relationships/image" Target="../media/image18.png"/><Relationship Id="rId28" Type="http://schemas.openxmlformats.org/officeDocument/2006/relationships/image" Target="../media/image21.png"/><Relationship Id="rId10" Type="http://schemas.openxmlformats.org/officeDocument/2006/relationships/image" Target="../media/image10.png"/><Relationship Id="rId19" Type="http://schemas.openxmlformats.org/officeDocument/2006/relationships/image" Target="../media/image16.png"/><Relationship Id="rId31" Type="http://schemas.openxmlformats.org/officeDocument/2006/relationships/image" Target="../media/image23.png"/><Relationship Id="rId4" Type="http://schemas.openxmlformats.org/officeDocument/2006/relationships/image" Target="../media/image7.png"/><Relationship Id="rId9" Type="http://schemas.microsoft.com/office/2007/relationships/hdphoto" Target="../media/hdphoto5.wdp"/><Relationship Id="rId14" Type="http://schemas.openxmlformats.org/officeDocument/2006/relationships/image" Target="../media/image13.png"/><Relationship Id="rId22" Type="http://schemas.microsoft.com/office/2007/relationships/hdphoto" Target="../media/hdphoto10.wdp"/><Relationship Id="rId27" Type="http://schemas.openxmlformats.org/officeDocument/2006/relationships/image" Target="../media/image20.png"/><Relationship Id="rId30" Type="http://schemas.openxmlformats.org/officeDocument/2006/relationships/image" Target="../media/image2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6.png"/><Relationship Id="rId4" Type="http://schemas.microsoft.com/office/2007/relationships/hdphoto" Target="../media/hdphoto14.wdp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microsoft.com/office/2007/relationships/hdphoto" Target="../media/hdphoto17.wdp"/><Relationship Id="rId13" Type="http://schemas.openxmlformats.org/officeDocument/2006/relationships/image" Target="../media/image32.png"/><Relationship Id="rId18" Type="http://schemas.openxmlformats.org/officeDocument/2006/relationships/image" Target="../media/image35.png"/><Relationship Id="rId3" Type="http://schemas.microsoft.com/office/2007/relationships/hdphoto" Target="../media/hdphoto15.wdp"/><Relationship Id="rId21" Type="http://schemas.microsoft.com/office/2007/relationships/hdphoto" Target="../media/hdphoto23.wdp"/><Relationship Id="rId7" Type="http://schemas.openxmlformats.org/officeDocument/2006/relationships/image" Target="../media/image29.png"/><Relationship Id="rId12" Type="http://schemas.microsoft.com/office/2007/relationships/hdphoto" Target="../media/hdphoto19.wdp"/><Relationship Id="rId17" Type="http://schemas.microsoft.com/office/2007/relationships/hdphoto" Target="../media/hdphoto21.wdp"/><Relationship Id="rId2" Type="http://schemas.openxmlformats.org/officeDocument/2006/relationships/image" Target="../media/image27.png"/><Relationship Id="rId16" Type="http://schemas.openxmlformats.org/officeDocument/2006/relationships/image" Target="../media/image34.png"/><Relationship Id="rId20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microsoft.com/office/2007/relationships/hdphoto" Target="../media/hdphoto16.wdp"/><Relationship Id="rId11" Type="http://schemas.openxmlformats.org/officeDocument/2006/relationships/image" Target="../media/image31.png"/><Relationship Id="rId5" Type="http://schemas.openxmlformats.org/officeDocument/2006/relationships/image" Target="../media/image28.png"/><Relationship Id="rId15" Type="http://schemas.openxmlformats.org/officeDocument/2006/relationships/image" Target="../media/image33.png"/><Relationship Id="rId10" Type="http://schemas.microsoft.com/office/2007/relationships/hdphoto" Target="../media/hdphoto18.wdp"/><Relationship Id="rId19" Type="http://schemas.microsoft.com/office/2007/relationships/hdphoto" Target="../media/hdphoto22.wdp"/><Relationship Id="rId4" Type="http://schemas.openxmlformats.org/officeDocument/2006/relationships/image" Target="../media/image14.png"/><Relationship Id="rId9" Type="http://schemas.openxmlformats.org/officeDocument/2006/relationships/image" Target="../media/image30.png"/><Relationship Id="rId14" Type="http://schemas.microsoft.com/office/2007/relationships/hdphoto" Target="../media/hdphoto20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 idx="4294967295"/>
          </p:nvPr>
        </p:nvSpPr>
        <p:spPr>
          <a:xfrm>
            <a:off x="4971393" y="1731963"/>
            <a:ext cx="4603531" cy="948175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pt-BR" sz="3500" b="1" dirty="0">
                <a:solidFill>
                  <a:schemeClr val="bg1"/>
                </a:solidFill>
                <a:latin typeface="+mn-lt"/>
              </a:rPr>
              <a:t>Método de Melhoria de Resultados - MMR</a:t>
            </a:r>
            <a:br>
              <a:rPr lang="pt-BR" sz="3500" b="1" dirty="0">
                <a:solidFill>
                  <a:schemeClr val="bg1"/>
                </a:solidFill>
                <a:latin typeface="+mn-lt"/>
              </a:rPr>
            </a:br>
            <a:endParaRPr lang="pt-BR" sz="3500" dirty="0">
              <a:latin typeface="+mn-l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4294967295"/>
          </p:nvPr>
        </p:nvSpPr>
        <p:spPr>
          <a:xfrm>
            <a:off x="5160578" y="3602038"/>
            <a:ext cx="4414346" cy="885879"/>
          </a:xfrm>
          <a:prstGeom prst="rect">
            <a:avLst/>
          </a:prstGeom>
        </p:spPr>
        <p:txBody>
          <a:bodyPr/>
          <a:lstStyle/>
          <a:p>
            <a:pPr marL="0" indent="0" algn="ctr">
              <a:buNone/>
            </a:pPr>
            <a:r>
              <a:rPr lang="pt-BR" dirty="0">
                <a:solidFill>
                  <a:schemeClr val="bg1"/>
                </a:solidFill>
              </a:rPr>
              <a:t>Apresentação do MMR à comunidade escolar</a:t>
            </a:r>
          </a:p>
          <a:p>
            <a:endParaRPr lang="pt-BR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160578" y="5576478"/>
            <a:ext cx="4414346" cy="330336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pt-BR" sz="1600" dirty="0">
                <a:solidFill>
                  <a:schemeClr val="bg1"/>
                </a:solidFill>
              </a:rPr>
              <a:t>dia/mês/2020</a:t>
            </a:r>
          </a:p>
          <a:p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10517764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61339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Objetivo do Programa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grpSp>
        <p:nvGrpSpPr>
          <p:cNvPr id="7" name="Grupo 6"/>
          <p:cNvGrpSpPr/>
          <p:nvPr/>
        </p:nvGrpSpPr>
        <p:grpSpPr>
          <a:xfrm>
            <a:off x="0" y="980728"/>
            <a:ext cx="9906000" cy="5584825"/>
            <a:chOff x="0" y="980728"/>
            <a:chExt cx="9906000" cy="5584825"/>
          </a:xfrm>
        </p:grpSpPr>
        <p:sp>
          <p:nvSpPr>
            <p:cNvPr id="3" name="Retângulo 2"/>
            <p:cNvSpPr/>
            <p:nvPr/>
          </p:nvSpPr>
          <p:spPr>
            <a:xfrm>
              <a:off x="0" y="980729"/>
              <a:ext cx="9906000" cy="5584824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91436" tIns="45718" rIns="91436" bIns="45718" rtlCol="0" anchor="ctr"/>
            <a:lstStyle/>
            <a:p>
              <a:pPr algn="ctr">
                <a:lnSpc>
                  <a:spcPct val="150000"/>
                </a:lnSpc>
              </a:pPr>
              <a:endParaRPr lang="pt-BR" sz="2200" dirty="0">
                <a:solidFill>
                  <a:schemeClr val="accent4"/>
                </a:solidFill>
              </a:endParaRPr>
            </a:p>
          </p:txBody>
        </p:sp>
        <p:pic>
          <p:nvPicPr>
            <p:cNvPr id="4" name="Imagem 3"/>
            <p:cNvPicPr>
              <a:picLocks noChangeAspect="1"/>
            </p:cNvPicPr>
            <p:nvPr/>
          </p:nvPicPr>
          <p:blipFill rotWithShape="1">
            <a:blip r:embed="rId2" cstate="print"/>
            <a:srcRect l="30116"/>
            <a:stretch/>
          </p:blipFill>
          <p:spPr>
            <a:xfrm>
              <a:off x="3" y="980728"/>
              <a:ext cx="2530749" cy="5584420"/>
            </a:xfrm>
            <a:prstGeom prst="rect">
              <a:avLst/>
            </a:prstGeom>
          </p:spPr>
        </p:pic>
        <p:pic>
          <p:nvPicPr>
            <p:cNvPr id="5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0" b="100000" l="0" r="100000">
                          <a14:foregroundMark x1="4973" y1="45229" x2="6927" y2="74427"/>
                          <a14:foregroundMark x1="30551" y1="67557" x2="30728" y2="86641"/>
                          <a14:foregroundMark x1="50622" y1="71374" x2="51332" y2="83969"/>
                          <a14:foregroundMark x1="76909" y1="47710" x2="76199" y2="62786"/>
                          <a14:foregroundMark x1="76021" y1="14695" x2="76732" y2="21756"/>
                          <a14:foregroundMark x1="70515" y1="2863" x2="74245" y2="3626"/>
                          <a14:foregroundMark x1="87034" y1="14122" x2="86679" y2="20992"/>
                          <a14:foregroundMark x1="61279" y1="8588" x2="56661" y2="8779"/>
                          <a14:foregroundMark x1="44050" y1="10496" x2="41030" y2="9733"/>
                          <a14:foregroundMark x1="24334" y1="8779" x2="21492" y2="8779"/>
                          <a14:foregroundMark x1="11012" y1="9733" x2="8348" y2="9733"/>
                          <a14:foregroundMark x1="48845" y1="44084" x2="48845" y2="41985"/>
                          <a14:foregroundMark x1="43339" y1="41031" x2="40497" y2="41031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2535" y="2930382"/>
              <a:ext cx="1501499" cy="13974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6" name="CaixaDeTexto 5"/>
            <p:cNvSpPr txBox="1"/>
            <p:nvPr/>
          </p:nvSpPr>
          <p:spPr>
            <a:xfrm>
              <a:off x="2360715" y="2006346"/>
              <a:ext cx="7354217" cy="3554815"/>
            </a:xfrm>
            <a:prstGeom prst="rect">
              <a:avLst/>
            </a:prstGeom>
          </p:spPr>
          <p:txBody>
            <a:bodyPr wrap="square" lIns="91436" tIns="45718" rIns="91436" bIns="45718" rtlCol="0" anchor="ctr" anchorCtr="0">
              <a:spAutoFit/>
            </a:bodyPr>
            <a:lstStyle/>
            <a:p>
              <a:pPr algn="ctr">
                <a:lnSpc>
                  <a:spcPct val="130000"/>
                </a:lnSpc>
              </a:pPr>
              <a:r>
                <a:rPr lang="pt-BR" sz="2200" dirty="0">
                  <a:solidFill>
                    <a:srgbClr val="919194">
                      <a:lumMod val="50000"/>
                    </a:srgbClr>
                  </a:solidFill>
                </a:rPr>
                <a:t>Promover a</a:t>
              </a:r>
              <a:r>
                <a:rPr lang="pt-BR" sz="2200" b="1" dirty="0">
                  <a:solidFill>
                    <a:srgbClr val="919194">
                      <a:lumMod val="50000"/>
                    </a:srgbClr>
                  </a:solidFill>
                </a:rPr>
                <a:t> </a:t>
              </a:r>
              <a:r>
                <a:rPr lang="pt-BR" sz="2600" b="1" dirty="0">
                  <a:solidFill>
                    <a:schemeClr val="accent1"/>
                  </a:solidFill>
                </a:rPr>
                <a:t>MELHORIA CONTÍNUA DA QUALIDADE DO APRENDIZADO</a:t>
              </a:r>
              <a:r>
                <a:rPr lang="pt-BR" sz="2400" b="1" dirty="0">
                  <a:solidFill>
                    <a:schemeClr val="accent1"/>
                  </a:solidFill>
                </a:rPr>
                <a:t> </a:t>
              </a:r>
              <a:r>
                <a:rPr lang="pt-BR" sz="2200" dirty="0">
                  <a:solidFill>
                    <a:srgbClr val="919194">
                      <a:lumMod val="50000"/>
                    </a:srgbClr>
                  </a:solidFill>
                </a:rPr>
                <a:t>por meio da implementação do </a:t>
              </a:r>
              <a:r>
                <a:rPr lang="pt-BR" sz="2600" b="1" dirty="0">
                  <a:solidFill>
                    <a:schemeClr val="accent4"/>
                  </a:solidFill>
                </a:rPr>
                <a:t>MÉTODO DE MELHORIA DE RESULTADOS (MMR)</a:t>
              </a:r>
              <a:r>
                <a:rPr lang="pt-BR" sz="2000" b="1" dirty="0">
                  <a:solidFill>
                    <a:schemeClr val="accent1"/>
                  </a:solidFill>
                </a:rPr>
                <a:t> </a:t>
              </a:r>
              <a:r>
                <a:rPr lang="pt-BR" sz="2200" b="1" dirty="0">
                  <a:solidFill>
                    <a:schemeClr val="bg1">
                      <a:lumMod val="65000"/>
                    </a:schemeClr>
                  </a:solidFill>
                </a:rPr>
                <a:t>COM AS</a:t>
              </a:r>
              <a:r>
                <a:rPr lang="pt-BR" sz="2200" dirty="0">
                  <a:solidFill>
                    <a:schemeClr val="bg1">
                      <a:lumMod val="65000"/>
                    </a:schemeClr>
                  </a:solidFill>
                </a:rPr>
                <a:t> </a:t>
              </a:r>
              <a:r>
                <a:rPr lang="pt-BR" sz="2400" b="1" dirty="0">
                  <a:solidFill>
                    <a:schemeClr val="bg2">
                      <a:lumMod val="75000"/>
                    </a:schemeClr>
                  </a:solidFill>
                </a:rPr>
                <a:t>DIRETORIAS DE ENSINO E UNIDADES ESCOLARES.</a:t>
              </a:r>
              <a:endParaRPr lang="pt-BR" sz="2000" b="1" dirty="0">
                <a:solidFill>
                  <a:schemeClr val="accent5"/>
                </a:solidFill>
              </a:endParaRPr>
            </a:p>
            <a:p>
              <a:pPr algn="ctr">
                <a:lnSpc>
                  <a:spcPct val="150000"/>
                </a:lnSpc>
              </a:pPr>
              <a:endParaRPr lang="pt-BR" sz="2000" dirty="0">
                <a:solidFill>
                  <a:srgbClr val="919194"/>
                </a:solidFill>
              </a:endParaRPr>
            </a:p>
            <a:p>
              <a:pPr algn="ctr">
                <a:lnSpc>
                  <a:spcPct val="130000"/>
                </a:lnSpc>
              </a:pPr>
              <a:r>
                <a:rPr lang="pt-BR" sz="2200" dirty="0">
                  <a:solidFill>
                    <a:srgbClr val="919194">
                      <a:lumMod val="50000"/>
                    </a:srgbClr>
                  </a:solidFill>
                </a:rPr>
                <a:t>Programa estratégico da </a:t>
              </a:r>
              <a:r>
                <a:rPr lang="pt-BR" sz="2400" b="1" dirty="0">
                  <a:solidFill>
                    <a:schemeClr val="accent6"/>
                  </a:solidFill>
                </a:rPr>
                <a:t>SECRETARIA DA EDUCAÇÃO DO ESTADO DE SÃO PAULO.</a:t>
              </a:r>
              <a:endParaRPr lang="pt-BR" sz="2000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42289827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Método de Melhoria de Resultados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3200" y="1048587"/>
            <a:ext cx="9902800" cy="533010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36" tIns="45718" rIns="91436" bIns="45718" rtlCol="0" anchor="ctr"/>
          <a:lstStyle>
            <a:defPPr>
              <a:defRPr lang="pt-BR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150000"/>
              </a:lnSpc>
            </a:pPr>
            <a:endParaRPr lang="pt-BR" sz="2200" dirty="0">
              <a:solidFill>
                <a:srgbClr val="919194"/>
              </a:solidFill>
            </a:endParaRPr>
          </a:p>
        </p:txBody>
      </p:sp>
      <p:pic>
        <p:nvPicPr>
          <p:cNvPr id="20" name="Imagem 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00" y="1048587"/>
            <a:ext cx="9699577" cy="5364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221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Papel da Equipe Gestora da Escola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62" name="CaixaDeTexto 61"/>
          <p:cNvSpPr txBox="1"/>
          <p:nvPr/>
        </p:nvSpPr>
        <p:spPr>
          <a:xfrm>
            <a:off x="277521" y="834753"/>
            <a:ext cx="9217024" cy="510435"/>
          </a:xfrm>
          <a:prstGeom prst="rect">
            <a:avLst/>
          </a:prstGeom>
          <a:noFill/>
        </p:spPr>
        <p:txBody>
          <a:bodyPr wrap="square" lIns="103163" tIns="51581" rIns="103163" bIns="51581" rtlCol="0" anchor="ctr">
            <a:spAutoFit/>
          </a:bodyPr>
          <a:lstStyle/>
          <a:p>
            <a:pPr marL="0" marR="0" lvl="0" indent="0" defTabSz="914358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</a:rPr>
              <a:t>Implantar o MMR em sua Escola:</a:t>
            </a:r>
          </a:p>
        </p:txBody>
      </p:sp>
      <p:grpSp>
        <p:nvGrpSpPr>
          <p:cNvPr id="63" name="Grupo 62"/>
          <p:cNvGrpSpPr/>
          <p:nvPr/>
        </p:nvGrpSpPr>
        <p:grpSpPr>
          <a:xfrm>
            <a:off x="349529" y="2250646"/>
            <a:ext cx="9550512" cy="430054"/>
            <a:chOff x="443048" y="2244558"/>
            <a:chExt cx="9550512" cy="430054"/>
          </a:xfrm>
        </p:grpSpPr>
        <p:sp>
          <p:nvSpPr>
            <p:cNvPr id="64" name="Retângulo 63"/>
            <p:cNvSpPr/>
            <p:nvPr userDrawn="1"/>
          </p:nvSpPr>
          <p:spPr>
            <a:xfrm>
              <a:off x="993560" y="2244558"/>
              <a:ext cx="9000000" cy="43005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just" defTabSz="914358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1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Quebrar os problemas;</a:t>
              </a:r>
              <a:endParaRPr kumimoji="0" lang="pt-BR" sz="2100" b="0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</a:endParaRPr>
            </a:p>
          </p:txBody>
        </p:sp>
        <p:pic>
          <p:nvPicPr>
            <p:cNvPr id="65" name="Imagem 64"/>
            <p:cNvPicPr>
              <a:picLocks noChangeAspect="1"/>
            </p:cNvPicPr>
            <p:nvPr userDrawn="1"/>
          </p:nvPicPr>
          <p:blipFill>
            <a:blip r:embed="rId2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3048" y="2303174"/>
              <a:ext cx="312820" cy="312822"/>
            </a:xfrm>
            <a:prstGeom prst="rect">
              <a:avLst/>
            </a:prstGeom>
          </p:spPr>
        </p:pic>
      </p:grpSp>
      <p:grpSp>
        <p:nvGrpSpPr>
          <p:cNvPr id="66" name="Grupo 65"/>
          <p:cNvGrpSpPr/>
          <p:nvPr/>
        </p:nvGrpSpPr>
        <p:grpSpPr>
          <a:xfrm>
            <a:off x="370384" y="2822495"/>
            <a:ext cx="9529657" cy="447815"/>
            <a:chOff x="463903" y="2759540"/>
            <a:chExt cx="9529657" cy="447815"/>
          </a:xfrm>
        </p:grpSpPr>
        <p:sp>
          <p:nvSpPr>
            <p:cNvPr id="67" name="Retângulo 66"/>
            <p:cNvSpPr/>
            <p:nvPr userDrawn="1"/>
          </p:nvSpPr>
          <p:spPr>
            <a:xfrm>
              <a:off x="993560" y="2759540"/>
              <a:ext cx="9000000" cy="44781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just" defTabSz="914358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Identificar as </a:t>
              </a:r>
              <a:r>
                <a:rPr kumimoji="0" lang="pt-BR" sz="21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causas dos problemas;</a:t>
              </a:r>
              <a:endParaRPr kumimoji="0" lang="pt-BR" sz="2100" b="0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</a:endParaRPr>
            </a:p>
          </p:txBody>
        </p:sp>
        <p:pic>
          <p:nvPicPr>
            <p:cNvPr id="68" name="Imagem 67"/>
            <p:cNvPicPr>
              <a:picLocks noChangeAspect="1"/>
            </p:cNvPicPr>
            <p:nvPr userDrawn="1"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63903" y="2847891"/>
              <a:ext cx="271110" cy="271112"/>
            </a:xfrm>
            <a:prstGeom prst="rect">
              <a:avLst/>
            </a:prstGeom>
          </p:spPr>
        </p:pic>
      </p:grpSp>
      <p:grpSp>
        <p:nvGrpSpPr>
          <p:cNvPr id="69" name="Grupo 68"/>
          <p:cNvGrpSpPr/>
          <p:nvPr/>
        </p:nvGrpSpPr>
        <p:grpSpPr>
          <a:xfrm>
            <a:off x="195883" y="3412105"/>
            <a:ext cx="9704158" cy="447815"/>
            <a:chOff x="289402" y="3321031"/>
            <a:chExt cx="9704158" cy="447815"/>
          </a:xfrm>
        </p:grpSpPr>
        <p:sp>
          <p:nvSpPr>
            <p:cNvPr id="70" name="Retângulo 69"/>
            <p:cNvSpPr/>
            <p:nvPr userDrawn="1"/>
          </p:nvSpPr>
          <p:spPr>
            <a:xfrm>
              <a:off x="993560" y="3321031"/>
              <a:ext cx="9000000" cy="44781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just" defTabSz="914358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Elaborar e implementar o </a:t>
              </a:r>
              <a:r>
                <a:rPr kumimoji="0" lang="pt-BR" sz="21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plano de melhoria</a:t>
              </a:r>
              <a:r>
                <a: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;</a:t>
              </a:r>
            </a:p>
          </p:txBody>
        </p:sp>
        <p:pic>
          <p:nvPicPr>
            <p:cNvPr id="71" name="Imagem 70"/>
            <p:cNvPicPr>
              <a:picLocks noChangeAspect="1"/>
            </p:cNvPicPr>
            <p:nvPr userDrawn="1"/>
          </p:nvPicPr>
          <p:blipFill>
            <a:blip r:embed="rId6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7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9402" y="3409382"/>
              <a:ext cx="271110" cy="271112"/>
            </a:xfrm>
            <a:prstGeom prst="rect">
              <a:avLst/>
            </a:prstGeom>
          </p:spPr>
        </p:pic>
        <p:pic>
          <p:nvPicPr>
            <p:cNvPr id="72" name="Imagem 71"/>
            <p:cNvPicPr>
              <a:picLocks noChangeAspect="1"/>
            </p:cNvPicPr>
            <p:nvPr userDrawn="1"/>
          </p:nvPicPr>
          <p:blipFill>
            <a:blip r:embed="rId8" cstate="print">
              <a:duotone>
                <a:srgbClr val="78C240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9">
                      <a14:imgEffect>
                        <a14:artisticGlowEdges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40" y="3388527"/>
              <a:ext cx="312820" cy="312822"/>
            </a:xfrm>
            <a:prstGeom prst="rect">
              <a:avLst/>
            </a:prstGeom>
          </p:spPr>
        </p:pic>
      </p:grpSp>
      <p:grpSp>
        <p:nvGrpSpPr>
          <p:cNvPr id="73" name="Grupo 72"/>
          <p:cNvGrpSpPr/>
          <p:nvPr/>
        </p:nvGrpSpPr>
        <p:grpSpPr>
          <a:xfrm>
            <a:off x="185455" y="4001715"/>
            <a:ext cx="9714586" cy="430054"/>
            <a:chOff x="278974" y="3929030"/>
            <a:chExt cx="9714586" cy="430054"/>
          </a:xfrm>
        </p:grpSpPr>
        <p:sp>
          <p:nvSpPr>
            <p:cNvPr id="74" name="Retângulo 73"/>
            <p:cNvSpPr/>
            <p:nvPr userDrawn="1"/>
          </p:nvSpPr>
          <p:spPr>
            <a:xfrm>
              <a:off x="993560" y="3929030"/>
              <a:ext cx="9000000" cy="430054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marL="0" marR="0" lvl="0" indent="0" algn="just" defTabSz="914358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1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Acompanhar os resultados </a:t>
              </a:r>
              <a:r>
                <a: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e </a:t>
              </a:r>
              <a:r>
                <a:rPr kumimoji="0" lang="pt-BR" sz="21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planos </a:t>
              </a:r>
              <a:r>
                <a: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e corrigir os rumos quando necessário;</a:t>
              </a:r>
            </a:p>
          </p:txBody>
        </p:sp>
        <p:pic>
          <p:nvPicPr>
            <p:cNvPr id="75" name="Picture 3" descr="C:\Users\Consultor\Downloads\note (1).png"/>
            <p:cNvPicPr>
              <a:picLocks noChangeAspect="1" noChangeArrowheads="1"/>
            </p:cNvPicPr>
            <p:nvPr userDrawn="1"/>
          </p:nvPicPr>
          <p:blipFill>
            <a:blip r:embed="rId10" cstate="print">
              <a:duotone>
                <a:srgbClr val="FFD400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1">
                      <a14:imgEffect>
                        <a14:artisticGlowEdges/>
                      </a14:imgEffect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78974" y="3998073"/>
              <a:ext cx="291965" cy="29196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6" name="Imagem 75"/>
            <p:cNvPicPr>
              <a:picLocks noChangeAspect="1"/>
            </p:cNvPicPr>
            <p:nvPr userDrawn="1"/>
          </p:nvPicPr>
          <p:blipFill>
            <a:blip r:embed="rId12" cstate="print">
              <a:duotone>
                <a:srgbClr val="F37029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79740" y="3969388"/>
              <a:ext cx="312820" cy="312822"/>
            </a:xfrm>
            <a:prstGeom prst="rect">
              <a:avLst/>
            </a:prstGeom>
          </p:spPr>
        </p:pic>
      </p:grpSp>
      <p:grpSp>
        <p:nvGrpSpPr>
          <p:cNvPr id="77" name="Grupo 76"/>
          <p:cNvGrpSpPr/>
          <p:nvPr/>
        </p:nvGrpSpPr>
        <p:grpSpPr>
          <a:xfrm>
            <a:off x="2195185" y="5220844"/>
            <a:ext cx="5328592" cy="1240696"/>
            <a:chOff x="2504728" y="5298850"/>
            <a:chExt cx="5328592" cy="1240696"/>
          </a:xfrm>
        </p:grpSpPr>
        <p:grpSp>
          <p:nvGrpSpPr>
            <p:cNvPr id="78" name="Grupo 77"/>
            <p:cNvGrpSpPr/>
            <p:nvPr/>
          </p:nvGrpSpPr>
          <p:grpSpPr>
            <a:xfrm>
              <a:off x="5293474" y="5403264"/>
              <a:ext cx="2539846" cy="1031868"/>
              <a:chOff x="5416706" y="5294020"/>
              <a:chExt cx="2539846" cy="1031868"/>
            </a:xfrm>
          </p:grpSpPr>
          <p:pic>
            <p:nvPicPr>
              <p:cNvPr id="90" name="Picture 10" descr="C:\Users\Consultor\Downloads\school1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duotone>
                  <a:srgbClr val="F37029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416706" y="5294020"/>
                <a:ext cx="588730" cy="6904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1" name="Picture 10" descr="C:\Users\Consultor\Downloads\school1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062748" y="5294020"/>
                <a:ext cx="588730" cy="6904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2" name="Picture 10" descr="C:\Users\Consultor\Downloads\school1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duotone>
                  <a:srgbClr val="ED1C24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708790" y="5294020"/>
                <a:ext cx="588730" cy="6904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3" name="Picture 10" descr="C:\Users\Consultor\Downloads\school1.png"/>
              <p:cNvPicPr>
                <a:picLocks noChangeAspect="1" noChangeArrowheads="1"/>
              </p:cNvPicPr>
              <p:nvPr/>
            </p:nvPicPr>
            <p:blipFill>
              <a:blip r:embed="rId13" cstate="print">
                <a:duotone>
                  <a:srgbClr val="78C240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354831" y="5294020"/>
                <a:ext cx="588730" cy="690427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94" name="CaixaDeTexto 93"/>
              <p:cNvSpPr txBox="1"/>
              <p:nvPr/>
            </p:nvSpPr>
            <p:spPr>
              <a:xfrm>
                <a:off x="5421552" y="5926253"/>
                <a:ext cx="2535000" cy="399635"/>
              </a:xfrm>
              <a:prstGeom prst="rect">
                <a:avLst/>
              </a:prstGeom>
              <a:noFill/>
              <a:ln w="28575">
                <a:solidFill>
                  <a:srgbClr val="231F20"/>
                </a:solidFill>
                <a:prstDash val="sysDash"/>
              </a:ln>
            </p:spPr>
            <p:txBody>
              <a:bodyPr wrap="square" lIns="103163" tIns="51581" rIns="103163" bIns="51581" rtlCol="0" anchor="ctr">
                <a:spAutoFit/>
              </a:bodyPr>
              <a:lstStyle/>
              <a:p>
                <a:pPr marL="0" marR="0" lvl="0" indent="0" algn="ctr" defTabSz="91435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pt-BR" sz="2400" b="1" i="0" u="none" strike="noStrike" kern="0" cap="none" spc="0" normalizeH="0" baseline="0" noProof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</a:rPr>
                  <a:t>Escolas da DE</a:t>
                </a:r>
              </a:p>
            </p:txBody>
          </p:sp>
        </p:grpSp>
        <p:grpSp>
          <p:nvGrpSpPr>
            <p:cNvPr id="79" name="Grupo 78"/>
            <p:cNvGrpSpPr>
              <a:grpSpLocks noChangeAspect="1"/>
            </p:cNvGrpSpPr>
            <p:nvPr/>
          </p:nvGrpSpPr>
          <p:grpSpPr>
            <a:xfrm>
              <a:off x="2504728" y="5298850"/>
              <a:ext cx="1367722" cy="1240696"/>
              <a:chOff x="9083303" y="2167668"/>
              <a:chExt cx="3790810" cy="3438719"/>
            </a:xfrm>
          </p:grpSpPr>
          <p:pic>
            <p:nvPicPr>
              <p:cNvPr id="81" name="Imagem 80"/>
              <p:cNvPicPr>
                <a:picLocks noChangeAspect="1"/>
              </p:cNvPicPr>
              <p:nvPr/>
            </p:nvPicPr>
            <p:blipFill>
              <a:blip r:embed="rId14" cstate="print">
                <a:duotone>
                  <a:srgbClr val="F37029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5">
                        <a14:imgEffect>
                          <a14:artisticGlowEdges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452090" y="2521741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82" name="Imagem 81"/>
              <p:cNvPicPr>
                <a:picLocks noChangeAspect="1"/>
              </p:cNvPicPr>
              <p:nvPr/>
            </p:nvPicPr>
            <p:blipFill>
              <a:blip r:embed="rId16" cstate="print">
                <a:duotone>
                  <a:prstClr val="black"/>
                  <a:srgbClr val="FFFFFF">
                    <a:lumMod val="50000"/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065568" y="2959926"/>
                <a:ext cx="1800000" cy="1800000"/>
              </a:xfrm>
              <a:prstGeom prst="rect">
                <a:avLst/>
              </a:prstGeom>
            </p:spPr>
          </p:pic>
          <p:pic>
            <p:nvPicPr>
              <p:cNvPr id="83" name="Picture 3" descr="C:\Users\Consultor\Downloads\note (1).png"/>
              <p:cNvPicPr>
                <a:picLocks noChangeAspect="1" noChangeArrowheads="1"/>
              </p:cNvPicPr>
              <p:nvPr/>
            </p:nvPicPr>
            <p:blipFill>
              <a:blip r:embed="rId17" cstate="print">
                <a:duotone>
                  <a:srgbClr val="FFD400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8">
                        <a14:imgEffect>
                          <a14:artisticGlowEdges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389289" y="4667930"/>
                <a:ext cx="504000" cy="504000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84" name="Imagem 83"/>
              <p:cNvPicPr>
                <a:picLocks noChangeAspect="1"/>
              </p:cNvPicPr>
              <p:nvPr/>
            </p:nvPicPr>
            <p:blipFill>
              <a:blip r:embed="rId19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20"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749570" y="2167668"/>
                <a:ext cx="432000" cy="432000"/>
              </a:xfrm>
              <a:prstGeom prst="rect">
                <a:avLst/>
              </a:prstGeom>
            </p:spPr>
          </p:pic>
          <p:pic>
            <p:nvPicPr>
              <p:cNvPr id="85" name="Imagem 84"/>
              <p:cNvPicPr>
                <a:picLocks noChangeAspect="1"/>
              </p:cNvPicPr>
              <p:nvPr/>
            </p:nvPicPr>
            <p:blipFill>
              <a:blip r:embed="rId21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22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38643" y="2521741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86" name="Imagem 85"/>
              <p:cNvPicPr>
                <a:picLocks noChangeAspect="1"/>
              </p:cNvPicPr>
              <p:nvPr/>
            </p:nvPicPr>
            <p:blipFill>
              <a:blip r:embed="rId23" cstate="print">
                <a:duotone>
                  <a:srgbClr val="78C240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24">
                        <a14:imgEffect>
                          <a14:artisticGlowEdges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698768" y="5066387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87" name="Imagem 86"/>
              <p:cNvPicPr>
                <a:picLocks noChangeAspect="1"/>
              </p:cNvPicPr>
              <p:nvPr/>
            </p:nvPicPr>
            <p:blipFill>
              <a:blip r:embed="rId25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26">
                        <a14:imgEffect>
                          <a14:artisticGlowEdges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1967221" y="4685930"/>
                <a:ext cx="468000" cy="468000"/>
              </a:xfrm>
              <a:prstGeom prst="rect">
                <a:avLst/>
              </a:prstGeom>
            </p:spPr>
          </p:pic>
          <p:pic>
            <p:nvPicPr>
              <p:cNvPr id="88" name="Imagem 87"/>
              <p:cNvPicPr>
                <a:picLocks noChangeAspect="1"/>
              </p:cNvPicPr>
              <p:nvPr/>
            </p:nvPicPr>
            <p:blipFill>
              <a:blip r:embed="rId27" cstate="print">
                <a:duotone>
                  <a:srgbClr val="F37029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9083303" y="3589926"/>
                <a:ext cx="540000" cy="540000"/>
              </a:xfrm>
              <a:prstGeom prst="rect">
                <a:avLst/>
              </a:prstGeom>
            </p:spPr>
          </p:pic>
          <p:pic>
            <p:nvPicPr>
              <p:cNvPr id="89" name="Imagem 88"/>
              <p:cNvPicPr>
                <a:picLocks noChangeAspect="1"/>
              </p:cNvPicPr>
              <p:nvPr/>
            </p:nvPicPr>
            <p:blipFill>
              <a:blip r:embed="rId28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29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2406113" y="3625926"/>
                <a:ext cx="468000" cy="468000"/>
              </a:xfrm>
              <a:prstGeom prst="rect">
                <a:avLst/>
              </a:prstGeom>
            </p:spPr>
          </p:pic>
        </p:grpSp>
        <p:sp>
          <p:nvSpPr>
            <p:cNvPr id="80" name="Seta para a direita 79"/>
            <p:cNvSpPr/>
            <p:nvPr/>
          </p:nvSpPr>
          <p:spPr>
            <a:xfrm>
              <a:off x="4232920" y="5760407"/>
              <a:ext cx="648072" cy="298023"/>
            </a:xfrm>
            <a:prstGeom prst="rightArrow">
              <a:avLst/>
            </a:prstGeom>
            <a:solidFill>
              <a:srgbClr val="FFFFFF"/>
            </a:solidFill>
            <a:ln w="25400" cap="flat" cmpd="sng" algn="ctr">
              <a:solidFill>
                <a:srgbClr val="231F2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grpSp>
        <p:nvGrpSpPr>
          <p:cNvPr id="95" name="Grupo 94"/>
          <p:cNvGrpSpPr/>
          <p:nvPr/>
        </p:nvGrpSpPr>
        <p:grpSpPr>
          <a:xfrm>
            <a:off x="235939" y="1381285"/>
            <a:ext cx="9576542" cy="837152"/>
            <a:chOff x="329458" y="1479519"/>
            <a:chExt cx="9576542" cy="837152"/>
          </a:xfrm>
        </p:grpSpPr>
        <p:sp>
          <p:nvSpPr>
            <p:cNvPr id="96" name="Retângulo 95"/>
            <p:cNvSpPr/>
            <p:nvPr userDrawn="1"/>
          </p:nvSpPr>
          <p:spPr>
            <a:xfrm>
              <a:off x="993560" y="1479519"/>
              <a:ext cx="8912440" cy="837152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just" defTabSz="914358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Entender o método e envolver a comunidade escolar no </a:t>
              </a:r>
              <a:r>
                <a:rPr kumimoji="0" lang="pt-BR" sz="22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alcance das metas do IDESP n</a:t>
              </a:r>
              <a:r>
                <a:rPr kumimoji="0" lang="pt-BR" sz="22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a escola;</a:t>
              </a:r>
            </a:p>
          </p:txBody>
        </p:sp>
        <p:pic>
          <p:nvPicPr>
            <p:cNvPr id="97" name="Picture 2"/>
            <p:cNvPicPr>
              <a:picLocks noChangeAspect="1" noChangeArrowheads="1"/>
            </p:cNvPicPr>
            <p:nvPr userDrawn="1"/>
          </p:nvPicPr>
          <p:blipFill>
            <a:blip r:embed="rId30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9458" y="1718711"/>
              <a:ext cx="540000" cy="35876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pSp>
        <p:nvGrpSpPr>
          <p:cNvPr id="98" name="Grupo 97"/>
          <p:cNvGrpSpPr/>
          <p:nvPr/>
        </p:nvGrpSpPr>
        <p:grpSpPr>
          <a:xfrm>
            <a:off x="360361" y="4573565"/>
            <a:ext cx="9539680" cy="447815"/>
            <a:chOff x="453880" y="4519269"/>
            <a:chExt cx="9539680" cy="447815"/>
          </a:xfrm>
        </p:grpSpPr>
        <p:sp>
          <p:nvSpPr>
            <p:cNvPr id="99" name="Retângulo 98"/>
            <p:cNvSpPr/>
            <p:nvPr userDrawn="1"/>
          </p:nvSpPr>
          <p:spPr>
            <a:xfrm>
              <a:off x="993560" y="4519269"/>
              <a:ext cx="9000000" cy="447815"/>
            </a:xfrm>
            <a:prstGeom prst="rect">
              <a:avLst/>
            </a:prstGeom>
          </p:spPr>
          <p:txBody>
            <a:bodyPr anchor="ctr">
              <a:spAutoFit/>
            </a:bodyPr>
            <a:lstStyle/>
            <a:p>
              <a:pPr marL="0" marR="0" lvl="0" indent="0" algn="just" defTabSz="914358" eaLnBrk="1" fontAlgn="auto" latinLnBrk="0" hangingPunct="1">
                <a:lnSpc>
                  <a:spcPct val="11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1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Reportar as dificuldades e êxitos </a:t>
              </a:r>
              <a:r>
                <a:rPr kumimoji="0" lang="pt-BR" sz="2100" b="0" i="0" u="none" strike="noStrike" kern="0" cap="none" spc="0" normalizeH="0" baseline="0" noProof="0" dirty="0">
                  <a:ln>
                    <a:noFill/>
                  </a:ln>
                  <a:solidFill>
                    <a:srgbClr val="231F20">
                      <a:lumMod val="50000"/>
                    </a:srgbClr>
                  </a:solidFill>
                  <a:effectLst/>
                  <a:uLnTx/>
                  <a:uFillTx/>
                </a:rPr>
                <a:t>aos níveis superiores.</a:t>
              </a:r>
            </a:p>
          </p:txBody>
        </p:sp>
        <p:pic>
          <p:nvPicPr>
            <p:cNvPr id="100" name="Imagem 99"/>
            <p:cNvPicPr>
              <a:picLocks noChangeAspect="1"/>
            </p:cNvPicPr>
            <p:nvPr userDrawn="1"/>
          </p:nvPicPr>
          <p:blipFill>
            <a:blip r:embed="rId31" cstate="print">
              <a:duotone>
                <a:srgbClr val="FFD40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53880" y="4519269"/>
              <a:ext cx="360000" cy="360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605995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Metas das Escolas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1040" y="779469"/>
            <a:ext cx="9217024" cy="1322965"/>
          </a:xfrm>
          <a:prstGeom prst="rect">
            <a:avLst/>
          </a:prstGeom>
          <a:noFill/>
        </p:spPr>
        <p:txBody>
          <a:bodyPr wrap="square" lIns="103163" tIns="51581" rIns="103163" bIns="51581" rtlCol="0" anchor="t">
            <a:spAutoFit/>
          </a:bodyPr>
          <a:lstStyle/>
          <a:p>
            <a:pPr marL="0" marR="0" lvl="0" indent="0" algn="just" defTabSz="914358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Para melhorar o resultado da rede, a Secretaria da Educação </a:t>
            </a: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desdobra as suas metas em metas específicas </a:t>
            </a: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direcionadas a cada uma das DE e escolas.</a:t>
            </a:r>
          </a:p>
        </p:txBody>
      </p:sp>
      <p:grpSp>
        <p:nvGrpSpPr>
          <p:cNvPr id="4" name="Grupo 3"/>
          <p:cNvGrpSpPr/>
          <p:nvPr/>
        </p:nvGrpSpPr>
        <p:grpSpPr>
          <a:xfrm>
            <a:off x="1424608" y="2388589"/>
            <a:ext cx="6100945" cy="3431440"/>
            <a:chOff x="1122291" y="2673496"/>
            <a:chExt cx="6100945" cy="3431440"/>
          </a:xfrm>
        </p:grpSpPr>
        <p:sp>
          <p:nvSpPr>
            <p:cNvPr id="5" name="CaixaDeTexto 4"/>
            <p:cNvSpPr txBox="1"/>
            <p:nvPr/>
          </p:nvSpPr>
          <p:spPr>
            <a:xfrm>
              <a:off x="4086492" y="4153537"/>
              <a:ext cx="1038678" cy="3447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78C240">
                      <a:lumMod val="75000"/>
                    </a:srgbClr>
                  </a:solidFill>
                  <a:effectLst/>
                  <a:uLnTx/>
                  <a:uFillTx/>
                </a:rPr>
                <a:t>DE 2</a:t>
              </a:r>
            </a:p>
          </p:txBody>
        </p:sp>
        <p:cxnSp>
          <p:nvCxnSpPr>
            <p:cNvPr id="6" name="Conector reto 5"/>
            <p:cNvCxnSpPr/>
            <p:nvPr/>
          </p:nvCxnSpPr>
          <p:spPr>
            <a:xfrm>
              <a:off x="4595516" y="3844975"/>
              <a:ext cx="0" cy="324000"/>
            </a:xfrm>
            <a:prstGeom prst="line">
              <a:avLst/>
            </a:prstGeom>
            <a:noFill/>
            <a:ln w="9525" cap="flat" cmpd="sng" algn="ctr">
              <a:solidFill>
                <a:srgbClr val="231F20">
                  <a:lumMod val="75000"/>
                </a:srgbClr>
              </a:solidFill>
              <a:prstDash val="solid"/>
            </a:ln>
            <a:effectLst/>
          </p:spPr>
        </p:cxnSp>
        <p:grpSp>
          <p:nvGrpSpPr>
            <p:cNvPr id="7" name="Grupo 6"/>
            <p:cNvGrpSpPr/>
            <p:nvPr/>
          </p:nvGrpSpPr>
          <p:grpSpPr>
            <a:xfrm>
              <a:off x="5947160" y="5074402"/>
              <a:ext cx="1038678" cy="549865"/>
              <a:chOff x="4707529" y="3916421"/>
              <a:chExt cx="1038678" cy="549865"/>
            </a:xfrm>
          </p:grpSpPr>
          <p:cxnSp>
            <p:nvCxnSpPr>
              <p:cNvPr id="55" name="Conector reto 54"/>
              <p:cNvCxnSpPr/>
              <p:nvPr/>
            </p:nvCxnSpPr>
            <p:spPr>
              <a:xfrm>
                <a:off x="5220586" y="3916421"/>
                <a:ext cx="0" cy="425867"/>
              </a:xfrm>
              <a:prstGeom prst="line">
                <a:avLst/>
              </a:prstGeom>
              <a:noFill/>
              <a:ln w="9525" cap="flat" cmpd="sng" algn="ctr">
                <a:solidFill>
                  <a:srgbClr val="231F20">
                    <a:lumMod val="75000"/>
                  </a:srgbClr>
                </a:solidFill>
                <a:prstDash val="solid"/>
              </a:ln>
              <a:effectLst/>
            </p:spPr>
          </p:cxnSp>
          <p:sp>
            <p:nvSpPr>
              <p:cNvPr id="56" name="Retângulo 55"/>
              <p:cNvSpPr/>
              <p:nvPr/>
            </p:nvSpPr>
            <p:spPr>
              <a:xfrm>
                <a:off x="4707529" y="4047335"/>
                <a:ext cx="1038678" cy="418951"/>
              </a:xfrm>
              <a:prstGeom prst="rect">
                <a:avLst/>
              </a:prstGeom>
              <a:noFill/>
              <a:ln w="9525" cap="flat" cmpd="sng" algn="ctr">
                <a:solidFill>
                  <a:srgbClr val="231F20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just" defTabSz="91435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Helvetica Light"/>
                </a:endParaRPr>
              </a:p>
            </p:txBody>
          </p:sp>
        </p:grpSp>
        <p:grpSp>
          <p:nvGrpSpPr>
            <p:cNvPr id="8" name="Grupo 7"/>
            <p:cNvGrpSpPr/>
            <p:nvPr/>
          </p:nvGrpSpPr>
          <p:grpSpPr>
            <a:xfrm>
              <a:off x="4082246" y="5074402"/>
              <a:ext cx="1038678" cy="549865"/>
              <a:chOff x="4707529" y="3916421"/>
              <a:chExt cx="1038678" cy="549865"/>
            </a:xfrm>
          </p:grpSpPr>
          <p:cxnSp>
            <p:nvCxnSpPr>
              <p:cNvPr id="53" name="Conector reto 52"/>
              <p:cNvCxnSpPr/>
              <p:nvPr/>
            </p:nvCxnSpPr>
            <p:spPr>
              <a:xfrm>
                <a:off x="5220586" y="3916421"/>
                <a:ext cx="0" cy="425867"/>
              </a:xfrm>
              <a:prstGeom prst="line">
                <a:avLst/>
              </a:prstGeom>
              <a:noFill/>
              <a:ln w="9525" cap="flat" cmpd="sng" algn="ctr">
                <a:solidFill>
                  <a:srgbClr val="231F20">
                    <a:lumMod val="75000"/>
                  </a:srgbClr>
                </a:solidFill>
                <a:prstDash val="solid"/>
              </a:ln>
              <a:effectLst/>
            </p:spPr>
          </p:cxnSp>
          <p:sp>
            <p:nvSpPr>
              <p:cNvPr id="54" name="Retângulo 53"/>
              <p:cNvSpPr/>
              <p:nvPr/>
            </p:nvSpPr>
            <p:spPr>
              <a:xfrm>
                <a:off x="4707529" y="4047335"/>
                <a:ext cx="1038678" cy="418951"/>
              </a:xfrm>
              <a:prstGeom prst="rect">
                <a:avLst/>
              </a:prstGeom>
              <a:noFill/>
              <a:ln w="9525" cap="flat" cmpd="sng" algn="ctr">
                <a:solidFill>
                  <a:srgbClr val="231F20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just" defTabSz="91435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Helvetica Light"/>
                </a:endParaRPr>
              </a:p>
            </p:txBody>
          </p:sp>
        </p:grpSp>
        <p:grpSp>
          <p:nvGrpSpPr>
            <p:cNvPr id="9" name="Grupo 8"/>
            <p:cNvGrpSpPr/>
            <p:nvPr/>
          </p:nvGrpSpPr>
          <p:grpSpPr>
            <a:xfrm>
              <a:off x="2222002" y="5074402"/>
              <a:ext cx="1038678" cy="549865"/>
              <a:chOff x="4707529" y="3916421"/>
              <a:chExt cx="1038678" cy="549865"/>
            </a:xfrm>
          </p:grpSpPr>
          <p:cxnSp>
            <p:nvCxnSpPr>
              <p:cNvPr id="51" name="Conector reto 50"/>
              <p:cNvCxnSpPr/>
              <p:nvPr/>
            </p:nvCxnSpPr>
            <p:spPr>
              <a:xfrm>
                <a:off x="5220586" y="3916421"/>
                <a:ext cx="0" cy="425867"/>
              </a:xfrm>
              <a:prstGeom prst="line">
                <a:avLst/>
              </a:prstGeom>
              <a:noFill/>
              <a:ln w="9525" cap="flat" cmpd="sng" algn="ctr">
                <a:solidFill>
                  <a:srgbClr val="231F20">
                    <a:lumMod val="75000"/>
                  </a:srgbClr>
                </a:solidFill>
                <a:prstDash val="solid"/>
              </a:ln>
              <a:effectLst/>
            </p:spPr>
          </p:cxnSp>
          <p:sp>
            <p:nvSpPr>
              <p:cNvPr id="52" name="Retângulo 51"/>
              <p:cNvSpPr/>
              <p:nvPr/>
            </p:nvSpPr>
            <p:spPr>
              <a:xfrm>
                <a:off x="4707529" y="4047335"/>
                <a:ext cx="1038678" cy="418951"/>
              </a:xfrm>
              <a:prstGeom prst="rect">
                <a:avLst/>
              </a:prstGeom>
              <a:noFill/>
              <a:ln w="9525" cap="flat" cmpd="sng" algn="ctr">
                <a:solidFill>
                  <a:srgbClr val="231F20">
                    <a:lumMod val="75000"/>
                  </a:srgbClr>
                </a:solidFill>
                <a:prstDash val="solid"/>
              </a:ln>
              <a:effectLst/>
            </p:spPr>
            <p:txBody>
              <a:bodyPr rtlCol="0" anchor="t"/>
              <a:lstStyle/>
              <a:p>
                <a:pPr marL="0" marR="0" lvl="0" indent="0" algn="just" defTabSz="914358" eaLnBrk="1" fontAlgn="auto" latinLnBrk="0" hangingPunct="1">
                  <a:lnSpc>
                    <a:spcPct val="8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pt-BR" sz="2000" b="0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Helvetica Light"/>
                </a:endParaRPr>
              </a:p>
            </p:txBody>
          </p:sp>
        </p:grpSp>
        <p:grpSp>
          <p:nvGrpSpPr>
            <p:cNvPr id="10" name="Grupo 9"/>
            <p:cNvGrpSpPr/>
            <p:nvPr/>
          </p:nvGrpSpPr>
          <p:grpSpPr>
            <a:xfrm>
              <a:off x="1122291" y="5378741"/>
              <a:ext cx="2380032" cy="726195"/>
              <a:chOff x="-330000" y="4189227"/>
              <a:chExt cx="2380032" cy="726195"/>
            </a:xfrm>
          </p:grpSpPr>
          <p:grpSp>
            <p:nvGrpSpPr>
              <p:cNvPr id="42" name="Grupo 41"/>
              <p:cNvGrpSpPr/>
              <p:nvPr/>
            </p:nvGrpSpPr>
            <p:grpSpPr>
              <a:xfrm>
                <a:off x="-330000" y="4189227"/>
                <a:ext cx="1341142" cy="723117"/>
                <a:chOff x="-330000" y="4189227"/>
                <a:chExt cx="1341142" cy="723117"/>
              </a:xfrm>
            </p:grpSpPr>
            <p:pic>
              <p:nvPicPr>
                <p:cNvPr id="49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50" name="CaixaDeTexto 49"/>
                <p:cNvSpPr txBox="1"/>
                <p:nvPr/>
              </p:nvSpPr>
              <p:spPr>
                <a:xfrm>
                  <a:off x="-330000" y="4573790"/>
                  <a:ext cx="1341011" cy="338554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Metas: A1 </a:t>
                  </a:r>
                </a:p>
              </p:txBody>
            </p:sp>
          </p:grpSp>
          <p:grpSp>
            <p:nvGrpSpPr>
              <p:cNvPr id="43" name="Grupo 42"/>
              <p:cNvGrpSpPr/>
              <p:nvPr/>
            </p:nvGrpSpPr>
            <p:grpSpPr>
              <a:xfrm>
                <a:off x="1055922" y="4189227"/>
                <a:ext cx="474665" cy="726195"/>
                <a:chOff x="536477" y="4189227"/>
                <a:chExt cx="474665" cy="726195"/>
              </a:xfrm>
            </p:grpSpPr>
            <p:pic>
              <p:nvPicPr>
                <p:cNvPr id="47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48" name="CaixaDeTexto 47"/>
                <p:cNvSpPr txBox="1"/>
                <p:nvPr/>
              </p:nvSpPr>
              <p:spPr>
                <a:xfrm>
                  <a:off x="536477" y="4570712"/>
                  <a:ext cx="474534" cy="344710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A2 </a:t>
                  </a:r>
                </a:p>
              </p:txBody>
            </p:sp>
          </p:grpSp>
          <p:grpSp>
            <p:nvGrpSpPr>
              <p:cNvPr id="44" name="Grupo 43"/>
              <p:cNvGrpSpPr/>
              <p:nvPr/>
            </p:nvGrpSpPr>
            <p:grpSpPr>
              <a:xfrm>
                <a:off x="1575367" y="4189227"/>
                <a:ext cx="474665" cy="723116"/>
                <a:chOff x="536477" y="4189227"/>
                <a:chExt cx="474665" cy="723116"/>
              </a:xfrm>
            </p:grpSpPr>
            <p:pic>
              <p:nvPicPr>
                <p:cNvPr id="45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46" name="CaixaDeTexto 45"/>
                <p:cNvSpPr txBox="1"/>
                <p:nvPr/>
              </p:nvSpPr>
              <p:spPr>
                <a:xfrm>
                  <a:off x="536477" y="4573789"/>
                  <a:ext cx="474534" cy="338554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A3 </a:t>
                  </a:r>
                </a:p>
              </p:txBody>
            </p:sp>
          </p:grpSp>
        </p:grpSp>
        <p:grpSp>
          <p:nvGrpSpPr>
            <p:cNvPr id="11" name="Grupo 10"/>
            <p:cNvGrpSpPr/>
            <p:nvPr/>
          </p:nvGrpSpPr>
          <p:grpSpPr>
            <a:xfrm>
              <a:off x="3849225" y="5378741"/>
              <a:ext cx="1513555" cy="726194"/>
              <a:chOff x="2457155" y="4189227"/>
              <a:chExt cx="1513555" cy="726194"/>
            </a:xfrm>
          </p:grpSpPr>
          <p:grpSp>
            <p:nvGrpSpPr>
              <p:cNvPr id="33" name="Grupo 32"/>
              <p:cNvGrpSpPr/>
              <p:nvPr/>
            </p:nvGrpSpPr>
            <p:grpSpPr>
              <a:xfrm>
                <a:off x="2457155" y="4189227"/>
                <a:ext cx="474665" cy="726194"/>
                <a:chOff x="536477" y="4189227"/>
                <a:chExt cx="474665" cy="726194"/>
              </a:xfrm>
            </p:grpSpPr>
            <p:pic>
              <p:nvPicPr>
                <p:cNvPr id="40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41" name="CaixaDeTexto 40"/>
                <p:cNvSpPr txBox="1"/>
                <p:nvPr/>
              </p:nvSpPr>
              <p:spPr>
                <a:xfrm>
                  <a:off x="536477" y="4570711"/>
                  <a:ext cx="474534" cy="344710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B1 </a:t>
                  </a:r>
                </a:p>
              </p:txBody>
            </p:sp>
          </p:grpSp>
          <p:grpSp>
            <p:nvGrpSpPr>
              <p:cNvPr id="34" name="Grupo 33"/>
              <p:cNvGrpSpPr/>
              <p:nvPr/>
            </p:nvGrpSpPr>
            <p:grpSpPr>
              <a:xfrm>
                <a:off x="2976600" y="4189227"/>
                <a:ext cx="474665" cy="726194"/>
                <a:chOff x="536477" y="4189227"/>
                <a:chExt cx="474665" cy="726194"/>
              </a:xfrm>
            </p:grpSpPr>
            <p:pic>
              <p:nvPicPr>
                <p:cNvPr id="38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39" name="CaixaDeTexto 38"/>
                <p:cNvSpPr txBox="1"/>
                <p:nvPr/>
              </p:nvSpPr>
              <p:spPr>
                <a:xfrm>
                  <a:off x="536477" y="4570711"/>
                  <a:ext cx="474534" cy="344710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B2 </a:t>
                  </a:r>
                </a:p>
              </p:txBody>
            </p:sp>
          </p:grpSp>
          <p:grpSp>
            <p:nvGrpSpPr>
              <p:cNvPr id="35" name="Grupo 34"/>
              <p:cNvGrpSpPr/>
              <p:nvPr/>
            </p:nvGrpSpPr>
            <p:grpSpPr>
              <a:xfrm>
                <a:off x="3496045" y="4189227"/>
                <a:ext cx="474665" cy="723116"/>
                <a:chOff x="536477" y="4189227"/>
                <a:chExt cx="474665" cy="723116"/>
              </a:xfrm>
            </p:grpSpPr>
            <p:pic>
              <p:nvPicPr>
                <p:cNvPr id="36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37" name="CaixaDeTexto 36"/>
                <p:cNvSpPr txBox="1"/>
                <p:nvPr/>
              </p:nvSpPr>
              <p:spPr>
                <a:xfrm>
                  <a:off x="536477" y="4573789"/>
                  <a:ext cx="474534" cy="338554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B3 </a:t>
                  </a:r>
                </a:p>
              </p:txBody>
            </p:sp>
          </p:grpSp>
        </p:grpSp>
        <p:grpSp>
          <p:nvGrpSpPr>
            <p:cNvPr id="12" name="Grupo 11"/>
            <p:cNvGrpSpPr/>
            <p:nvPr/>
          </p:nvGrpSpPr>
          <p:grpSpPr>
            <a:xfrm>
              <a:off x="5709681" y="5378741"/>
              <a:ext cx="1513555" cy="726194"/>
              <a:chOff x="4470050" y="4189227"/>
              <a:chExt cx="1513555" cy="726194"/>
            </a:xfrm>
          </p:grpSpPr>
          <p:grpSp>
            <p:nvGrpSpPr>
              <p:cNvPr id="24" name="Grupo 23"/>
              <p:cNvGrpSpPr/>
              <p:nvPr/>
            </p:nvGrpSpPr>
            <p:grpSpPr>
              <a:xfrm>
                <a:off x="4470050" y="4189227"/>
                <a:ext cx="474665" cy="723116"/>
                <a:chOff x="536477" y="4189227"/>
                <a:chExt cx="474665" cy="723116"/>
              </a:xfrm>
            </p:grpSpPr>
            <p:pic>
              <p:nvPicPr>
                <p:cNvPr id="31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32" name="CaixaDeTexto 31"/>
                <p:cNvSpPr txBox="1"/>
                <p:nvPr/>
              </p:nvSpPr>
              <p:spPr>
                <a:xfrm>
                  <a:off x="536477" y="4573789"/>
                  <a:ext cx="474534" cy="338554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C1 </a:t>
                  </a:r>
                </a:p>
              </p:txBody>
            </p:sp>
          </p:grpSp>
          <p:grpSp>
            <p:nvGrpSpPr>
              <p:cNvPr id="25" name="Grupo 24"/>
              <p:cNvGrpSpPr/>
              <p:nvPr/>
            </p:nvGrpSpPr>
            <p:grpSpPr>
              <a:xfrm>
                <a:off x="4989495" y="4189227"/>
                <a:ext cx="474665" cy="726194"/>
                <a:chOff x="536477" y="4189227"/>
                <a:chExt cx="474665" cy="726194"/>
              </a:xfrm>
            </p:grpSpPr>
            <p:pic>
              <p:nvPicPr>
                <p:cNvPr id="29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30" name="CaixaDeTexto 29"/>
                <p:cNvSpPr txBox="1"/>
                <p:nvPr/>
              </p:nvSpPr>
              <p:spPr>
                <a:xfrm>
                  <a:off x="536477" y="4570711"/>
                  <a:ext cx="474534" cy="344710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C2 </a:t>
                  </a:r>
                </a:p>
              </p:txBody>
            </p:sp>
          </p:grpSp>
          <p:grpSp>
            <p:nvGrpSpPr>
              <p:cNvPr id="26" name="Grupo 25"/>
              <p:cNvGrpSpPr/>
              <p:nvPr/>
            </p:nvGrpSpPr>
            <p:grpSpPr>
              <a:xfrm>
                <a:off x="5508940" y="4189227"/>
                <a:ext cx="474665" cy="726194"/>
                <a:chOff x="536477" y="4189227"/>
                <a:chExt cx="474665" cy="726194"/>
              </a:xfrm>
            </p:grpSpPr>
            <p:pic>
              <p:nvPicPr>
                <p:cNvPr id="27" name="Picture 10" descr="C:\Users\Consultor\Downloads\school1.png"/>
                <p:cNvPicPr>
                  <a:picLocks noChangeAspect="1" noChangeArrowheads="1"/>
                </p:cNvPicPr>
                <p:nvPr/>
              </p:nvPicPr>
              <p:blipFill>
                <a:blip r:embed="rId2" cstate="print">
                  <a:duotone>
                    <a:srgbClr val="0A5AAA">
                      <a:shade val="45000"/>
                      <a:satMod val="135000"/>
                    </a:srgbClr>
                    <a:prstClr val="white"/>
                  </a:duotone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36770" y="4189227"/>
                  <a:ext cx="474372" cy="471971"/>
                </a:xfrm>
                <a:prstGeom prst="rect">
                  <a:avLst/>
                </a:prstGeom>
                <a:solidFill>
                  <a:srgbClr val="FFFFFF"/>
                </a:solidFill>
                <a:extLst/>
              </p:spPr>
            </p:pic>
            <p:sp>
              <p:nvSpPr>
                <p:cNvPr id="28" name="CaixaDeTexto 27"/>
                <p:cNvSpPr txBox="1"/>
                <p:nvPr/>
              </p:nvSpPr>
              <p:spPr>
                <a:xfrm>
                  <a:off x="536477" y="4570711"/>
                  <a:ext cx="474534" cy="344710"/>
                </a:xfrm>
                <a:prstGeom prst="rect">
                  <a:avLst/>
                </a:prstGeom>
                <a:noFill/>
                <a:ln w="28575">
                  <a:noFill/>
                  <a:prstDash val="sysDash"/>
                </a:ln>
              </p:spPr>
              <p:txBody>
                <a:bodyPr wrap="square" rtlCol="0" anchor="ctr">
                  <a:spAutoFit/>
                </a:bodyPr>
                <a:lstStyle/>
                <a:p>
                  <a:pPr marL="0" marR="0" lvl="0" indent="0" algn="ctr" defTabSz="914358" eaLnBrk="1" fontAlgn="auto" latinLnBrk="0" hangingPunct="1">
                    <a:lnSpc>
                      <a:spcPct val="80000"/>
                    </a:lnSpc>
                    <a:spcBef>
                      <a:spcPts val="0"/>
                    </a:spcBef>
                    <a:spcAft>
                      <a:spcPts val="0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pt-BR" sz="2000" b="1" i="0" u="none" strike="noStrike" kern="0" cap="none" spc="0" normalizeH="0" baseline="0" noProof="0" dirty="0">
                      <a:ln>
                        <a:noFill/>
                      </a:ln>
                      <a:solidFill>
                        <a:srgbClr val="0A5AAA">
                          <a:lumMod val="75000"/>
                        </a:srgbClr>
                      </a:solidFill>
                      <a:effectLst/>
                      <a:uLnTx/>
                      <a:uFillTx/>
                    </a:rPr>
                    <a:t>C3 </a:t>
                  </a:r>
                </a:p>
              </p:txBody>
            </p:sp>
          </p:grpSp>
        </p:grpSp>
        <p:sp>
          <p:nvSpPr>
            <p:cNvPr id="13" name="CaixaDeTexto 12"/>
            <p:cNvSpPr txBox="1"/>
            <p:nvPr/>
          </p:nvSpPr>
          <p:spPr>
            <a:xfrm>
              <a:off x="2216783" y="4813547"/>
              <a:ext cx="1048605" cy="344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78C240">
                      <a:lumMod val="75000"/>
                    </a:srgbClr>
                  </a:solidFill>
                  <a:effectLst/>
                  <a:uLnTx/>
                  <a:uFillTx/>
                </a:rPr>
                <a:t>Meta A </a:t>
              </a:r>
            </a:p>
          </p:txBody>
        </p:sp>
        <p:pic>
          <p:nvPicPr>
            <p:cNvPr id="14" name="Imagem 13"/>
            <p:cNvPicPr>
              <a:picLocks noChangeAspect="1"/>
            </p:cNvPicPr>
            <p:nvPr/>
          </p:nvPicPr>
          <p:blipFill>
            <a:blip r:embed="rId3" cstate="print">
              <a:duotone>
                <a:srgbClr val="78C240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01227" y="4390542"/>
              <a:ext cx="488505" cy="488505"/>
            </a:xfrm>
            <a:prstGeom prst="rect">
              <a:avLst/>
            </a:prstGeom>
          </p:spPr>
        </p:pic>
        <p:sp>
          <p:nvSpPr>
            <p:cNvPr id="15" name="CaixaDeTexto 14"/>
            <p:cNvSpPr txBox="1"/>
            <p:nvPr/>
          </p:nvSpPr>
          <p:spPr>
            <a:xfrm>
              <a:off x="4077240" y="4813547"/>
              <a:ext cx="1048605" cy="344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78C240">
                      <a:lumMod val="75000"/>
                    </a:srgbClr>
                  </a:solidFill>
                  <a:effectLst/>
                  <a:uLnTx/>
                  <a:uFillTx/>
                </a:rPr>
                <a:t>Meta B </a:t>
              </a:r>
            </a:p>
          </p:txBody>
        </p:sp>
        <p:pic>
          <p:nvPicPr>
            <p:cNvPr id="16" name="Imagem 15"/>
            <p:cNvPicPr>
              <a:picLocks noChangeAspect="1"/>
            </p:cNvPicPr>
            <p:nvPr/>
          </p:nvPicPr>
          <p:blipFill>
            <a:blip r:embed="rId3" cstate="print">
              <a:duotone>
                <a:srgbClr val="78C240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361684" y="4390542"/>
              <a:ext cx="488505" cy="488505"/>
            </a:xfrm>
            <a:prstGeom prst="rect">
              <a:avLst/>
            </a:prstGeom>
          </p:spPr>
        </p:pic>
        <p:sp>
          <p:nvSpPr>
            <p:cNvPr id="17" name="CaixaDeTexto 16"/>
            <p:cNvSpPr txBox="1"/>
            <p:nvPr/>
          </p:nvSpPr>
          <p:spPr>
            <a:xfrm>
              <a:off x="5937697" y="4813547"/>
              <a:ext cx="1048605" cy="344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78C240">
                      <a:lumMod val="75000"/>
                    </a:srgbClr>
                  </a:solidFill>
                  <a:effectLst/>
                  <a:uLnTx/>
                  <a:uFillTx/>
                </a:rPr>
                <a:t>Meta C </a:t>
              </a:r>
            </a:p>
          </p:txBody>
        </p:sp>
        <p:pic>
          <p:nvPicPr>
            <p:cNvPr id="18" name="Imagem 17"/>
            <p:cNvPicPr>
              <a:picLocks noChangeAspect="1"/>
            </p:cNvPicPr>
            <p:nvPr/>
          </p:nvPicPr>
          <p:blipFill>
            <a:blip r:embed="rId3" cstate="print">
              <a:duotone>
                <a:srgbClr val="78C240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colorTemperature colorTemp="112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22141" y="4390542"/>
              <a:ext cx="488505" cy="488505"/>
            </a:xfrm>
            <a:prstGeom prst="rect">
              <a:avLst/>
            </a:prstGeom>
          </p:spPr>
        </p:pic>
        <p:sp>
          <p:nvSpPr>
            <p:cNvPr id="19" name="CaixaDeTexto 18"/>
            <p:cNvSpPr txBox="1"/>
            <p:nvPr/>
          </p:nvSpPr>
          <p:spPr>
            <a:xfrm>
              <a:off x="2232635" y="4154756"/>
              <a:ext cx="1038678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78C240">
                      <a:lumMod val="75000"/>
                    </a:srgbClr>
                  </a:solidFill>
                  <a:effectLst/>
                  <a:uLnTx/>
                  <a:uFillTx/>
                </a:rPr>
                <a:t>DE 1</a:t>
              </a:r>
            </a:p>
          </p:txBody>
        </p:sp>
        <p:sp>
          <p:nvSpPr>
            <p:cNvPr id="20" name="CaixaDeTexto 19"/>
            <p:cNvSpPr txBox="1"/>
            <p:nvPr/>
          </p:nvSpPr>
          <p:spPr>
            <a:xfrm>
              <a:off x="5951511" y="4153537"/>
              <a:ext cx="1038678" cy="3447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78C240">
                      <a:lumMod val="75000"/>
                    </a:srgbClr>
                  </a:solidFill>
                  <a:effectLst/>
                  <a:uLnTx/>
                  <a:uFillTx/>
                </a:rPr>
                <a:t>DE 3</a:t>
              </a:r>
            </a:p>
          </p:txBody>
        </p:sp>
        <p:pic>
          <p:nvPicPr>
            <p:cNvPr id="21" name="Imagem 20"/>
            <p:cNvPicPr>
              <a:picLocks noChangeAspect="1"/>
            </p:cNvPicPr>
            <p:nvPr/>
          </p:nvPicPr>
          <p:blipFill>
            <a:blip r:embed="rId5" cstate="print">
              <a:duotone>
                <a:srgbClr val="ED1C24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0146" y="2954490"/>
              <a:ext cx="670313" cy="670313"/>
            </a:xfrm>
            <a:prstGeom prst="rect">
              <a:avLst/>
            </a:prstGeom>
          </p:spPr>
        </p:pic>
        <p:sp>
          <p:nvSpPr>
            <p:cNvPr id="22" name="CaixaDeTexto 21"/>
            <p:cNvSpPr txBox="1"/>
            <p:nvPr/>
          </p:nvSpPr>
          <p:spPr>
            <a:xfrm>
              <a:off x="3502617" y="3564438"/>
              <a:ext cx="2207064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ED1C24">
                      <a:lumMod val="75000"/>
                    </a:srgbClr>
                  </a:solidFill>
                  <a:effectLst/>
                  <a:uLnTx/>
                  <a:uFillTx/>
                </a:rPr>
                <a:t>Meta Global</a:t>
              </a:r>
            </a:p>
          </p:txBody>
        </p:sp>
        <p:sp>
          <p:nvSpPr>
            <p:cNvPr id="23" name="CaixaDeTexto 22"/>
            <p:cNvSpPr txBox="1"/>
            <p:nvPr/>
          </p:nvSpPr>
          <p:spPr>
            <a:xfrm>
              <a:off x="3790546" y="2673496"/>
              <a:ext cx="1622503" cy="33855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ED1C24">
                      <a:lumMod val="75000"/>
                    </a:srgbClr>
                  </a:solidFill>
                  <a:effectLst/>
                  <a:uLnTx/>
                  <a:uFillTx/>
                </a:rPr>
                <a:t>SECRETARIA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0044517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60649" y="886481"/>
            <a:ext cx="9217024" cy="896374"/>
          </a:xfrm>
          <a:prstGeom prst="rect">
            <a:avLst/>
          </a:prstGeom>
          <a:noFill/>
        </p:spPr>
        <p:txBody>
          <a:bodyPr wrap="square" lIns="103163" tIns="51581" rIns="103163" bIns="51581" rtlCol="0" anchor="t">
            <a:spAutoFit/>
          </a:bodyPr>
          <a:lstStyle/>
          <a:p>
            <a:pPr algn="just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pt-BR" sz="2400" dirty="0"/>
              <a:t>Foram definidos pela Secretaria os seguintes desafios para o ano de 2020:</a:t>
            </a:r>
          </a:p>
        </p:txBody>
      </p:sp>
      <p:sp>
        <p:nvSpPr>
          <p:cNvPr id="3" name="TextBox 14"/>
          <p:cNvSpPr txBox="1"/>
          <p:nvPr/>
        </p:nvSpPr>
        <p:spPr>
          <a:xfrm>
            <a:off x="5624" y="6606435"/>
            <a:ext cx="7201960" cy="227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80000"/>
              </a:lnSpc>
            </a:pPr>
            <a:r>
              <a:rPr lang="pt-BR" sz="1100" dirty="0">
                <a:solidFill>
                  <a:srgbClr val="000000"/>
                </a:solidFill>
              </a:rPr>
              <a:t>Fonte: Secretaria de Educação do Estado de São Paulo (SEE-SP)</a:t>
            </a:r>
          </a:p>
        </p:txBody>
      </p:sp>
      <p:sp>
        <p:nvSpPr>
          <p:cNvPr id="4" name="CaixaDeTexto 3"/>
          <p:cNvSpPr txBox="1"/>
          <p:nvPr/>
        </p:nvSpPr>
        <p:spPr>
          <a:xfrm>
            <a:off x="6641995" y="2184810"/>
            <a:ext cx="3024000" cy="3523337"/>
          </a:xfrm>
          <a:prstGeom prst="rect">
            <a:avLst/>
          </a:prstGeom>
          <a:solidFill>
            <a:srgbClr val="0A5AAA"/>
          </a:solidFill>
          <a:effectLst/>
        </p:spPr>
        <p:txBody>
          <a:bodyPr wrap="square" tIns="108000" rtlCol="0" anchor="t">
            <a:no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IDESP</a:t>
            </a:r>
          </a:p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Ensino Médio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754140" y="4386239"/>
            <a:ext cx="2772000" cy="908973"/>
          </a:xfrm>
          <a:prstGeom prst="roundRect">
            <a:avLst/>
          </a:prstGeom>
          <a:solidFill>
            <a:srgbClr val="FFFFFF">
              <a:lumMod val="95000"/>
            </a:srgbClr>
          </a:solidFill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75000"/>
                  </a:srgbClr>
                </a:solidFill>
                <a:effectLst/>
                <a:uLnTx/>
                <a:uFillTx/>
              </a:rPr>
              <a:t>(Insira aqui a meta 2020 da escola)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6767995" y="3091113"/>
            <a:ext cx="2772000" cy="908973"/>
          </a:xfrm>
          <a:prstGeom prst="roundRect">
            <a:avLst/>
          </a:prstGeom>
          <a:solidFill>
            <a:srgbClr val="FFFFFF">
              <a:lumMod val="95000"/>
            </a:srgbClr>
          </a:solidFill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75000"/>
                  </a:srgbClr>
                </a:solidFill>
                <a:effectLst/>
                <a:uLnTx/>
                <a:uFillTx/>
              </a:rPr>
              <a:t>(Insira aqui o resultado 2019 da escola)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35383" y="2184810"/>
            <a:ext cx="3024000" cy="3523337"/>
          </a:xfrm>
          <a:prstGeom prst="rect">
            <a:avLst/>
          </a:prstGeom>
          <a:solidFill>
            <a:srgbClr val="0A5AAA"/>
          </a:solidFill>
          <a:effectLst/>
        </p:spPr>
        <p:txBody>
          <a:bodyPr wrap="square" tIns="108000" rtlCol="0" anchor="t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IDESP</a:t>
            </a:r>
          </a:p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Anos Iniciais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3462312" y="2184810"/>
            <a:ext cx="3024000" cy="3523337"/>
          </a:xfrm>
          <a:prstGeom prst="rect">
            <a:avLst/>
          </a:prstGeom>
          <a:solidFill>
            <a:srgbClr val="0A5AAA"/>
          </a:solidFill>
          <a:effectLst/>
        </p:spPr>
        <p:txBody>
          <a:bodyPr wrap="square" tIns="108000" rtlCol="0" anchor="t">
            <a:noAutofit/>
          </a:bodyPr>
          <a:lstStyle>
            <a:defPPr>
              <a:defRPr lang="en-US"/>
            </a:defPPr>
            <a:lvl1pPr algn="ctr">
              <a:lnSpc>
                <a:spcPct val="80000"/>
              </a:lnSpc>
              <a:defRPr sz="2400" b="1">
                <a:solidFill>
                  <a:srgbClr val="FFFFFF"/>
                </a:solidFill>
              </a:defRPr>
            </a:lvl1pPr>
          </a:lstStyle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IDESP</a:t>
            </a:r>
          </a:p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rPr>
              <a:t>Anos Finais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47528" y="4386239"/>
            <a:ext cx="2772000" cy="908973"/>
          </a:xfrm>
          <a:prstGeom prst="roundRect">
            <a:avLst/>
          </a:prstGeom>
          <a:solidFill>
            <a:srgbClr val="FFFFFF">
              <a:lumMod val="95000"/>
            </a:srgbClr>
          </a:solidFill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75000"/>
                  </a:srgbClr>
                </a:solidFill>
                <a:effectLst/>
                <a:uLnTx/>
                <a:uFillTx/>
              </a:rPr>
              <a:t>(Insira aqui a meta 2020 da escola)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361383" y="3091113"/>
            <a:ext cx="2772000" cy="908973"/>
          </a:xfrm>
          <a:prstGeom prst="roundRect">
            <a:avLst/>
          </a:prstGeom>
          <a:solidFill>
            <a:srgbClr val="FFFFFF">
              <a:lumMod val="95000"/>
            </a:srgbClr>
          </a:solidFill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75000"/>
                  </a:srgbClr>
                </a:solidFill>
                <a:effectLst/>
                <a:uLnTx/>
                <a:uFillTx/>
              </a:rPr>
              <a:t>(Insira aqui o resultado 2019 da escola)</a:t>
            </a:r>
          </a:p>
        </p:txBody>
      </p:sp>
      <p:sp>
        <p:nvSpPr>
          <p:cNvPr id="11" name="CaixaDeTexto 10"/>
          <p:cNvSpPr txBox="1"/>
          <p:nvPr/>
        </p:nvSpPr>
        <p:spPr>
          <a:xfrm>
            <a:off x="3574457" y="4386239"/>
            <a:ext cx="2772000" cy="908973"/>
          </a:xfrm>
          <a:prstGeom prst="roundRect">
            <a:avLst/>
          </a:prstGeom>
          <a:solidFill>
            <a:srgbClr val="FFFFFF">
              <a:lumMod val="95000"/>
            </a:srgbClr>
          </a:solidFill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75000"/>
                  </a:srgbClr>
                </a:solidFill>
                <a:effectLst/>
                <a:uLnTx/>
                <a:uFillTx/>
              </a:rPr>
              <a:t>(Insira aqui a meta 2020  da escola)</a:t>
            </a:r>
          </a:p>
        </p:txBody>
      </p:sp>
      <p:sp>
        <p:nvSpPr>
          <p:cNvPr id="12" name="CaixaDeTexto 11"/>
          <p:cNvSpPr txBox="1"/>
          <p:nvPr/>
        </p:nvSpPr>
        <p:spPr>
          <a:xfrm>
            <a:off x="3588312" y="3091113"/>
            <a:ext cx="2772000" cy="908973"/>
          </a:xfrm>
          <a:prstGeom prst="roundRect">
            <a:avLst/>
          </a:prstGeom>
          <a:solidFill>
            <a:srgbClr val="FFFFFF">
              <a:lumMod val="95000"/>
            </a:srgbClr>
          </a:solidFill>
          <a:effectLst/>
        </p:spPr>
        <p:txBody>
          <a:bodyPr wrap="square" rtlCol="0" anchor="ctr">
            <a:noAutofit/>
          </a:bodyPr>
          <a:lstStyle/>
          <a:p>
            <a:pPr marL="0" marR="0" lvl="0" indent="0" algn="ctr" defTabSz="914358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1" i="1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75000"/>
                  </a:srgbClr>
                </a:solidFill>
                <a:effectLst/>
                <a:uLnTx/>
                <a:uFillTx/>
              </a:rPr>
              <a:t>(Insira aqui o resultado 2019 da escola)</a:t>
            </a: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381603" y="43200"/>
            <a:ext cx="7703999" cy="424800"/>
          </a:xfrm>
          <a:prstGeom prst="rect">
            <a:avLst/>
          </a:prstGeom>
        </p:spPr>
        <p:txBody>
          <a:bodyPr/>
          <a:lstStyle>
            <a:lvl1pPr algn="ctr" defTabSz="914358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400" b="1" dirty="0">
                <a:solidFill>
                  <a:schemeClr val="bg1"/>
                </a:solidFill>
              </a:rPr>
              <a:t>Metas da Escola (Insira o nome da escola)</a:t>
            </a:r>
            <a:endParaRPr lang="en-US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68134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MMR nas</a:t>
            </a:r>
            <a:r>
              <a:rPr lang="pt-BR" sz="2400" b="1" baseline="0" dirty="0">
                <a:solidFill>
                  <a:schemeClr val="bg1"/>
                </a:solidFill>
              </a:rPr>
              <a:t> Escolas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71040" y="1052736"/>
            <a:ext cx="9217024" cy="916700"/>
          </a:xfrm>
          <a:prstGeom prst="rect">
            <a:avLst/>
          </a:prstGeom>
          <a:noFill/>
        </p:spPr>
        <p:txBody>
          <a:bodyPr wrap="square" lIns="103163" tIns="51581" rIns="103163" bIns="51581" rtlCol="0" anchor="t">
            <a:spAutoFit/>
          </a:bodyPr>
          <a:lstStyle/>
          <a:p>
            <a:pPr marL="0" marR="0" lvl="0" indent="0" algn="just" defTabSz="914358" eaLnBrk="1" fontAlgn="auto" latinLnBrk="0" hangingPunct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Com as metas definidas, as Escolas implementarão o Método de Melhoria de Resultados, seguindo os seguintes passos:</a:t>
            </a:r>
          </a:p>
        </p:txBody>
      </p:sp>
      <p:sp>
        <p:nvSpPr>
          <p:cNvPr id="4" name="Forma 3"/>
          <p:cNvSpPr/>
          <p:nvPr/>
        </p:nvSpPr>
        <p:spPr>
          <a:xfrm rot="3259182">
            <a:off x="3485822" y="1394934"/>
            <a:ext cx="1548000" cy="2412000"/>
          </a:xfrm>
          <a:prstGeom prst="swooshArrow">
            <a:avLst>
              <a:gd name="adj1" fmla="val 16310"/>
              <a:gd name="adj2" fmla="val 31370"/>
            </a:avLst>
          </a:prstGeom>
          <a:solidFill>
            <a:srgbClr val="0A5AAA"/>
          </a:solidFill>
          <a:ln w="25400" cap="flat" cmpd="sng" algn="ctr">
            <a:solidFill>
              <a:srgbClr val="0A5AAA"/>
            </a:solidFill>
            <a:prstDash val="solid"/>
          </a:ln>
          <a:effectLst/>
        </p:spPr>
      </p:sp>
      <p:grpSp>
        <p:nvGrpSpPr>
          <p:cNvPr id="5" name="Grupo 4"/>
          <p:cNvGrpSpPr/>
          <p:nvPr/>
        </p:nvGrpSpPr>
        <p:grpSpPr>
          <a:xfrm>
            <a:off x="1024903" y="2348880"/>
            <a:ext cx="2031391" cy="1772772"/>
            <a:chOff x="443008" y="2564904"/>
            <a:chExt cx="2031391" cy="1772772"/>
          </a:xfrm>
        </p:grpSpPr>
        <p:sp>
          <p:nvSpPr>
            <p:cNvPr id="6" name="Retângulo de cantos arredondados 5"/>
            <p:cNvSpPr/>
            <p:nvPr/>
          </p:nvSpPr>
          <p:spPr>
            <a:xfrm>
              <a:off x="443008" y="2564904"/>
              <a:ext cx="2031391" cy="1772772"/>
            </a:xfrm>
            <a:prstGeom prst="roundRect">
              <a:avLst/>
            </a:prstGeom>
            <a:solidFill>
              <a:srgbClr val="FFFFFF">
                <a:lumMod val="75000"/>
                <a:alpha val="20000"/>
              </a:srgbClr>
            </a:solidFill>
            <a:ln w="19050" cap="flat" cmpd="sng" algn="ctr">
              <a:solidFill>
                <a:srgbClr val="231F20">
                  <a:lumMod val="90000"/>
                  <a:lumOff val="1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grpSp>
          <p:nvGrpSpPr>
            <p:cNvPr id="7" name="Grupo 6"/>
            <p:cNvGrpSpPr/>
            <p:nvPr/>
          </p:nvGrpSpPr>
          <p:grpSpPr>
            <a:xfrm>
              <a:off x="630826" y="2744436"/>
              <a:ext cx="1655754" cy="1454362"/>
              <a:chOff x="2288704" y="5298850"/>
              <a:chExt cx="1367722" cy="1240696"/>
            </a:xfrm>
          </p:grpSpPr>
          <p:pic>
            <p:nvPicPr>
              <p:cNvPr id="8" name="Imagem 7"/>
              <p:cNvPicPr>
                <a:picLocks noChangeAspect="1"/>
              </p:cNvPicPr>
              <p:nvPr/>
            </p:nvPicPr>
            <p:blipFill>
              <a:blip r:embed="rId2" cstate="print">
                <a:duotone>
                  <a:srgbClr val="F37029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artisticGlowEdges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421762" y="5426600"/>
                <a:ext cx="194832" cy="194833"/>
              </a:xfrm>
              <a:prstGeom prst="rect">
                <a:avLst/>
              </a:prstGeom>
            </p:spPr>
          </p:pic>
          <p:pic>
            <p:nvPicPr>
              <p:cNvPr id="9" name="Imagem 8"/>
              <p:cNvPicPr>
                <a:picLocks noChangeAspect="1"/>
              </p:cNvPicPr>
              <p:nvPr/>
            </p:nvPicPr>
            <p:blipFill>
              <a:blip r:embed="rId4" cstate="print">
                <a:duotone>
                  <a:prstClr val="black"/>
                  <a:srgbClr val="FFFFFF">
                    <a:lumMod val="50000"/>
                    <a:tint val="45000"/>
                    <a:satMod val="400000"/>
                  </a:srgb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643105" y="5584698"/>
                <a:ext cx="649439" cy="649443"/>
              </a:xfrm>
              <a:prstGeom prst="rect">
                <a:avLst/>
              </a:prstGeom>
            </p:spPr>
          </p:pic>
          <p:pic>
            <p:nvPicPr>
              <p:cNvPr id="10" name="Picture 3" descr="C:\Users\Consultor\Downloads\note (1)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duotone>
                  <a:srgbClr val="FFD400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6">
                        <a14:imgEffect>
                          <a14:artisticGlowEdges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399104" y="6200949"/>
                <a:ext cx="181843" cy="18184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1" name="Imagem 10"/>
              <p:cNvPicPr>
                <a:picLocks noChangeAspect="1"/>
              </p:cNvPicPr>
              <p:nvPr/>
            </p:nvPicPr>
            <p:blipFill>
              <a:blip r:embed="rId7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8">
                        <a14:imgEffect>
                          <a14:colorTemperature colorTemp="11500"/>
                        </a14:imgEffect>
                        <a14:imgEffect>
                          <a14:saturation sat="400000"/>
                        </a14:imgEffect>
                        <a14:imgEffect>
                          <a14:brightnessContrast bright="-100000" contrast="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89892" y="5298850"/>
                <a:ext cx="155865" cy="155866"/>
              </a:xfrm>
              <a:prstGeom prst="rect">
                <a:avLst/>
              </a:prstGeom>
            </p:spPr>
          </p:pic>
          <p:pic>
            <p:nvPicPr>
              <p:cNvPr id="12" name="Imagem 11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0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18909" y="5426600"/>
                <a:ext cx="194832" cy="194833"/>
              </a:xfrm>
              <a:prstGeom prst="rect">
                <a:avLst/>
              </a:prstGeom>
            </p:spPr>
          </p:pic>
          <p:pic>
            <p:nvPicPr>
              <p:cNvPr id="13" name="Imagem 12"/>
              <p:cNvPicPr>
                <a:picLocks noChangeAspect="1"/>
              </p:cNvPicPr>
              <p:nvPr/>
            </p:nvPicPr>
            <p:blipFill>
              <a:blip r:embed="rId11" cstate="print">
                <a:duotone>
                  <a:srgbClr val="78C240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2">
                        <a14:imgEffect>
                          <a14:artisticGlowEdges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871563" y="6344713"/>
                <a:ext cx="194832" cy="194833"/>
              </a:xfrm>
              <a:prstGeom prst="rect">
                <a:avLst/>
              </a:prstGeom>
            </p:spPr>
          </p:pic>
          <p:pic>
            <p:nvPicPr>
              <p:cNvPr id="14" name="Imagem 13"/>
              <p:cNvPicPr>
                <a:picLocks noChangeAspect="1"/>
              </p:cNvPicPr>
              <p:nvPr/>
            </p:nvPicPr>
            <p:blipFill>
              <a:blip r:embed="rId13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artisticGlowEdges/>
                        </a14:imgEffect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329220" y="6207443"/>
                <a:ext cx="168854" cy="168855"/>
              </a:xfrm>
              <a:prstGeom prst="rect">
                <a:avLst/>
              </a:prstGeom>
            </p:spPr>
          </p:pic>
          <p:pic>
            <p:nvPicPr>
              <p:cNvPr id="15" name="Imagem 14"/>
              <p:cNvPicPr>
                <a:picLocks noChangeAspect="1"/>
              </p:cNvPicPr>
              <p:nvPr/>
            </p:nvPicPr>
            <p:blipFill>
              <a:blip r:embed="rId15" cstate="print">
                <a:duotone>
                  <a:srgbClr val="F37029">
                    <a:shade val="45000"/>
                    <a:satMod val="135000"/>
                  </a:srgbClr>
                  <a:prstClr val="white"/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2288704" y="5812003"/>
                <a:ext cx="194832" cy="194833"/>
              </a:xfrm>
              <a:prstGeom prst="rect">
                <a:avLst/>
              </a:prstGeom>
            </p:spPr>
          </p:pic>
          <p:pic>
            <p:nvPicPr>
              <p:cNvPr id="16" name="Imagem 15"/>
              <p:cNvPicPr>
                <a:picLocks noChangeAspect="1"/>
              </p:cNvPicPr>
              <p:nvPr/>
            </p:nvPicPr>
            <p:blipFill>
              <a:blip r:embed="rId16" cstate="print">
                <a:duotone>
                  <a:srgbClr val="0A5AAA">
                    <a:shade val="45000"/>
                    <a:satMod val="135000"/>
                  </a:srgb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7">
                        <a14:imgEffect>
                          <a14:brightnessContrast bright="-10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487572" y="5824992"/>
                <a:ext cx="168854" cy="168855"/>
              </a:xfrm>
              <a:prstGeom prst="rect">
                <a:avLst/>
              </a:prstGeom>
            </p:spPr>
          </p:pic>
        </p:grpSp>
      </p:grpSp>
      <p:grpSp>
        <p:nvGrpSpPr>
          <p:cNvPr id="17" name="Grupo 16"/>
          <p:cNvGrpSpPr/>
          <p:nvPr/>
        </p:nvGrpSpPr>
        <p:grpSpPr>
          <a:xfrm>
            <a:off x="5715463" y="2459465"/>
            <a:ext cx="2466000" cy="1821214"/>
            <a:chOff x="3278848" y="2120439"/>
            <a:chExt cx="2466000" cy="1821214"/>
          </a:xfrm>
        </p:grpSpPr>
        <p:sp>
          <p:nvSpPr>
            <p:cNvPr id="18" name="Retângulo de cantos arredondados 17"/>
            <p:cNvSpPr/>
            <p:nvPr/>
          </p:nvSpPr>
          <p:spPr>
            <a:xfrm>
              <a:off x="3584848" y="2168881"/>
              <a:ext cx="2160000" cy="1772772"/>
            </a:xfrm>
            <a:prstGeom prst="roundRect">
              <a:avLst/>
            </a:prstGeom>
            <a:solidFill>
              <a:srgbClr val="0A5AAA"/>
            </a:solidFill>
            <a:ln w="19050" cap="flat" cmpd="sng" algn="ctr">
              <a:noFill/>
              <a:prstDash val="solid"/>
            </a:ln>
            <a:effectLst/>
          </p:spPr>
          <p:txBody>
            <a:bodyPr lIns="36000" tIns="36000" rIns="36000" bIns="36000" rtlCol="0" anchor="t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Quebrando o problema da escola</a:t>
              </a:r>
            </a:p>
          </p:txBody>
        </p:sp>
        <p:sp>
          <p:nvSpPr>
            <p:cNvPr id="19" name="Retângulo de cantos arredondados 18"/>
            <p:cNvSpPr/>
            <p:nvPr/>
          </p:nvSpPr>
          <p:spPr>
            <a:xfrm>
              <a:off x="4052780" y="3019617"/>
              <a:ext cx="1224136" cy="632746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pic>
          <p:nvPicPr>
            <p:cNvPr id="20" name="Imagem 19"/>
            <p:cNvPicPr>
              <a:picLocks noChangeAspect="1"/>
            </p:cNvPicPr>
            <p:nvPr/>
          </p:nvPicPr>
          <p:blipFill>
            <a:blip r:embed="rId18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19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1777" y="3128129"/>
              <a:ext cx="446141" cy="432000"/>
            </a:xfrm>
            <a:prstGeom prst="rect">
              <a:avLst/>
            </a:prstGeom>
          </p:spPr>
        </p:pic>
        <p:sp>
          <p:nvSpPr>
            <p:cNvPr id="21" name="Elipse 20"/>
            <p:cNvSpPr/>
            <p:nvPr/>
          </p:nvSpPr>
          <p:spPr>
            <a:xfrm>
              <a:off x="3278848" y="2120439"/>
              <a:ext cx="612000" cy="504000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231F20">
                  <a:lumMod val="90000"/>
                  <a:lumOff val="1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</a:t>
              </a:r>
            </a:p>
          </p:txBody>
        </p:sp>
      </p:grpSp>
      <p:grpSp>
        <p:nvGrpSpPr>
          <p:cNvPr id="22" name="Grupo 21"/>
          <p:cNvGrpSpPr/>
          <p:nvPr/>
        </p:nvGrpSpPr>
        <p:grpSpPr>
          <a:xfrm>
            <a:off x="4365039" y="4704130"/>
            <a:ext cx="2466000" cy="1821214"/>
            <a:chOff x="2351248" y="4455714"/>
            <a:chExt cx="2466000" cy="1821214"/>
          </a:xfrm>
        </p:grpSpPr>
        <p:sp>
          <p:nvSpPr>
            <p:cNvPr id="23" name="Retângulo de cantos arredondados 22"/>
            <p:cNvSpPr/>
            <p:nvPr/>
          </p:nvSpPr>
          <p:spPr>
            <a:xfrm>
              <a:off x="2657248" y="4504156"/>
              <a:ext cx="2160000" cy="1772772"/>
            </a:xfrm>
            <a:prstGeom prst="roundRect">
              <a:avLst/>
            </a:prstGeom>
            <a:solidFill>
              <a:srgbClr val="0A5AAA"/>
            </a:solidFill>
            <a:ln w="19050" cap="flat" cmpd="sng" algn="ctr">
              <a:noFill/>
              <a:prstDash val="solid"/>
            </a:ln>
            <a:effectLst/>
          </p:spPr>
          <p:txBody>
            <a:bodyPr lIns="36000" tIns="36000" rIns="36000" bIns="36000" rtlCol="0" anchor="t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Identificando as causas do problema</a:t>
              </a:r>
            </a:p>
          </p:txBody>
        </p:sp>
        <p:sp>
          <p:nvSpPr>
            <p:cNvPr id="24" name="Retângulo de cantos arredondados 23"/>
            <p:cNvSpPr/>
            <p:nvPr/>
          </p:nvSpPr>
          <p:spPr>
            <a:xfrm>
              <a:off x="3125180" y="5354892"/>
              <a:ext cx="1224136" cy="632746"/>
            </a:xfrm>
            <a:prstGeom prst="roundRect">
              <a:avLst/>
            </a:prstGeom>
            <a:solidFill>
              <a:srgbClr val="FFFFFF">
                <a:lumMod val="95000"/>
              </a:srgbClr>
            </a:solidFill>
            <a:ln w="19050" cap="flat" cmpd="sng" algn="ctr">
              <a:noFill/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8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25" name="Elipse 24"/>
            <p:cNvSpPr/>
            <p:nvPr/>
          </p:nvSpPr>
          <p:spPr>
            <a:xfrm>
              <a:off x="2351248" y="4455714"/>
              <a:ext cx="612000" cy="504000"/>
            </a:xfrm>
            <a:prstGeom prst="ellipse">
              <a:avLst/>
            </a:prstGeom>
            <a:solidFill>
              <a:srgbClr val="FFFFFF">
                <a:lumMod val="95000"/>
              </a:srgbClr>
            </a:solidFill>
            <a:ln w="19050" cap="flat" cmpd="sng" algn="ctr">
              <a:solidFill>
                <a:srgbClr val="231F20">
                  <a:lumMod val="90000"/>
                  <a:lumOff val="10000"/>
                </a:srgbClr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358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800" b="1" i="0" u="none" strike="noStrike" kern="0" cap="none" spc="0" normalizeH="0" baseline="0" noProof="0" dirty="0">
                  <a:ln>
                    <a:noFill/>
                  </a:ln>
                  <a:solidFill>
                    <a:srgbClr val="231F20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</a:t>
              </a:r>
            </a:p>
          </p:txBody>
        </p:sp>
        <p:pic>
          <p:nvPicPr>
            <p:cNvPr id="26" name="Imagem 25"/>
            <p:cNvPicPr>
              <a:picLocks noChangeAspect="1"/>
            </p:cNvPicPr>
            <p:nvPr/>
          </p:nvPicPr>
          <p:blipFill>
            <a:blip r:embed="rId20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BEBA8EAE-BF5A-486C-A8C5-ECC9F3942E4B}">
                  <a14:imgProps xmlns:a14="http://schemas.microsoft.com/office/drawing/2010/main">
                    <a14:imgLayer r:embed="rId21">
                      <a14:imgEffect>
                        <a14:brightnessContrast bright="-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514177" y="5455265"/>
              <a:ext cx="446141" cy="4320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9160835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Acompanhando os planos e resultados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38" name="CaixaDeTexto 37"/>
          <p:cNvSpPr txBox="1"/>
          <p:nvPr/>
        </p:nvSpPr>
        <p:spPr>
          <a:xfrm>
            <a:off x="371039" y="800490"/>
            <a:ext cx="9382495" cy="1212165"/>
          </a:xfrm>
          <a:prstGeom prst="rect">
            <a:avLst/>
          </a:prstGeom>
          <a:noFill/>
        </p:spPr>
        <p:txBody>
          <a:bodyPr wrap="square" lIns="103163" tIns="51581" rIns="103163" bIns="51581" rtlCol="0" anchor="t">
            <a:spAutoFit/>
          </a:bodyPr>
          <a:lstStyle/>
          <a:p>
            <a:pPr marL="0" marR="0" lvl="0" indent="0" algn="just" defTabSz="9143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altLang="pt-BR" sz="2400" b="0" i="0" u="none" strike="noStrike" kern="0" cap="none" spc="0" normalizeH="0" baseline="0" noProof="0" dirty="0">
                <a:ln>
                  <a:noFill/>
                </a:ln>
                <a:solidFill>
                  <a:srgbClr val="231F20"/>
                </a:solidFill>
                <a:effectLst/>
                <a:uLnTx/>
                <a:uFillTx/>
              </a:rPr>
              <a:t>Com os Planos construídos, será necessário seu acompanhamento para garantir a execução, assim como verificação dos resultados dos indicadores. Para isso, será estruturada sistemática mensal em três níveis: </a:t>
            </a:r>
          </a:p>
        </p:txBody>
      </p:sp>
      <p:grpSp>
        <p:nvGrpSpPr>
          <p:cNvPr id="39" name="Grupo 38"/>
          <p:cNvGrpSpPr/>
          <p:nvPr/>
        </p:nvGrpSpPr>
        <p:grpSpPr>
          <a:xfrm>
            <a:off x="563996" y="1952618"/>
            <a:ext cx="8778009" cy="4623591"/>
            <a:chOff x="128466" y="3125889"/>
            <a:chExt cx="8778009" cy="4623591"/>
          </a:xfrm>
        </p:grpSpPr>
        <p:sp>
          <p:nvSpPr>
            <p:cNvPr id="40" name="Retângulo 39"/>
            <p:cNvSpPr/>
            <p:nvPr/>
          </p:nvSpPr>
          <p:spPr>
            <a:xfrm>
              <a:off x="194474" y="3213480"/>
              <a:ext cx="8712001" cy="4536000"/>
            </a:xfrm>
            <a:prstGeom prst="rect">
              <a:avLst/>
            </a:prstGeom>
            <a:noFill/>
            <a:ln w="9525" cap="flat" cmpd="sng" algn="ctr">
              <a:noFill/>
              <a:prstDash val="solid"/>
            </a:ln>
            <a:effectLst/>
          </p:spPr>
          <p:txBody>
            <a:bodyPr lIns="103158" tIns="51579" rIns="103158" bIns="51579" rtlCol="0" anchor="t"/>
            <a:lstStyle/>
            <a:p>
              <a:pPr marL="0" marR="0" lvl="0" indent="0" algn="just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9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Helvetica Light"/>
              </a:endParaRPr>
            </a:p>
          </p:txBody>
        </p:sp>
        <p:sp>
          <p:nvSpPr>
            <p:cNvPr id="41" name="Retângulo 40"/>
            <p:cNvSpPr/>
            <p:nvPr/>
          </p:nvSpPr>
          <p:spPr>
            <a:xfrm>
              <a:off x="426557" y="3125889"/>
              <a:ext cx="7390500" cy="3024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lIns="103158" tIns="51579" rIns="103158" bIns="51579" rtlCol="0" anchor="t"/>
            <a:lstStyle/>
            <a:p>
              <a:pPr marL="0" marR="0" lvl="0" indent="0" algn="just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pt-BR" sz="1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/>
                <a:ea typeface="+mn-ea"/>
                <a:cs typeface="Helvetica Light"/>
              </a:endParaRPr>
            </a:p>
          </p:txBody>
        </p:sp>
        <p:pic>
          <p:nvPicPr>
            <p:cNvPr id="42" name="Picture 6" descr="traffic Light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3103" y="6514700"/>
              <a:ext cx="539033" cy="597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3" name="CaixaDeTexto 42"/>
            <p:cNvSpPr txBox="1"/>
            <p:nvPr/>
          </p:nvSpPr>
          <p:spPr>
            <a:xfrm>
              <a:off x="4202080" y="7173050"/>
              <a:ext cx="1715900" cy="325765"/>
            </a:xfrm>
            <a:prstGeom prst="rect">
              <a:avLst/>
            </a:prstGeom>
            <a:noFill/>
          </p:spPr>
          <p:txBody>
            <a:bodyPr wrap="square" lIns="103158" tIns="51579" rIns="103158" bIns="51579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RESULTADO</a:t>
              </a:r>
            </a:p>
          </p:txBody>
        </p:sp>
        <p:pic>
          <p:nvPicPr>
            <p:cNvPr id="44" name="Picture 6" descr="traffic Light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37679" y="5075750"/>
              <a:ext cx="539033" cy="597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5" name="CaixaDeTexto 44"/>
            <p:cNvSpPr txBox="1"/>
            <p:nvPr/>
          </p:nvSpPr>
          <p:spPr>
            <a:xfrm>
              <a:off x="3841645" y="5734099"/>
              <a:ext cx="1715900" cy="325765"/>
            </a:xfrm>
            <a:prstGeom prst="rect">
              <a:avLst/>
            </a:prstGeom>
            <a:noFill/>
          </p:spPr>
          <p:txBody>
            <a:bodyPr wrap="square" lIns="103158" tIns="51579" rIns="103158" bIns="51579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RESULTADO</a:t>
              </a:r>
            </a:p>
          </p:txBody>
        </p:sp>
        <p:cxnSp>
          <p:nvCxnSpPr>
            <p:cNvPr id="46" name="AutoShape 456"/>
            <p:cNvCxnSpPr>
              <a:cxnSpLocks noChangeShapeType="1"/>
            </p:cNvCxnSpPr>
            <p:nvPr/>
          </p:nvCxnSpPr>
          <p:spPr bwMode="auto">
            <a:xfrm flipH="1" flipV="1">
              <a:off x="5118389" y="5586160"/>
              <a:ext cx="77390" cy="630556"/>
            </a:xfrm>
            <a:prstGeom prst="curvedConnector3">
              <a:avLst>
                <a:gd name="adj1" fmla="val -320000"/>
              </a:avLst>
            </a:prstGeom>
            <a:noFill/>
            <a:ln w="15875">
              <a:solidFill>
                <a:srgbClr val="FFFFFF">
                  <a:lumMod val="50000"/>
                </a:srgb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7" name="AutoShape 456"/>
            <p:cNvCxnSpPr>
              <a:cxnSpLocks noChangeShapeType="1"/>
            </p:cNvCxnSpPr>
            <p:nvPr/>
          </p:nvCxnSpPr>
          <p:spPr bwMode="auto">
            <a:xfrm flipH="1" flipV="1">
              <a:off x="4616407" y="4018650"/>
              <a:ext cx="77390" cy="630556"/>
            </a:xfrm>
            <a:prstGeom prst="curvedConnector3">
              <a:avLst>
                <a:gd name="adj1" fmla="val -320000"/>
              </a:avLst>
            </a:prstGeom>
            <a:noFill/>
            <a:ln w="15875">
              <a:solidFill>
                <a:srgbClr val="FFFFFF">
                  <a:lumMod val="50000"/>
                </a:srgbClr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48" name="Picture 6" descr="traffic Light icon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920747" y="3537679"/>
              <a:ext cx="539033" cy="59708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9" name="CaixaDeTexto 48"/>
            <p:cNvSpPr txBox="1"/>
            <p:nvPr/>
          </p:nvSpPr>
          <p:spPr>
            <a:xfrm>
              <a:off x="3324710" y="4196029"/>
              <a:ext cx="1715900" cy="325765"/>
            </a:xfrm>
            <a:prstGeom prst="rect">
              <a:avLst/>
            </a:prstGeom>
            <a:noFill/>
          </p:spPr>
          <p:txBody>
            <a:bodyPr wrap="square" lIns="103158" tIns="51579" rIns="103158" bIns="51579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18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RESULTADO</a:t>
              </a:r>
            </a:p>
          </p:txBody>
        </p:sp>
        <p:sp>
          <p:nvSpPr>
            <p:cNvPr id="50" name="CaixaDeTexto 49"/>
            <p:cNvSpPr txBox="1"/>
            <p:nvPr/>
          </p:nvSpPr>
          <p:spPr>
            <a:xfrm>
              <a:off x="129556" y="5268159"/>
              <a:ext cx="1423815" cy="596608"/>
            </a:xfrm>
            <a:prstGeom prst="rect">
              <a:avLst/>
            </a:prstGeom>
            <a:noFill/>
          </p:spPr>
          <p:txBody>
            <a:bodyPr wrap="square" lIns="103158" tIns="51579" rIns="103158" bIns="51579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Diretoria de Ensino</a:t>
              </a:r>
            </a:p>
          </p:txBody>
        </p:sp>
        <p:sp>
          <p:nvSpPr>
            <p:cNvPr id="51" name="CaixaDeTexto 50"/>
            <p:cNvSpPr txBox="1"/>
            <p:nvPr/>
          </p:nvSpPr>
          <p:spPr>
            <a:xfrm>
              <a:off x="194506" y="6759134"/>
              <a:ext cx="1209415" cy="350387"/>
            </a:xfrm>
            <a:prstGeom prst="rect">
              <a:avLst/>
            </a:prstGeom>
            <a:noFill/>
          </p:spPr>
          <p:txBody>
            <a:bodyPr wrap="square" lIns="103158" tIns="51579" rIns="103158" bIns="51579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Escolas</a:t>
              </a:r>
            </a:p>
          </p:txBody>
        </p:sp>
        <p:sp>
          <p:nvSpPr>
            <p:cNvPr id="52" name="CaixaDeTexto 51"/>
            <p:cNvSpPr txBox="1"/>
            <p:nvPr/>
          </p:nvSpPr>
          <p:spPr>
            <a:xfrm>
              <a:off x="128466" y="3788144"/>
              <a:ext cx="1785495" cy="596608"/>
            </a:xfrm>
            <a:prstGeom prst="rect">
              <a:avLst/>
            </a:prstGeom>
            <a:noFill/>
          </p:spPr>
          <p:txBody>
            <a:bodyPr wrap="square" lIns="103158" tIns="51579" rIns="103158" bIns="51579" rtlCol="0" anchor="ctr">
              <a:spAutoFit/>
            </a:bodyPr>
            <a:lstStyle/>
            <a:p>
              <a:pPr marL="0" marR="0" lvl="0" indent="0" algn="ctr" defTabSz="914358" eaLnBrk="1" fontAlgn="auto" latinLnBrk="0" hangingPunct="1">
                <a:lnSpc>
                  <a:spcPct val="8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pt-BR" sz="2000" b="1" i="0" u="none" strike="noStrike" kern="0" cap="none" spc="0" normalizeH="0" baseline="0" noProof="0" dirty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</a:rPr>
                <a:t>Secretaria da Educação</a:t>
              </a:r>
            </a:p>
          </p:txBody>
        </p:sp>
        <p:pic>
          <p:nvPicPr>
            <p:cNvPr id="53" name="Picture 2" descr="C:\Users\Consultor\Downloads\buildings5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78C24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247885" y="5281226"/>
              <a:ext cx="805379" cy="89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54" name="Conector angulado 369"/>
            <p:cNvCxnSpPr>
              <a:cxnSpLocks noChangeShapeType="1"/>
            </p:cNvCxnSpPr>
            <p:nvPr/>
          </p:nvCxnSpPr>
          <p:spPr bwMode="auto">
            <a:xfrm rot="16200000" flipH="1">
              <a:off x="1630226" y="6646963"/>
              <a:ext cx="790111" cy="1053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5" name="Conector angulado 371"/>
            <p:cNvCxnSpPr>
              <a:cxnSpLocks noChangeShapeType="1"/>
            </p:cNvCxnSpPr>
            <p:nvPr/>
          </p:nvCxnSpPr>
          <p:spPr bwMode="auto">
            <a:xfrm rot="5400000">
              <a:off x="1371592" y="6398859"/>
              <a:ext cx="790111" cy="506739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56" name="Conector angulado 369"/>
            <p:cNvCxnSpPr>
              <a:cxnSpLocks noChangeShapeType="1"/>
            </p:cNvCxnSpPr>
            <p:nvPr/>
          </p:nvCxnSpPr>
          <p:spPr bwMode="auto">
            <a:xfrm rot="16200000" flipH="1">
              <a:off x="1887735" y="6389453"/>
              <a:ext cx="790111" cy="525547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57" name="Picture 10" descr="C:\Users\Consultor\Downloads\school1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75168" y="7047284"/>
              <a:ext cx="476223" cy="558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8" name="Picture 10" descr="C:\Users\Consultor\Downloads\school1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2435" y="7047284"/>
              <a:ext cx="476223" cy="558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59" name="Picture 10" descr="C:\Users\Consultor\Downloads\school1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307451" y="7047284"/>
              <a:ext cx="476223" cy="558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0" name="Conector angulado 371"/>
            <p:cNvCxnSpPr>
              <a:cxnSpLocks noChangeShapeType="1"/>
            </p:cNvCxnSpPr>
            <p:nvPr/>
          </p:nvCxnSpPr>
          <p:spPr bwMode="auto">
            <a:xfrm rot="16200000" flipH="1">
              <a:off x="2885312" y="4589568"/>
              <a:ext cx="540000" cy="810416"/>
            </a:xfrm>
            <a:prstGeom prst="bentConnector3">
              <a:avLst>
                <a:gd name="adj1" fmla="val 475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61" name="Picture 2" descr="C:\Users\Consultor\Downloads\building104.png"/>
            <p:cNvPicPr>
              <a:picLocks noChangeAspect="1" noChangeArrowheads="1"/>
            </p:cNvPicPr>
            <p:nvPr/>
          </p:nvPicPr>
          <p:blipFill>
            <a:blip r:embed="rId5" cstate="print">
              <a:duotone>
                <a:srgbClr val="ED1C24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2355" y="3449645"/>
              <a:ext cx="1149779" cy="1273601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2" name="Conector reto 61"/>
            <p:cNvCxnSpPr/>
            <p:nvPr/>
          </p:nvCxnSpPr>
          <p:spPr>
            <a:xfrm>
              <a:off x="624349" y="4664934"/>
              <a:ext cx="4007332" cy="0"/>
            </a:xfrm>
            <a:prstGeom prst="line">
              <a:avLst/>
            </a:prstGeom>
            <a:noFill/>
            <a:ln w="19050" cap="flat" cmpd="sng" algn="ctr">
              <a:solidFill>
                <a:srgbClr val="231F20">
                  <a:lumMod val="50000"/>
                </a:srgbClr>
              </a:solidFill>
              <a:prstDash val="sysDash"/>
            </a:ln>
            <a:effectLst/>
          </p:spPr>
        </p:cxnSp>
        <p:cxnSp>
          <p:nvCxnSpPr>
            <p:cNvPr id="63" name="Conector reto 62"/>
            <p:cNvCxnSpPr/>
            <p:nvPr/>
          </p:nvCxnSpPr>
          <p:spPr>
            <a:xfrm>
              <a:off x="639690" y="6221818"/>
              <a:ext cx="4442928" cy="0"/>
            </a:xfrm>
            <a:prstGeom prst="line">
              <a:avLst/>
            </a:prstGeom>
            <a:noFill/>
            <a:ln w="19050" cap="flat" cmpd="sng" algn="ctr">
              <a:solidFill>
                <a:srgbClr val="231F20">
                  <a:lumMod val="50000"/>
                </a:srgbClr>
              </a:solidFill>
              <a:prstDash val="sysDash"/>
            </a:ln>
            <a:effectLst/>
          </p:spPr>
        </p:cxnSp>
        <p:cxnSp>
          <p:nvCxnSpPr>
            <p:cNvPr id="64" name="Conector reto 63"/>
            <p:cNvCxnSpPr/>
            <p:nvPr/>
          </p:nvCxnSpPr>
          <p:spPr>
            <a:xfrm>
              <a:off x="601307" y="7637283"/>
              <a:ext cx="4946462" cy="0"/>
            </a:xfrm>
            <a:prstGeom prst="line">
              <a:avLst/>
            </a:prstGeom>
            <a:noFill/>
            <a:ln w="19050" cap="flat" cmpd="sng" algn="ctr">
              <a:solidFill>
                <a:srgbClr val="231F20">
                  <a:lumMod val="50000"/>
                </a:srgbClr>
              </a:solidFill>
              <a:prstDash val="sysDash"/>
            </a:ln>
            <a:effectLst/>
          </p:spPr>
        </p:cxnSp>
        <p:pic>
          <p:nvPicPr>
            <p:cNvPr id="65" name="Picture 2" descr="C:\Users\Consultor\Downloads\buildings5.png"/>
            <p:cNvPicPr>
              <a:picLocks noChangeAspect="1" noChangeArrowheads="1"/>
            </p:cNvPicPr>
            <p:nvPr/>
          </p:nvPicPr>
          <p:blipFill>
            <a:blip r:embed="rId3" cstate="print">
              <a:duotone>
                <a:srgbClr val="78C240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17324" y="5277360"/>
              <a:ext cx="805379" cy="89211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66" name="Conector angulado 371"/>
            <p:cNvCxnSpPr>
              <a:cxnSpLocks noChangeShapeType="1"/>
              <a:stCxn id="61" idx="2"/>
              <a:endCxn id="65" idx="0"/>
            </p:cNvCxnSpPr>
            <p:nvPr/>
          </p:nvCxnSpPr>
          <p:spPr bwMode="auto">
            <a:xfrm rot="5400000">
              <a:off x="2101570" y="4641690"/>
              <a:ext cx="554114" cy="717227"/>
            </a:xfrm>
            <a:prstGeom prst="bentConnector3">
              <a:avLst>
                <a:gd name="adj1" fmla="val 47574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7" name="Conector angulado 369"/>
            <p:cNvCxnSpPr>
              <a:cxnSpLocks noChangeShapeType="1"/>
            </p:cNvCxnSpPr>
            <p:nvPr/>
          </p:nvCxnSpPr>
          <p:spPr bwMode="auto">
            <a:xfrm rot="16200000" flipH="1">
              <a:off x="3198683" y="6659754"/>
              <a:ext cx="790111" cy="10531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8" name="Conector angulado 371"/>
            <p:cNvCxnSpPr>
              <a:cxnSpLocks noChangeShapeType="1"/>
            </p:cNvCxnSpPr>
            <p:nvPr/>
          </p:nvCxnSpPr>
          <p:spPr bwMode="auto">
            <a:xfrm rot="5400000">
              <a:off x="2940049" y="6411650"/>
              <a:ext cx="790111" cy="506739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69" name="Conector angulado 369"/>
            <p:cNvCxnSpPr>
              <a:cxnSpLocks noChangeShapeType="1"/>
            </p:cNvCxnSpPr>
            <p:nvPr/>
          </p:nvCxnSpPr>
          <p:spPr bwMode="auto">
            <a:xfrm rot="16200000" flipH="1">
              <a:off x="3456191" y="6402244"/>
              <a:ext cx="790111" cy="525547"/>
            </a:xfrm>
            <a:prstGeom prst="bentConnector3">
              <a:avLst>
                <a:gd name="adj1" fmla="val 50000"/>
              </a:avLst>
            </a:prstGeom>
            <a:noFill/>
            <a:ln w="38100" algn="ctr">
              <a:solidFill>
                <a:sysClr val="window" lastClr="FFFFFF">
                  <a:lumMod val="75000"/>
                </a:sysClr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pic>
          <p:nvPicPr>
            <p:cNvPr id="70" name="Picture 10" descr="C:\Users\Consultor\Downloads\school1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43623" y="7060074"/>
              <a:ext cx="476223" cy="558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1" name="Picture 10" descr="C:\Users\Consultor\Downloads\school1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60892" y="7060074"/>
              <a:ext cx="476223" cy="558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2" name="Picture 10" descr="C:\Users\Consultor\Downloads\school1.png"/>
            <p:cNvPicPr>
              <a:picLocks noChangeAspect="1" noChangeArrowheads="1"/>
            </p:cNvPicPr>
            <p:nvPr/>
          </p:nvPicPr>
          <p:blipFill>
            <a:blip r:embed="rId4" cstate="print">
              <a:duotone>
                <a:srgbClr val="0A5AAA">
                  <a:shade val="45000"/>
                  <a:satMod val="135000"/>
                </a:srgb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5909" y="7060074"/>
              <a:ext cx="476223" cy="55848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76" name="object 15"/>
          <p:cNvSpPr txBox="1"/>
          <p:nvPr/>
        </p:nvSpPr>
        <p:spPr>
          <a:xfrm>
            <a:off x="6281310" y="2021164"/>
            <a:ext cx="3209745" cy="1413207"/>
          </a:xfrm>
          <a:prstGeom prst="rect">
            <a:avLst/>
          </a:prstGeom>
          <a:solidFill>
            <a:srgbClr val="B80E15"/>
          </a:solidFill>
        </p:spPr>
        <p:txBody>
          <a:bodyPr vert="horz" wrap="square" lIns="0" tIns="35560" rIns="0" bIns="0" rtlCol="0">
            <a:spAutoFit/>
          </a:bodyPr>
          <a:lstStyle/>
          <a:p>
            <a:pPr marL="635" algn="ctr" defTabSz="914400">
              <a:lnSpc>
                <a:spcPts val="1945"/>
              </a:lnSpc>
              <a:spcBef>
                <a:spcPts val="280"/>
              </a:spcBef>
            </a:pPr>
            <a:r>
              <a:rPr b="1" spc="-5" dirty="0">
                <a:solidFill>
                  <a:srgbClr val="FFFFFF"/>
                </a:solidFill>
                <a:cs typeface="Calibri"/>
              </a:rPr>
              <a:t>REUNIÃO </a:t>
            </a:r>
            <a:r>
              <a:rPr b="1" dirty="0">
                <a:solidFill>
                  <a:srgbClr val="FFFFFF"/>
                </a:solidFill>
                <a:cs typeface="Calibri"/>
              </a:rPr>
              <a:t>NÍVEL</a:t>
            </a:r>
            <a:r>
              <a:rPr b="1" spc="-110" dirty="0">
                <a:solidFill>
                  <a:srgbClr val="FFFFFF"/>
                </a:solidFill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cs typeface="Calibri"/>
              </a:rPr>
              <a:t>1</a:t>
            </a:r>
            <a:endParaRPr dirty="0">
              <a:solidFill>
                <a:prstClr val="black"/>
              </a:solidFill>
              <a:cs typeface="Calibri"/>
            </a:endParaRPr>
          </a:p>
          <a:p>
            <a:pPr marL="100330" marR="95250" indent="3175" algn="ctr" defTabSz="914400">
              <a:lnSpc>
                <a:spcPct val="80000"/>
              </a:lnSpc>
              <a:spcBef>
                <a:spcPts val="215"/>
              </a:spcBef>
            </a:pPr>
            <a:r>
              <a:rPr dirty="0">
                <a:solidFill>
                  <a:srgbClr val="FFFFFF"/>
                </a:solidFill>
                <a:cs typeface="Calibri"/>
              </a:rPr>
              <a:t>A </a:t>
            </a:r>
            <a:r>
              <a:rPr spc="-5" dirty="0">
                <a:solidFill>
                  <a:srgbClr val="FFFFFF"/>
                </a:solidFill>
                <a:cs typeface="Calibri"/>
              </a:rPr>
              <a:t>DE </a:t>
            </a:r>
            <a:r>
              <a:rPr spc="-10" dirty="0">
                <a:solidFill>
                  <a:srgbClr val="FFFFFF"/>
                </a:solidFill>
                <a:cs typeface="Calibri"/>
              </a:rPr>
              <a:t>apresenta </a:t>
            </a:r>
            <a:r>
              <a:rPr dirty="0">
                <a:solidFill>
                  <a:srgbClr val="FFFFFF"/>
                </a:solidFill>
                <a:cs typeface="Calibri"/>
              </a:rPr>
              <a:t>seus  </a:t>
            </a:r>
            <a:r>
              <a:rPr spc="-10" dirty="0">
                <a:solidFill>
                  <a:srgbClr val="FFFFFF"/>
                </a:solidFill>
                <a:cs typeface="Calibri"/>
              </a:rPr>
              <a:t>resultados </a:t>
            </a:r>
            <a:r>
              <a:rPr dirty="0">
                <a:solidFill>
                  <a:srgbClr val="FFFFFF"/>
                </a:solidFill>
                <a:cs typeface="Calibri"/>
              </a:rPr>
              <a:t>e </a:t>
            </a:r>
            <a:r>
              <a:rPr spc="-10" dirty="0">
                <a:solidFill>
                  <a:srgbClr val="FFFFFF"/>
                </a:solidFill>
                <a:cs typeface="Calibri"/>
              </a:rPr>
              <a:t>ações </a:t>
            </a:r>
            <a:r>
              <a:rPr spc="-15" dirty="0">
                <a:solidFill>
                  <a:srgbClr val="FFFFFF"/>
                </a:solidFill>
                <a:cs typeface="Calibri"/>
              </a:rPr>
              <a:t>corretivas </a:t>
            </a:r>
            <a:r>
              <a:rPr dirty="0">
                <a:solidFill>
                  <a:srgbClr val="FFFFFF"/>
                </a:solidFill>
                <a:cs typeface="Calibri"/>
              </a:rPr>
              <a:t>e  a </a:t>
            </a:r>
            <a:r>
              <a:rPr spc="-5" dirty="0">
                <a:solidFill>
                  <a:srgbClr val="FFFFFF"/>
                </a:solidFill>
                <a:cs typeface="Calibri"/>
              </a:rPr>
              <a:t>SEE define </a:t>
            </a:r>
            <a:r>
              <a:rPr spc="-10" dirty="0">
                <a:solidFill>
                  <a:srgbClr val="FFFFFF"/>
                </a:solidFill>
                <a:cs typeface="Calibri"/>
              </a:rPr>
              <a:t>ações </a:t>
            </a:r>
            <a:r>
              <a:rPr spc="-15" dirty="0" err="1">
                <a:solidFill>
                  <a:srgbClr val="FFFFFF"/>
                </a:solidFill>
                <a:cs typeface="Calibri"/>
              </a:rPr>
              <a:t>corretivas</a:t>
            </a:r>
            <a:r>
              <a:rPr spc="-15" dirty="0">
                <a:solidFill>
                  <a:srgbClr val="FFFFFF"/>
                </a:solidFill>
                <a:cs typeface="Calibri"/>
              </a:rPr>
              <a:t>  </a:t>
            </a:r>
            <a:r>
              <a:rPr spc="-10" dirty="0" err="1">
                <a:solidFill>
                  <a:srgbClr val="FFFFFF"/>
                </a:solidFill>
                <a:cs typeface="Calibri"/>
              </a:rPr>
              <a:t>complementares</a:t>
            </a:r>
            <a:r>
              <a:rPr lang="pt-BR" spc="-10" dirty="0">
                <a:solidFill>
                  <a:srgbClr val="FFFFFF"/>
                </a:solidFill>
                <a:cs typeface="Calibri"/>
              </a:rPr>
              <a:t>, quando necessárias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77" name="object 16"/>
          <p:cNvSpPr txBox="1"/>
          <p:nvPr/>
        </p:nvSpPr>
        <p:spPr>
          <a:xfrm>
            <a:off x="6278261" y="3620081"/>
            <a:ext cx="3212795" cy="1414490"/>
          </a:xfrm>
          <a:prstGeom prst="rect">
            <a:avLst/>
          </a:prstGeom>
          <a:solidFill>
            <a:srgbClr val="5A922E"/>
          </a:solidFill>
        </p:spPr>
        <p:txBody>
          <a:bodyPr vert="horz" wrap="square" lIns="0" tIns="36830" rIns="0" bIns="0" rtlCol="0">
            <a:spAutoFit/>
          </a:bodyPr>
          <a:lstStyle/>
          <a:p>
            <a:pPr marL="1905" algn="ctr" defTabSz="914400">
              <a:lnSpc>
                <a:spcPts val="1945"/>
              </a:lnSpc>
              <a:spcBef>
                <a:spcPts val="290"/>
              </a:spcBef>
            </a:pPr>
            <a:r>
              <a:rPr b="1" spc="-5" dirty="0">
                <a:solidFill>
                  <a:srgbClr val="FFFFFF"/>
                </a:solidFill>
                <a:cs typeface="Calibri"/>
              </a:rPr>
              <a:t>REUNIÃO </a:t>
            </a:r>
            <a:r>
              <a:rPr b="1" dirty="0">
                <a:solidFill>
                  <a:srgbClr val="FFFFFF"/>
                </a:solidFill>
                <a:cs typeface="Calibri"/>
              </a:rPr>
              <a:t>NÍVEL</a:t>
            </a:r>
            <a:r>
              <a:rPr b="1" spc="-85" dirty="0">
                <a:solidFill>
                  <a:srgbClr val="FFFFFF"/>
                </a:solidFill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cs typeface="Calibri"/>
              </a:rPr>
              <a:t>2</a:t>
            </a:r>
            <a:endParaRPr dirty="0">
              <a:solidFill>
                <a:prstClr val="black"/>
              </a:solidFill>
              <a:cs typeface="Calibri"/>
            </a:endParaRPr>
          </a:p>
          <a:p>
            <a:pPr marL="112395" marR="105410" indent="-1905" algn="ctr" defTabSz="914400">
              <a:lnSpc>
                <a:spcPct val="80000"/>
              </a:lnSpc>
              <a:spcBef>
                <a:spcPts val="215"/>
              </a:spcBef>
            </a:pPr>
            <a:r>
              <a:rPr spc="-5" dirty="0">
                <a:solidFill>
                  <a:srgbClr val="FFFFFF"/>
                </a:solidFill>
                <a:cs typeface="Calibri"/>
              </a:rPr>
              <a:t>São </a:t>
            </a:r>
            <a:r>
              <a:rPr spc="-10" dirty="0">
                <a:solidFill>
                  <a:srgbClr val="FFFFFF"/>
                </a:solidFill>
                <a:cs typeface="Calibri"/>
              </a:rPr>
              <a:t>apresentados </a:t>
            </a:r>
            <a:r>
              <a:rPr spc="-5" dirty="0">
                <a:solidFill>
                  <a:srgbClr val="FFFFFF"/>
                </a:solidFill>
                <a:cs typeface="Calibri"/>
              </a:rPr>
              <a:t>os planos </a:t>
            </a:r>
            <a:r>
              <a:rPr dirty="0">
                <a:solidFill>
                  <a:srgbClr val="FFFFFF"/>
                </a:solidFill>
                <a:cs typeface="Calibri"/>
              </a:rPr>
              <a:t>e  </a:t>
            </a:r>
            <a:r>
              <a:rPr spc="-10" dirty="0">
                <a:solidFill>
                  <a:srgbClr val="FFFFFF"/>
                </a:solidFill>
                <a:cs typeface="Calibri"/>
              </a:rPr>
              <a:t>resultados </a:t>
            </a:r>
            <a:r>
              <a:rPr spc="-5" dirty="0">
                <a:solidFill>
                  <a:srgbClr val="FFFFFF"/>
                </a:solidFill>
                <a:cs typeface="Calibri"/>
              </a:rPr>
              <a:t>consolidados das  escolas </a:t>
            </a:r>
            <a:r>
              <a:rPr dirty="0">
                <a:solidFill>
                  <a:srgbClr val="FFFFFF"/>
                </a:solidFill>
                <a:cs typeface="Calibri"/>
              </a:rPr>
              <a:t>e a </a:t>
            </a:r>
            <a:r>
              <a:rPr spc="-5" dirty="0">
                <a:solidFill>
                  <a:srgbClr val="FFFFFF"/>
                </a:solidFill>
                <a:cs typeface="Calibri"/>
              </a:rPr>
              <a:t>DE define </a:t>
            </a:r>
            <a:r>
              <a:rPr spc="-10" dirty="0">
                <a:solidFill>
                  <a:srgbClr val="FFFFFF"/>
                </a:solidFill>
                <a:cs typeface="Calibri"/>
              </a:rPr>
              <a:t>ações  </a:t>
            </a:r>
            <a:r>
              <a:rPr spc="-15" dirty="0">
                <a:solidFill>
                  <a:srgbClr val="FFFFFF"/>
                </a:solidFill>
                <a:cs typeface="Calibri"/>
              </a:rPr>
              <a:t>corretivas </a:t>
            </a:r>
            <a:r>
              <a:rPr spc="-5" dirty="0" err="1">
                <a:solidFill>
                  <a:srgbClr val="FFFFFF"/>
                </a:solidFill>
                <a:cs typeface="Calibri"/>
              </a:rPr>
              <a:t>ou</a:t>
            </a:r>
            <a:r>
              <a:rPr dirty="0">
                <a:solidFill>
                  <a:srgbClr val="FFFFFF"/>
                </a:solidFill>
                <a:cs typeface="Calibri"/>
              </a:rPr>
              <a:t> </a:t>
            </a:r>
            <a:r>
              <a:rPr spc="-10" dirty="0" err="1">
                <a:solidFill>
                  <a:srgbClr val="FFFFFF"/>
                </a:solidFill>
                <a:cs typeface="Calibri"/>
              </a:rPr>
              <a:t>complementares</a:t>
            </a:r>
            <a:r>
              <a:rPr lang="pt-BR" spc="-10" dirty="0">
                <a:solidFill>
                  <a:srgbClr val="FFFFFF"/>
                </a:solidFill>
                <a:cs typeface="Calibri"/>
              </a:rPr>
              <a:t>, quando necessárias</a:t>
            </a:r>
            <a:endParaRPr dirty="0">
              <a:solidFill>
                <a:prstClr val="black"/>
              </a:solidFill>
              <a:cs typeface="Calibri"/>
            </a:endParaRPr>
          </a:p>
        </p:txBody>
      </p:sp>
      <p:sp>
        <p:nvSpPr>
          <p:cNvPr id="78" name="object 17"/>
          <p:cNvSpPr txBox="1"/>
          <p:nvPr/>
        </p:nvSpPr>
        <p:spPr>
          <a:xfrm>
            <a:off x="6278261" y="5216290"/>
            <a:ext cx="3212793" cy="1329467"/>
          </a:xfrm>
          <a:prstGeom prst="rect">
            <a:avLst/>
          </a:prstGeom>
          <a:solidFill>
            <a:srgbClr val="095AAA"/>
          </a:solidFill>
        </p:spPr>
        <p:txBody>
          <a:bodyPr vert="horz" wrap="square" lIns="0" tIns="146685" rIns="0" bIns="0" rtlCol="0">
            <a:spAutoFit/>
          </a:bodyPr>
          <a:lstStyle/>
          <a:p>
            <a:pPr marL="1270" algn="ctr" defTabSz="914400">
              <a:lnSpc>
                <a:spcPts val="1945"/>
              </a:lnSpc>
              <a:spcBef>
                <a:spcPts val="1155"/>
              </a:spcBef>
            </a:pPr>
            <a:r>
              <a:rPr b="1" spc="-5" dirty="0">
                <a:solidFill>
                  <a:srgbClr val="FFFFFF"/>
                </a:solidFill>
                <a:cs typeface="Calibri"/>
              </a:rPr>
              <a:t>REUNIÃO </a:t>
            </a:r>
            <a:r>
              <a:rPr b="1" dirty="0">
                <a:solidFill>
                  <a:srgbClr val="FFFFFF"/>
                </a:solidFill>
                <a:cs typeface="Calibri"/>
              </a:rPr>
              <a:t>NÍVEL</a:t>
            </a:r>
            <a:r>
              <a:rPr b="1" spc="-110" dirty="0">
                <a:solidFill>
                  <a:srgbClr val="FFFFFF"/>
                </a:solidFill>
                <a:cs typeface="Calibri"/>
              </a:rPr>
              <a:t> </a:t>
            </a:r>
            <a:r>
              <a:rPr b="1" dirty="0">
                <a:solidFill>
                  <a:srgbClr val="FFFFFF"/>
                </a:solidFill>
                <a:cs typeface="Calibri"/>
              </a:rPr>
              <a:t>3</a:t>
            </a:r>
            <a:endParaRPr dirty="0">
              <a:solidFill>
                <a:prstClr val="black"/>
              </a:solidFill>
              <a:cs typeface="Calibri"/>
            </a:endParaRPr>
          </a:p>
          <a:p>
            <a:pPr marL="212090" marR="205740" indent="2540" algn="ctr" defTabSz="914400">
              <a:lnSpc>
                <a:spcPct val="80100"/>
              </a:lnSpc>
              <a:spcBef>
                <a:spcPts val="210"/>
              </a:spcBef>
            </a:pPr>
            <a:r>
              <a:rPr dirty="0">
                <a:solidFill>
                  <a:srgbClr val="FFFFFF"/>
                </a:solidFill>
                <a:cs typeface="Calibri"/>
              </a:rPr>
              <a:t>As </a:t>
            </a:r>
            <a:r>
              <a:rPr spc="-5" dirty="0">
                <a:solidFill>
                  <a:srgbClr val="FFFFFF"/>
                </a:solidFill>
                <a:cs typeface="Calibri"/>
              </a:rPr>
              <a:t>escolas analisam </a:t>
            </a:r>
            <a:r>
              <a:rPr dirty="0">
                <a:solidFill>
                  <a:srgbClr val="FFFFFF"/>
                </a:solidFill>
                <a:cs typeface="Calibri"/>
              </a:rPr>
              <a:t>seus  </a:t>
            </a:r>
            <a:r>
              <a:rPr spc="-10" dirty="0">
                <a:solidFill>
                  <a:srgbClr val="FFFFFF"/>
                </a:solidFill>
                <a:cs typeface="Calibri"/>
              </a:rPr>
              <a:t>resultados </a:t>
            </a:r>
            <a:r>
              <a:rPr dirty="0">
                <a:solidFill>
                  <a:srgbClr val="FFFFFF"/>
                </a:solidFill>
                <a:cs typeface="Calibri"/>
              </a:rPr>
              <a:t>e </a:t>
            </a:r>
            <a:r>
              <a:rPr spc="-10" dirty="0">
                <a:solidFill>
                  <a:srgbClr val="FFFFFF"/>
                </a:solidFill>
                <a:cs typeface="Calibri"/>
              </a:rPr>
              <a:t>propõem </a:t>
            </a:r>
            <a:r>
              <a:rPr spc="-10" dirty="0" err="1">
                <a:solidFill>
                  <a:srgbClr val="FFFFFF"/>
                </a:solidFill>
                <a:cs typeface="Calibri"/>
              </a:rPr>
              <a:t>ações</a:t>
            </a:r>
            <a:r>
              <a:rPr spc="-10" dirty="0">
                <a:solidFill>
                  <a:srgbClr val="FFFFFF"/>
                </a:solidFill>
                <a:cs typeface="Calibri"/>
              </a:rPr>
              <a:t>  </a:t>
            </a:r>
            <a:r>
              <a:rPr spc="-15" dirty="0" err="1">
                <a:solidFill>
                  <a:srgbClr val="FFFFFF"/>
                </a:solidFill>
                <a:cs typeface="Calibri"/>
              </a:rPr>
              <a:t>corretivas</a:t>
            </a:r>
            <a:r>
              <a:rPr lang="pt-BR" spc="-15" dirty="0">
                <a:solidFill>
                  <a:srgbClr val="FFFFFF"/>
                </a:solidFill>
                <a:cs typeface="Calibri"/>
              </a:rPr>
              <a:t>, quando necessárias</a:t>
            </a:r>
          </a:p>
          <a:p>
            <a:pPr marL="212090" marR="205740" indent="2540" algn="ctr" defTabSz="914400">
              <a:lnSpc>
                <a:spcPct val="80100"/>
              </a:lnSpc>
              <a:spcBef>
                <a:spcPts val="210"/>
              </a:spcBef>
            </a:pPr>
            <a:endParaRPr dirty="0">
              <a:solidFill>
                <a:prstClr val="black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180694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3"/>
          <p:cNvSpPr txBox="1">
            <a:spLocks/>
          </p:cNvSpPr>
          <p:nvPr/>
        </p:nvSpPr>
        <p:spPr bwMode="auto">
          <a:xfrm>
            <a:off x="382657" y="44624"/>
            <a:ext cx="7066622" cy="425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6" tIns="45718" rIns="91436" bIns="45718"/>
          <a:lstStyle>
            <a:lvl1pPr defTabSz="457200"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 defTabSz="45720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 defTabSz="4572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t-BR" sz="2400" b="1" dirty="0">
                <a:solidFill>
                  <a:schemeClr val="bg1"/>
                </a:solidFill>
              </a:rPr>
              <a:t>Próximos passos</a:t>
            </a:r>
            <a:endParaRPr lang="pt-BR" sz="2400" b="1" i="1" dirty="0">
              <a:solidFill>
                <a:schemeClr val="bg1"/>
              </a:solidFill>
            </a:endParaRPr>
          </a:p>
        </p:txBody>
      </p:sp>
      <p:sp>
        <p:nvSpPr>
          <p:cNvPr id="3" name="Retângulo de cantos arredondados 2"/>
          <p:cNvSpPr/>
          <p:nvPr/>
        </p:nvSpPr>
        <p:spPr>
          <a:xfrm>
            <a:off x="956556" y="4775641"/>
            <a:ext cx="7992888" cy="1656184"/>
          </a:xfrm>
          <a:prstGeom prst="roundRect">
            <a:avLst/>
          </a:prstGeom>
          <a:solidFill>
            <a:srgbClr val="FFFFFF"/>
          </a:solidFill>
          <a:ln w="28575" cap="flat" cmpd="sng" algn="ctr">
            <a:solidFill>
              <a:srgbClr val="0A5AAA"/>
            </a:solidFill>
            <a:prstDash val="solid"/>
          </a:ln>
          <a:effectLst/>
        </p:spPr>
        <p:txBody>
          <a:bodyPr lIns="36000" tIns="46800" rIns="36000" rtlCol="0" anchor="t"/>
          <a:lstStyle/>
          <a:p>
            <a:pPr marL="0" marR="0" lvl="0" indent="0" algn="ctr" defTabSz="9143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1800" b="1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Equipe de trabalho:</a:t>
            </a:r>
          </a:p>
          <a:p>
            <a:pPr marL="285750" marR="0" lvl="0" indent="-285750" algn="just" defTabSz="9143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Selecione de 6 a 10 representantes da comunidade </a:t>
            </a:r>
            <a:r>
              <a:rPr lang="pt-BR" kern="0" dirty="0">
                <a:solidFill>
                  <a:srgbClr val="231F20">
                    <a:lumMod val="50000"/>
                  </a:srgbClr>
                </a:solidFill>
                <a:latin typeface="Calibri"/>
              </a:rPr>
              <a:t>e</a:t>
            </a:r>
            <a:r>
              <a:rPr kumimoji="0" lang="pt-BR" sz="1800" b="0" i="0" u="none" strike="noStrike" kern="0" cap="none" spc="0" normalizeH="0" baseline="0" noProof="0" dirty="0" err="1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scolar</a:t>
            </a: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(pais/responsáveis, alunos, professores, professor coordenador, funcionários da escola).</a:t>
            </a:r>
          </a:p>
          <a:p>
            <a:pPr marL="285750" marR="0" lvl="0" indent="-285750" algn="just" defTabSz="914358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1800" b="0" i="0" u="none" strike="noStrike" kern="0" cap="none" spc="0" normalizeH="0" baseline="0" noProof="0" dirty="0">
                <a:ln>
                  <a:noFill/>
                </a:ln>
                <a:solidFill>
                  <a:srgbClr val="231F20">
                    <a:lumMod val="50000"/>
                  </a:srgbClr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A equipe será definida após a etapa “Quebrando o problema”, quando serão definidos os problemas prioritários da escola.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7201830"/>
              </p:ext>
            </p:extLst>
          </p:nvPr>
        </p:nvGraphicFramePr>
        <p:xfrm>
          <a:off x="162790" y="853071"/>
          <a:ext cx="9204628" cy="3649901"/>
        </p:xfrm>
        <a:graphic>
          <a:graphicData uri="http://schemas.openxmlformats.org/drawingml/2006/table">
            <a:tbl>
              <a:tblPr/>
              <a:tblGrid>
                <a:gridCol w="197081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3894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607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210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92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25901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Atividade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5A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Resumo da Atividade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5A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Participantes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5A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Duração Estimada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5AAA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Data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A5AA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Identificação das causas e elaboração do Plano de Melhoria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Realização de sessões de </a:t>
                      </a:r>
                      <a:r>
                        <a:rPr lang="pt-BR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brainstorming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com os participantes selecionados - identificar as causas dos problemas e elaborar o Plano de Melhoria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Supervisor, Diretor e </a:t>
                      </a:r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equipe de trabalho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4h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(</a:t>
                      </a:r>
                      <a:r>
                        <a:rPr lang="pt-BR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Insira o</a:t>
                      </a:r>
                      <a:r>
                        <a:rPr lang="pt-BR" sz="16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 período acordado para a realização dessas etapas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) 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120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1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Plano de Melhoria - Ajustes finais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Ajustes finais no plano -   desdobramento das ações em etapas. Definição dos prazos com os responsáveis pelas ações.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Supervisor, Diretor e responsáveis pelas ações do Plano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/>
                        </a:rPr>
                        <a:t>2h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ctr"/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(</a:t>
                      </a:r>
                      <a:r>
                        <a:rPr lang="pt-BR" sz="1600" b="0" i="1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Insira o</a:t>
                      </a:r>
                      <a:r>
                        <a:rPr lang="pt-BR" sz="1600" b="0" i="1" u="none" strike="noStrike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período acordado para a realização dessa etapa</a:t>
                      </a:r>
                      <a:r>
                        <a:rPr lang="pt-BR" sz="1600" b="0" i="0" u="none" strike="noStrike" dirty="0"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) </a:t>
                      </a:r>
                    </a:p>
                  </a:txBody>
                  <a:tcPr marL="9073" marR="9073" marT="9073" marB="0" anchor="ctr">
                    <a:lnL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BFBFB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5439896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184</TotalTime>
  <Words>593</Words>
  <Application>Microsoft Office PowerPoint</Application>
  <PresentationFormat>Papel A4 (210 x 297 mm)</PresentationFormat>
  <Paragraphs>90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Método de Melhoria de Resultados - MMR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Victoria Elisa Costa</dc:creator>
  <cp:lastModifiedBy>Carla Costa De Freitas Soares</cp:lastModifiedBy>
  <cp:revision>11</cp:revision>
  <dcterms:created xsi:type="dcterms:W3CDTF">2019-02-12T13:59:13Z</dcterms:created>
  <dcterms:modified xsi:type="dcterms:W3CDTF">2020-01-27T17:04:09Z</dcterms:modified>
</cp:coreProperties>
</file>