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33"/>
  </p:notesMasterIdLst>
  <p:sldIdLst>
    <p:sldId id="256" r:id="rId2"/>
    <p:sldId id="257" r:id="rId3"/>
    <p:sldId id="258" r:id="rId4"/>
    <p:sldId id="290" r:id="rId5"/>
    <p:sldId id="260" r:id="rId6"/>
    <p:sldId id="261" r:id="rId7"/>
    <p:sldId id="291" r:id="rId8"/>
    <p:sldId id="292" r:id="rId9"/>
    <p:sldId id="293" r:id="rId10"/>
    <p:sldId id="259" r:id="rId11"/>
    <p:sldId id="281" r:id="rId12"/>
    <p:sldId id="263" r:id="rId13"/>
    <p:sldId id="294" r:id="rId14"/>
    <p:sldId id="295" r:id="rId15"/>
    <p:sldId id="264" r:id="rId16"/>
    <p:sldId id="284" r:id="rId17"/>
    <p:sldId id="262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67" r:id="rId3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363145-12DB-4AFE-B0CA-9928ED715F00}" type="datetimeFigureOut">
              <a:rPr lang="pt-BR" smtClean="0"/>
              <a:pPr/>
              <a:t>19/11/2019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340833-F1BD-4174-BCA8-948A35D5383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16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340833-F1BD-4174-BCA8-948A35D53836}" type="slidenum">
              <a:rPr lang="pt-BR" smtClean="0"/>
              <a:pPr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93053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340833-F1BD-4174-BCA8-948A35D53836}" type="slidenum">
              <a:rPr lang="pt-BR" smtClean="0"/>
              <a:pPr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08310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340833-F1BD-4174-BCA8-948A35D53836}" type="slidenum">
              <a:rPr lang="pt-BR" smtClean="0"/>
              <a:pPr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0515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A7F0F6F1-5DFF-4CF3-93C4-7F47B9EE1669}" type="datetimeFigureOut">
              <a:rPr lang="pt-BR" smtClean="0"/>
              <a:pPr/>
              <a:t>19/11/2019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81965CBD-E430-48F3-826A-6EC62430FBB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0267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0F6F1-5DFF-4CF3-93C4-7F47B9EE1669}" type="datetimeFigureOut">
              <a:rPr lang="pt-BR" smtClean="0"/>
              <a:pPr/>
              <a:t>19/11/2019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65CBD-E430-48F3-826A-6EC62430FBB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7368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7F0F6F1-5DFF-4CF3-93C4-7F47B9EE1669}" type="datetimeFigureOut">
              <a:rPr lang="pt-BR" smtClean="0"/>
              <a:pPr/>
              <a:t>19/11/2019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81965CBD-E430-48F3-826A-6EC62430FBB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7076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2-HD-BT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7F0F6F1-5DFF-4CF3-93C4-7F47B9EE1669}" type="datetimeFigureOut">
              <a:rPr lang="pt-BR" smtClean="0"/>
              <a:pPr/>
              <a:t>19/11/2019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81965CBD-E430-48F3-826A-6EC62430FBB6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379096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7F0F6F1-5DFF-4CF3-93C4-7F47B9EE1669}" type="datetimeFigureOut">
              <a:rPr lang="pt-BR" smtClean="0"/>
              <a:pPr/>
              <a:t>19/11/2019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81965CBD-E430-48F3-826A-6EC62430FBB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43471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0F6F1-5DFF-4CF3-93C4-7F47B9EE1669}" type="datetimeFigureOut">
              <a:rPr lang="pt-BR" smtClean="0"/>
              <a:pPr/>
              <a:t>19/11/2019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65CBD-E430-48F3-826A-6EC62430FBB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60026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0F6F1-5DFF-4CF3-93C4-7F47B9EE1669}" type="datetimeFigureOut">
              <a:rPr lang="pt-BR" smtClean="0"/>
              <a:pPr/>
              <a:t>19/11/2019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65CBD-E430-48F3-826A-6EC62430FBB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82946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0F6F1-5DFF-4CF3-93C4-7F47B9EE1669}" type="datetimeFigureOut">
              <a:rPr lang="pt-BR" smtClean="0"/>
              <a:pPr/>
              <a:t>19/11/2019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65CBD-E430-48F3-826A-6EC62430FBB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55748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7F0F6F1-5DFF-4CF3-93C4-7F47B9EE1669}" type="datetimeFigureOut">
              <a:rPr lang="pt-BR" smtClean="0"/>
              <a:pPr/>
              <a:t>19/11/2019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81965CBD-E430-48F3-826A-6EC62430FBB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9976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0F6F1-5DFF-4CF3-93C4-7F47B9EE1669}" type="datetimeFigureOut">
              <a:rPr lang="pt-BR" smtClean="0"/>
              <a:pPr/>
              <a:t>19/11/2019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65CBD-E430-48F3-826A-6EC62430FBB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8714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7F0F6F1-5DFF-4CF3-93C4-7F47B9EE1669}" type="datetimeFigureOut">
              <a:rPr lang="pt-BR" smtClean="0"/>
              <a:pPr/>
              <a:t>19/11/2019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81965CBD-E430-48F3-826A-6EC62430FBB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230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0F6F1-5DFF-4CF3-93C4-7F47B9EE1669}" type="datetimeFigureOut">
              <a:rPr lang="pt-BR" smtClean="0"/>
              <a:pPr/>
              <a:t>19/11/2019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65CBD-E430-48F3-826A-6EC62430FBB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1795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0F6F1-5DFF-4CF3-93C4-7F47B9EE1669}" type="datetimeFigureOut">
              <a:rPr lang="pt-BR" smtClean="0"/>
              <a:pPr/>
              <a:t>19/11/2019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65CBD-E430-48F3-826A-6EC62430FBB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2050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0F6F1-5DFF-4CF3-93C4-7F47B9EE1669}" type="datetimeFigureOut">
              <a:rPr lang="pt-BR" smtClean="0"/>
              <a:pPr/>
              <a:t>19/11/2019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65CBD-E430-48F3-826A-6EC62430FBB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7744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0F6F1-5DFF-4CF3-93C4-7F47B9EE1669}" type="datetimeFigureOut">
              <a:rPr lang="pt-BR" smtClean="0"/>
              <a:pPr/>
              <a:t>19/11/2019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65CBD-E430-48F3-826A-6EC62430FBB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6394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0F6F1-5DFF-4CF3-93C4-7F47B9EE1669}" type="datetimeFigureOut">
              <a:rPr lang="pt-BR" smtClean="0"/>
              <a:pPr/>
              <a:t>19/11/2019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65CBD-E430-48F3-826A-6EC62430FBB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6501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0F6F1-5DFF-4CF3-93C4-7F47B9EE1669}" type="datetimeFigureOut">
              <a:rPr lang="pt-BR" smtClean="0"/>
              <a:pPr/>
              <a:t>19/11/2019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65CBD-E430-48F3-826A-6EC62430FBB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5031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0F6F1-5DFF-4CF3-93C4-7F47B9EE1669}" type="datetimeFigureOut">
              <a:rPr lang="pt-BR" smtClean="0"/>
              <a:pPr/>
              <a:t>19/11/2019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65CBD-E430-48F3-826A-6EC62430FBB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7881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1387880"/>
            <a:ext cx="7315200" cy="1825096"/>
          </a:xfrm>
        </p:spPr>
        <p:txBody>
          <a:bodyPr/>
          <a:lstStyle/>
          <a:p>
            <a:pPr algn="ctr"/>
            <a:r>
              <a:rPr lang="pt-BR" b="1" dirty="0"/>
              <a:t>SARESP/2019</a:t>
            </a:r>
            <a:br>
              <a:rPr lang="pt-BR" b="1" dirty="0"/>
            </a:br>
            <a:r>
              <a:rPr lang="pt-BR" b="1" dirty="0"/>
              <a:t>Res. SE 52/2019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3568" y="3356992"/>
            <a:ext cx="8460432" cy="685800"/>
          </a:xfrm>
        </p:spPr>
        <p:txBody>
          <a:bodyPr>
            <a:noAutofit/>
          </a:bodyPr>
          <a:lstStyle/>
          <a:p>
            <a:endParaRPr lang="pt-BR" sz="3600" b="1" dirty="0"/>
          </a:p>
          <a:p>
            <a:r>
              <a:rPr lang="pt-BR" sz="3400" b="1" dirty="0"/>
              <a:t>Sistema de Avaliação de Rendimento </a:t>
            </a:r>
          </a:p>
          <a:p>
            <a:r>
              <a:rPr lang="pt-BR" sz="3400" b="1" dirty="0"/>
              <a:t>Escolar do Estado de São Paulo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611560" y="980728"/>
            <a:ext cx="756084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BR" sz="4000" dirty="0"/>
          </a:p>
          <a:p>
            <a:pPr algn="ctr"/>
            <a:r>
              <a:rPr lang="pt-BR" sz="4000" dirty="0"/>
              <a:t>Para garantir a necessária credibilidade aos resultados e uniformidade dos padrões, a VUNESP garantirá a presença de </a:t>
            </a:r>
            <a:r>
              <a:rPr lang="pt-BR" sz="4000" b="1" dirty="0"/>
              <a:t>Fiscais externos</a:t>
            </a:r>
            <a:r>
              <a:rPr lang="pt-BR" sz="4000" dirty="0"/>
              <a:t> na escola </a:t>
            </a:r>
          </a:p>
          <a:p>
            <a:pPr algn="ctr"/>
            <a:endParaRPr lang="pt-BR" sz="4000" dirty="0"/>
          </a:p>
          <a:p>
            <a:pPr algn="ctr"/>
            <a:endParaRPr lang="pt-BR" sz="4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51520" y="620425"/>
            <a:ext cx="889248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/>
              <a:t>Cronograma</a:t>
            </a:r>
          </a:p>
          <a:p>
            <a:r>
              <a:rPr lang="pt-BR" sz="4000" b="1" dirty="0"/>
              <a:t>27/11: </a:t>
            </a:r>
          </a:p>
          <a:p>
            <a:r>
              <a:rPr lang="pt-BR" sz="4000" b="1" u="sng" dirty="0"/>
              <a:t>Língua Portuguesa </a:t>
            </a:r>
            <a:r>
              <a:rPr lang="pt-BR" sz="4000" dirty="0"/>
              <a:t>– 2º, 3º e 5º - EF </a:t>
            </a:r>
          </a:p>
          <a:p>
            <a:r>
              <a:rPr lang="pt-BR" sz="4000" b="1" u="sng" dirty="0"/>
              <a:t>Matemática</a:t>
            </a:r>
            <a:r>
              <a:rPr lang="pt-BR" sz="4000" dirty="0"/>
              <a:t> –  7º e 9º - EF e  3ª EM</a:t>
            </a:r>
          </a:p>
          <a:p>
            <a:r>
              <a:rPr lang="pt-BR" sz="4000" dirty="0"/>
              <a:t> </a:t>
            </a:r>
          </a:p>
          <a:p>
            <a:r>
              <a:rPr lang="pt-BR" sz="4000" b="1" dirty="0"/>
              <a:t>28/11: </a:t>
            </a:r>
          </a:p>
          <a:p>
            <a:r>
              <a:rPr lang="pt-BR" sz="4000" b="1" u="sng" dirty="0"/>
              <a:t>Matemática</a:t>
            </a:r>
            <a:r>
              <a:rPr lang="pt-BR" sz="4000" b="1" dirty="0"/>
              <a:t> </a:t>
            </a:r>
            <a:r>
              <a:rPr lang="pt-BR" sz="4000" dirty="0"/>
              <a:t>- 2º, 3º e 5º - EF </a:t>
            </a:r>
          </a:p>
          <a:p>
            <a:r>
              <a:rPr lang="pt-BR" sz="4000" b="1" u="sng" dirty="0"/>
              <a:t>Língua Portuguesa </a:t>
            </a:r>
            <a:r>
              <a:rPr lang="pt-BR" sz="4000" dirty="0"/>
              <a:t>– 7º e 9º- EF e 3ª EM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971600" y="908720"/>
            <a:ext cx="77048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/>
              <a:t> </a:t>
            </a:r>
          </a:p>
        </p:txBody>
      </p:sp>
      <p:sp>
        <p:nvSpPr>
          <p:cNvPr id="3" name="Retângulo 2"/>
          <p:cNvSpPr/>
          <p:nvPr/>
        </p:nvSpPr>
        <p:spPr>
          <a:xfrm>
            <a:off x="35945" y="919577"/>
            <a:ext cx="8928992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pt-BR" sz="3800" dirty="0"/>
              <a:t>O horário de início das provas é o mesmo do início das aulas</a:t>
            </a:r>
          </a:p>
          <a:p>
            <a:endParaRPr lang="pt-BR" sz="3800" dirty="0"/>
          </a:p>
          <a:p>
            <a:pPr>
              <a:buFont typeface="Wingdings" pitchFamily="2" charset="2"/>
              <a:buChar char="ü"/>
            </a:pPr>
            <a:r>
              <a:rPr lang="pt-BR" sz="3800" b="1" dirty="0"/>
              <a:t>Duração da prova</a:t>
            </a:r>
            <a:r>
              <a:rPr lang="pt-BR" sz="3800" dirty="0"/>
              <a:t>:</a:t>
            </a:r>
          </a:p>
          <a:p>
            <a:r>
              <a:rPr lang="pt-BR" sz="3800" b="1" dirty="0"/>
              <a:t>2º e 3º ano do EF -  de até 3 horas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ED441B7A-674D-481F-9592-0A7BF8F75776}"/>
              </a:ext>
            </a:extLst>
          </p:cNvPr>
          <p:cNvSpPr/>
          <p:nvPr/>
        </p:nvSpPr>
        <p:spPr>
          <a:xfrm>
            <a:off x="323528" y="0"/>
            <a:ext cx="8964488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4000" dirty="0"/>
          </a:p>
          <a:p>
            <a:endParaRPr lang="pt-BR" sz="4000" dirty="0"/>
          </a:p>
          <a:p>
            <a:r>
              <a:rPr lang="pt-BR" sz="4000" b="1" dirty="0"/>
              <a:t>5º e 9º ano do EF, e 3ª s EM -  duração de até 2 horas </a:t>
            </a:r>
          </a:p>
          <a:p>
            <a:endParaRPr lang="pt-BR" sz="4000" dirty="0"/>
          </a:p>
          <a:p>
            <a:pPr>
              <a:buFont typeface="Wingdings" pitchFamily="2" charset="2"/>
              <a:buChar char="ü"/>
            </a:pPr>
            <a:r>
              <a:rPr lang="pt-BR" sz="4000" b="1" dirty="0"/>
              <a:t>Acréscimo:</a:t>
            </a:r>
          </a:p>
          <a:p>
            <a:pPr marL="571500" indent="-571500">
              <a:buFontTx/>
              <a:buChar char="-"/>
            </a:pPr>
            <a:r>
              <a:rPr lang="pt-BR" sz="4000" b="1" dirty="0"/>
              <a:t>de 1 hora </a:t>
            </a:r>
            <a:r>
              <a:rPr lang="pt-BR" sz="4000" dirty="0"/>
              <a:t>para questionário socioeconômico</a:t>
            </a:r>
          </a:p>
          <a:p>
            <a:pPr marL="571500" indent="-571500">
              <a:buFontTx/>
              <a:buChar char="-"/>
            </a:pPr>
            <a:r>
              <a:rPr lang="pt-BR" sz="4000" b="1" dirty="0"/>
              <a:t>de 1h30 </a:t>
            </a:r>
            <a:r>
              <a:rPr lang="pt-BR" sz="4000" dirty="0"/>
              <a:t>para questionário socioemocional ou redação</a:t>
            </a:r>
          </a:p>
        </p:txBody>
      </p:sp>
    </p:spTree>
    <p:extLst>
      <p:ext uri="{BB962C8B-B14F-4D97-AF65-F5344CB8AC3E}">
        <p14:creationId xmlns:p14="http://schemas.microsoft.com/office/powerpoint/2010/main" val="24062816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F57A14E6-981C-42D3-A90B-FCA5F7313FB8}"/>
              </a:ext>
            </a:extLst>
          </p:cNvPr>
          <p:cNvSpPr/>
          <p:nvPr/>
        </p:nvSpPr>
        <p:spPr>
          <a:xfrm>
            <a:off x="395536" y="2136339"/>
            <a:ext cx="8208912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b="1" dirty="0"/>
          </a:p>
          <a:p>
            <a:pPr>
              <a:buFont typeface="Wingdings" pitchFamily="2" charset="2"/>
              <a:buChar char="ü"/>
            </a:pPr>
            <a:r>
              <a:rPr lang="pt-BR" sz="4000" b="1" dirty="0"/>
              <a:t>Permanência mínima </a:t>
            </a:r>
            <a:r>
              <a:rPr lang="pt-BR" sz="4000" dirty="0"/>
              <a:t>em sala é de </a:t>
            </a:r>
            <a:r>
              <a:rPr lang="pt-BR" sz="4000" b="1" dirty="0"/>
              <a:t>2 horas</a:t>
            </a:r>
          </a:p>
          <a:p>
            <a:pPr>
              <a:buFont typeface="Wingdings" pitchFamily="2" charset="2"/>
              <a:buChar char="ü"/>
            </a:pPr>
            <a:endParaRPr lang="pt-BR" sz="4000" dirty="0"/>
          </a:p>
          <a:p>
            <a:pPr>
              <a:buFont typeface="Wingdings" pitchFamily="2" charset="2"/>
              <a:buChar char="ü"/>
            </a:pPr>
            <a:r>
              <a:rPr lang="pt-BR" sz="4000" b="1" dirty="0"/>
              <a:t>Acréscimo de 1 hora </a:t>
            </a:r>
            <a:r>
              <a:rPr lang="pt-BR" sz="4000" dirty="0"/>
              <a:t>para alunos com deficiência</a:t>
            </a:r>
          </a:p>
        </p:txBody>
      </p:sp>
    </p:spTree>
    <p:extLst>
      <p:ext uri="{BB962C8B-B14F-4D97-AF65-F5344CB8AC3E}">
        <p14:creationId xmlns:p14="http://schemas.microsoft.com/office/powerpoint/2010/main" val="12958006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23528" y="980728"/>
            <a:ext cx="8820472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800" b="1" dirty="0"/>
              <a:t>Estudantes com deficiência física </a:t>
            </a:r>
            <a:r>
              <a:rPr lang="pt-BR" sz="3800" dirty="0"/>
              <a:t>– dificuldades motoras dos membros superiores – a escola providencia um auxiliar para a realização das provas.</a:t>
            </a:r>
          </a:p>
          <a:p>
            <a:r>
              <a:rPr lang="pt-BR" sz="3800" dirty="0"/>
              <a:t> </a:t>
            </a:r>
          </a:p>
          <a:p>
            <a:r>
              <a:rPr lang="pt-BR" sz="3800" dirty="0"/>
              <a:t>Já no caso de alunos com</a:t>
            </a:r>
            <a:r>
              <a:rPr lang="pt-BR" sz="3800" b="1" dirty="0"/>
              <a:t> deficiência mental</a:t>
            </a:r>
            <a:r>
              <a:rPr lang="pt-BR" sz="3800" dirty="0"/>
              <a:t>, o procedimento deverá ser o mesmo utilizado no dia a dia, em sala de aula.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51520" y="1196752"/>
            <a:ext cx="864096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b="1" dirty="0"/>
              <a:t>Alunos com baixa ou nenhuma visão</a:t>
            </a:r>
            <a:r>
              <a:rPr lang="pt-BR" sz="4000" dirty="0"/>
              <a:t>: provas em braile e ampliadas (respostas transcritas pelo aplicador)</a:t>
            </a:r>
          </a:p>
          <a:p>
            <a:endParaRPr lang="pt-BR" sz="4000" dirty="0"/>
          </a:p>
          <a:p>
            <a:r>
              <a:rPr lang="pt-BR" sz="4000" b="1" dirty="0"/>
              <a:t>Alunos com deficiência auditiva</a:t>
            </a:r>
            <a:r>
              <a:rPr lang="pt-BR" sz="4000" dirty="0"/>
              <a:t>:  professor especialista em língua brasileira de sinais (libras)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467544" y="764704"/>
            <a:ext cx="828092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/>
              <a:t>Diretor da Escola é o coordenador da avaliação em todos os períodos</a:t>
            </a:r>
          </a:p>
          <a:p>
            <a:pPr algn="ctr"/>
            <a:r>
              <a:rPr lang="pt-BR" sz="4000" b="1" dirty="0"/>
              <a:t>Res. SE 52/2019</a:t>
            </a:r>
            <a:endParaRPr lang="pt-BR" sz="4000" dirty="0"/>
          </a:p>
          <a:p>
            <a:pPr algn="ctr"/>
            <a:endParaRPr lang="pt-BR" sz="4000" dirty="0"/>
          </a:p>
          <a:p>
            <a:r>
              <a:rPr lang="pt-BR" sz="4000" dirty="0"/>
              <a:t>Terá assistência:</a:t>
            </a:r>
          </a:p>
          <a:p>
            <a:pPr>
              <a:buFontTx/>
              <a:buChar char="-"/>
            </a:pPr>
            <a:r>
              <a:rPr lang="pt-BR" sz="4000" dirty="0"/>
              <a:t> dos Fiscais </a:t>
            </a:r>
          </a:p>
          <a:p>
            <a:pPr>
              <a:buFontTx/>
              <a:buChar char="-"/>
            </a:pPr>
            <a:r>
              <a:rPr lang="pt-BR" sz="4000" dirty="0"/>
              <a:t> representantes dos pais dos alunos  indicados pelo Conselho de Escola</a:t>
            </a:r>
          </a:p>
        </p:txBody>
      </p:sp>
    </p:spTree>
    <p:extLst>
      <p:ext uri="{BB962C8B-B14F-4D97-AF65-F5344CB8AC3E}">
        <p14:creationId xmlns:p14="http://schemas.microsoft.com/office/powerpoint/2010/main" val="34094460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411760" y="188640"/>
            <a:ext cx="457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/>
              <a:t> </a:t>
            </a:r>
          </a:p>
        </p:txBody>
      </p:sp>
      <p:sp>
        <p:nvSpPr>
          <p:cNvPr id="3" name="Retângulo 2"/>
          <p:cNvSpPr/>
          <p:nvPr/>
        </p:nvSpPr>
        <p:spPr>
          <a:xfrm>
            <a:off x="629308" y="1268760"/>
            <a:ext cx="813690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 err="1"/>
              <a:t>Art</a:t>
            </a:r>
            <a:r>
              <a:rPr lang="pt-BR" sz="4000" dirty="0"/>
              <a:t> 11 – Res. SE 52/2019</a:t>
            </a:r>
          </a:p>
          <a:p>
            <a:endParaRPr lang="pt-BR" sz="4000" dirty="0"/>
          </a:p>
          <a:p>
            <a:r>
              <a:rPr lang="pt-BR" sz="4000" dirty="0"/>
              <a:t>I – informar aos alunos, à equipe escolar e à comunidade sobre a necessidade e a importância da participação dos discentes na avaliação do SARESP; </a:t>
            </a:r>
          </a:p>
        </p:txBody>
      </p:sp>
    </p:spTree>
    <p:extLst>
      <p:ext uri="{BB962C8B-B14F-4D97-AF65-F5344CB8AC3E}">
        <p14:creationId xmlns:p14="http://schemas.microsoft.com/office/powerpoint/2010/main" val="33368016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683568" y="1268760"/>
            <a:ext cx="8064896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dirty="0"/>
          </a:p>
          <a:p>
            <a:r>
              <a:rPr lang="pt-BR" sz="4000" dirty="0"/>
              <a:t>II – divulgar aos alunos, à equipe escolar e à comunidade, as condições, datas e horários de realização das provas, cuidando do cumprimento dos procedimentos formais; </a:t>
            </a:r>
          </a:p>
        </p:txBody>
      </p:sp>
    </p:spTree>
    <p:extLst>
      <p:ext uri="{BB962C8B-B14F-4D97-AF65-F5344CB8AC3E}">
        <p14:creationId xmlns:p14="http://schemas.microsoft.com/office/powerpoint/2010/main" val="2431448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1700808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200" dirty="0"/>
              <a:t>Dias </a:t>
            </a:r>
            <a:r>
              <a:rPr lang="pt-BR" sz="4200" b="1" dirty="0"/>
              <a:t>27 e 28 de Novembro </a:t>
            </a:r>
            <a:r>
              <a:rPr lang="pt-BR" sz="4200" dirty="0"/>
              <a:t>de 2019 (quarta e quinta-feira), destinados aos alunos dos</a:t>
            </a:r>
          </a:p>
          <a:p>
            <a:pPr algn="ctr"/>
            <a:r>
              <a:rPr lang="pt-BR" sz="4200" b="1" dirty="0"/>
              <a:t>2º, 3º, 5º,7º</a:t>
            </a:r>
            <a:r>
              <a:rPr lang="pt-BR" sz="4200" b="1"/>
              <a:t>, 9º anos </a:t>
            </a:r>
            <a:r>
              <a:rPr lang="pt-BR" sz="4200" b="1" dirty="0"/>
              <a:t>do Ens. Fundamental </a:t>
            </a:r>
          </a:p>
          <a:p>
            <a:pPr algn="ctr"/>
            <a:r>
              <a:rPr lang="pt-BR" sz="4200" b="1" dirty="0"/>
              <a:t> (</a:t>
            </a:r>
            <a:r>
              <a:rPr lang="pt-BR" sz="4200" dirty="0"/>
              <a:t>2º e 7º AMOSTRAGEM</a:t>
            </a:r>
            <a:r>
              <a:rPr lang="pt-BR" sz="4200" b="1" dirty="0"/>
              <a:t>)</a:t>
            </a:r>
            <a:r>
              <a:rPr lang="pt-BR" sz="4200" dirty="0"/>
              <a:t> e da </a:t>
            </a:r>
            <a:r>
              <a:rPr lang="pt-BR" sz="4200" b="1" dirty="0"/>
              <a:t>3ªs do Ensino Médio.</a:t>
            </a:r>
          </a:p>
          <a:p>
            <a:pPr algn="ctr"/>
            <a:r>
              <a:rPr lang="pt-BR" sz="4200" b="1" dirty="0"/>
              <a:t>- </a:t>
            </a:r>
            <a:r>
              <a:rPr lang="pt-BR" sz="4000" dirty="0"/>
              <a:t>Data base 31-8-2019</a:t>
            </a:r>
            <a:r>
              <a:rPr lang="pt-BR" sz="4000" b="1" dirty="0"/>
              <a:t>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899592" y="1052736"/>
            <a:ext cx="7488832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dirty="0"/>
          </a:p>
          <a:p>
            <a:r>
              <a:rPr lang="pt-BR" sz="4000" dirty="0"/>
              <a:t>III – organizar a escola para a aplicação das provas nos dias previstos no Anexo I da presente resolução, informando à comunidade sobre a interrupção do atendimento ao público em geral nos dias das provas; </a:t>
            </a:r>
          </a:p>
        </p:txBody>
      </p:sp>
    </p:spTree>
    <p:extLst>
      <p:ext uri="{BB962C8B-B14F-4D97-AF65-F5344CB8AC3E}">
        <p14:creationId xmlns:p14="http://schemas.microsoft.com/office/powerpoint/2010/main" val="15491949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97420" y="1192826"/>
            <a:ext cx="903649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/>
              <a:t>IV – assegurar a presença, nos dias das provas, de todos os alunos dos anos/séries que serão avaliados; </a:t>
            </a:r>
          </a:p>
          <a:p>
            <a:r>
              <a:rPr lang="pt-BR" sz="3600" dirty="0"/>
              <a:t>V – indicar, em consenso com o Conselho de Escola, para cada turno de avaliação, representantes dos pais ou responsáveis de alunos participantes da avaliação, para o acompanhamento previsto no inciso I do artigo 8º desta resolução;</a:t>
            </a:r>
          </a:p>
        </p:txBody>
      </p:sp>
    </p:spTree>
    <p:extLst>
      <p:ext uri="{BB962C8B-B14F-4D97-AF65-F5344CB8AC3E}">
        <p14:creationId xmlns:p14="http://schemas.microsoft.com/office/powerpoint/2010/main" val="30443544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539552" y="1268760"/>
            <a:ext cx="792088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/>
              <a:t>VI – indicar os professores de sua escola que poderão atuar como aplicadores em outras unidades escolares, de acordo com a demanda estabelecida pela Diretoria de Ensino; </a:t>
            </a:r>
          </a:p>
        </p:txBody>
      </p:sp>
    </p:spTree>
    <p:extLst>
      <p:ext uri="{BB962C8B-B14F-4D97-AF65-F5344CB8AC3E}">
        <p14:creationId xmlns:p14="http://schemas.microsoft.com/office/powerpoint/2010/main" val="7920960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1052736"/>
            <a:ext cx="903649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600" dirty="0"/>
              <a:t>VII – informar os professores aplicadores de sua escola sobre o local em que atuarão nos dias das provas, conforme o Plano de Aplicação elaborado pela Diretoria de Ensino, e os demais professores que não atuarão como aplicadores, organizando as atividades escolares de modo a atender o disposto no § 2º do artigo 3º desta resolução;</a:t>
            </a:r>
          </a:p>
        </p:txBody>
      </p:sp>
    </p:spTree>
    <p:extLst>
      <p:ext uri="{BB962C8B-B14F-4D97-AF65-F5344CB8AC3E}">
        <p14:creationId xmlns:p14="http://schemas.microsoft.com/office/powerpoint/2010/main" val="21646572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248639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107504" y="1124744"/>
            <a:ext cx="87129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4000" dirty="0"/>
              <a:t>VIII – orientar os professores de sua escola, que atuarão como aplicadores, sobre os procedimentos a serem adotados nos dias das provas, que se encontram explicitados nos manuais de orientação e de aplicação e no vídeo instrucional do SARESP; </a:t>
            </a:r>
          </a:p>
        </p:txBody>
      </p:sp>
    </p:spTree>
    <p:extLst>
      <p:ext uri="{BB962C8B-B14F-4D97-AF65-F5344CB8AC3E}">
        <p14:creationId xmlns:p14="http://schemas.microsoft.com/office/powerpoint/2010/main" val="18360584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-1016" y="1045427"/>
            <a:ext cx="914501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/>
              <a:t>IX – organizar, com antecedência, o processo de aplicação das provas em sua unidade escolar, em conformidade com o disposto no artigo 7º desta resolução;</a:t>
            </a:r>
          </a:p>
        </p:txBody>
      </p:sp>
      <p:sp>
        <p:nvSpPr>
          <p:cNvPr id="4" name="Retângulo 3"/>
          <p:cNvSpPr/>
          <p:nvPr/>
        </p:nvSpPr>
        <p:spPr>
          <a:xfrm>
            <a:off x="0" y="4221088"/>
            <a:ext cx="892899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/>
              <a:t>X – receber, nos dias das provas, os </a:t>
            </a:r>
          </a:p>
          <a:p>
            <a:r>
              <a:rPr lang="pt-BR" sz="4000" dirty="0"/>
              <a:t>fiscais externos, de que trata o inciso II do artigo 8º desta resolução; </a:t>
            </a:r>
          </a:p>
        </p:txBody>
      </p:sp>
    </p:spTree>
    <p:extLst>
      <p:ext uri="{BB962C8B-B14F-4D97-AF65-F5344CB8AC3E}">
        <p14:creationId xmlns:p14="http://schemas.microsoft.com/office/powerpoint/2010/main" val="2971705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508" y="1340768"/>
            <a:ext cx="892899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4000" dirty="0"/>
              <a:t>XI – reiterar, juntamente com os fiscais externos, em horário antecedente ao de aplicação das provas e em cada turno de aplicação, para os professores aplicadores, as orientações específicas fornecidas nos manuais e no vídeo instrucional do SARESP; </a:t>
            </a:r>
          </a:p>
        </p:txBody>
      </p:sp>
    </p:spTree>
    <p:extLst>
      <p:ext uri="{BB962C8B-B14F-4D97-AF65-F5344CB8AC3E}">
        <p14:creationId xmlns:p14="http://schemas.microsoft.com/office/powerpoint/2010/main" val="33441362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7504" y="1412776"/>
            <a:ext cx="9155832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800" dirty="0"/>
              <a:t>XII – garantir, a partir do início das provas, em cada sala de aplicação, a presença exclusiva do respectivo professor aplicador, salvo nas salas em que se comprove a exigência da presença de profissional, ou pessoa autorizada, para fornecer apoio específico a alunos com deficiência; </a:t>
            </a:r>
          </a:p>
        </p:txBody>
      </p:sp>
    </p:spTree>
    <p:extLst>
      <p:ext uri="{BB962C8B-B14F-4D97-AF65-F5344CB8AC3E}">
        <p14:creationId xmlns:p14="http://schemas.microsoft.com/office/powerpoint/2010/main" val="33037072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51520" y="1052736"/>
            <a:ext cx="860444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4000" dirty="0"/>
          </a:p>
          <a:p>
            <a:pPr algn="just"/>
            <a:r>
              <a:rPr lang="pt-BR" sz="4000" dirty="0"/>
              <a:t>XIII – retirar e entregar os materiais de aplicação, em embalagens devidamente lacradas, na Diretoria de Ensino, conforme o caso, seguindo rigorosamente o cronograma de atividades estabelecido para o SARESP-2019</a:t>
            </a:r>
            <a:r>
              <a:rPr lang="pt-BR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3465856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51520" y="764704"/>
            <a:ext cx="878497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4000" dirty="0"/>
          </a:p>
          <a:p>
            <a:pPr algn="ctr"/>
            <a:r>
              <a:rPr lang="pt-BR" sz="4000" dirty="0"/>
              <a:t>XIV – garantir a segurança, sigilo e inviolabilidade dos cadernos de provas e das folhas de respostas, a partir de sua retirada e durante a guarda, distribuição e recolhimento, até a sua devolução; </a:t>
            </a:r>
          </a:p>
        </p:txBody>
      </p:sp>
    </p:spTree>
    <p:extLst>
      <p:ext uri="{BB962C8B-B14F-4D97-AF65-F5344CB8AC3E}">
        <p14:creationId xmlns:p14="http://schemas.microsoft.com/office/powerpoint/2010/main" val="200023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51520" y="1340768"/>
            <a:ext cx="86409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/>
              <a:t>Avaliação</a:t>
            </a:r>
            <a:r>
              <a:rPr lang="pt-BR" sz="4000" dirty="0"/>
              <a:t> </a:t>
            </a:r>
          </a:p>
          <a:p>
            <a:pPr algn="ctr"/>
            <a:endParaRPr lang="pt-BR" sz="4000" dirty="0"/>
          </a:p>
          <a:p>
            <a:pPr algn="ctr"/>
            <a:r>
              <a:rPr lang="pt-BR" sz="4000" b="1" dirty="0"/>
              <a:t>Língua Portuguesa e Matemática, incluindo redação (amostral)</a:t>
            </a:r>
          </a:p>
          <a:p>
            <a:endParaRPr lang="pt-BR" sz="4000" dirty="0"/>
          </a:p>
          <a:p>
            <a:pPr algn="ctr"/>
            <a:r>
              <a:rPr lang="pt-BR" sz="3200" b="1" dirty="0"/>
              <a:t>“Matrizes de Referência para a Avaliação</a:t>
            </a:r>
            <a:r>
              <a:rPr lang="pt-BR" sz="3200" dirty="0"/>
              <a:t>” - site da SEDUC</a:t>
            </a:r>
          </a:p>
          <a:p>
            <a:pPr algn="ctr"/>
            <a:endParaRPr lang="pt-BR" sz="3200" dirty="0"/>
          </a:p>
          <a:p>
            <a:pPr algn="ctr"/>
            <a:r>
              <a:rPr lang="pt-BR" sz="3200" dirty="0"/>
              <a:t> </a:t>
            </a:r>
            <a:r>
              <a:rPr lang="pt-BR" sz="3200" u="sng" dirty="0"/>
              <a:t>www.educacao.sp.gov.br/programas-e-projetos/saresp/</a:t>
            </a:r>
            <a:endParaRPr lang="pt-BR" sz="32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0217" y="1844824"/>
            <a:ext cx="8964488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800" dirty="0"/>
              <a:t>XV – atestar no Sistema Integrado do SARESP – SIS, a atuação dos fiscais e dos professores aplicadores, nos dois dias das provas, e responder ao Questionário de Acompanhamento e Controle da Aplicação. </a:t>
            </a:r>
          </a:p>
        </p:txBody>
      </p:sp>
    </p:spTree>
    <p:extLst>
      <p:ext uri="{BB962C8B-B14F-4D97-AF65-F5344CB8AC3E}">
        <p14:creationId xmlns:p14="http://schemas.microsoft.com/office/powerpoint/2010/main" val="42663363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611560" y="1412776"/>
            <a:ext cx="770485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/>
              <a:t>BOM TRABALHO E OBRIGADO!</a:t>
            </a:r>
          </a:p>
          <a:p>
            <a:endParaRPr lang="pt-BR" sz="3000" b="1" dirty="0"/>
          </a:p>
          <a:p>
            <a:pPr algn="ctr"/>
            <a:r>
              <a:rPr lang="pt-BR" sz="4000" b="1" dirty="0"/>
              <a:t>EQUIPE </a:t>
            </a:r>
            <a:r>
              <a:rPr lang="pt-BR" sz="4000" b="1"/>
              <a:t>DE COORDENAÇÃO DO SARESP/2019 </a:t>
            </a:r>
            <a:r>
              <a:rPr lang="pt-BR" sz="4000" b="1" dirty="0"/>
              <a:t>DA DER CTR</a:t>
            </a:r>
          </a:p>
          <a:p>
            <a:endParaRPr lang="pt-BR" sz="4000" dirty="0"/>
          </a:p>
          <a:p>
            <a:r>
              <a:rPr lang="pt-BR" sz="4000" dirty="0"/>
              <a:t>Supervisoras:</a:t>
            </a:r>
          </a:p>
          <a:p>
            <a:r>
              <a:rPr lang="pt-BR" sz="4000" dirty="0"/>
              <a:t>Elaine e Cristina </a:t>
            </a:r>
          </a:p>
          <a:p>
            <a:endParaRPr lang="pt-BR" sz="3600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FEE5B42C-CE80-424A-91F0-2F64B4B81B5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92080" y="188640"/>
            <a:ext cx="3200400" cy="80962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F4CF467B-005F-4A4E-9304-1B6CE9B6F94C}"/>
              </a:ext>
            </a:extLst>
          </p:cNvPr>
          <p:cNvSpPr/>
          <p:nvPr/>
        </p:nvSpPr>
        <p:spPr>
          <a:xfrm>
            <a:off x="179512" y="920621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dirty="0"/>
              <a:t>A avaliação do </a:t>
            </a:r>
            <a:r>
              <a:rPr lang="pt-BR" sz="4000" b="1" dirty="0"/>
              <a:t>2º ano do EF (amostral) </a:t>
            </a:r>
            <a:r>
              <a:rPr lang="pt-BR" sz="4000" dirty="0"/>
              <a:t>será por meio de itens de respostas construídas pelos alunos </a:t>
            </a:r>
          </a:p>
          <a:p>
            <a:pPr algn="ctr"/>
            <a:endParaRPr lang="pt-BR" sz="4000" dirty="0"/>
          </a:p>
          <a:p>
            <a:pPr algn="ctr"/>
            <a:r>
              <a:rPr lang="pt-BR" sz="4000" dirty="0"/>
              <a:t> </a:t>
            </a:r>
            <a:r>
              <a:rPr lang="pt-BR" sz="4000" b="1" dirty="0"/>
              <a:t>aplicador da própria escola </a:t>
            </a:r>
            <a:r>
              <a:rPr lang="pt-BR" sz="4000" dirty="0"/>
              <a:t>do</a:t>
            </a:r>
          </a:p>
          <a:p>
            <a:pPr algn="ctr"/>
            <a:r>
              <a:rPr lang="pt-BR" sz="4000" dirty="0"/>
              <a:t> 1º, 2º e 3º ano do EF para turma de alunos diversa daquela em que leciona.</a:t>
            </a:r>
          </a:p>
        </p:txBody>
      </p:sp>
    </p:spTree>
    <p:extLst>
      <p:ext uri="{BB962C8B-B14F-4D97-AF65-F5344CB8AC3E}">
        <p14:creationId xmlns:p14="http://schemas.microsoft.com/office/powerpoint/2010/main" val="3507046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79512" y="1196752"/>
            <a:ext cx="874846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dirty="0"/>
              <a:t>A avaliação do </a:t>
            </a:r>
            <a:r>
              <a:rPr lang="pt-BR" sz="4000" b="1" dirty="0"/>
              <a:t>3º ano do EF (censitária) </a:t>
            </a:r>
            <a:r>
              <a:rPr lang="pt-BR" sz="4000" dirty="0"/>
              <a:t>será por meio de itens de respostas construídas pelos alunos </a:t>
            </a:r>
          </a:p>
          <a:p>
            <a:pPr algn="ctr"/>
            <a:endParaRPr lang="pt-BR" sz="4000" dirty="0"/>
          </a:p>
          <a:p>
            <a:pPr algn="ctr"/>
            <a:r>
              <a:rPr lang="pt-BR" sz="4000" dirty="0"/>
              <a:t> </a:t>
            </a:r>
            <a:r>
              <a:rPr lang="pt-BR" sz="4000" b="1" dirty="0"/>
              <a:t>aplicador da própria escola </a:t>
            </a:r>
            <a:r>
              <a:rPr lang="pt-BR" sz="4000" dirty="0"/>
              <a:t>do</a:t>
            </a:r>
          </a:p>
          <a:p>
            <a:pPr algn="ctr"/>
            <a:r>
              <a:rPr lang="pt-BR" sz="4000" dirty="0"/>
              <a:t> 1º, 2º e 3º ano do EF para turma de alunos diversa daquela em que leciona.</a:t>
            </a: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-171400"/>
            <a:ext cx="9144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BR" sz="4000" b="1" dirty="0"/>
          </a:p>
          <a:p>
            <a:pPr algn="ctr"/>
            <a:r>
              <a:rPr lang="pt-BR" sz="4000" b="1" dirty="0"/>
              <a:t>Demais anos e séries</a:t>
            </a:r>
          </a:p>
          <a:p>
            <a:pPr algn="ctr"/>
            <a:r>
              <a:rPr lang="pt-BR" sz="4000" b="1" dirty="0"/>
              <a:t>(5º, 7º e 9º do EF e 3ªs EM) utilizarão aplicadores externos  </a:t>
            </a:r>
          </a:p>
          <a:p>
            <a:pPr algn="ctr"/>
            <a:r>
              <a:rPr lang="pt-BR" sz="4000" dirty="0"/>
              <a:t>(professores da própria rede pública estadual trocando de escola)</a:t>
            </a:r>
          </a:p>
          <a:p>
            <a:pPr algn="ctr"/>
            <a:endParaRPr lang="pt-BR" sz="4000" dirty="0"/>
          </a:p>
          <a:p>
            <a:pPr algn="ctr"/>
            <a:r>
              <a:rPr lang="pt-BR" sz="4000" dirty="0"/>
              <a:t>Obs.: escolas não administradas pela SEDUC, o aplicador será da própria escola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794C6867-0AD3-4B91-A101-DBB58B849B0F}"/>
              </a:ext>
            </a:extLst>
          </p:cNvPr>
          <p:cNvSpPr/>
          <p:nvPr/>
        </p:nvSpPr>
        <p:spPr>
          <a:xfrm>
            <a:off x="0" y="1628800"/>
            <a:ext cx="914567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dirty="0"/>
              <a:t>Para os 5º, 9º anos do EF e 3ª série do EM, haverá caderno de </a:t>
            </a:r>
            <a:r>
              <a:rPr lang="pt-BR" sz="4000" b="1" dirty="0"/>
              <a:t>redação amostral</a:t>
            </a:r>
            <a:r>
              <a:rPr lang="pt-BR" sz="4000" dirty="0"/>
              <a:t>. </a:t>
            </a:r>
          </a:p>
          <a:p>
            <a:pPr algn="ctr"/>
            <a:endParaRPr lang="pt-BR" sz="4000" dirty="0"/>
          </a:p>
          <a:p>
            <a:pPr algn="ctr"/>
            <a:r>
              <a:rPr lang="pt-BR" sz="4000" dirty="0"/>
              <a:t>O </a:t>
            </a:r>
            <a:r>
              <a:rPr lang="pt-BR" sz="4000" b="1" dirty="0"/>
              <a:t>questionário socioeconômico </a:t>
            </a:r>
            <a:r>
              <a:rPr lang="pt-BR" sz="4000" dirty="0"/>
              <a:t>para essas turmas será de forma </a:t>
            </a:r>
            <a:r>
              <a:rPr lang="pt-BR" sz="4000" b="1" dirty="0"/>
              <a:t>censitária</a:t>
            </a:r>
            <a:r>
              <a:rPr lang="pt-BR" b="1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702600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CDF48777-5B1C-48E6-BF2A-99DE7404097C}"/>
              </a:ext>
            </a:extLst>
          </p:cNvPr>
          <p:cNvSpPr/>
          <p:nvPr/>
        </p:nvSpPr>
        <p:spPr>
          <a:xfrm>
            <a:off x="287016" y="620688"/>
            <a:ext cx="8856984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BR" dirty="0"/>
          </a:p>
          <a:p>
            <a:pPr algn="ctr"/>
            <a:r>
              <a:rPr lang="pt-BR" sz="4000" dirty="0"/>
              <a:t>O </a:t>
            </a:r>
            <a:r>
              <a:rPr lang="pt-BR" sz="4000" b="1" dirty="0"/>
              <a:t>questionário  socioemocional e de clima escolar </a:t>
            </a:r>
            <a:r>
              <a:rPr lang="pt-BR" sz="4000" dirty="0"/>
              <a:t>para essas turmas será de forma </a:t>
            </a:r>
            <a:r>
              <a:rPr lang="pt-BR" sz="4000" b="1" dirty="0"/>
              <a:t>amostral </a:t>
            </a:r>
          </a:p>
          <a:p>
            <a:pPr algn="ctr"/>
            <a:endParaRPr lang="pt-BR" sz="4000" b="1" dirty="0"/>
          </a:p>
          <a:p>
            <a:pPr algn="ctr"/>
            <a:r>
              <a:rPr lang="pt-BR" sz="4000" b="1" dirty="0"/>
              <a:t>- em grupo diverso da redação</a:t>
            </a:r>
          </a:p>
          <a:p>
            <a:pPr marL="571500" indent="-571500" algn="ctr">
              <a:buFontTx/>
              <a:buChar char="-"/>
            </a:pPr>
            <a:endParaRPr lang="pt-BR" sz="4000" b="1" dirty="0"/>
          </a:p>
          <a:p>
            <a:pPr algn="ctr"/>
            <a:r>
              <a:rPr lang="pt-BR" sz="4000" b="1" dirty="0"/>
              <a:t>- em dia diverso do questionário socioeconômico</a:t>
            </a:r>
          </a:p>
        </p:txBody>
      </p:sp>
    </p:spTree>
    <p:extLst>
      <p:ext uri="{BB962C8B-B14F-4D97-AF65-F5344CB8AC3E}">
        <p14:creationId xmlns:p14="http://schemas.microsoft.com/office/powerpoint/2010/main" val="7308490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CCF52DC0-6766-4ABA-9E73-D57C37498F9C}"/>
              </a:ext>
            </a:extLst>
          </p:cNvPr>
          <p:cNvSpPr/>
          <p:nvPr/>
        </p:nvSpPr>
        <p:spPr>
          <a:xfrm>
            <a:off x="53788" y="920621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dirty="0"/>
              <a:t>Nesta edição, os pais dos alunos do 5º, 9º ano do EF e 3ª série do EM responderão </a:t>
            </a:r>
          </a:p>
          <a:p>
            <a:pPr algn="ctr"/>
            <a:r>
              <a:rPr lang="pt-BR" sz="4000" dirty="0"/>
              <a:t>a </a:t>
            </a:r>
            <a:r>
              <a:rPr lang="pt-BR" sz="4000" b="1" dirty="0"/>
              <a:t>questionário socioeconômico, antes das avaliações.</a:t>
            </a:r>
          </a:p>
          <a:p>
            <a:pPr algn="ctr"/>
            <a:endParaRPr lang="pt-BR" sz="4000" b="1" dirty="0"/>
          </a:p>
          <a:p>
            <a:pPr algn="ctr"/>
            <a:r>
              <a:rPr lang="pt-BR" sz="4000" b="1" dirty="0"/>
              <a:t>Esse questionário será recolhido pelo aplicador no dia da avaliação</a:t>
            </a:r>
          </a:p>
        </p:txBody>
      </p:sp>
    </p:spTree>
    <p:extLst>
      <p:ext uri="{BB962C8B-B14F-4D97-AF65-F5344CB8AC3E}">
        <p14:creationId xmlns:p14="http://schemas.microsoft.com/office/powerpoint/2010/main" val="3215989067"/>
      </p:ext>
    </p:extLst>
  </p:cSld>
  <p:clrMapOvr>
    <a:masterClrMapping/>
  </p:clrMapOvr>
</p:sld>
</file>

<file path=ppt/theme/theme1.xml><?xml version="1.0" encoding="utf-8"?>
<a:theme xmlns:a="http://schemas.openxmlformats.org/drawingml/2006/main" name="Trilha de Vapor">
  <a:themeElements>
    <a:clrScheme name="Trilha de Vapor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Trilha de Vapor">
      <a:maj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rilha de Vapor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Trilha de Vapor</Template>
  <TotalTime>388</TotalTime>
  <Words>1172</Words>
  <Application>Microsoft Office PowerPoint</Application>
  <PresentationFormat>Apresentação na tela (4:3)</PresentationFormat>
  <Paragraphs>112</Paragraphs>
  <Slides>31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31</vt:i4>
      </vt:variant>
    </vt:vector>
  </HeadingPairs>
  <TitlesOfParts>
    <vt:vector size="36" baseType="lpstr">
      <vt:lpstr>Arial</vt:lpstr>
      <vt:lpstr>Calibri</vt:lpstr>
      <vt:lpstr>Century Gothic</vt:lpstr>
      <vt:lpstr>Wingdings</vt:lpstr>
      <vt:lpstr>Trilha de Vapor</vt:lpstr>
      <vt:lpstr>SARESP/2019 Res. SE 52/2019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SARESP/2017</dc:title>
  <dc:creator>FDE</dc:creator>
  <cp:lastModifiedBy>Maria Cristina Canedo De Camargo</cp:lastModifiedBy>
  <cp:revision>73</cp:revision>
  <dcterms:created xsi:type="dcterms:W3CDTF">2017-10-09T13:54:40Z</dcterms:created>
  <dcterms:modified xsi:type="dcterms:W3CDTF">2019-11-19T12:57:18Z</dcterms:modified>
</cp:coreProperties>
</file>