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1" r:id="rId4"/>
  </p:sldMasterIdLst>
  <p:notesMasterIdLst>
    <p:notesMasterId r:id="rId45"/>
  </p:notesMasterIdLst>
  <p:handoutMasterIdLst>
    <p:handoutMasterId r:id="rId46"/>
  </p:handoutMasterIdLst>
  <p:sldIdLst>
    <p:sldId id="1935" r:id="rId5"/>
    <p:sldId id="1904" r:id="rId6"/>
    <p:sldId id="1917" r:id="rId7"/>
    <p:sldId id="1936" r:id="rId8"/>
    <p:sldId id="1906" r:id="rId9"/>
    <p:sldId id="1954" r:id="rId10"/>
    <p:sldId id="1955" r:id="rId11"/>
    <p:sldId id="1963" r:id="rId12"/>
    <p:sldId id="1953" r:id="rId13"/>
    <p:sldId id="1946" r:id="rId14"/>
    <p:sldId id="1947" r:id="rId15"/>
    <p:sldId id="1948" r:id="rId16"/>
    <p:sldId id="1970" r:id="rId17"/>
    <p:sldId id="1925" r:id="rId18"/>
    <p:sldId id="1956" r:id="rId19"/>
    <p:sldId id="1969" r:id="rId20"/>
    <p:sldId id="1973" r:id="rId21"/>
    <p:sldId id="1966" r:id="rId22"/>
    <p:sldId id="1907" r:id="rId23"/>
    <p:sldId id="1949" r:id="rId24"/>
    <p:sldId id="1927" r:id="rId25"/>
    <p:sldId id="1950" r:id="rId26"/>
    <p:sldId id="1951" r:id="rId27"/>
    <p:sldId id="1952" r:id="rId28"/>
    <p:sldId id="1971" r:id="rId29"/>
    <p:sldId id="1908" r:id="rId30"/>
    <p:sldId id="1964" r:id="rId31"/>
    <p:sldId id="1965" r:id="rId32"/>
    <p:sldId id="1924" r:id="rId33"/>
    <p:sldId id="1945" r:id="rId34"/>
    <p:sldId id="1957" r:id="rId35"/>
    <p:sldId id="1977" r:id="rId36"/>
    <p:sldId id="1959" r:id="rId37"/>
    <p:sldId id="1967" r:id="rId38"/>
    <p:sldId id="1974" r:id="rId39"/>
    <p:sldId id="1975" r:id="rId40"/>
    <p:sldId id="1962" r:id="rId41"/>
    <p:sldId id="1976" r:id="rId42"/>
    <p:sldId id="1961" r:id="rId43"/>
    <p:sldId id="1944" r:id="rId44"/>
  </p:sldIdLst>
  <p:sldSz cx="9906000" cy="6858000" type="A4"/>
  <p:notesSz cx="9850438" cy="66484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3128">
          <p15:clr>
            <a:srgbClr val="A4A3A4"/>
          </p15:clr>
        </p15:guide>
        <p15:guide id="3" orient="horz" pos="41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4">
          <p15:clr>
            <a:srgbClr val="A4A3A4"/>
          </p15:clr>
        </p15:guide>
        <p15:guide id="2" pos="31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A4E0B"/>
    <a:srgbClr val="DEB900"/>
    <a:srgbClr val="000000"/>
    <a:srgbClr val="FFFFFF"/>
    <a:srgbClr val="ED1C24"/>
    <a:srgbClr val="78C240"/>
    <a:srgbClr val="0A5AAA"/>
    <a:srgbClr val="92D050"/>
    <a:srgbClr val="F37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7" autoAdjust="0"/>
    <p:restoredTop sz="93904" autoAdjust="0"/>
  </p:normalViewPr>
  <p:slideViewPr>
    <p:cSldViewPr snapToGrid="0" snapToObjects="1">
      <p:cViewPr varScale="1">
        <p:scale>
          <a:sx n="86" d="100"/>
          <a:sy n="86" d="100"/>
        </p:scale>
        <p:origin x="684" y="96"/>
      </p:cViewPr>
      <p:guideLst>
        <p:guide orient="horz" pos="2173"/>
        <p:guide pos="3128"/>
        <p:guide orient="horz" pos="4147"/>
      </p:guideLst>
    </p:cSldViewPr>
  </p:slideViewPr>
  <p:outlineViewPr>
    <p:cViewPr>
      <p:scale>
        <a:sx n="33" d="100"/>
        <a:sy n="33" d="100"/>
      </p:scale>
      <p:origin x="0" y="112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1704" y="-96"/>
      </p:cViewPr>
      <p:guideLst>
        <p:guide orient="horz" pos="2094"/>
        <p:guide pos="3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 de ações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F-44B5-8D06-6F9A3FFBBE7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F-44B5-8D06-6F9A3FFBBE7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AF-44B5-8D06-6F9A3FFBBE7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AF-44B5-8D06-6F9A3FFBBE7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AF-44B5-8D06-6F9A3FFBBE7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AF-44B5-8D06-6F9A3FFBBE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AF-44B5-8D06-6F9A3FFBB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EE0-4D2F-AC3B-D4E72B4E5C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Ações Homologadas</c:v>
                </c:pt>
                <c:pt idx="1">
                  <c:v>Ações Executadas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0-4D2F-AC3B-D4E72B4E5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64352"/>
        <c:axId val="99730560"/>
      </c:barChart>
      <c:catAx>
        <c:axId val="6256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pt-BR"/>
          </a:p>
        </c:txPr>
        <c:crossAx val="99730560"/>
        <c:crosses val="autoZero"/>
        <c:auto val="1"/>
        <c:lblAlgn val="ctr"/>
        <c:lblOffset val="100"/>
        <c:noMultiLvlLbl val="0"/>
      </c:catAx>
      <c:valAx>
        <c:axId val="9973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56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 de ações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3-405A-84EA-959A7FB41AE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3-405A-84EA-959A7FB41AE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3-405A-84EA-959A7FB41AE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63-405A-84EA-959A7FB41AE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63-405A-84EA-959A7FB41AE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63-405A-84EA-959A7FB41A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63-405A-84EA-959A7FB4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704-4A22-92E1-C4E85DD29FC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9704-4A22-92E1-C4E85DD29FCB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9704-4A22-92E1-C4E85DD29F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04-4A22-92E1-C4E85DD29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643200"/>
        <c:axId val="104357888"/>
      </c:barChart>
      <c:catAx>
        <c:axId val="5464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57888"/>
        <c:crosses val="autoZero"/>
        <c:auto val="1"/>
        <c:lblAlgn val="ctr"/>
        <c:lblOffset val="100"/>
        <c:noMultiLvlLbl val="0"/>
      </c:catAx>
      <c:valAx>
        <c:axId val="104357888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64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CC0-459B-BD05-E832C2920176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FCC0-459B-BD05-E832C2920176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FCC0-459B-BD05-E832C29201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C0-459B-BD05-E832C2920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643712"/>
        <c:axId val="104359616"/>
      </c:barChart>
      <c:catAx>
        <c:axId val="546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59616"/>
        <c:crosses val="autoZero"/>
        <c:auto val="1"/>
        <c:lblAlgn val="ctr"/>
        <c:lblOffset val="100"/>
        <c:noMultiLvlLbl val="0"/>
      </c:catAx>
      <c:valAx>
        <c:axId val="104359616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6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0F6-499E-A473-C416F2B9B655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10F6-499E-A473-C416F2B9B655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10F6-499E-A473-C416F2B9B6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F6-499E-A473-C416F2B9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779392"/>
        <c:axId val="104361344"/>
      </c:barChart>
      <c:catAx>
        <c:axId val="547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61344"/>
        <c:crosses val="autoZero"/>
        <c:auto val="1"/>
        <c:lblAlgn val="ctr"/>
        <c:lblOffset val="100"/>
        <c:noMultiLvlLbl val="0"/>
      </c:catAx>
      <c:valAx>
        <c:axId val="104361344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77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AB2-4125-8514-9D95128A34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Ações Homologadas</c:v>
                </c:pt>
                <c:pt idx="1">
                  <c:v>Ações Executadas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B2-4125-8514-9D95128A3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34848"/>
        <c:axId val="104333312"/>
      </c:barChart>
      <c:catAx>
        <c:axId val="611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pt-BR"/>
          </a:p>
        </c:txPr>
        <c:crossAx val="104333312"/>
        <c:crosses val="autoZero"/>
        <c:auto val="1"/>
        <c:lblAlgn val="ctr"/>
        <c:lblOffset val="100"/>
        <c:noMultiLvlLbl val="0"/>
      </c:catAx>
      <c:valAx>
        <c:axId val="10433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13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704-4A22-92E1-C4E85DD29FC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9704-4A22-92E1-C4E85DD29FCB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9704-4A22-92E1-C4E85DD29F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04-4A22-92E1-C4E85DD29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643200"/>
        <c:axId val="104357888"/>
      </c:barChart>
      <c:catAx>
        <c:axId val="5464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57888"/>
        <c:crosses val="autoZero"/>
        <c:auto val="1"/>
        <c:lblAlgn val="ctr"/>
        <c:lblOffset val="100"/>
        <c:noMultiLvlLbl val="0"/>
      </c:catAx>
      <c:valAx>
        <c:axId val="104357888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64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CC0-459B-BD05-E832C2920176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FCC0-459B-BD05-E832C2920176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FCC0-459B-BD05-E832C29201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C0-459B-BD05-E832C2920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643712"/>
        <c:axId val="104359616"/>
      </c:barChart>
      <c:catAx>
        <c:axId val="546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59616"/>
        <c:crosses val="autoZero"/>
        <c:auto val="1"/>
        <c:lblAlgn val="ctr"/>
        <c:lblOffset val="100"/>
        <c:noMultiLvlLbl val="0"/>
      </c:catAx>
      <c:valAx>
        <c:axId val="104359616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6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0F6-499E-A473-C416F2B9B655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10F6-499E-A473-C416F2B9B655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10F6-499E-A473-C416F2B9B6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F6-499E-A473-C416F2B9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779392"/>
        <c:axId val="104361344"/>
      </c:barChart>
      <c:catAx>
        <c:axId val="547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61344"/>
        <c:crosses val="autoZero"/>
        <c:auto val="1"/>
        <c:lblAlgn val="ctr"/>
        <c:lblOffset val="100"/>
        <c:noMultiLvlLbl val="0"/>
      </c:catAx>
      <c:valAx>
        <c:axId val="104361344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77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C5CF1F-B663-4013-8A7F-1C9F3588FF71}" type="datetime1">
              <a:rPr lang="pt-BR"/>
              <a:pPr>
                <a:defRPr/>
              </a:pPr>
              <a:t>27/08/2019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3DEA66-5195-4166-BD63-E4E3C01E94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12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9532402-32F3-4787-93D0-BD35FD7FD3DD}" type="datetime1">
              <a:rPr lang="pt-BR"/>
              <a:pPr>
                <a:defRPr/>
              </a:pPr>
              <a:t>27/08/2019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498475"/>
            <a:ext cx="3598862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157538"/>
            <a:ext cx="7880350" cy="299243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 noProof="0" dirty="0"/>
              <a:t>Click to edit Master text styles</a:t>
            </a:r>
          </a:p>
          <a:p>
            <a:pPr lvl="1"/>
            <a:r>
              <a:rPr lang="x-none" noProof="0" dirty="0"/>
              <a:t>Second level</a:t>
            </a:r>
          </a:p>
          <a:p>
            <a:pPr lvl="2"/>
            <a:r>
              <a:rPr lang="x-none" noProof="0" dirty="0"/>
              <a:t>Third level</a:t>
            </a:r>
          </a:p>
          <a:p>
            <a:pPr lvl="3"/>
            <a:r>
              <a:rPr lang="x-none" noProof="0" dirty="0"/>
              <a:t>Fourth level</a:t>
            </a:r>
          </a:p>
          <a:p>
            <a:pPr lvl="4"/>
            <a:r>
              <a:rPr lang="x-none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B07BB68-89D0-440A-A608-ACC4A9FE18A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6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oculto</a:t>
            </a:r>
            <a:r>
              <a:rPr lang="pt-BR" baseline="0" dirty="0"/>
              <a:t> – Não é necessário apresentar durante a reunião. Entretanto serve como base para análise do plano de melhoria.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7BB68-89D0-440A-A608-ACC4A9FE18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8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5433531" y="5762731"/>
            <a:ext cx="432000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pt-BR" sz="1800" kern="1200" baseline="0" dirty="0" smtClean="0">
                <a:solidFill>
                  <a:schemeClr val="accent6"/>
                </a:solidFill>
                <a:latin typeface="+mj-lt"/>
                <a:ea typeface="+mn-ea"/>
                <a:cs typeface="Aharoni" panose="02010803020104030203" pitchFamily="2" charset="-79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Realizada em DD/MM/AAAA.</a:t>
            </a:r>
          </a:p>
        </p:txBody>
      </p:sp>
      <p:sp>
        <p:nvSpPr>
          <p:cNvPr id="21" name="Subtítulo 2"/>
          <p:cNvSpPr txBox="1">
            <a:spLocks/>
          </p:cNvSpPr>
          <p:nvPr userDrawn="1"/>
        </p:nvSpPr>
        <p:spPr>
          <a:xfrm>
            <a:off x="4816641" y="914592"/>
            <a:ext cx="4936890" cy="10800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sz="4000" b="1" dirty="0">
                <a:solidFill>
                  <a:srgbClr val="231F20"/>
                </a:solidFill>
                <a:effectLst/>
                <a:latin typeface="+mj-lt"/>
                <a:cs typeface="Segoe UI Light" panose="020B0502040204020203" pitchFamily="34" charset="0"/>
              </a:rPr>
              <a:t>Método de Melhoria</a:t>
            </a:r>
            <a:r>
              <a:rPr lang="pt-BR" sz="4000" b="1" baseline="0" dirty="0">
                <a:solidFill>
                  <a:srgbClr val="231F20"/>
                </a:solidFill>
                <a:effectLst/>
                <a:latin typeface="+mj-lt"/>
                <a:cs typeface="Segoe UI Light" panose="020B0502040204020203" pitchFamily="34" charset="0"/>
              </a:rPr>
              <a:t> de Resultados</a:t>
            </a:r>
            <a:endParaRPr lang="pt-BR" sz="4000" b="1" dirty="0">
              <a:solidFill>
                <a:srgbClr val="231F20"/>
              </a:solidFill>
              <a:effectLst/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5278109" y="2488931"/>
            <a:ext cx="432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400" b="0" dirty="0">
                <a:solidFill>
                  <a:schemeClr val="accent6"/>
                </a:solidFill>
              </a:rPr>
              <a:t>Reunião de acompanhamento de planos e resultados - Nível 3</a:t>
            </a:r>
            <a:endParaRPr lang="pt-BR" sz="2400" b="0" u="sng" dirty="0">
              <a:solidFill>
                <a:schemeClr val="accent6"/>
              </a:solidFill>
            </a:endParaRP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278110" y="3837393"/>
            <a:ext cx="4320000" cy="10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8" y="1118526"/>
            <a:ext cx="457849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d. processo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1" y="3544969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referências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baseline="0" dirty="0">
                <a:solidFill>
                  <a:schemeClr val="accent6"/>
                </a:solidFill>
              </a:rPr>
              <a:t>AI: Anos Iniciais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36" name="CaixaDeTexto 3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8" name="CaixaDeTexto 37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39" name="CaixaDeTexto 38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1" name="CaixaDeTexto 40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3" name="CaixaDeTexto 42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graphicFrame>
        <p:nvGraphicFramePr>
          <p:cNvPr id="32" name="Tabela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97380287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Sinalizador</a:t>
                      </a:r>
                      <a:r>
                        <a:rPr lang="pt-BR" sz="1800" kern="1200" baseline="0" dirty="0"/>
                        <a:t> de Desempenho</a:t>
                      </a:r>
                      <a:endParaRPr lang="pt-BR" sz="1800" kern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Sinalizador de Fluxo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CaixaDeTexto 32"/>
          <p:cNvSpPr txBox="1"/>
          <p:nvPr userDrawn="1"/>
        </p:nvSpPr>
        <p:spPr>
          <a:xfrm>
            <a:off x="6210302" y="34326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34" name="CaixaDeTexto 33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45" name="CaixaDeTexto 44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57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58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0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1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2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6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2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3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5" name="CaixaDeTexto 74"/>
          <p:cNvSpPr txBox="1"/>
          <p:nvPr userDrawn="1"/>
        </p:nvSpPr>
        <p:spPr>
          <a:xfrm>
            <a:off x="5401006" y="4044689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1º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76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7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0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1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2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3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4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6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7" name="CaixaDeTexto 86"/>
          <p:cNvSpPr txBox="1"/>
          <p:nvPr userDrawn="1"/>
        </p:nvSpPr>
        <p:spPr>
          <a:xfrm>
            <a:off x="5401006" y="4561291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2º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88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9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0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2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3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4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5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5401006" y="5077378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3º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97" name="Espaço Reservado para Texto 42"/>
          <p:cNvSpPr>
            <a:spLocks noGrp="1"/>
          </p:cNvSpPr>
          <p:nvPr>
            <p:ph type="body" sz="quarter" idx="93" hasCustomPrompt="1"/>
          </p:nvPr>
        </p:nvSpPr>
        <p:spPr>
          <a:xfrm>
            <a:off x="6751430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8" name="Espaço Reservado para Texto 42"/>
          <p:cNvSpPr>
            <a:spLocks noGrp="1"/>
          </p:cNvSpPr>
          <p:nvPr>
            <p:ph type="body" sz="quarter" idx="94" hasCustomPrompt="1"/>
          </p:nvPr>
        </p:nvSpPr>
        <p:spPr>
          <a:xfrm>
            <a:off x="7427705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9" name="Espaço Reservado para Texto 42"/>
          <p:cNvSpPr>
            <a:spLocks noGrp="1"/>
          </p:cNvSpPr>
          <p:nvPr>
            <p:ph type="body" sz="quarter" idx="95" hasCustomPrompt="1"/>
          </p:nvPr>
        </p:nvSpPr>
        <p:spPr>
          <a:xfrm>
            <a:off x="8119399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0" name="Espaço Reservado para Texto 42"/>
          <p:cNvSpPr>
            <a:spLocks noGrp="1"/>
          </p:cNvSpPr>
          <p:nvPr>
            <p:ph type="body" sz="quarter" idx="96" hasCustomPrompt="1"/>
          </p:nvPr>
        </p:nvSpPr>
        <p:spPr>
          <a:xfrm>
            <a:off x="6751430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1" name="Espaço Reservado para Texto 42"/>
          <p:cNvSpPr>
            <a:spLocks noGrp="1"/>
          </p:cNvSpPr>
          <p:nvPr>
            <p:ph type="body" sz="quarter" idx="97" hasCustomPrompt="1"/>
          </p:nvPr>
        </p:nvSpPr>
        <p:spPr>
          <a:xfrm>
            <a:off x="7427705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2" name="Espaço Reservado para Texto 42"/>
          <p:cNvSpPr>
            <a:spLocks noGrp="1"/>
          </p:cNvSpPr>
          <p:nvPr>
            <p:ph type="body" sz="quarter" idx="98" hasCustomPrompt="1"/>
          </p:nvPr>
        </p:nvSpPr>
        <p:spPr>
          <a:xfrm>
            <a:off x="8119399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3" name="Espaço Reservado para Texto 42"/>
          <p:cNvSpPr>
            <a:spLocks noGrp="1"/>
          </p:cNvSpPr>
          <p:nvPr>
            <p:ph type="body" sz="quarter" idx="99" hasCustomPrompt="1"/>
          </p:nvPr>
        </p:nvSpPr>
        <p:spPr>
          <a:xfrm>
            <a:off x="8801367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4" name="Espaço Reservado para Texto 42"/>
          <p:cNvSpPr>
            <a:spLocks noGrp="1"/>
          </p:cNvSpPr>
          <p:nvPr>
            <p:ph type="body" sz="quarter" idx="100" hasCustomPrompt="1"/>
          </p:nvPr>
        </p:nvSpPr>
        <p:spPr>
          <a:xfrm>
            <a:off x="8801367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5" name="CaixaDeTexto 104"/>
          <p:cNvSpPr txBox="1"/>
          <p:nvPr userDrawn="1"/>
        </p:nvSpPr>
        <p:spPr>
          <a:xfrm>
            <a:off x="5401006" y="5593980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4º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06" name="CaixaDeTexto 105"/>
          <p:cNvSpPr txBox="1"/>
          <p:nvPr userDrawn="1"/>
        </p:nvSpPr>
        <p:spPr>
          <a:xfrm>
            <a:off x="5401006" y="3159899"/>
            <a:ext cx="468000" cy="600423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AI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07" name="CaixaDeTexto 106"/>
          <p:cNvSpPr txBox="1"/>
          <p:nvPr userDrawn="1"/>
        </p:nvSpPr>
        <p:spPr>
          <a:xfrm>
            <a:off x="5836948" y="306514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8" name="CaixaDeTexto 107"/>
          <p:cNvSpPr txBox="1"/>
          <p:nvPr userDrawn="1"/>
        </p:nvSpPr>
        <p:spPr>
          <a:xfrm>
            <a:off x="6160284" y="399687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6160284" y="422468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0" name="CaixaDeTexto 109"/>
          <p:cNvSpPr txBox="1"/>
          <p:nvPr userDrawn="1"/>
        </p:nvSpPr>
        <p:spPr>
          <a:xfrm>
            <a:off x="6160284" y="4741291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1" name="CaixaDeTexto 110"/>
          <p:cNvSpPr txBox="1"/>
          <p:nvPr userDrawn="1"/>
        </p:nvSpPr>
        <p:spPr>
          <a:xfrm>
            <a:off x="6160284" y="525737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2" name="CaixaDeTexto 111"/>
          <p:cNvSpPr txBox="1"/>
          <p:nvPr userDrawn="1"/>
        </p:nvSpPr>
        <p:spPr>
          <a:xfrm>
            <a:off x="6160284" y="577398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3" name="CaixaDeTexto 112"/>
          <p:cNvSpPr txBox="1"/>
          <p:nvPr userDrawn="1"/>
        </p:nvSpPr>
        <p:spPr>
          <a:xfrm>
            <a:off x="6160284" y="449538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6" name="CaixaDeTexto 115"/>
          <p:cNvSpPr txBox="1"/>
          <p:nvPr userDrawn="1"/>
        </p:nvSpPr>
        <p:spPr>
          <a:xfrm>
            <a:off x="6160284" y="5027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7" name="CaixaDeTexto 116"/>
          <p:cNvSpPr txBox="1"/>
          <p:nvPr userDrawn="1"/>
        </p:nvSpPr>
        <p:spPr>
          <a:xfrm>
            <a:off x="6160284" y="553840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8" name="Espaço Reservado para Texto 42"/>
          <p:cNvSpPr>
            <a:spLocks noGrp="1"/>
          </p:cNvSpPr>
          <p:nvPr>
            <p:ph type="body" sz="quarter" idx="101" hasCustomPrompt="1"/>
          </p:nvPr>
        </p:nvSpPr>
        <p:spPr>
          <a:xfrm>
            <a:off x="6785070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19" name="Espaço Reservado para Texto 42"/>
          <p:cNvSpPr>
            <a:spLocks noGrp="1"/>
          </p:cNvSpPr>
          <p:nvPr>
            <p:ph type="body" sz="quarter" idx="102" hasCustomPrompt="1"/>
          </p:nvPr>
        </p:nvSpPr>
        <p:spPr>
          <a:xfrm>
            <a:off x="7461345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0" name="Espaço Reservado para Texto 42"/>
          <p:cNvSpPr>
            <a:spLocks noGrp="1"/>
          </p:cNvSpPr>
          <p:nvPr>
            <p:ph type="body" sz="quarter" idx="103" hasCustomPrompt="1"/>
          </p:nvPr>
        </p:nvSpPr>
        <p:spPr>
          <a:xfrm>
            <a:off x="8153039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1" name="Espaço Reservado para Texto 42"/>
          <p:cNvSpPr>
            <a:spLocks noGrp="1"/>
          </p:cNvSpPr>
          <p:nvPr>
            <p:ph type="body" sz="quarter" idx="104" hasCustomPrompt="1"/>
          </p:nvPr>
        </p:nvSpPr>
        <p:spPr>
          <a:xfrm>
            <a:off x="6785070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2" name="Espaço Reservado para Texto 42"/>
          <p:cNvSpPr>
            <a:spLocks noGrp="1"/>
          </p:cNvSpPr>
          <p:nvPr>
            <p:ph type="body" sz="quarter" idx="105" hasCustomPrompt="1"/>
          </p:nvPr>
        </p:nvSpPr>
        <p:spPr>
          <a:xfrm>
            <a:off x="7461345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3" name="Espaço Reservado para Texto 42"/>
          <p:cNvSpPr>
            <a:spLocks noGrp="1"/>
          </p:cNvSpPr>
          <p:nvPr>
            <p:ph type="body" sz="quarter" idx="106" hasCustomPrompt="1"/>
          </p:nvPr>
        </p:nvSpPr>
        <p:spPr>
          <a:xfrm>
            <a:off x="8153039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4" name="Espaço Reservado para Texto 42"/>
          <p:cNvSpPr>
            <a:spLocks noGrp="1"/>
          </p:cNvSpPr>
          <p:nvPr>
            <p:ph type="body" sz="quarter" idx="107" hasCustomPrompt="1"/>
          </p:nvPr>
        </p:nvSpPr>
        <p:spPr>
          <a:xfrm>
            <a:off x="8835007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5" name="Espaço Reservado para Texto 42"/>
          <p:cNvSpPr>
            <a:spLocks noGrp="1"/>
          </p:cNvSpPr>
          <p:nvPr>
            <p:ph type="body" sz="quarter" idx="108" hasCustomPrompt="1"/>
          </p:nvPr>
        </p:nvSpPr>
        <p:spPr>
          <a:xfrm>
            <a:off x="8835007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6" name="Espaço Reservado para Texto 42"/>
          <p:cNvSpPr>
            <a:spLocks noGrp="1"/>
          </p:cNvSpPr>
          <p:nvPr>
            <p:ph type="body" sz="quarter" idx="109" hasCustomPrompt="1"/>
          </p:nvPr>
        </p:nvSpPr>
        <p:spPr>
          <a:xfrm>
            <a:off x="6742466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7" name="Espaço Reservado para Texto 42"/>
          <p:cNvSpPr>
            <a:spLocks noGrp="1"/>
          </p:cNvSpPr>
          <p:nvPr>
            <p:ph type="body" sz="quarter" idx="110" hasCustomPrompt="1"/>
          </p:nvPr>
        </p:nvSpPr>
        <p:spPr>
          <a:xfrm>
            <a:off x="7418741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8" name="Espaço Reservado para Texto 42"/>
          <p:cNvSpPr>
            <a:spLocks noGrp="1"/>
          </p:cNvSpPr>
          <p:nvPr>
            <p:ph type="body" sz="quarter" idx="111" hasCustomPrompt="1"/>
          </p:nvPr>
        </p:nvSpPr>
        <p:spPr>
          <a:xfrm>
            <a:off x="8110435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9" name="Espaço Reservado para Texto 42"/>
          <p:cNvSpPr>
            <a:spLocks noGrp="1"/>
          </p:cNvSpPr>
          <p:nvPr>
            <p:ph type="body" sz="quarter" idx="112" hasCustomPrompt="1"/>
          </p:nvPr>
        </p:nvSpPr>
        <p:spPr>
          <a:xfrm>
            <a:off x="6742466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0" name="Espaço Reservado para Texto 42"/>
          <p:cNvSpPr>
            <a:spLocks noGrp="1"/>
          </p:cNvSpPr>
          <p:nvPr>
            <p:ph type="body" sz="quarter" idx="113" hasCustomPrompt="1"/>
          </p:nvPr>
        </p:nvSpPr>
        <p:spPr>
          <a:xfrm>
            <a:off x="7418741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1" name="Espaço Reservado para Texto 42"/>
          <p:cNvSpPr>
            <a:spLocks noGrp="1"/>
          </p:cNvSpPr>
          <p:nvPr>
            <p:ph type="body" sz="quarter" idx="114" hasCustomPrompt="1"/>
          </p:nvPr>
        </p:nvSpPr>
        <p:spPr>
          <a:xfrm>
            <a:off x="8110435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2" name="Espaço Reservado para Texto 42"/>
          <p:cNvSpPr>
            <a:spLocks noGrp="1"/>
          </p:cNvSpPr>
          <p:nvPr>
            <p:ph type="body" sz="quarter" idx="115" hasCustomPrompt="1"/>
          </p:nvPr>
        </p:nvSpPr>
        <p:spPr>
          <a:xfrm>
            <a:off x="8792403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3" name="Espaço Reservado para Texto 42"/>
          <p:cNvSpPr>
            <a:spLocks noGrp="1"/>
          </p:cNvSpPr>
          <p:nvPr>
            <p:ph type="body" sz="quarter" idx="116" hasCustomPrompt="1"/>
          </p:nvPr>
        </p:nvSpPr>
        <p:spPr>
          <a:xfrm>
            <a:off x="8792403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4" name="CaixaDeTexto 133"/>
          <p:cNvSpPr txBox="1"/>
          <p:nvPr userDrawn="1"/>
        </p:nvSpPr>
        <p:spPr>
          <a:xfrm>
            <a:off x="5392042" y="6096002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5º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35" name="CaixaDeTexto 134"/>
          <p:cNvSpPr txBox="1"/>
          <p:nvPr userDrawn="1"/>
        </p:nvSpPr>
        <p:spPr>
          <a:xfrm>
            <a:off x="6151320" y="627600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36" name="CaixaDeTexto 135"/>
          <p:cNvSpPr txBox="1"/>
          <p:nvPr userDrawn="1"/>
        </p:nvSpPr>
        <p:spPr>
          <a:xfrm>
            <a:off x="6151320" y="604042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589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d. processo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9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4" y="3568793"/>
            <a:ext cx="501429" cy="450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34492366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Sinalizador</a:t>
                      </a:r>
                      <a:r>
                        <a:rPr lang="pt-BR" sz="1800" kern="1200" baseline="0" dirty="0"/>
                        <a:t> de Desempenho</a:t>
                      </a:r>
                      <a:endParaRPr lang="pt-BR" sz="1800" kern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Sinalizador de Fluxo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referências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baseline="0" dirty="0">
                <a:solidFill>
                  <a:schemeClr val="accent6"/>
                </a:solidFill>
              </a:rPr>
              <a:t>AF</a:t>
            </a:r>
            <a:r>
              <a:rPr lang="pt-BR" sz="1200" dirty="0">
                <a:solidFill>
                  <a:schemeClr val="accent6"/>
                </a:solidFill>
              </a:rPr>
              <a:t>: Anos</a:t>
            </a:r>
            <a:r>
              <a:rPr lang="pt-BR" sz="1200" baseline="0" dirty="0">
                <a:solidFill>
                  <a:schemeClr val="accent6"/>
                </a:solidFill>
              </a:rPr>
              <a:t> finais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20" name="CaixaDeTexto 119"/>
          <p:cNvSpPr txBox="1"/>
          <p:nvPr userDrawn="1"/>
        </p:nvSpPr>
        <p:spPr>
          <a:xfrm>
            <a:off x="6210302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30" name="CaixaDeTexto 129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51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47074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2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423349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3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115043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4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47074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5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423349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6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115043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7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9435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9435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61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2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3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4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5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6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7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8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19" name="CaixaDeTexto 218"/>
          <p:cNvSpPr txBox="1"/>
          <p:nvPr userDrawn="1"/>
        </p:nvSpPr>
        <p:spPr>
          <a:xfrm>
            <a:off x="5401006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6º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22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3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4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5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6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7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8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9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30" name="CaixaDeTexto 229"/>
          <p:cNvSpPr txBox="1"/>
          <p:nvPr userDrawn="1"/>
        </p:nvSpPr>
        <p:spPr>
          <a:xfrm>
            <a:off x="5401006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7º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55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6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7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8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9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0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1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2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3" name="CaixaDeTexto 262"/>
          <p:cNvSpPr txBox="1"/>
          <p:nvPr userDrawn="1"/>
        </p:nvSpPr>
        <p:spPr>
          <a:xfrm>
            <a:off x="5401006" y="5588364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8º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66" name="Espaço Reservado para Texto 42"/>
          <p:cNvSpPr>
            <a:spLocks noGrp="1"/>
          </p:cNvSpPr>
          <p:nvPr>
            <p:ph type="body" sz="quarter" idx="93" hasCustomPrompt="1"/>
          </p:nvPr>
        </p:nvSpPr>
        <p:spPr>
          <a:xfrm>
            <a:off x="6751430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7" name="Espaço Reservado para Texto 42"/>
          <p:cNvSpPr>
            <a:spLocks noGrp="1"/>
          </p:cNvSpPr>
          <p:nvPr>
            <p:ph type="body" sz="quarter" idx="94" hasCustomPrompt="1"/>
          </p:nvPr>
        </p:nvSpPr>
        <p:spPr>
          <a:xfrm>
            <a:off x="7427705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8" name="Espaço Reservado para Texto 42"/>
          <p:cNvSpPr>
            <a:spLocks noGrp="1"/>
          </p:cNvSpPr>
          <p:nvPr>
            <p:ph type="body" sz="quarter" idx="95" hasCustomPrompt="1"/>
          </p:nvPr>
        </p:nvSpPr>
        <p:spPr>
          <a:xfrm>
            <a:off x="8119399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9" name="Espaço Reservado para Texto 42"/>
          <p:cNvSpPr>
            <a:spLocks noGrp="1"/>
          </p:cNvSpPr>
          <p:nvPr>
            <p:ph type="body" sz="quarter" idx="96" hasCustomPrompt="1"/>
          </p:nvPr>
        </p:nvSpPr>
        <p:spPr>
          <a:xfrm>
            <a:off x="6751430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0" name="Espaço Reservado para Texto 42"/>
          <p:cNvSpPr>
            <a:spLocks noGrp="1"/>
          </p:cNvSpPr>
          <p:nvPr>
            <p:ph type="body" sz="quarter" idx="97" hasCustomPrompt="1"/>
          </p:nvPr>
        </p:nvSpPr>
        <p:spPr>
          <a:xfrm>
            <a:off x="7427705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1" name="Espaço Reservado para Texto 42"/>
          <p:cNvSpPr>
            <a:spLocks noGrp="1"/>
          </p:cNvSpPr>
          <p:nvPr>
            <p:ph type="body" sz="quarter" idx="98" hasCustomPrompt="1"/>
          </p:nvPr>
        </p:nvSpPr>
        <p:spPr>
          <a:xfrm>
            <a:off x="8119399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2" name="Espaço Reservado para Texto 42"/>
          <p:cNvSpPr>
            <a:spLocks noGrp="1"/>
          </p:cNvSpPr>
          <p:nvPr>
            <p:ph type="body" sz="quarter" idx="99" hasCustomPrompt="1"/>
          </p:nvPr>
        </p:nvSpPr>
        <p:spPr>
          <a:xfrm>
            <a:off x="8801367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3" name="Espaço Reservado para Texto 42"/>
          <p:cNvSpPr>
            <a:spLocks noGrp="1"/>
          </p:cNvSpPr>
          <p:nvPr>
            <p:ph type="body" sz="quarter" idx="100" hasCustomPrompt="1"/>
          </p:nvPr>
        </p:nvSpPr>
        <p:spPr>
          <a:xfrm>
            <a:off x="8801367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4" name="CaixaDeTexto 273"/>
          <p:cNvSpPr txBox="1"/>
          <p:nvPr userDrawn="1"/>
        </p:nvSpPr>
        <p:spPr>
          <a:xfrm>
            <a:off x="5401006" y="6104966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9º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75" name="CaixaDeTexto 274"/>
          <p:cNvSpPr txBox="1"/>
          <p:nvPr userDrawn="1"/>
        </p:nvSpPr>
        <p:spPr>
          <a:xfrm>
            <a:off x="5401006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AF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97" name="CaixaDeTexto 96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8" name="CaixaDeTexto 97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9" name="CaixaDeTexto 98"/>
          <p:cNvSpPr txBox="1"/>
          <p:nvPr userDrawn="1"/>
        </p:nvSpPr>
        <p:spPr>
          <a:xfrm>
            <a:off x="5836948" y="326684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94" name="Imagem 9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17" name="CaixaDeTexto 116"/>
          <p:cNvSpPr txBox="1"/>
          <p:nvPr userDrawn="1"/>
        </p:nvSpPr>
        <p:spPr>
          <a:xfrm>
            <a:off x="616028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8" name="CaixaDeTexto 117"/>
          <p:cNvSpPr txBox="1"/>
          <p:nvPr userDrawn="1"/>
        </p:nvSpPr>
        <p:spPr>
          <a:xfrm>
            <a:off x="616028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616028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1" name="CaixaDeTexto 120"/>
          <p:cNvSpPr txBox="1"/>
          <p:nvPr userDrawn="1"/>
        </p:nvSpPr>
        <p:spPr>
          <a:xfrm>
            <a:off x="6160284" y="57683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5" name="CaixaDeTexto 124"/>
          <p:cNvSpPr txBox="1"/>
          <p:nvPr userDrawn="1"/>
        </p:nvSpPr>
        <p:spPr>
          <a:xfrm>
            <a:off x="6160284" y="628496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6" name="CaixaDeTexto 125"/>
          <p:cNvSpPr txBox="1"/>
          <p:nvPr userDrawn="1"/>
        </p:nvSpPr>
        <p:spPr>
          <a:xfrm>
            <a:off x="6160284" y="50063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7" name="CaixaDeTexto 126"/>
          <p:cNvSpPr txBox="1"/>
          <p:nvPr userDrawn="1"/>
        </p:nvSpPr>
        <p:spPr>
          <a:xfrm>
            <a:off x="6160284" y="553814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8" name="CaixaDeTexto 127"/>
          <p:cNvSpPr txBox="1"/>
          <p:nvPr userDrawn="1"/>
        </p:nvSpPr>
        <p:spPr>
          <a:xfrm>
            <a:off x="6160284" y="604939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387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d. processo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4" y="3568793"/>
            <a:ext cx="501429" cy="449079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9170310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Sinalizador</a:t>
                      </a:r>
                      <a:r>
                        <a:rPr lang="pt-BR" sz="1800" kern="1200" baseline="0" dirty="0"/>
                        <a:t> de Desempenho</a:t>
                      </a:r>
                      <a:endParaRPr lang="pt-BR" sz="1800" kern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Sinalizador</a:t>
                      </a:r>
                      <a:r>
                        <a:rPr lang="pt-BR" baseline="0" dirty="0"/>
                        <a:t> de Fluxo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referências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baseline="0" dirty="0">
                <a:solidFill>
                  <a:schemeClr val="accent6"/>
                </a:solidFill>
              </a:rPr>
              <a:t>EM</a:t>
            </a:r>
            <a:r>
              <a:rPr lang="pt-BR" sz="1200" dirty="0">
                <a:solidFill>
                  <a:schemeClr val="accent6"/>
                </a:solidFill>
              </a:rPr>
              <a:t>: Ensino</a:t>
            </a:r>
            <a:r>
              <a:rPr lang="pt-BR" sz="1200" baseline="0" dirty="0">
                <a:solidFill>
                  <a:schemeClr val="accent6"/>
                </a:solidFill>
              </a:rPr>
              <a:t> médio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6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2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3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4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37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38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05" name="CaixaDeTexto 104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6" name="CaixaDeTexto 105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4" name="CaixaDeTexto 103"/>
          <p:cNvSpPr txBox="1"/>
          <p:nvPr userDrawn="1"/>
        </p:nvSpPr>
        <p:spPr>
          <a:xfrm>
            <a:off x="6210302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7" name="CaixaDeTexto 106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08" name="CaixaDeTexto 107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10" name="CaixaDeTexto 109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11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47074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2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423349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3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115043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47074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423349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6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115043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7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9435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9435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5401006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ES" sz="1600" b="1" dirty="0">
                <a:solidFill>
                  <a:schemeClr val="accent6"/>
                </a:solidFill>
              </a:rPr>
              <a:t>EM</a:t>
            </a:r>
          </a:p>
        </p:txBody>
      </p:sp>
      <p:sp>
        <p:nvSpPr>
          <p:cNvPr id="121" name="CaixaDeTexto 120"/>
          <p:cNvSpPr txBox="1"/>
          <p:nvPr userDrawn="1"/>
        </p:nvSpPr>
        <p:spPr>
          <a:xfrm>
            <a:off x="5836948" y="326684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7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8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9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1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2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3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4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5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6" name="CaixaDeTexto 135"/>
          <p:cNvSpPr txBox="1"/>
          <p:nvPr userDrawn="1"/>
        </p:nvSpPr>
        <p:spPr>
          <a:xfrm>
            <a:off x="5401006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1ª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49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0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9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7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8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9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0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1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2" name="CaixaDeTexto 181"/>
          <p:cNvSpPr txBox="1"/>
          <p:nvPr userDrawn="1"/>
        </p:nvSpPr>
        <p:spPr>
          <a:xfrm>
            <a:off x="5401006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2ª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84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5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6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7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8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9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90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91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92" name="CaixaDeTexto 191"/>
          <p:cNvSpPr txBox="1"/>
          <p:nvPr userDrawn="1"/>
        </p:nvSpPr>
        <p:spPr>
          <a:xfrm>
            <a:off x="5401006" y="5588364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3ª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pic>
        <p:nvPicPr>
          <p:cNvPr id="83" name="Imagem 8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00" name="CaixaDeTexto 99"/>
          <p:cNvSpPr txBox="1"/>
          <p:nvPr userDrawn="1"/>
        </p:nvSpPr>
        <p:spPr>
          <a:xfrm>
            <a:off x="616028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1" name="CaixaDeTexto 100"/>
          <p:cNvSpPr txBox="1"/>
          <p:nvPr userDrawn="1"/>
        </p:nvSpPr>
        <p:spPr>
          <a:xfrm>
            <a:off x="616028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2" name="CaixaDeTexto 101"/>
          <p:cNvSpPr txBox="1"/>
          <p:nvPr userDrawn="1"/>
        </p:nvSpPr>
        <p:spPr>
          <a:xfrm>
            <a:off x="616028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6160284" y="57683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160284" y="50063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6160284" y="553814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Como</a:t>
            </a:r>
            <a:r>
              <a:rPr lang="pt-BR" sz="2000" baseline="0" dirty="0">
                <a:solidFill>
                  <a:schemeClr val="accent6"/>
                </a:solidFill>
              </a:rPr>
              <a:t> vimos anteriormente, nesse bimestre, nossa escola </a:t>
            </a:r>
            <a:r>
              <a:rPr lang="pt-BR" sz="2000" b="1" baseline="0" dirty="0">
                <a:solidFill>
                  <a:schemeClr val="accent6"/>
                </a:solidFill>
              </a:rPr>
              <a:t>atingiu os sinalizadores de referência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Esse resultado positivo se deve ao </a:t>
            </a:r>
            <a:r>
              <a:rPr lang="pt-BR" sz="2000" b="1" baseline="0" dirty="0">
                <a:solidFill>
                  <a:schemeClr val="accent6"/>
                </a:solidFill>
              </a:rPr>
              <a:t>empenho e dedicação de todos</a:t>
            </a:r>
            <a:r>
              <a:rPr lang="pt-BR" sz="2000" b="0" baseline="0" dirty="0">
                <a:solidFill>
                  <a:schemeClr val="accent6"/>
                </a:solidFill>
              </a:rPr>
              <a:t> na busca por melhores resultados educacionais.</a:t>
            </a:r>
          </a:p>
          <a:p>
            <a:pPr algn="just">
              <a:spcBef>
                <a:spcPts val="1200"/>
              </a:spcBef>
            </a:pPr>
            <a:r>
              <a:rPr lang="pt-BR" sz="2000" b="0" baseline="0" dirty="0">
                <a:solidFill>
                  <a:schemeClr val="accent6"/>
                </a:solidFill>
              </a:rPr>
              <a:t>Realize uma reflexão sobre </a:t>
            </a:r>
            <a:r>
              <a:rPr lang="pt-BR" sz="2000" b="1" baseline="0" dirty="0">
                <a:solidFill>
                  <a:schemeClr val="accent6"/>
                </a:solidFill>
              </a:rPr>
              <a:t>boas práticas</a:t>
            </a:r>
            <a:r>
              <a:rPr lang="pt-BR" sz="2000" b="0" baseline="0" dirty="0">
                <a:solidFill>
                  <a:schemeClr val="accent6"/>
                </a:solidFill>
              </a:rPr>
              <a:t> a serem </a:t>
            </a:r>
            <a:r>
              <a:rPr lang="pt-BR" sz="2000" b="1" baseline="0" dirty="0">
                <a:solidFill>
                  <a:schemeClr val="accent6"/>
                </a:solidFill>
              </a:rPr>
              <a:t>registradas e compartilhadas</a:t>
            </a:r>
            <a:r>
              <a:rPr lang="pt-BR" sz="2000" b="0" baseline="0" dirty="0">
                <a:solidFill>
                  <a:schemeClr val="accent6"/>
                </a:solidFill>
              </a:rPr>
              <a:t>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85" y="2116849"/>
            <a:ext cx="93681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>
            <a:grpSpLocks noChangeAspect="1"/>
          </p:cNvGrpSpPr>
          <p:nvPr userDrawn="1"/>
        </p:nvGrpSpPr>
        <p:grpSpPr>
          <a:xfrm>
            <a:off x="597406" y="2898000"/>
            <a:ext cx="8711188" cy="3960000"/>
            <a:chOff x="-11520" y="2001687"/>
            <a:chExt cx="10286929" cy="4676313"/>
          </a:xfrm>
        </p:grpSpPr>
        <p:pic>
          <p:nvPicPr>
            <p:cNvPr id="1034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6"/>
            <a:stretch/>
          </p:blipFill>
          <p:spPr bwMode="auto">
            <a:xfrm>
              <a:off x="-11520" y="3528508"/>
              <a:ext cx="10286928" cy="314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19" y="302289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>
              <a:off x="-11520" y="2506528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20" y="200168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7742" y="2984575"/>
            <a:ext cx="5590517" cy="213378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988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9" name="CaixaDeTexto 28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251644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84231" y="5073795"/>
            <a:ext cx="10081421" cy="14051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175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Corrigindo os Rumos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Como</a:t>
            </a:r>
            <a:r>
              <a:rPr lang="pt-BR" sz="2000" baseline="0" dirty="0">
                <a:solidFill>
                  <a:schemeClr val="accent6"/>
                </a:solidFill>
              </a:rPr>
              <a:t> vimos anteriormente, nesse bimestre, nossa escola </a:t>
            </a:r>
            <a:r>
              <a:rPr lang="pt-BR" sz="2000" b="1" baseline="0" dirty="0">
                <a:solidFill>
                  <a:schemeClr val="accent6"/>
                </a:solidFill>
              </a:rPr>
              <a:t>não atingiu o(s) sinalizador(es) de referência</a:t>
            </a:r>
            <a:r>
              <a:rPr lang="pt-BR" sz="2000" baseline="0" dirty="0">
                <a:solidFill>
                  <a:schemeClr val="accent6"/>
                </a:solidFill>
              </a:rPr>
              <a:t>. O(s) sinalizador(es) que não atingimos a referência foram: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53000" y="1957388"/>
            <a:ext cx="9000000" cy="4680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/>
              <a:t>Escreva os sinalizadores que não atingiram a referência nesse bimestre (ex. %</a:t>
            </a:r>
            <a:r>
              <a:rPr lang="pt-BR" baseline="0" dirty="0"/>
              <a:t> </a:t>
            </a:r>
            <a:r>
              <a:rPr lang="pt-BR" dirty="0"/>
              <a:t>de alunos com frequência suficiente nos anos finais).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348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2"/>
          <p:cNvSpPr txBox="1">
            <a:spLocks/>
          </p:cNvSpPr>
          <p:nvPr userDrawn="1"/>
        </p:nvSpPr>
        <p:spPr>
          <a:xfrm>
            <a:off x="518695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Identificar se as ações relacionadas ao sinalizador com desvio foram</a:t>
            </a:r>
            <a:r>
              <a:rPr lang="pt-BR" altLang="pt-BR" sz="1600" baseline="0" dirty="0">
                <a:solidFill>
                  <a:schemeClr val="accent6"/>
                </a:solidFill>
              </a:rPr>
              <a:t> rea</a:t>
            </a:r>
            <a:r>
              <a:rPr lang="pt-BR" altLang="pt-BR" sz="1600" dirty="0">
                <a:solidFill>
                  <a:schemeClr val="accent6"/>
                </a:solidFill>
              </a:rPr>
              <a:t>lizadas.</a:t>
            </a:r>
          </a:p>
        </p:txBody>
      </p:sp>
      <p:sp>
        <p:nvSpPr>
          <p:cNvPr id="19" name="TextBox 32"/>
          <p:cNvSpPr txBox="1">
            <a:spLocks/>
          </p:cNvSpPr>
          <p:nvPr userDrawn="1"/>
        </p:nvSpPr>
        <p:spPr>
          <a:xfrm>
            <a:off x="3545847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Quantificar</a:t>
            </a:r>
            <a:r>
              <a:rPr lang="pt-BR" altLang="pt-BR" sz="1600" kern="1200" baseline="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 o tamanho do desvio</a:t>
            </a:r>
            <a:r>
              <a:rPr lang="pt-BR" altLang="pt-BR" sz="1600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/problema.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Quebrar o problema para identificar onde o problema se concentra (ano, turma, turno, etc.).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Realizar </a:t>
            </a:r>
            <a:r>
              <a:rPr lang="pt-BR" altLang="pt-BR" sz="1600" baseline="0" dirty="0">
                <a:solidFill>
                  <a:schemeClr val="accent6"/>
                </a:solidFill>
              </a:rPr>
              <a:t>um </a:t>
            </a:r>
            <a:r>
              <a:rPr lang="pt-BR" altLang="pt-BR" sz="1600" i="1" baseline="0" dirty="0">
                <a:solidFill>
                  <a:schemeClr val="accent6"/>
                </a:solidFill>
              </a:rPr>
              <a:t>brainstorming, </a:t>
            </a:r>
            <a:r>
              <a:rPr lang="pt-BR" altLang="pt-BR" sz="1600" dirty="0">
                <a:solidFill>
                  <a:schemeClr val="accent6"/>
                </a:solidFill>
              </a:rPr>
              <a:t>levantar as causas</a:t>
            </a:r>
            <a:r>
              <a:rPr lang="pt-BR" altLang="pt-BR" sz="1600" baseline="0" dirty="0">
                <a:solidFill>
                  <a:schemeClr val="accent6"/>
                </a:solidFill>
              </a:rPr>
              <a:t> primárias e i</a:t>
            </a:r>
            <a:r>
              <a:rPr lang="pt-BR" altLang="pt-BR" sz="1600" dirty="0">
                <a:solidFill>
                  <a:schemeClr val="accent6"/>
                </a:solidFill>
              </a:rPr>
              <a:t>dentificar</a:t>
            </a:r>
            <a:r>
              <a:rPr lang="pt-BR" altLang="pt-BR" sz="1600" baseline="0" dirty="0">
                <a:solidFill>
                  <a:schemeClr val="accent6"/>
                </a:solidFill>
              </a:rPr>
              <a:t> as causas raízes.</a:t>
            </a:r>
            <a:endParaRPr lang="pt-BR" altLang="pt-BR" sz="1600" dirty="0">
              <a:solidFill>
                <a:schemeClr val="accent6"/>
              </a:solidFill>
            </a:endParaRPr>
          </a:p>
        </p:txBody>
      </p:sp>
      <p:sp>
        <p:nvSpPr>
          <p:cNvPr id="20" name="TextBox 32"/>
          <p:cNvSpPr txBox="1">
            <a:spLocks/>
          </p:cNvSpPr>
          <p:nvPr userDrawn="1"/>
        </p:nvSpPr>
        <p:spPr>
          <a:xfrm>
            <a:off x="6573000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Propor ações corretivas para bloquear as causas raízes identificadas.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Inserir as novas ações no plano de melhoria</a:t>
            </a:r>
            <a:r>
              <a:rPr lang="pt-BR" altLang="pt-BR" sz="1600" baseline="0" dirty="0">
                <a:solidFill>
                  <a:schemeClr val="accent6"/>
                </a:solidFill>
              </a:rPr>
              <a:t> da escola.</a:t>
            </a:r>
            <a:endParaRPr lang="pt-BR" altLang="pt-BR" sz="1600" dirty="0">
              <a:solidFill>
                <a:schemeClr val="accent6"/>
              </a:solidFill>
            </a:endParaRP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Para cada um dos</a:t>
            </a:r>
            <a:r>
              <a:rPr lang="pt-BR" sz="2000" baseline="0" dirty="0">
                <a:solidFill>
                  <a:schemeClr val="accent6"/>
                </a:solidFill>
              </a:rPr>
              <a:t> sinalizadores que não atingiram a referência, é necessário realizar o </a:t>
            </a:r>
            <a:r>
              <a:rPr lang="pt-BR" sz="2000" b="1" baseline="0" dirty="0">
                <a:solidFill>
                  <a:schemeClr val="accent6"/>
                </a:solidFill>
              </a:rPr>
              <a:t>Relatório de Três Gerações (R3G).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Precisamos analisar o </a:t>
            </a:r>
            <a:r>
              <a:rPr lang="pt-BR" sz="2000" b="1" baseline="0" dirty="0">
                <a:solidFill>
                  <a:schemeClr val="accent6"/>
                </a:solidFill>
              </a:rPr>
              <a:t>desvio</a:t>
            </a:r>
            <a:r>
              <a:rPr lang="pt-BR" sz="2000" baseline="0" dirty="0">
                <a:solidFill>
                  <a:schemeClr val="accent6"/>
                </a:solidFill>
              </a:rPr>
              <a:t> no sinalizador, </a:t>
            </a:r>
            <a:r>
              <a:rPr lang="pt-BR" sz="2000" b="1" baseline="0" dirty="0">
                <a:solidFill>
                  <a:schemeClr val="accent6"/>
                </a:solidFill>
              </a:rPr>
              <a:t>identificar as causas </a:t>
            </a:r>
            <a:r>
              <a:rPr lang="pt-BR" sz="2000" baseline="0" dirty="0">
                <a:solidFill>
                  <a:schemeClr val="accent6"/>
                </a:solidFill>
              </a:rPr>
              <a:t>do desvio e propor </a:t>
            </a:r>
            <a:r>
              <a:rPr lang="pt-BR" sz="2000" b="1" baseline="0" dirty="0">
                <a:solidFill>
                  <a:schemeClr val="accent6"/>
                </a:solidFill>
              </a:rPr>
              <a:t>ação corretivas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Arredondar Retângulo no Mesmo Canto Lateral 3"/>
          <p:cNvSpPr/>
          <p:nvPr userDrawn="1"/>
        </p:nvSpPr>
        <p:spPr>
          <a:xfrm flipV="1">
            <a:off x="5186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9" name="Picture 2" descr="C:\Users\Consultor\Downloads\left-arrow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09" y="2574352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onsultor\Downloads\download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onsultor\Downloads\right-arrow-circular-button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 userDrawn="1"/>
        </p:nvSpPr>
        <p:spPr>
          <a:xfrm>
            <a:off x="1051572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PASSADO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405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PRESENTE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711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FUTURO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Arredondar Retângulo no Mesmo Canto Lateral 20"/>
          <p:cNvSpPr/>
          <p:nvPr userDrawn="1"/>
        </p:nvSpPr>
        <p:spPr>
          <a:xfrm flipV="1">
            <a:off x="35510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22" name="Arredondar Retângulo no Mesmo Canto Lateral 21"/>
          <p:cNvSpPr/>
          <p:nvPr userDrawn="1"/>
        </p:nvSpPr>
        <p:spPr>
          <a:xfrm flipV="1">
            <a:off x="6578248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930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3G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5" y="2254959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 raízes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revertermos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2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marR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/>
              <a:t>Escreva o problema (ex. Baixo % de alunos com desempenho acima do básico na AAP de matemática nos 5º anos dos Anos Iniciais).</a:t>
            </a:r>
            <a:endParaRPr lang="es-ES" dirty="0"/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RAÍZES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marR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raízes identificadas para o desvio desse sinalizador.</a:t>
            </a: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069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3G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" y="2268616"/>
            <a:ext cx="501429" cy="450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 raízes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revertermos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problema (ex. Baixo % de alunos com desempenho acima do básico na AAP de matemática nos 9º anos dos Anos Finais).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RAÍZES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raízes identificadas para o desvio desse sinalizador.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944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3G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6" y="2308058"/>
            <a:ext cx="501429" cy="449079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 raízes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revertermos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problema (ex. Baixo % de alunos com desempenho acima do básico na AAP de matemática nas 3ª séries do Ensino Médio).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RAÍZES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raízes identificadas para o desvio desse sinalizador.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352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3" name="Fluxograma: Entrada manual 22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4" name="Fluxograma: Entrada manual 23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5" name="Fluxograma: Entrada manual 24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15" name="Retângulo 1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1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1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21" name="Retângulo 20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777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1" name="CaixaDeTexto 30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7" name="Fluxograma: Entrada manual 26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368999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4866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róximos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89927" y="1380309"/>
            <a:ext cx="9613284" cy="240255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22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203373" y="2008849"/>
            <a:ext cx="9595949" cy="177401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indent="-28575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t-BR" altLang="pt-BR" sz="1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Escreva os pontos mais relevantes que estiveram em pauta. </a:t>
            </a:r>
          </a:p>
        </p:txBody>
      </p:sp>
      <p:sp>
        <p:nvSpPr>
          <p:cNvPr id="28" name="Retângulo 27"/>
          <p:cNvSpPr/>
          <p:nvPr userDrawn="1"/>
        </p:nvSpPr>
        <p:spPr>
          <a:xfrm>
            <a:off x="203374" y="3920394"/>
            <a:ext cx="9613284" cy="258061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2" name="Arredondar Retângulo no Mesmo Canto Lateral 11"/>
          <p:cNvSpPr/>
          <p:nvPr userDrawn="1"/>
        </p:nvSpPr>
        <p:spPr>
          <a:xfrm flipV="1">
            <a:off x="171842" y="138030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1" hasCustomPrompt="1"/>
          </p:nvPr>
        </p:nvSpPr>
        <p:spPr>
          <a:xfrm>
            <a:off x="208762" y="4543159"/>
            <a:ext cx="9607895" cy="195484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marR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Listar os pontos que a Escola necessita de apoio da Diretoria de Ensino e/ou principais encaminhamentos a serem realizados para as questões levantadas na reunião, sejam elas internas ou externas à Escola.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Conclusões</a:t>
            </a:r>
            <a:r>
              <a:rPr lang="pt-BR" baseline="0" noProof="0" dirty="0"/>
              <a:t> da etapa de Acompanhamento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39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Após analisar as ações e resultados, chegamos às seguintes conclusões: 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171843" y="1380309"/>
            <a:ext cx="962748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PONTOS RELEVANTES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DA REUNIÃO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Arredondar Retângulo no Mesmo Canto Lateral 28"/>
          <p:cNvSpPr/>
          <p:nvPr userDrawn="1"/>
        </p:nvSpPr>
        <p:spPr>
          <a:xfrm flipV="1">
            <a:off x="186016" y="391461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0" name="CaixaDeTexto 29"/>
          <p:cNvSpPr txBox="1"/>
          <p:nvPr userDrawn="1"/>
        </p:nvSpPr>
        <p:spPr>
          <a:xfrm>
            <a:off x="551309" y="3958889"/>
            <a:ext cx="8931643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NECESSIDADE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DE APOIO E ENCAMINHAMENTOS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628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 userDrawn="1"/>
        </p:nvSpPr>
        <p:spPr>
          <a:xfrm>
            <a:off x="2253000" y="301238"/>
            <a:ext cx="54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6"/>
                </a:solidFill>
              </a:rPr>
              <a:t>OBRIGADO(A)!</a:t>
            </a:r>
            <a:endParaRPr lang="es-ES" sz="6000" dirty="0">
              <a:solidFill>
                <a:schemeClr val="accent6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 rot="16200000">
            <a:off x="4929480" y="-329192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>
          <a:xfrm>
            <a:off x="420853" y="1948984"/>
            <a:ext cx="5400000" cy="46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imagem para encerramento (opcional).</a:t>
            </a:r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5961285" y="3855376"/>
            <a:ext cx="3600000" cy="2160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/>
              <a:t>Insira uma frase para encerramento (opcional).</a:t>
            </a:r>
            <a:endParaRPr lang="es-E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9639" y="6141749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787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vidê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Evidências da Reunião de Nível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24172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Data: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372979" y="1656877"/>
            <a:ext cx="9080021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Insira aqui </a:t>
            </a:r>
            <a:r>
              <a:rPr lang="pt-BR" sz="2000" b="1" dirty="0">
                <a:solidFill>
                  <a:schemeClr val="accent6"/>
                </a:solidFill>
              </a:rPr>
              <a:t>fotos</a:t>
            </a:r>
            <a:r>
              <a:rPr lang="pt-BR" sz="2000" dirty="0">
                <a:solidFill>
                  <a:schemeClr val="accent6"/>
                </a:solidFill>
              </a:rPr>
              <a:t> que</a:t>
            </a:r>
            <a:r>
              <a:rPr lang="pt-BR" sz="2000" baseline="0" dirty="0">
                <a:solidFill>
                  <a:schemeClr val="accent6"/>
                </a:solidFill>
              </a:rPr>
              <a:t> evidenciem a realização da reunião de nível.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870200" y="878505"/>
            <a:ext cx="32766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Local: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6365455" y="878505"/>
            <a:ext cx="32766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Nº Participantes: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6411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372979" y="42863"/>
            <a:ext cx="7740000" cy="720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adicionar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888646"/>
            <a:ext cx="9001125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adicionar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52438" y="2430462"/>
            <a:ext cx="9001125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Adicione imagens, textos e etc.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468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7590" y="4985444"/>
            <a:ext cx="7777779" cy="1274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lang="pt-BR" sz="4000" b="1" cap="all" baseline="0" smtClean="0">
                <a:solidFill>
                  <a:schemeClr val="accent6"/>
                </a:solidFill>
                <a:latin typeface="Calibri" pitchFamily="34" charset="0"/>
                <a:ea typeface="+mj-ea"/>
                <a:cs typeface="Segoe UI Light" panose="020B0502040204020203" pitchFamily="34" charset="0"/>
              </a:defRPr>
            </a:lvl1pPr>
            <a:lvl2pPr>
              <a:defRPr lang="pt-BR" sz="4400" smtClean="0">
                <a:latin typeface="Calibri" pitchFamily="34" charset="0"/>
                <a:cs typeface="Arial" charset="0"/>
              </a:defRPr>
            </a:lvl2pPr>
            <a:lvl3pPr>
              <a:defRPr lang="pt-BR" sz="4400" smtClean="0">
                <a:latin typeface="Calibri" pitchFamily="34" charset="0"/>
                <a:cs typeface="Arial" charset="0"/>
              </a:defRPr>
            </a:lvl3pPr>
            <a:lvl4pPr>
              <a:defRPr lang="pt-BR" sz="4400" smtClean="0">
                <a:latin typeface="Calibri" pitchFamily="34" charset="0"/>
                <a:cs typeface="Arial" charset="0"/>
              </a:defRPr>
            </a:lvl4pPr>
            <a:lvl5pPr>
              <a:defRPr lang="es-ES" sz="4400">
                <a:latin typeface="Calibri" pitchFamily="34" charset="0"/>
                <a:cs typeface="Arial" charset="0"/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pt-BR" dirty="0"/>
              <a:t>Escreva o nome da Escola</a:t>
            </a:r>
          </a:p>
        </p:txBody>
      </p:sp>
      <p:sp>
        <p:nvSpPr>
          <p:cNvPr id="9" name="Retângulo 8"/>
          <p:cNvSpPr/>
          <p:nvPr userDrawn="1"/>
        </p:nvSpPr>
        <p:spPr>
          <a:xfrm rot="16200000">
            <a:off x="4926000" y="-521287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0" y="708597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581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ângulo 169"/>
          <p:cNvSpPr/>
          <p:nvPr userDrawn="1"/>
        </p:nvSpPr>
        <p:spPr>
          <a:xfrm>
            <a:off x="7823200" y="2190672"/>
            <a:ext cx="1542286" cy="3887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5438071" y="2190672"/>
            <a:ext cx="2040044" cy="3887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os Resultados</a:t>
            </a: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5686536" y="183067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1" dirty="0">
                <a:solidFill>
                  <a:schemeClr val="accent6"/>
                </a:solidFill>
              </a:rPr>
              <a:t>Língua</a:t>
            </a:r>
            <a:r>
              <a:rPr lang="pt-BR" sz="1200" b="1" baseline="0" dirty="0">
                <a:solidFill>
                  <a:schemeClr val="accent6"/>
                </a:solidFill>
              </a:rPr>
              <a:t> Portuguesa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6747287" y="183067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1" dirty="0">
                <a:solidFill>
                  <a:schemeClr val="accent6"/>
                </a:solidFill>
              </a:rPr>
              <a:t>Matemática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cxnSp>
        <p:nvCxnSpPr>
          <p:cNvPr id="138" name="Conector reto 137"/>
          <p:cNvCxnSpPr/>
          <p:nvPr userDrawn="1"/>
        </p:nvCxnSpPr>
        <p:spPr>
          <a:xfrm flipV="1">
            <a:off x="664562" y="3345627"/>
            <a:ext cx="8640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 userDrawn="1"/>
        </p:nvCxnSpPr>
        <p:spPr>
          <a:xfrm flipV="1">
            <a:off x="664562" y="5006810"/>
            <a:ext cx="8640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 userDrawn="1"/>
        </p:nvSpPr>
        <p:spPr>
          <a:xfrm>
            <a:off x="2249005" y="1364341"/>
            <a:ext cx="180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accent6"/>
                </a:solidFill>
              </a:rPr>
              <a:t>RESULTADO DO IDESP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5198093" y="1672164"/>
            <a:ext cx="2520000" cy="7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ctr" defTabSz="457200" rtl="0" eaLnBrk="1" latinLnBrk="0" hangingPunct="1"/>
            <a:r>
              <a:rPr lang="pt-BR" sz="1400" b="1" kern="1200" dirty="0">
                <a:solidFill>
                  <a:schemeClr val="accent6"/>
                </a:solidFill>
              </a:rPr>
              <a:t>Sinalizador de Desempenho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7477832" y="1670552"/>
            <a:ext cx="2233022" cy="7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Sinalizador de Fluxo</a:t>
            </a:r>
          </a:p>
        </p:txBody>
      </p:sp>
      <p:sp>
        <p:nvSpPr>
          <p:cNvPr id="153" name="CaixaDeTexto 152"/>
          <p:cNvSpPr txBox="1"/>
          <p:nvPr userDrawn="1"/>
        </p:nvSpPr>
        <p:spPr>
          <a:xfrm>
            <a:off x="453000" y="878505"/>
            <a:ext cx="9000000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Os resultados da </a:t>
            </a:r>
            <a:r>
              <a:rPr lang="pt-BR" sz="2000" b="1" dirty="0">
                <a:solidFill>
                  <a:schemeClr val="accent6"/>
                </a:solidFill>
              </a:rPr>
              <a:t>Escola </a:t>
            </a:r>
            <a:r>
              <a:rPr lang="pt-BR" sz="2000" b="0" baseline="0" dirty="0">
                <a:solidFill>
                  <a:schemeClr val="accent6"/>
                </a:solidFill>
              </a:rPr>
              <a:t>no     </a:t>
            </a:r>
            <a:r>
              <a:rPr lang="pt-BR" sz="2000" b="1" baseline="0" dirty="0">
                <a:solidFill>
                  <a:schemeClr val="accent6"/>
                </a:solidFill>
              </a:rPr>
              <a:t> bimestre </a:t>
            </a:r>
            <a:r>
              <a:rPr lang="pt-BR" sz="2000" baseline="0" dirty="0">
                <a:solidFill>
                  <a:schemeClr val="accent6"/>
                </a:solidFill>
              </a:rPr>
              <a:t>são os seguintes.</a:t>
            </a:r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0" y="1984719"/>
            <a:ext cx="468000" cy="468000"/>
          </a:xfrm>
          <a:prstGeom prst="rect">
            <a:avLst/>
          </a:prstGeom>
        </p:spPr>
      </p:pic>
      <p:sp>
        <p:nvSpPr>
          <p:cNvPr id="35" name="CaixaDeTexto 34"/>
          <p:cNvSpPr txBox="1"/>
          <p:nvPr userDrawn="1"/>
        </p:nvSpPr>
        <p:spPr>
          <a:xfrm>
            <a:off x="465310" y="2356389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6" name="Imagem 3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" y="3684611"/>
            <a:ext cx="501429" cy="450000"/>
          </a:xfrm>
          <a:prstGeom prst="rect">
            <a:avLst/>
          </a:prstGeom>
        </p:spPr>
      </p:pic>
      <p:sp>
        <p:nvSpPr>
          <p:cNvPr id="37" name="CaixaDeTexto 36"/>
          <p:cNvSpPr txBox="1"/>
          <p:nvPr userDrawn="1"/>
        </p:nvSpPr>
        <p:spPr>
          <a:xfrm>
            <a:off x="465310" y="4090260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8" name="Imagem 37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" y="5168379"/>
            <a:ext cx="501429" cy="449079"/>
          </a:xfrm>
          <a:prstGeom prst="rect">
            <a:avLst/>
          </a:prstGeom>
        </p:spPr>
      </p:pic>
      <p:sp>
        <p:nvSpPr>
          <p:cNvPr id="39" name="CaixaDeTexto 38"/>
          <p:cNvSpPr txBox="1"/>
          <p:nvPr userDrawn="1"/>
        </p:nvSpPr>
        <p:spPr>
          <a:xfrm>
            <a:off x="465310" y="5545612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61213" y="1357052"/>
            <a:ext cx="420560" cy="360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02803" y="931678"/>
            <a:ext cx="288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000" b="1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2º</a:t>
            </a:r>
            <a:endParaRPr lang="es-ES" dirty="0"/>
          </a:p>
        </p:txBody>
      </p:sp>
      <p:pic>
        <p:nvPicPr>
          <p:cNvPr id="44" name="Imagem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45" name="Retângulo 44"/>
          <p:cNvSpPr/>
          <p:nvPr userDrawn="1"/>
        </p:nvSpPr>
        <p:spPr>
          <a:xfrm>
            <a:off x="1648035" y="6321936"/>
            <a:ext cx="180000" cy="180000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8" name="CaixaDeTexto 47"/>
          <p:cNvSpPr txBox="1"/>
          <p:nvPr userDrawn="1"/>
        </p:nvSpPr>
        <p:spPr>
          <a:xfrm>
            <a:off x="1828035" y="6321219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Resultado histórico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9" name="Retângulo 48"/>
          <p:cNvSpPr/>
          <p:nvPr userDrawn="1"/>
        </p:nvSpPr>
        <p:spPr>
          <a:xfrm>
            <a:off x="3222473" y="6321219"/>
            <a:ext cx="180000" cy="180000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3415808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1" name="Retângulo 50"/>
          <p:cNvSpPr/>
          <p:nvPr userDrawn="1"/>
        </p:nvSpPr>
        <p:spPr>
          <a:xfrm>
            <a:off x="5953489" y="6320502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52" name="Retângulo 51"/>
          <p:cNvSpPr/>
          <p:nvPr userDrawn="1"/>
        </p:nvSpPr>
        <p:spPr>
          <a:xfrm>
            <a:off x="7515626" y="6320502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53" name="CaixaDeTexto 52"/>
          <p:cNvSpPr txBox="1"/>
          <p:nvPr userDrawn="1"/>
        </p:nvSpPr>
        <p:spPr>
          <a:xfrm>
            <a:off x="6104461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4" name="CaixaDeTexto 53"/>
          <p:cNvSpPr txBox="1"/>
          <p:nvPr userDrawn="1"/>
        </p:nvSpPr>
        <p:spPr>
          <a:xfrm>
            <a:off x="7694447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3" name="Retângulo 32"/>
          <p:cNvSpPr/>
          <p:nvPr userDrawn="1"/>
        </p:nvSpPr>
        <p:spPr>
          <a:xfrm>
            <a:off x="5953489" y="6594902"/>
            <a:ext cx="180000" cy="18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6104461" y="65949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Evoluiu, mas 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0654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/>
          <p:cNvSpPr txBox="1"/>
          <p:nvPr userDrawn="1"/>
        </p:nvSpPr>
        <p:spPr>
          <a:xfrm>
            <a:off x="453000" y="878505"/>
            <a:ext cx="8999999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Por meio do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Relatório de Três Gerações (R3G)</a:t>
            </a:r>
            <a:r>
              <a:rPr lang="pt-BR" sz="2000" b="0" baseline="0" dirty="0">
                <a:solidFill>
                  <a:schemeClr val="accent6"/>
                </a:solidFill>
              </a:rPr>
              <a:t>,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foram</a:t>
            </a:r>
            <a:r>
              <a:rPr lang="pt-BR" sz="2000" baseline="0" dirty="0">
                <a:solidFill>
                  <a:schemeClr val="accent6"/>
                </a:solidFill>
              </a:rPr>
              <a:t> propostas as seguintes ações para melhoria dos resultados.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os Resultados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6793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ções implemen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Boas</a:t>
            </a:r>
            <a:r>
              <a:rPr lang="pt-BR" baseline="0" noProof="0" dirty="0"/>
              <a:t> Práticas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Principal ação da </a:t>
            </a:r>
            <a:r>
              <a:rPr lang="pt-BR" sz="2000" b="1" dirty="0">
                <a:solidFill>
                  <a:schemeClr val="accent6"/>
                </a:solidFill>
              </a:rPr>
              <a:t>escola </a:t>
            </a:r>
            <a:r>
              <a:rPr lang="pt-BR" sz="2000" b="0" dirty="0">
                <a:solidFill>
                  <a:schemeClr val="accent6"/>
                </a:solidFill>
              </a:rPr>
              <a:t>que</a:t>
            </a:r>
            <a:r>
              <a:rPr lang="pt-BR" sz="2000" b="1" dirty="0">
                <a:solidFill>
                  <a:schemeClr val="accent6"/>
                </a:solidFill>
              </a:rPr>
              <a:t> </a:t>
            </a:r>
            <a:r>
              <a:rPr lang="pt-BR" sz="2000" dirty="0">
                <a:solidFill>
                  <a:schemeClr val="accent6"/>
                </a:solidFill>
              </a:rPr>
              <a:t>foi implementada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dirty="0">
                <a:solidFill>
                  <a:schemeClr val="accent6"/>
                </a:solidFill>
              </a:rPr>
              <a:t>impactou o resultado.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447876" y="2167827"/>
            <a:ext cx="9000000" cy="4510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7" name="Arredondar Retângulo no Mesmo Canto Lateral 16"/>
          <p:cNvSpPr/>
          <p:nvPr userDrawn="1"/>
        </p:nvSpPr>
        <p:spPr>
          <a:xfrm flipV="1">
            <a:off x="442752" y="2167827"/>
            <a:ext cx="9000000" cy="108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47876" y="2167826"/>
            <a:ext cx="9000000" cy="1080000"/>
          </a:xfrm>
          <a:prstGeom prst="rect">
            <a:avLst/>
          </a:prstGeom>
        </p:spPr>
        <p:txBody>
          <a:bodyPr lIns="108000" tIns="108000" rIns="108000" bIns="36000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Descreva a ação de melhoria e os fatores de destaque que impactaram o resultado.</a:t>
            </a:r>
          </a:p>
        </p:txBody>
      </p:sp>
      <p:sp>
        <p:nvSpPr>
          <p:cNvPr id="19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549275" y="3370653"/>
            <a:ext cx="4320000" cy="320431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20" name="Espaço Reservado para Imagem 8"/>
          <p:cNvSpPr>
            <a:spLocks noGrp="1"/>
          </p:cNvSpPr>
          <p:nvPr>
            <p:ph type="pic" sz="quarter" idx="13" hasCustomPrompt="1"/>
          </p:nvPr>
        </p:nvSpPr>
        <p:spPr>
          <a:xfrm>
            <a:off x="4998575" y="3379707"/>
            <a:ext cx="4320000" cy="319526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21" name="Espaço Reservado para Tex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  <p:sp>
        <p:nvSpPr>
          <p:cNvPr id="22" name="Espaço Reservado para Tex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3000" y="1784876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1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Problema impactado</a:t>
            </a:r>
          </a:p>
        </p:txBody>
      </p:sp>
    </p:spTree>
    <p:extLst>
      <p:ext uri="{BB962C8B-B14F-4D97-AF65-F5344CB8AC3E}">
        <p14:creationId xmlns:p14="http://schemas.microsoft.com/office/powerpoint/2010/main" val="277600801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47876" y="1390471"/>
            <a:ext cx="9000000" cy="52744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9" name="Arredondar Retângulo no Mesmo Canto Lateral 8"/>
          <p:cNvSpPr/>
          <p:nvPr userDrawn="1"/>
        </p:nvSpPr>
        <p:spPr>
          <a:xfrm flipV="1">
            <a:off x="455278" y="1378689"/>
            <a:ext cx="9000000" cy="54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Gestão à</a:t>
            </a:r>
            <a:r>
              <a:rPr lang="pt-BR" baseline="0" noProof="0" dirty="0"/>
              <a:t> Vista</a:t>
            </a:r>
            <a:endParaRPr lang="pt-BR" noProof="0" dirty="0"/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Gestão à</a:t>
            </a:r>
            <a:r>
              <a:rPr lang="pt-BR" sz="2000" baseline="0" dirty="0">
                <a:solidFill>
                  <a:schemeClr val="accent6"/>
                </a:solidFill>
              </a:rPr>
              <a:t> Vista da </a:t>
            </a:r>
            <a:r>
              <a:rPr lang="pt-BR" sz="2000" b="0" dirty="0">
                <a:solidFill>
                  <a:schemeClr val="accent6"/>
                </a:solidFill>
              </a:rPr>
              <a:t>escola </a:t>
            </a:r>
            <a:r>
              <a:rPr lang="pt-BR" sz="2000" dirty="0">
                <a:solidFill>
                  <a:schemeClr val="accent6"/>
                </a:solidFill>
              </a:rPr>
              <a:t>foi atualizado</a:t>
            </a:r>
            <a:r>
              <a:rPr lang="pt-BR" sz="2000" baseline="0" dirty="0">
                <a:solidFill>
                  <a:schemeClr val="accent6"/>
                </a:solidFill>
              </a:rPr>
              <a:t> conforme foto abaixo.</a:t>
            </a:r>
            <a:endParaRPr lang="pt-BR" sz="2000" dirty="0">
              <a:solidFill>
                <a:schemeClr val="accent6"/>
              </a:solidFill>
            </a:endParaRPr>
          </a:p>
        </p:txBody>
      </p:sp>
      <p:sp>
        <p:nvSpPr>
          <p:cNvPr id="11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556569" y="2066795"/>
            <a:ext cx="8782615" cy="450302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foto da Gestão à Vista da escola atualizado.</a:t>
            </a:r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</p:spTree>
    <p:extLst>
      <p:ext uri="{BB962C8B-B14F-4D97-AF65-F5344CB8AC3E}">
        <p14:creationId xmlns:p14="http://schemas.microsoft.com/office/powerpoint/2010/main" val="800240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7" name="CaixaDeTexto 2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Retângulo 31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5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7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175421" y="2590554"/>
            <a:ext cx="10081421" cy="38802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9141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Analisando o Plano</a:t>
            </a:r>
            <a:endParaRPr lang="es-ES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Plano de Melhoria da Escola deve ser analisado de forma mais aprofundada que na atualização semanal.</a:t>
            </a: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58" name="Imagem 5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 userDrawn="1"/>
        </p:nvPicPr>
        <p:blipFill>
          <a:blip r:embed="rId3" cstate="print">
            <a:duotone>
              <a:srgbClr val="FFD4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9" y="1705054"/>
            <a:ext cx="900000" cy="900000"/>
          </a:xfrm>
          <a:prstGeom prst="rect">
            <a:avLst/>
          </a:prstGeom>
        </p:spPr>
      </p:pic>
      <p:sp>
        <p:nvSpPr>
          <p:cNvPr id="106" name="TextBox 32"/>
          <p:cNvSpPr txBox="1"/>
          <p:nvPr userDrawn="1"/>
        </p:nvSpPr>
        <p:spPr>
          <a:xfrm>
            <a:off x="1725092" y="1830678"/>
            <a:ext cx="7763711" cy="400105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cada segmento, o grupo deve fazer algumas reflexões:</a:t>
            </a:r>
          </a:p>
        </p:txBody>
      </p:sp>
      <p:sp>
        <p:nvSpPr>
          <p:cNvPr id="99" name="TextBox 32"/>
          <p:cNvSpPr txBox="1"/>
          <p:nvPr userDrawn="1"/>
        </p:nvSpPr>
        <p:spPr>
          <a:xfrm>
            <a:off x="1565754" y="2349800"/>
            <a:ext cx="8152254" cy="4247313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possível estimar se as ações concluídas foram efetivas?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Foram coletadas evidências das ações concluídas?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2000" dirty="0">
                <a:solidFill>
                  <a:schemeClr val="accent6"/>
                </a:solidFill>
              </a:rPr>
              <a:t>Há muitas ações concluídas com atraso? 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adiamento da execução destas  é significativo? Pode alterar o impacto previsto nesta ou outra ação?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2000" dirty="0">
                <a:solidFill>
                  <a:schemeClr val="accent6"/>
                </a:solidFill>
              </a:rPr>
              <a:t>Há concentração de ações em atraso com algum responsável?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231F2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responsáveis com ações em atraso estão comprometidos com o MMR e o atingimento da meta? Possuem conhecimento técnico suficiente para execução da ação?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 o impacto do atraso das ações sobre o resultado esperado com sua execução?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existem ações canceladas, foi realizada uma nova avaliação da suficiência do plano para o alcance da meta? </a:t>
            </a:r>
          </a:p>
        </p:txBody>
      </p:sp>
    </p:spTree>
    <p:extLst>
      <p:ext uri="{BB962C8B-B14F-4D97-AF65-F5344CB8AC3E}">
        <p14:creationId xmlns:p14="http://schemas.microsoft.com/office/powerpoint/2010/main" val="201517087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úvidas e dificuld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Considerações Finais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Momento</a:t>
            </a:r>
            <a:r>
              <a:rPr lang="pt-BR" sz="2000" baseline="0" dirty="0">
                <a:solidFill>
                  <a:schemeClr val="accent6"/>
                </a:solidFill>
              </a:rPr>
              <a:t> para o </a:t>
            </a:r>
            <a:r>
              <a:rPr lang="pt-BR" sz="2000" b="1" baseline="0" dirty="0">
                <a:solidFill>
                  <a:schemeClr val="accent6"/>
                </a:solidFill>
              </a:rPr>
              <a:t>esclarecimento das dúvidas</a:t>
            </a:r>
            <a:r>
              <a:rPr lang="pt-BR" sz="2000" baseline="0" dirty="0">
                <a:solidFill>
                  <a:schemeClr val="accent6"/>
                </a:solidFill>
              </a:rPr>
              <a:t>, compartilhamento de </a:t>
            </a:r>
            <a:r>
              <a:rPr lang="pt-BR" sz="2000" b="1" baseline="0" dirty="0">
                <a:solidFill>
                  <a:schemeClr val="accent6"/>
                </a:solidFill>
              </a:rPr>
              <a:t>boas práticas </a:t>
            </a:r>
            <a:r>
              <a:rPr lang="pt-BR" sz="2000" b="0" baseline="0" dirty="0">
                <a:solidFill>
                  <a:schemeClr val="accent6"/>
                </a:solidFill>
              </a:rPr>
              <a:t>e fala de encerramento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643" y="1888252"/>
            <a:ext cx="8710714" cy="432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020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comp. plano (escol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8332822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/>
              <a:t>Recursos Utilizados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95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 partir dos recursos disponibilizados, foram homologadas ações do Plano de Melhoria do MMR.  </a:t>
            </a: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2612834" y="3108805"/>
            <a:ext cx="1671254" cy="6715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R$ 100 mil</a:t>
            </a:r>
            <a:endParaRPr lang="es-ES" dirty="0"/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2549706" y="2314674"/>
            <a:ext cx="1797510" cy="72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TOTAL DISPONÍVEL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41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6191132" y="2612771"/>
            <a:ext cx="1863654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R$ 30 mil</a:t>
            </a:r>
            <a:endParaRPr lang="es-ES" dirty="0"/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4570200" y="2558771"/>
            <a:ext cx="144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pt-BR" sz="1600" dirty="0">
                <a:solidFill>
                  <a:schemeClr val="accent6"/>
                </a:solidFill>
              </a:rPr>
              <a:t>Planejado</a:t>
            </a:r>
            <a:endParaRPr lang="es-ES" sz="1600" dirty="0">
              <a:solidFill>
                <a:schemeClr val="accent6"/>
              </a:solidFill>
            </a:endParaRPr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33" hasCustomPrompt="1"/>
          </p:nvPr>
        </p:nvSpPr>
        <p:spPr>
          <a:xfrm>
            <a:off x="6191132" y="3131350"/>
            <a:ext cx="1863654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R$ 20 mil</a:t>
            </a:r>
            <a:endParaRPr lang="es-ES" dirty="0"/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4570200" y="3077350"/>
            <a:ext cx="144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pt-BR" sz="1600" dirty="0">
                <a:solidFill>
                  <a:schemeClr val="accent6"/>
                </a:solidFill>
              </a:rPr>
              <a:t>Homologado</a:t>
            </a:r>
            <a:endParaRPr lang="es-ES" sz="1600" dirty="0">
              <a:solidFill>
                <a:schemeClr val="accent6"/>
              </a:solidFill>
            </a:endParaRPr>
          </a:p>
        </p:txBody>
      </p:sp>
      <p:cxnSp>
        <p:nvCxnSpPr>
          <p:cNvPr id="46" name="Conector reto 45"/>
          <p:cNvCxnSpPr/>
          <p:nvPr userDrawn="1"/>
        </p:nvCxnSpPr>
        <p:spPr>
          <a:xfrm>
            <a:off x="4477432" y="2278949"/>
            <a:ext cx="35486" cy="158068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 userDrawn="1"/>
        </p:nvCxnSpPr>
        <p:spPr>
          <a:xfrm flipV="1">
            <a:off x="5875714" y="2792771"/>
            <a:ext cx="2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 userDrawn="1"/>
        </p:nvCxnSpPr>
        <p:spPr>
          <a:xfrm flipV="1">
            <a:off x="5875714" y="3311350"/>
            <a:ext cx="2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88" y="2731654"/>
            <a:ext cx="769010" cy="6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661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comp. plano (escol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8332822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/>
              <a:t>Recursos Disponibilizados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95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 partir dos recursos disponibilizados, o valor disponibilizado para a escola corresponde a:</a:t>
            </a: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5462097" y="2827333"/>
            <a:ext cx="1671254" cy="6715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R$ 100 mil</a:t>
            </a:r>
            <a:endParaRPr lang="es-ES" dirty="0"/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3664587" y="2818200"/>
            <a:ext cx="1797510" cy="72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TOTAL DISPONÍVEL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77" y="2803129"/>
            <a:ext cx="769010" cy="6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146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Próximos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89927" y="1380309"/>
            <a:ext cx="9613284" cy="240255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22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203373" y="2008849"/>
            <a:ext cx="9595949" cy="177401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indent="-28575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t-BR" altLang="pt-BR" sz="1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Escreva os pontos mais relevantes que estiveram em pauta. </a:t>
            </a:r>
          </a:p>
        </p:txBody>
      </p:sp>
      <p:sp>
        <p:nvSpPr>
          <p:cNvPr id="28" name="Retângulo 27"/>
          <p:cNvSpPr/>
          <p:nvPr userDrawn="1"/>
        </p:nvSpPr>
        <p:spPr>
          <a:xfrm>
            <a:off x="203374" y="3920394"/>
            <a:ext cx="9613284" cy="258061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2" name="Arredondar Retângulo no Mesmo Canto Lateral 11"/>
          <p:cNvSpPr/>
          <p:nvPr userDrawn="1"/>
        </p:nvSpPr>
        <p:spPr>
          <a:xfrm flipV="1">
            <a:off x="171842" y="138030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1" hasCustomPrompt="1"/>
          </p:nvPr>
        </p:nvSpPr>
        <p:spPr>
          <a:xfrm>
            <a:off x="208762" y="4543159"/>
            <a:ext cx="9607895" cy="195484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marR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Listar os pontos que estão fora da governabilidade da Escola, apontados na reunião.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Conclusões</a:t>
            </a:r>
            <a:r>
              <a:rPr lang="pt-BR" baseline="0" noProof="0" dirty="0"/>
              <a:t> da Reunião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39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Após a reunião, chegamos às seguintes conclusões: 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171843" y="1380309"/>
            <a:ext cx="962748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PONTOS RELEVANTES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DA REUNIÃO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Arredondar Retângulo no Mesmo Canto Lateral 28"/>
          <p:cNvSpPr/>
          <p:nvPr userDrawn="1"/>
        </p:nvSpPr>
        <p:spPr>
          <a:xfrm flipV="1">
            <a:off x="186016" y="391461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0" name="CaixaDeTexto 29"/>
          <p:cNvSpPr txBox="1"/>
          <p:nvPr userDrawn="1"/>
        </p:nvSpPr>
        <p:spPr>
          <a:xfrm>
            <a:off x="551309" y="3958889"/>
            <a:ext cx="8931643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NECESSIDADE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DE APOIO E ENCAMINHAMENTOS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566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3309927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Painel</a:t>
            </a:r>
            <a:r>
              <a:rPr lang="pt-BR" baseline="0" noProof="0" dirty="0"/>
              <a:t> de Metas</a:t>
            </a:r>
            <a:endParaRPr lang="es-ES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5879099"/>
              </p:ext>
            </p:extLst>
          </p:nvPr>
        </p:nvGraphicFramePr>
        <p:xfrm>
          <a:off x="435941" y="2521514"/>
          <a:ext cx="9040301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Meta </a:t>
                      </a:r>
                      <a:r>
                        <a:rPr lang="pt-BR" baseline="0" dirty="0"/>
                        <a:t>2019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2018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437647" y="3201075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ANOS</a:t>
            </a:r>
            <a:r>
              <a:rPr lang="pt-BR" b="1" baseline="0" dirty="0">
                <a:solidFill>
                  <a:schemeClr val="accent6"/>
                </a:solidFill>
              </a:rPr>
              <a:t> 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3" name="Imagem 2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4503084"/>
            <a:ext cx="501429" cy="450000"/>
          </a:xfrm>
          <a:prstGeom prst="rect">
            <a:avLst/>
          </a:prstGeom>
        </p:spPr>
      </p:pic>
      <p:pic>
        <p:nvPicPr>
          <p:cNvPr id="24" name="Imagem 2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5666505"/>
            <a:ext cx="501429" cy="449079"/>
          </a:xfrm>
          <a:prstGeom prst="rect">
            <a:avLst/>
          </a:prstGeom>
        </p:spPr>
      </p:pic>
      <p:sp>
        <p:nvSpPr>
          <p:cNvPr id="33" name="CaixaDeTexto 32"/>
          <p:cNvSpPr txBox="1"/>
          <p:nvPr userDrawn="1"/>
        </p:nvSpPr>
        <p:spPr>
          <a:xfrm>
            <a:off x="437647" y="4370459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ANOS</a:t>
            </a:r>
            <a:r>
              <a:rPr lang="pt-BR" b="1" baseline="0" dirty="0">
                <a:solidFill>
                  <a:schemeClr val="accent6"/>
                </a:solidFill>
              </a:rPr>
              <a:t> 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9" name="CaixaDeTexto 38"/>
          <p:cNvSpPr txBox="1"/>
          <p:nvPr userDrawn="1"/>
        </p:nvSpPr>
        <p:spPr>
          <a:xfrm>
            <a:off x="437647" y="5539843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ENSINO 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44" name="Espaço Reservado para Texto 42"/>
          <p:cNvSpPr>
            <a:spLocks noGrp="1"/>
          </p:cNvSpPr>
          <p:nvPr>
            <p:ph type="body" sz="quarter" idx="23" hasCustomPrompt="1"/>
          </p:nvPr>
        </p:nvSpPr>
        <p:spPr>
          <a:xfrm>
            <a:off x="3178161" y="3104819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2019 (ex. 0,00)</a:t>
            </a:r>
            <a:endParaRPr lang="es-ES" dirty="0"/>
          </a:p>
        </p:txBody>
      </p:sp>
      <p:sp>
        <p:nvSpPr>
          <p:cNvPr id="46" name="Espaço Reservado para Texto 42"/>
          <p:cNvSpPr>
            <a:spLocks noGrp="1"/>
          </p:cNvSpPr>
          <p:nvPr>
            <p:ph type="body" sz="quarter" idx="25" hasCustomPrompt="1"/>
          </p:nvPr>
        </p:nvSpPr>
        <p:spPr>
          <a:xfrm>
            <a:off x="3178161" y="4286235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2019 (ex. 0,00)</a:t>
            </a:r>
            <a:endParaRPr lang="es-ES" dirty="0"/>
          </a:p>
        </p:txBody>
      </p:sp>
      <p:sp>
        <p:nvSpPr>
          <p:cNvPr id="48" name="Espaço Reservado para Texto 42"/>
          <p:cNvSpPr>
            <a:spLocks noGrp="1"/>
          </p:cNvSpPr>
          <p:nvPr>
            <p:ph type="body" sz="quarter" idx="27" hasCustomPrompt="1"/>
          </p:nvPr>
        </p:nvSpPr>
        <p:spPr>
          <a:xfrm>
            <a:off x="3178161" y="5443587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2019 (ex. 0,00)</a:t>
            </a:r>
            <a:endParaRPr lang="es-ES" dirty="0"/>
          </a:p>
        </p:txBody>
      </p:sp>
      <p:sp>
        <p:nvSpPr>
          <p:cNvPr id="49" name="CaixaDeTexto 4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ID.: Indicador de desempenho</a:t>
            </a: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principal indicador para acompanhamento</a:t>
            </a:r>
            <a:r>
              <a:rPr lang="pt-BR" sz="2000" baseline="0" dirty="0">
                <a:solidFill>
                  <a:schemeClr val="accent6"/>
                </a:solidFill>
              </a:rPr>
              <a:t> da </a:t>
            </a:r>
            <a:r>
              <a:rPr lang="pt-BR" sz="2000" dirty="0">
                <a:solidFill>
                  <a:schemeClr val="accent6"/>
                </a:solidFill>
              </a:rPr>
              <a:t>qualidade</a:t>
            </a:r>
            <a:r>
              <a:rPr lang="pt-BR" sz="2000" baseline="0" dirty="0">
                <a:solidFill>
                  <a:schemeClr val="accent6"/>
                </a:solidFill>
              </a:rPr>
              <a:t> da educação na rede paulista de ensino é o </a:t>
            </a:r>
            <a:r>
              <a:rPr lang="pt-BR" sz="2000" b="1" baseline="0" dirty="0">
                <a:solidFill>
                  <a:schemeClr val="accent6"/>
                </a:solidFill>
              </a:rPr>
              <a:t>Índice de Desenvolvimento da Educação do Estado de São Paulo - IDESP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Nossa escola possui os</a:t>
            </a:r>
            <a:r>
              <a:rPr lang="pt-BR" sz="2000" baseline="0" dirty="0">
                <a:solidFill>
                  <a:schemeClr val="accent6"/>
                </a:solidFill>
              </a:rPr>
              <a:t> seguintes resultados no IDESP em 2018 e desafios para 2019.</a:t>
            </a:r>
            <a:endParaRPr lang="es-ES" sz="2000" dirty="0">
              <a:solidFill>
                <a:schemeClr val="accent6"/>
              </a:solidFill>
            </a:endParaRPr>
          </a:p>
        </p:txBody>
      </p:sp>
      <p:cxnSp>
        <p:nvCxnSpPr>
          <p:cNvPr id="52" name="Conector reto 51"/>
          <p:cNvCxnSpPr/>
          <p:nvPr userDrawn="1"/>
        </p:nvCxnSpPr>
        <p:spPr>
          <a:xfrm flipV="1">
            <a:off x="7845758" y="331952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 userDrawn="1"/>
        </p:nvCxnSpPr>
        <p:spPr>
          <a:xfrm>
            <a:off x="7845758" y="345964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6527503" y="3104819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2018         (ex. 0,00)</a:t>
            </a:r>
            <a:endParaRPr lang="es-ES" dirty="0"/>
          </a:p>
        </p:txBody>
      </p:sp>
      <p:sp>
        <p:nvSpPr>
          <p:cNvPr id="55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8551048" y="3103527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0" name="CaixaDeTexto 79"/>
          <p:cNvSpPr txBox="1"/>
          <p:nvPr userDrawn="1"/>
        </p:nvSpPr>
        <p:spPr>
          <a:xfrm>
            <a:off x="8029055" y="311550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1" name="Espaço Reservado para Texto 42"/>
          <p:cNvSpPr>
            <a:spLocks noGrp="1"/>
          </p:cNvSpPr>
          <p:nvPr>
            <p:ph type="body" sz="quarter" idx="33" hasCustomPrompt="1"/>
          </p:nvPr>
        </p:nvSpPr>
        <p:spPr>
          <a:xfrm>
            <a:off x="8551048" y="3475508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8014778" y="346481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86" name="Conector reto 85"/>
          <p:cNvCxnSpPr/>
          <p:nvPr userDrawn="1"/>
        </p:nvCxnSpPr>
        <p:spPr>
          <a:xfrm flipV="1">
            <a:off x="475742" y="4174502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 userDrawn="1"/>
        </p:nvCxnSpPr>
        <p:spPr>
          <a:xfrm flipV="1">
            <a:off x="475742" y="5344426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 userDrawn="1"/>
        </p:nvCxnSpPr>
        <p:spPr>
          <a:xfrm flipV="1">
            <a:off x="7845758" y="4485844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 userDrawn="1"/>
        </p:nvCxnSpPr>
        <p:spPr>
          <a:xfrm>
            <a:off x="7845758" y="4625959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6527503" y="4271136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2018         (ex. 0,00)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8551048" y="4269844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8029055" y="428182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7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8551048" y="464182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00" name="CaixaDeTexto 99"/>
          <p:cNvSpPr txBox="1"/>
          <p:nvPr userDrawn="1"/>
        </p:nvSpPr>
        <p:spPr>
          <a:xfrm>
            <a:off x="8014778" y="463113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101" name="Conector reto 100"/>
          <p:cNvCxnSpPr/>
          <p:nvPr userDrawn="1"/>
        </p:nvCxnSpPr>
        <p:spPr>
          <a:xfrm flipV="1">
            <a:off x="7845758" y="565829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 userDrawn="1"/>
        </p:nvCxnSpPr>
        <p:spPr>
          <a:xfrm>
            <a:off x="7845758" y="579841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6527503" y="5443587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2018         (ex. 0,00)</a:t>
            </a:r>
            <a:endParaRPr lang="es-ES" dirty="0"/>
          </a:p>
        </p:txBody>
      </p:sp>
      <p:sp>
        <p:nvSpPr>
          <p:cNvPr id="104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8551048" y="544229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8029055" y="545427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10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8551048" y="5814276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13" name="CaixaDeTexto 112"/>
          <p:cNvSpPr txBox="1"/>
          <p:nvPr userDrawn="1"/>
        </p:nvSpPr>
        <p:spPr>
          <a:xfrm>
            <a:off x="8014778" y="580358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cxnSp>
        <p:nvCxnSpPr>
          <p:cNvPr id="63" name="Conector reto 62"/>
          <p:cNvCxnSpPr/>
          <p:nvPr userDrawn="1"/>
        </p:nvCxnSpPr>
        <p:spPr>
          <a:xfrm flipV="1">
            <a:off x="4646884" y="328667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 userDrawn="1"/>
        </p:nvCxnSpPr>
        <p:spPr>
          <a:xfrm>
            <a:off x="4646884" y="342679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5428374" y="3070675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66" name="CaixaDeTexto 65"/>
          <p:cNvSpPr txBox="1"/>
          <p:nvPr userDrawn="1"/>
        </p:nvSpPr>
        <p:spPr>
          <a:xfrm>
            <a:off x="4906381" y="308265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45" hasCustomPrompt="1"/>
          </p:nvPr>
        </p:nvSpPr>
        <p:spPr>
          <a:xfrm>
            <a:off x="5428374" y="3442656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68" name="CaixaDeTexto 67"/>
          <p:cNvSpPr txBox="1"/>
          <p:nvPr userDrawn="1"/>
        </p:nvSpPr>
        <p:spPr>
          <a:xfrm>
            <a:off x="4892104" y="343196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69" name="Conector reto 68"/>
          <p:cNvCxnSpPr/>
          <p:nvPr userDrawn="1"/>
        </p:nvCxnSpPr>
        <p:spPr>
          <a:xfrm flipV="1">
            <a:off x="4646884" y="445299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 userDrawn="1"/>
        </p:nvCxnSpPr>
        <p:spPr>
          <a:xfrm>
            <a:off x="4646884" y="459310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Espaço Reservado para Texto 42"/>
          <p:cNvSpPr>
            <a:spLocks noGrp="1"/>
          </p:cNvSpPr>
          <p:nvPr>
            <p:ph type="body" sz="quarter" idx="46" hasCustomPrompt="1"/>
          </p:nvPr>
        </p:nvSpPr>
        <p:spPr>
          <a:xfrm>
            <a:off x="5428374" y="4236992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2" name="CaixaDeTexto 71"/>
          <p:cNvSpPr txBox="1"/>
          <p:nvPr userDrawn="1"/>
        </p:nvSpPr>
        <p:spPr>
          <a:xfrm>
            <a:off x="4906381" y="42489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3" name="Espaço Reservado para Texto 42"/>
          <p:cNvSpPr>
            <a:spLocks noGrp="1"/>
          </p:cNvSpPr>
          <p:nvPr>
            <p:ph type="body" sz="quarter" idx="47" hasCustomPrompt="1"/>
          </p:nvPr>
        </p:nvSpPr>
        <p:spPr>
          <a:xfrm>
            <a:off x="5428374" y="460897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4" name="CaixaDeTexto 73"/>
          <p:cNvSpPr txBox="1"/>
          <p:nvPr userDrawn="1"/>
        </p:nvSpPr>
        <p:spPr>
          <a:xfrm>
            <a:off x="4892104" y="459828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75" name="Conector reto 74"/>
          <p:cNvCxnSpPr/>
          <p:nvPr userDrawn="1"/>
        </p:nvCxnSpPr>
        <p:spPr>
          <a:xfrm flipV="1">
            <a:off x="4646884" y="5625443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 userDrawn="1"/>
        </p:nvCxnSpPr>
        <p:spPr>
          <a:xfrm>
            <a:off x="4646884" y="5765558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Espaço Reservado para Texto 42"/>
          <p:cNvSpPr>
            <a:spLocks noGrp="1"/>
          </p:cNvSpPr>
          <p:nvPr>
            <p:ph type="body" sz="quarter" idx="48" hasCustomPrompt="1"/>
          </p:nvPr>
        </p:nvSpPr>
        <p:spPr>
          <a:xfrm>
            <a:off x="5428374" y="540944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8" name="CaixaDeTexto 77"/>
          <p:cNvSpPr txBox="1"/>
          <p:nvPr userDrawn="1"/>
        </p:nvSpPr>
        <p:spPr>
          <a:xfrm>
            <a:off x="4906381" y="542142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9" hasCustomPrompt="1"/>
          </p:nvPr>
        </p:nvSpPr>
        <p:spPr>
          <a:xfrm>
            <a:off x="5428374" y="5781424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5" name="CaixaDeTexto 84"/>
          <p:cNvSpPr txBox="1"/>
          <p:nvPr userDrawn="1"/>
        </p:nvSpPr>
        <p:spPr>
          <a:xfrm>
            <a:off x="4892104" y="577073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58" name="Imagem 5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234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8" name="CaixaDeTexto 27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8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156941" y="1367197"/>
            <a:ext cx="10081421" cy="12823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1" name="Retângulo 40"/>
          <p:cNvSpPr/>
          <p:nvPr userDrawn="1"/>
        </p:nvSpPr>
        <p:spPr>
          <a:xfrm>
            <a:off x="-252586" y="3773437"/>
            <a:ext cx="10081421" cy="27058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54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Resultados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</a:t>
            </a:r>
            <a:r>
              <a:rPr lang="pt-BR" sz="2000" b="1" dirty="0">
                <a:solidFill>
                  <a:schemeClr val="accent6"/>
                </a:solidFill>
              </a:rPr>
              <a:t>plano de melhoria </a:t>
            </a:r>
            <a:r>
              <a:rPr lang="pt-BR" sz="2000" dirty="0">
                <a:solidFill>
                  <a:schemeClr val="accent6"/>
                </a:solidFill>
              </a:rPr>
              <a:t>da nossa escola possui</a:t>
            </a:r>
            <a:r>
              <a:rPr lang="pt-BR" sz="2000" baseline="0" dirty="0">
                <a:solidFill>
                  <a:schemeClr val="accent6"/>
                </a:solidFill>
              </a:rPr>
              <a:t> o seguinte </a:t>
            </a:r>
            <a:r>
              <a:rPr lang="pt-BR" sz="2000" i="1" baseline="0" dirty="0">
                <a:solidFill>
                  <a:schemeClr val="accent6"/>
                </a:solidFill>
              </a:rPr>
              <a:t>status</a:t>
            </a:r>
            <a:r>
              <a:rPr lang="pt-BR" sz="2000" baseline="0" dirty="0">
                <a:solidFill>
                  <a:schemeClr val="accent6"/>
                </a:solidFill>
              </a:rPr>
              <a:t> de implementação.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30" name="CaixaDeTexto 29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Secretaria</a:t>
            </a:r>
            <a:r>
              <a:rPr lang="pt-BR" sz="1200" baseline="0" dirty="0">
                <a:solidFill>
                  <a:schemeClr val="accent6"/>
                </a:solidFill>
              </a:rPr>
              <a:t> Escolar Digital - SED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1" name="CaixaDeTexto 30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2" name="Retângulo 31"/>
          <p:cNvSpPr/>
          <p:nvPr userDrawn="1"/>
        </p:nvSpPr>
        <p:spPr>
          <a:xfrm>
            <a:off x="613458" y="1938408"/>
            <a:ext cx="432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33" name="CaixaDeTexto 32"/>
          <p:cNvSpPr txBox="1"/>
          <p:nvPr userDrawn="1"/>
        </p:nvSpPr>
        <p:spPr>
          <a:xfrm>
            <a:off x="613457" y="1536168"/>
            <a:ext cx="877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STATUS DO PLANO DE MELHORIA DA ESCOLA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5187387" y="1938408"/>
            <a:ext cx="432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35" name="Retângulo 34"/>
          <p:cNvSpPr/>
          <p:nvPr userDrawn="1"/>
        </p:nvSpPr>
        <p:spPr>
          <a:xfrm>
            <a:off x="2806748" y="6606094"/>
            <a:ext cx="180000" cy="180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6" name="CaixaDeTexto 35"/>
          <p:cNvSpPr txBox="1"/>
          <p:nvPr userDrawn="1"/>
        </p:nvSpPr>
        <p:spPr>
          <a:xfrm>
            <a:off x="2936644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Cancelado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7" name="Retângulo 36"/>
          <p:cNvSpPr/>
          <p:nvPr userDrawn="1"/>
        </p:nvSpPr>
        <p:spPr>
          <a:xfrm>
            <a:off x="3762489" y="6606094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8" name="CaixaDeTexto 37"/>
          <p:cNvSpPr txBox="1"/>
          <p:nvPr userDrawn="1"/>
        </p:nvSpPr>
        <p:spPr>
          <a:xfrm>
            <a:off x="3892385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Atrasado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9" name="Retângulo 38"/>
          <p:cNvSpPr/>
          <p:nvPr userDrawn="1"/>
        </p:nvSpPr>
        <p:spPr>
          <a:xfrm>
            <a:off x="4633512" y="660609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4763408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</a:t>
            </a:r>
            <a:r>
              <a:rPr lang="pt-BR" sz="1200" baseline="0" dirty="0">
                <a:solidFill>
                  <a:schemeClr val="accent6"/>
                </a:solidFill>
              </a:rPr>
              <a:t> iniciada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1" name="Retângulo 40"/>
          <p:cNvSpPr/>
          <p:nvPr userDrawn="1"/>
        </p:nvSpPr>
        <p:spPr>
          <a:xfrm>
            <a:off x="5726352" y="6606094"/>
            <a:ext cx="180000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5856248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Em</a:t>
            </a:r>
            <a:r>
              <a:rPr lang="pt-BR" sz="1200" baseline="0" dirty="0">
                <a:solidFill>
                  <a:schemeClr val="accent6"/>
                </a:solidFill>
              </a:rPr>
              <a:t> andamento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3" name="Retângulo 42"/>
          <p:cNvSpPr/>
          <p:nvPr userDrawn="1"/>
        </p:nvSpPr>
        <p:spPr>
          <a:xfrm>
            <a:off x="6988027" y="6606094"/>
            <a:ext cx="180000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7117923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Concluída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5" name="Retângulo 44"/>
          <p:cNvSpPr/>
          <p:nvPr userDrawn="1"/>
        </p:nvSpPr>
        <p:spPr>
          <a:xfrm>
            <a:off x="7939336" y="6606094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8069232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Concluída com atraso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7" name="CaixaDeTexto 46"/>
          <p:cNvSpPr txBox="1"/>
          <p:nvPr userDrawn="1"/>
        </p:nvSpPr>
        <p:spPr>
          <a:xfrm>
            <a:off x="1193513" y="1955460"/>
            <a:ext cx="315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6"/>
                </a:solidFill>
              </a:rPr>
              <a:t>AÇÃO</a:t>
            </a:r>
          </a:p>
        </p:txBody>
      </p:sp>
      <p:sp>
        <p:nvSpPr>
          <p:cNvPr id="48" name="CaixaDeTexto 47"/>
          <p:cNvSpPr txBox="1"/>
          <p:nvPr userDrawn="1"/>
        </p:nvSpPr>
        <p:spPr>
          <a:xfrm>
            <a:off x="5871614" y="1955460"/>
            <a:ext cx="315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6"/>
                </a:solidFill>
              </a:rPr>
              <a:t>ETAPA</a:t>
            </a:r>
          </a:p>
        </p:txBody>
      </p:sp>
      <p:pic>
        <p:nvPicPr>
          <p:cNvPr id="49" name="Picture 10" descr="C:\Users\Consultor\Downloads\school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9" y="1449742"/>
            <a:ext cx="5226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4202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ções implemen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447876" y="1766995"/>
            <a:ext cx="9000000" cy="4897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</a:t>
            </a:r>
            <a:r>
              <a:rPr lang="pt-BR" baseline="0" noProof="0" dirty="0"/>
              <a:t> Implementadas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Algumas ações da </a:t>
            </a:r>
            <a:r>
              <a:rPr lang="pt-BR" sz="2000" b="1" dirty="0">
                <a:solidFill>
                  <a:schemeClr val="accent6"/>
                </a:solidFill>
              </a:rPr>
              <a:t>escola </a:t>
            </a:r>
            <a:r>
              <a:rPr lang="pt-BR" sz="2000" dirty="0">
                <a:solidFill>
                  <a:schemeClr val="accent6"/>
                </a:solidFill>
              </a:rPr>
              <a:t>foram implementadas no último mês.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" name="Arredondar Retângulo no Mesmo Canto Lateral 4"/>
          <p:cNvSpPr/>
          <p:nvPr userDrawn="1"/>
        </p:nvSpPr>
        <p:spPr>
          <a:xfrm flipV="1">
            <a:off x="442752" y="1766995"/>
            <a:ext cx="9000000" cy="108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876" y="1766994"/>
            <a:ext cx="9000000" cy="1080000"/>
          </a:xfrm>
          <a:prstGeom prst="rect">
            <a:avLst/>
          </a:prstGeom>
        </p:spPr>
        <p:txBody>
          <a:bodyPr lIns="108000" tIns="108000" rIns="108000" bIns="36000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Escreva uma das ações que foram implementadas.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549275" y="2969821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23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4998575" y="2978875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597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 Complementares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Analisando</a:t>
            </a:r>
            <a:r>
              <a:rPr lang="pt-BR" sz="2000" baseline="0" dirty="0">
                <a:solidFill>
                  <a:schemeClr val="accent6"/>
                </a:solidFill>
              </a:rPr>
              <a:t> o </a:t>
            </a:r>
            <a:r>
              <a:rPr lang="pt-BR" sz="2000" b="1" baseline="0" dirty="0">
                <a:solidFill>
                  <a:schemeClr val="accent6"/>
                </a:solidFill>
              </a:rPr>
              <a:t>plano de melhoria </a:t>
            </a:r>
            <a:r>
              <a:rPr lang="pt-BR" sz="2000" baseline="0" dirty="0">
                <a:solidFill>
                  <a:schemeClr val="accent6"/>
                </a:solidFill>
              </a:rPr>
              <a:t>da nossa escola, identificamos a necessidade de fortalecê-lo com </a:t>
            </a:r>
            <a:r>
              <a:rPr lang="pt-BR" sz="2000" b="1" baseline="0" dirty="0">
                <a:solidFill>
                  <a:schemeClr val="accent6"/>
                </a:solidFill>
              </a:rPr>
              <a:t>ações complementares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24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</a:t>
            </a:r>
            <a:r>
              <a:rPr lang="pt-BR" baseline="0" noProof="0" dirty="0"/>
              <a:t> Atrasadas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chemeClr val="accent6"/>
                </a:solidFill>
              </a:rPr>
              <a:t>As </a:t>
            </a:r>
            <a:r>
              <a:rPr lang="pt-BR" sz="2000" b="1" dirty="0">
                <a:solidFill>
                  <a:schemeClr val="accent6"/>
                </a:solidFill>
              </a:rPr>
              <a:t>ações</a:t>
            </a:r>
            <a:r>
              <a:rPr lang="pt-BR" sz="2000" b="1" baseline="0" dirty="0">
                <a:solidFill>
                  <a:schemeClr val="accent6"/>
                </a:solidFill>
              </a:rPr>
              <a:t> atrasadas </a:t>
            </a:r>
            <a:r>
              <a:rPr lang="pt-BR" sz="2000" baseline="0" dirty="0">
                <a:solidFill>
                  <a:schemeClr val="accent6"/>
                </a:solidFill>
              </a:rPr>
              <a:t>do plano de melhoria foram replanejadas e o campo de observação atualizado.</a:t>
            </a: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Secretaria</a:t>
            </a:r>
            <a:r>
              <a:rPr lang="pt-BR" sz="1200" baseline="0" dirty="0">
                <a:solidFill>
                  <a:schemeClr val="accent6"/>
                </a:solidFill>
              </a:rPr>
              <a:t> Escolar Digital - SED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06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0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  <p:sldLayoutId id="2147483837" r:id="rId3"/>
    <p:sldLayoutId id="2147483893" r:id="rId4"/>
    <p:sldLayoutId id="2147483838" r:id="rId5"/>
    <p:sldLayoutId id="2147483896" r:id="rId6"/>
    <p:sldLayoutId id="2147483856" r:id="rId7"/>
    <p:sldLayoutId id="2147483857" r:id="rId8"/>
    <p:sldLayoutId id="2147483845" r:id="rId9"/>
    <p:sldLayoutId id="2147483848" r:id="rId10"/>
    <p:sldLayoutId id="2147483846" r:id="rId11"/>
    <p:sldLayoutId id="2147483847" r:id="rId12"/>
    <p:sldLayoutId id="2147483849" r:id="rId13"/>
    <p:sldLayoutId id="214748383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40" r:id="rId20"/>
    <p:sldLayoutId id="2147483900" r:id="rId21"/>
    <p:sldLayoutId id="2147483835" r:id="rId22"/>
    <p:sldLayoutId id="2147483894" r:id="rId23"/>
    <p:sldLayoutId id="2147483895" r:id="rId24"/>
    <p:sldLayoutId id="2147483897" r:id="rId25"/>
    <p:sldLayoutId id="2147483898" r:id="rId26"/>
    <p:sldLayoutId id="2147483899" r:id="rId27"/>
    <p:sldLayoutId id="2147483902" r:id="rId28"/>
    <p:sldLayoutId id="2147483901" r:id="rId29"/>
    <p:sldLayoutId id="2147483903" r:id="rId30"/>
    <p:sldLayoutId id="2147483904" r:id="rId31"/>
    <p:sldLayoutId id="2147483905" r:id="rId32"/>
    <p:sldLayoutId id="2147483906" r:id="rId33"/>
    <p:sldLayoutId id="2147483907" r:id="rId34"/>
  </p:sldLayoutIdLst>
  <p:transition spd="slow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10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Espaço Reservado para Texto 21"/>
          <p:cNvSpPr>
            <a:spLocks noGrp="1"/>
          </p:cNvSpPr>
          <p:nvPr>
            <p:ph type="body" sz="quarter" idx="69"/>
          </p:nvPr>
        </p:nvSpPr>
        <p:spPr>
          <a:xfrm>
            <a:off x="6751430" y="4579862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4" name="Espaço Reservado para Texto 22"/>
          <p:cNvSpPr>
            <a:spLocks noGrp="1"/>
          </p:cNvSpPr>
          <p:nvPr>
            <p:ph type="body" sz="quarter" idx="70"/>
          </p:nvPr>
        </p:nvSpPr>
        <p:spPr>
          <a:xfrm>
            <a:off x="7427705" y="4579862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5" name="Espaço Reservado para Texto 23"/>
          <p:cNvSpPr>
            <a:spLocks noGrp="1"/>
          </p:cNvSpPr>
          <p:nvPr>
            <p:ph type="body" sz="quarter" idx="71"/>
          </p:nvPr>
        </p:nvSpPr>
        <p:spPr>
          <a:xfrm>
            <a:off x="8119399" y="4579862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6" name="Espaço Reservado para Texto 24"/>
          <p:cNvSpPr>
            <a:spLocks noGrp="1"/>
          </p:cNvSpPr>
          <p:nvPr>
            <p:ph type="body" sz="quarter" idx="72"/>
          </p:nvPr>
        </p:nvSpPr>
        <p:spPr>
          <a:xfrm>
            <a:off x="6751430" y="4807675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7" name="Espaço Reservado para Texto 25"/>
          <p:cNvSpPr>
            <a:spLocks noGrp="1"/>
          </p:cNvSpPr>
          <p:nvPr>
            <p:ph type="body" sz="quarter" idx="73"/>
          </p:nvPr>
        </p:nvSpPr>
        <p:spPr>
          <a:xfrm>
            <a:off x="7427705" y="4807675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Espaço Reservado para Texto 26"/>
          <p:cNvSpPr>
            <a:spLocks noGrp="1"/>
          </p:cNvSpPr>
          <p:nvPr>
            <p:ph type="body" sz="quarter" idx="74"/>
          </p:nvPr>
        </p:nvSpPr>
        <p:spPr>
          <a:xfrm>
            <a:off x="8119399" y="4807675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75"/>
          </p:nvPr>
        </p:nvSpPr>
        <p:spPr>
          <a:xfrm>
            <a:off x="8801367" y="4579862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0" name="Espaço Reservado para Texto 28"/>
          <p:cNvSpPr>
            <a:spLocks noGrp="1"/>
          </p:cNvSpPr>
          <p:nvPr>
            <p:ph type="body" sz="quarter" idx="76"/>
          </p:nvPr>
        </p:nvSpPr>
        <p:spPr>
          <a:xfrm>
            <a:off x="8801367" y="4807675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31" name="Espaço Reservado para Texto 29"/>
          <p:cNvSpPr>
            <a:spLocks noGrp="1"/>
          </p:cNvSpPr>
          <p:nvPr>
            <p:ph type="body" sz="quarter" idx="77"/>
          </p:nvPr>
        </p:nvSpPr>
        <p:spPr>
          <a:xfrm>
            <a:off x="6751430" y="5096464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2" name="Espaço Reservado para Texto 30"/>
          <p:cNvSpPr>
            <a:spLocks noGrp="1"/>
          </p:cNvSpPr>
          <p:nvPr>
            <p:ph type="body" sz="quarter" idx="78"/>
          </p:nvPr>
        </p:nvSpPr>
        <p:spPr>
          <a:xfrm>
            <a:off x="7427705" y="5096464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33" name="Espaço Reservado para Texto 31"/>
          <p:cNvSpPr>
            <a:spLocks noGrp="1"/>
          </p:cNvSpPr>
          <p:nvPr>
            <p:ph type="body" sz="quarter" idx="79"/>
          </p:nvPr>
        </p:nvSpPr>
        <p:spPr>
          <a:xfrm>
            <a:off x="8119399" y="5096464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34" name="Espaço Reservado para Texto 32"/>
          <p:cNvSpPr>
            <a:spLocks noGrp="1"/>
          </p:cNvSpPr>
          <p:nvPr>
            <p:ph type="body" sz="quarter" idx="80"/>
          </p:nvPr>
        </p:nvSpPr>
        <p:spPr>
          <a:xfrm>
            <a:off x="6751430" y="5324277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35" name="Espaço Reservado para Texto 33"/>
          <p:cNvSpPr>
            <a:spLocks noGrp="1"/>
          </p:cNvSpPr>
          <p:nvPr>
            <p:ph type="body" sz="quarter" idx="81"/>
          </p:nvPr>
        </p:nvSpPr>
        <p:spPr>
          <a:xfrm>
            <a:off x="7427705" y="5324277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36" name="Espaço Reservado para Texto 34"/>
          <p:cNvSpPr>
            <a:spLocks noGrp="1"/>
          </p:cNvSpPr>
          <p:nvPr>
            <p:ph type="body" sz="quarter" idx="82"/>
          </p:nvPr>
        </p:nvSpPr>
        <p:spPr>
          <a:xfrm>
            <a:off x="8119399" y="5324277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37" name="Espaço Reservado para Texto 35"/>
          <p:cNvSpPr>
            <a:spLocks noGrp="1"/>
          </p:cNvSpPr>
          <p:nvPr>
            <p:ph type="body" sz="quarter" idx="83"/>
          </p:nvPr>
        </p:nvSpPr>
        <p:spPr>
          <a:xfrm>
            <a:off x="8801367" y="5096464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38" name="Espaço Reservado para Texto 36"/>
          <p:cNvSpPr>
            <a:spLocks noGrp="1"/>
          </p:cNvSpPr>
          <p:nvPr>
            <p:ph type="body" sz="quarter" idx="84"/>
          </p:nvPr>
        </p:nvSpPr>
        <p:spPr>
          <a:xfrm>
            <a:off x="8801367" y="5324277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9" name="Espaço Reservado para Texto 37"/>
          <p:cNvSpPr>
            <a:spLocks noGrp="1"/>
          </p:cNvSpPr>
          <p:nvPr>
            <p:ph type="body" sz="quarter" idx="85"/>
          </p:nvPr>
        </p:nvSpPr>
        <p:spPr>
          <a:xfrm>
            <a:off x="6751430" y="5612551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0" name="Espaço Reservado para Texto 38"/>
          <p:cNvSpPr>
            <a:spLocks noGrp="1"/>
          </p:cNvSpPr>
          <p:nvPr>
            <p:ph type="body" sz="quarter" idx="86"/>
          </p:nvPr>
        </p:nvSpPr>
        <p:spPr>
          <a:xfrm>
            <a:off x="7427705" y="5612551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1" name="Espaço Reservado para Texto 39"/>
          <p:cNvSpPr>
            <a:spLocks noGrp="1"/>
          </p:cNvSpPr>
          <p:nvPr>
            <p:ph type="body" sz="quarter" idx="87"/>
          </p:nvPr>
        </p:nvSpPr>
        <p:spPr>
          <a:xfrm>
            <a:off x="8119399" y="5612551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2" name="Espaço Reservado para Texto 40"/>
          <p:cNvSpPr>
            <a:spLocks noGrp="1"/>
          </p:cNvSpPr>
          <p:nvPr>
            <p:ph type="body" sz="quarter" idx="88"/>
          </p:nvPr>
        </p:nvSpPr>
        <p:spPr>
          <a:xfrm>
            <a:off x="6751430" y="5840364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3" name="Espaço Reservado para Texto 41"/>
          <p:cNvSpPr>
            <a:spLocks noGrp="1"/>
          </p:cNvSpPr>
          <p:nvPr>
            <p:ph type="body" sz="quarter" idx="89"/>
          </p:nvPr>
        </p:nvSpPr>
        <p:spPr>
          <a:xfrm>
            <a:off x="7427705" y="5840364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4" name="Espaço Reservado para Texto 42"/>
          <p:cNvSpPr>
            <a:spLocks noGrp="1"/>
          </p:cNvSpPr>
          <p:nvPr>
            <p:ph type="body" sz="quarter" idx="90"/>
          </p:nvPr>
        </p:nvSpPr>
        <p:spPr>
          <a:xfrm>
            <a:off x="8119399" y="5840364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5" name="Espaço Reservado para Texto 43"/>
          <p:cNvSpPr>
            <a:spLocks noGrp="1"/>
          </p:cNvSpPr>
          <p:nvPr>
            <p:ph type="body" sz="quarter" idx="91"/>
          </p:nvPr>
        </p:nvSpPr>
        <p:spPr>
          <a:xfrm>
            <a:off x="8801367" y="5612551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6" name="Espaço Reservado para Texto 44"/>
          <p:cNvSpPr>
            <a:spLocks noGrp="1"/>
          </p:cNvSpPr>
          <p:nvPr>
            <p:ph type="body" sz="quarter" idx="92"/>
          </p:nvPr>
        </p:nvSpPr>
        <p:spPr>
          <a:xfrm>
            <a:off x="8801367" y="5840364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Espaço Reservado para Texto 45"/>
          <p:cNvSpPr>
            <a:spLocks noGrp="1"/>
          </p:cNvSpPr>
          <p:nvPr>
            <p:ph type="body" sz="quarter" idx="93"/>
          </p:nvPr>
        </p:nvSpPr>
        <p:spPr>
          <a:xfrm>
            <a:off x="6751430" y="6129153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8" name="Espaço Reservado para Texto 46"/>
          <p:cNvSpPr>
            <a:spLocks noGrp="1"/>
          </p:cNvSpPr>
          <p:nvPr>
            <p:ph type="body" sz="quarter" idx="94"/>
          </p:nvPr>
        </p:nvSpPr>
        <p:spPr>
          <a:xfrm>
            <a:off x="7427705" y="6129153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Espaço Reservado para Texto 47"/>
          <p:cNvSpPr>
            <a:spLocks noGrp="1"/>
          </p:cNvSpPr>
          <p:nvPr>
            <p:ph type="body" sz="quarter" idx="95"/>
          </p:nvPr>
        </p:nvSpPr>
        <p:spPr>
          <a:xfrm>
            <a:off x="8119399" y="6129153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50" name="Espaço Reservado para Texto 48"/>
          <p:cNvSpPr>
            <a:spLocks noGrp="1"/>
          </p:cNvSpPr>
          <p:nvPr>
            <p:ph type="body" sz="quarter" idx="96"/>
          </p:nvPr>
        </p:nvSpPr>
        <p:spPr>
          <a:xfrm>
            <a:off x="6751430" y="6356966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51" name="Espaço Reservado para Texto 49"/>
          <p:cNvSpPr>
            <a:spLocks noGrp="1"/>
          </p:cNvSpPr>
          <p:nvPr>
            <p:ph type="body" sz="quarter" idx="97"/>
          </p:nvPr>
        </p:nvSpPr>
        <p:spPr>
          <a:xfrm>
            <a:off x="7427705" y="6356966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52" name="Espaço Reservado para Texto 50"/>
          <p:cNvSpPr>
            <a:spLocks noGrp="1"/>
          </p:cNvSpPr>
          <p:nvPr>
            <p:ph type="body" sz="quarter" idx="98"/>
          </p:nvPr>
        </p:nvSpPr>
        <p:spPr>
          <a:xfrm>
            <a:off x="8119399" y="6356966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53" name="Espaço Reservado para Texto 51"/>
          <p:cNvSpPr>
            <a:spLocks noGrp="1"/>
          </p:cNvSpPr>
          <p:nvPr>
            <p:ph type="body" sz="quarter" idx="99"/>
          </p:nvPr>
        </p:nvSpPr>
        <p:spPr>
          <a:xfrm>
            <a:off x="8801367" y="6129153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54" name="Espaço Reservado para Texto 52"/>
          <p:cNvSpPr>
            <a:spLocks noGrp="1"/>
          </p:cNvSpPr>
          <p:nvPr>
            <p:ph type="body" sz="quarter" idx="100"/>
          </p:nvPr>
        </p:nvSpPr>
        <p:spPr>
          <a:xfrm>
            <a:off x="8801367" y="6356966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55" name="Espaço Reservado para Texto 21"/>
          <p:cNvSpPr>
            <a:spLocks noGrp="1"/>
          </p:cNvSpPr>
          <p:nvPr>
            <p:ph type="body" sz="quarter" idx="69"/>
          </p:nvPr>
        </p:nvSpPr>
        <p:spPr>
          <a:xfrm>
            <a:off x="6767350" y="4063510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6" name="Espaço Reservado para Texto 22"/>
          <p:cNvSpPr>
            <a:spLocks noGrp="1"/>
          </p:cNvSpPr>
          <p:nvPr>
            <p:ph type="body" sz="quarter" idx="70"/>
          </p:nvPr>
        </p:nvSpPr>
        <p:spPr>
          <a:xfrm>
            <a:off x="7443625" y="4063510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7" name="Espaço Reservado para Texto 23"/>
          <p:cNvSpPr>
            <a:spLocks noGrp="1"/>
          </p:cNvSpPr>
          <p:nvPr>
            <p:ph type="body" sz="quarter" idx="71"/>
          </p:nvPr>
        </p:nvSpPr>
        <p:spPr>
          <a:xfrm>
            <a:off x="8135319" y="4063510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8" name="Espaço Reservado para Texto 24"/>
          <p:cNvSpPr>
            <a:spLocks noGrp="1"/>
          </p:cNvSpPr>
          <p:nvPr>
            <p:ph type="body" sz="quarter" idx="72"/>
          </p:nvPr>
        </p:nvSpPr>
        <p:spPr>
          <a:xfrm>
            <a:off x="6767350" y="4291323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9" name="Espaço Reservado para Texto 25"/>
          <p:cNvSpPr>
            <a:spLocks noGrp="1"/>
          </p:cNvSpPr>
          <p:nvPr>
            <p:ph type="body" sz="quarter" idx="73"/>
          </p:nvPr>
        </p:nvSpPr>
        <p:spPr>
          <a:xfrm>
            <a:off x="7443625" y="4291323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60" name="Espaço Reservado para Texto 26"/>
          <p:cNvSpPr>
            <a:spLocks noGrp="1"/>
          </p:cNvSpPr>
          <p:nvPr>
            <p:ph type="body" sz="quarter" idx="74"/>
          </p:nvPr>
        </p:nvSpPr>
        <p:spPr>
          <a:xfrm>
            <a:off x="8135319" y="4291323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61" name="Espaço Reservado para Texto 27"/>
          <p:cNvSpPr>
            <a:spLocks noGrp="1"/>
          </p:cNvSpPr>
          <p:nvPr>
            <p:ph type="body" sz="quarter" idx="75"/>
          </p:nvPr>
        </p:nvSpPr>
        <p:spPr>
          <a:xfrm>
            <a:off x="8817287" y="4063510"/>
            <a:ext cx="612000" cy="18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2" name="Espaço Reservado para Texto 28"/>
          <p:cNvSpPr>
            <a:spLocks noGrp="1"/>
          </p:cNvSpPr>
          <p:nvPr>
            <p:ph type="body" sz="quarter" idx="76"/>
          </p:nvPr>
        </p:nvSpPr>
        <p:spPr>
          <a:xfrm>
            <a:off x="8817287" y="4291323"/>
            <a:ext cx="612000" cy="180000"/>
          </a:xfrm>
        </p:spPr>
        <p:txBody>
          <a:bodyPr/>
          <a:lstStyle/>
          <a:p>
            <a:endParaRPr lang="es-ES"/>
          </a:p>
        </p:txBody>
      </p:sp>
      <p:sp>
        <p:nvSpPr>
          <p:cNvPr id="63" name="Espaço Reservado para Texto 21"/>
          <p:cNvSpPr>
            <a:spLocks noGrp="1"/>
          </p:cNvSpPr>
          <p:nvPr>
            <p:ph type="body" sz="quarter" idx="69"/>
          </p:nvPr>
        </p:nvSpPr>
        <p:spPr>
          <a:xfrm>
            <a:off x="6767350" y="3169930"/>
            <a:ext cx="612000" cy="28069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4" name="Espaço Reservado para Texto 22"/>
          <p:cNvSpPr>
            <a:spLocks noGrp="1"/>
          </p:cNvSpPr>
          <p:nvPr>
            <p:ph type="body" sz="quarter" idx="70"/>
          </p:nvPr>
        </p:nvSpPr>
        <p:spPr>
          <a:xfrm>
            <a:off x="7443625" y="3169930"/>
            <a:ext cx="612000" cy="28069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5" name="Espaço Reservado para Texto 23"/>
          <p:cNvSpPr>
            <a:spLocks noGrp="1"/>
          </p:cNvSpPr>
          <p:nvPr>
            <p:ph type="body" sz="quarter" idx="71"/>
          </p:nvPr>
        </p:nvSpPr>
        <p:spPr>
          <a:xfrm>
            <a:off x="8135319" y="3169930"/>
            <a:ext cx="612000" cy="28069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6" name="Espaço Reservado para Texto 24"/>
          <p:cNvSpPr>
            <a:spLocks noGrp="1"/>
          </p:cNvSpPr>
          <p:nvPr>
            <p:ph type="body" sz="quarter" idx="72"/>
          </p:nvPr>
        </p:nvSpPr>
        <p:spPr>
          <a:xfrm>
            <a:off x="6767350" y="3506927"/>
            <a:ext cx="612000" cy="28069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7" name="Espaço Reservado para Texto 25"/>
          <p:cNvSpPr>
            <a:spLocks noGrp="1"/>
          </p:cNvSpPr>
          <p:nvPr>
            <p:ph type="body" sz="quarter" idx="73"/>
          </p:nvPr>
        </p:nvSpPr>
        <p:spPr>
          <a:xfrm>
            <a:off x="7443625" y="3506927"/>
            <a:ext cx="612000" cy="280691"/>
          </a:xfrm>
        </p:spPr>
        <p:txBody>
          <a:bodyPr/>
          <a:lstStyle/>
          <a:p>
            <a:endParaRPr lang="es-ES"/>
          </a:p>
        </p:txBody>
      </p:sp>
      <p:sp>
        <p:nvSpPr>
          <p:cNvPr id="68" name="Espaço Reservado para Texto 26"/>
          <p:cNvSpPr>
            <a:spLocks noGrp="1"/>
          </p:cNvSpPr>
          <p:nvPr>
            <p:ph type="body" sz="quarter" idx="74"/>
          </p:nvPr>
        </p:nvSpPr>
        <p:spPr>
          <a:xfrm>
            <a:off x="8135319" y="3506927"/>
            <a:ext cx="612000" cy="280691"/>
          </a:xfrm>
        </p:spPr>
        <p:txBody>
          <a:bodyPr/>
          <a:lstStyle/>
          <a:p>
            <a:endParaRPr lang="es-ES"/>
          </a:p>
        </p:txBody>
      </p:sp>
      <p:sp>
        <p:nvSpPr>
          <p:cNvPr id="69" name="Espaço Reservado para Texto 27"/>
          <p:cNvSpPr>
            <a:spLocks noGrp="1"/>
          </p:cNvSpPr>
          <p:nvPr>
            <p:ph type="body" sz="quarter" idx="75"/>
          </p:nvPr>
        </p:nvSpPr>
        <p:spPr>
          <a:xfrm>
            <a:off x="8817287" y="3169930"/>
            <a:ext cx="612000" cy="28069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0" name="Espaço Reservado para Texto 28"/>
          <p:cNvSpPr>
            <a:spLocks noGrp="1"/>
          </p:cNvSpPr>
          <p:nvPr>
            <p:ph type="body" sz="quarter" idx="76"/>
          </p:nvPr>
        </p:nvSpPr>
        <p:spPr>
          <a:xfrm>
            <a:off x="8817287" y="3506927"/>
            <a:ext cx="612000" cy="280691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49779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Espaço Reservado para Texto 38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Espaço Reservado para Texto 40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4" name="Espaço Reservado para Texto 43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6" name="Espaço Reservado para Texto 45"/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7" name="Espaço Reservado para Texto 46"/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2" name="Espaço Reservado para Texto 51"/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" name="Espaço Reservado para Texto 52"/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09905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Texto 4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7" name="Espaço Reservado para Texto 4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2" name="Espaço Reservado para Texto 5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3" name="Espaço Reservado para Texto 5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4" name="Espaço Reservado para Texto 5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5" name="Espaço Reservado para Texto 5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6" name="Espaço Reservado para Texto 5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7" name="Espaço Reservado para Texto 5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8" name="Espaço Reservado para Texto 57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0" name="Espaço Reservado para Texto 59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1" name="Espaço Reservado para Texto 60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2" name="Espaço Reservado para Texto 61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4" name="Espaço Reservado para Texto 6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5" name="Espaço Reservado para Texto 64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6" name="Espaço Reservado para Texto 65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7" name="Espaço Reservado para Texto 66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8" name="Espaço Reservado para Texto 67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9" name="Espaço Reservado para Texto 68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0" name="Espaço Reservado para Texto 69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1" name="Espaço Reservado para Texto 70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2" name="Espaço Reservado para Texto 71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3" name="Espaço Reservado para Texto 72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4" name="Espaço Reservado para Texto 73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5" name="Espaço Reservado para Texto 74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6" name="Espaço Reservado para Texto 75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7" name="Espaço Reservado para Texto 76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8" name="Espaço Reservado para Texto 77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9" name="Espaço Reservado para Texto 78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0" name="Espaço Reservado para Texto 79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1" name="Espaço Reservado para Texto 80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2" name="Espaço Reservado para Texto 81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3" name="Espaço Reservado para Texto 82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4" name="Espaço Reservado para Texto 83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5" name="Espaço Reservado para Texto 84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6" name="Espaço Reservado para Texto 85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7" name="Espaço Reservado para Texto 86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8" name="Espaço Reservado para Texto 87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9" name="Espaço Reservado para Texto 88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1685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2º</a:t>
            </a:r>
          </a:p>
        </p:txBody>
      </p:sp>
      <p:sp>
        <p:nvSpPr>
          <p:cNvPr id="3" name="Elipse 2"/>
          <p:cNvSpPr/>
          <p:nvPr/>
        </p:nvSpPr>
        <p:spPr>
          <a:xfrm>
            <a:off x="5749301" y="2594422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831568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5" name="Elipse 4"/>
          <p:cNvSpPr/>
          <p:nvPr/>
        </p:nvSpPr>
        <p:spPr>
          <a:xfrm>
            <a:off x="5749301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6831568" y="4010103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443826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5749301" y="5464551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31568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8443826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909420599"/>
              </p:ext>
            </p:extLst>
          </p:nvPr>
        </p:nvGraphicFramePr>
        <p:xfrm>
          <a:off x="1650369" y="1903539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Elipse 14"/>
          <p:cNvSpPr/>
          <p:nvPr/>
        </p:nvSpPr>
        <p:spPr>
          <a:xfrm>
            <a:off x="8443826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612696790"/>
              </p:ext>
            </p:extLst>
          </p:nvPr>
        </p:nvGraphicFramePr>
        <p:xfrm>
          <a:off x="1650369" y="3486905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435693099"/>
              </p:ext>
            </p:extLst>
          </p:nvPr>
        </p:nvGraphicFramePr>
        <p:xfrm>
          <a:off x="1650369" y="4941353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7CF8649-15C3-4DAD-A116-2565ED1ECB00}"/>
              </a:ext>
            </a:extLst>
          </p:cNvPr>
          <p:cNvSpPr txBox="1"/>
          <p:nvPr/>
        </p:nvSpPr>
        <p:spPr>
          <a:xfrm>
            <a:off x="5687185" y="265900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DD60B09-F198-4FBC-8F84-33AEC57FCDAC}"/>
              </a:ext>
            </a:extLst>
          </p:cNvPr>
          <p:cNvSpPr txBox="1"/>
          <p:nvPr/>
        </p:nvSpPr>
        <p:spPr>
          <a:xfrm>
            <a:off x="6769452" y="266047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2DB6FD-B09C-4A97-A2A2-F5159196F0AD}"/>
              </a:ext>
            </a:extLst>
          </p:cNvPr>
          <p:cNvSpPr txBox="1"/>
          <p:nvPr/>
        </p:nvSpPr>
        <p:spPr>
          <a:xfrm>
            <a:off x="8381710" y="266047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515297-0C38-4CAC-8AE1-8CAF436EE590}"/>
              </a:ext>
            </a:extLst>
          </p:cNvPr>
          <p:cNvSpPr txBox="1"/>
          <p:nvPr/>
        </p:nvSpPr>
        <p:spPr>
          <a:xfrm>
            <a:off x="8380143" y="407468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4A0F1CF-79D3-4FED-B978-67592059587F}"/>
              </a:ext>
            </a:extLst>
          </p:cNvPr>
          <p:cNvSpPr txBox="1"/>
          <p:nvPr/>
        </p:nvSpPr>
        <p:spPr>
          <a:xfrm>
            <a:off x="6769452" y="407468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ABCDB2-71C0-44AB-BB70-64C2FE6985E1}"/>
              </a:ext>
            </a:extLst>
          </p:cNvPr>
          <p:cNvSpPr txBox="1"/>
          <p:nvPr/>
        </p:nvSpPr>
        <p:spPr>
          <a:xfrm>
            <a:off x="5673391" y="407468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8B51096-4258-41F6-B5F7-60D7041B8F9B}"/>
              </a:ext>
            </a:extLst>
          </p:cNvPr>
          <p:cNvSpPr txBox="1"/>
          <p:nvPr/>
        </p:nvSpPr>
        <p:spPr>
          <a:xfrm>
            <a:off x="8381710" y="5529134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CE6A6E9-83F6-43E5-8282-1A2F7B343AF5}"/>
              </a:ext>
            </a:extLst>
          </p:cNvPr>
          <p:cNvSpPr txBox="1"/>
          <p:nvPr/>
        </p:nvSpPr>
        <p:spPr>
          <a:xfrm>
            <a:off x="6769451" y="5529134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A93F7FE-756C-4E6D-8BDA-91620640DC7B}"/>
              </a:ext>
            </a:extLst>
          </p:cNvPr>
          <p:cNvSpPr txBox="1"/>
          <p:nvPr/>
        </p:nvSpPr>
        <p:spPr>
          <a:xfrm>
            <a:off x="5687185" y="5529134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</p:spTree>
    <p:extLst>
      <p:ext uri="{BB962C8B-B14F-4D97-AF65-F5344CB8AC3E}">
        <p14:creationId xmlns:p14="http://schemas.microsoft.com/office/powerpoint/2010/main" val="276705075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7424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52626"/>
              </p:ext>
            </p:extLst>
          </p:nvPr>
        </p:nvGraphicFramePr>
        <p:xfrm>
          <a:off x="300946" y="1817971"/>
          <a:ext cx="9375317" cy="40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2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complementar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all" baseline="0" dirty="0">
                          <a:solidFill>
                            <a:schemeClr val="accent6"/>
                          </a:solidFill>
                        </a:rPr>
                        <a:t>Indicador impactado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PRAZO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5555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>
          <a:xfrm>
            <a:off x="5470852" y="2728425"/>
            <a:ext cx="1671254" cy="67159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79819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3349489"/>
            <a:ext cx="8065830" cy="720725"/>
          </a:xfrm>
        </p:spPr>
        <p:txBody>
          <a:bodyPr/>
          <a:lstStyle/>
          <a:p>
            <a:r>
              <a:rPr lang="pt-BR" dirty="0"/>
              <a:t>O próximo slide só será utilizado quando o plano financeiro for homologado e quando o recurso for utilizado.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3169456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3305139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906896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15169493"/>
              </p:ext>
            </p:extLst>
          </p:nvPr>
        </p:nvGraphicFramePr>
        <p:xfrm>
          <a:off x="2807173" y="4440903"/>
          <a:ext cx="4291655" cy="22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15136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4834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464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32507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26357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22691"/>
              </p:ext>
            </p:extLst>
          </p:nvPr>
        </p:nvGraphicFramePr>
        <p:xfrm>
          <a:off x="470382" y="3871072"/>
          <a:ext cx="8982615" cy="2671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2022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64922"/>
              </p:ext>
            </p:extLst>
          </p:nvPr>
        </p:nvGraphicFramePr>
        <p:xfrm>
          <a:off x="470382" y="3871072"/>
          <a:ext cx="8982615" cy="2671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7837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64922"/>
              </p:ext>
            </p:extLst>
          </p:nvPr>
        </p:nvGraphicFramePr>
        <p:xfrm>
          <a:off x="470382" y="3871072"/>
          <a:ext cx="8982615" cy="2671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24503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3068638"/>
            <a:ext cx="8065830" cy="720725"/>
          </a:xfrm>
        </p:spPr>
        <p:txBody>
          <a:bodyPr/>
          <a:lstStyle/>
          <a:p>
            <a:r>
              <a:rPr lang="pt-BR" dirty="0"/>
              <a:t>Os slides 22, 23 e 24 podem ser repetidos para apresentar problemas diferentes, de acordo com a demanda da escola. 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2926411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3068638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6257357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7129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2284157"/>
            <a:ext cx="8065830" cy="720725"/>
          </a:xfrm>
        </p:spPr>
        <p:txBody>
          <a:bodyPr/>
          <a:lstStyle/>
          <a:p>
            <a:r>
              <a:rPr lang="pt-BR" dirty="0"/>
              <a:t>Em relação ao momento final da reunião, é importante lembrar de: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269239" y="3321348"/>
            <a:ext cx="8348097" cy="14398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Passar a lista de presença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Realizar o registro da reunião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Preencher os slides de evidência de realização da reunião e os slides resumo para a N2. 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2148475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2284158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560337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1435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76726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153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21234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60660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2º</a:t>
            </a:r>
          </a:p>
        </p:txBody>
      </p:sp>
      <p:sp>
        <p:nvSpPr>
          <p:cNvPr id="3" name="Elipse 2"/>
          <p:cNvSpPr/>
          <p:nvPr/>
        </p:nvSpPr>
        <p:spPr>
          <a:xfrm>
            <a:off x="5749301" y="2594422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831568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5" name="Elipse 4"/>
          <p:cNvSpPr/>
          <p:nvPr/>
        </p:nvSpPr>
        <p:spPr>
          <a:xfrm>
            <a:off x="5749301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6831568" y="4010103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443826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5749301" y="5464551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31568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8443826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1650369" y="1903539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Elipse 14"/>
          <p:cNvSpPr/>
          <p:nvPr/>
        </p:nvSpPr>
        <p:spPr>
          <a:xfrm>
            <a:off x="8443826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graphicFrame>
        <p:nvGraphicFramePr>
          <p:cNvPr id="19" name="Gráfico 18"/>
          <p:cNvGraphicFramePr/>
          <p:nvPr>
            <p:extLst/>
          </p:nvPr>
        </p:nvGraphicFramePr>
        <p:xfrm>
          <a:off x="1650369" y="3486905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/>
          <p:nvPr>
            <p:extLst/>
          </p:nvPr>
        </p:nvGraphicFramePr>
        <p:xfrm>
          <a:off x="1650369" y="4941353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7CF8649-15C3-4DAD-A116-2565ED1ECB00}"/>
              </a:ext>
            </a:extLst>
          </p:cNvPr>
          <p:cNvSpPr txBox="1"/>
          <p:nvPr/>
        </p:nvSpPr>
        <p:spPr>
          <a:xfrm>
            <a:off x="5687185" y="265900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DD60B09-F198-4FBC-8F84-33AEC57FCDAC}"/>
              </a:ext>
            </a:extLst>
          </p:cNvPr>
          <p:cNvSpPr txBox="1"/>
          <p:nvPr/>
        </p:nvSpPr>
        <p:spPr>
          <a:xfrm>
            <a:off x="6769452" y="266047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2DB6FD-B09C-4A97-A2A2-F5159196F0AD}"/>
              </a:ext>
            </a:extLst>
          </p:cNvPr>
          <p:cNvSpPr txBox="1"/>
          <p:nvPr/>
        </p:nvSpPr>
        <p:spPr>
          <a:xfrm>
            <a:off x="8381710" y="266047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515297-0C38-4CAC-8AE1-8CAF436EE590}"/>
              </a:ext>
            </a:extLst>
          </p:cNvPr>
          <p:cNvSpPr txBox="1"/>
          <p:nvPr/>
        </p:nvSpPr>
        <p:spPr>
          <a:xfrm>
            <a:off x="8380143" y="407468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4A0F1CF-79D3-4FED-B978-67592059587F}"/>
              </a:ext>
            </a:extLst>
          </p:cNvPr>
          <p:cNvSpPr txBox="1"/>
          <p:nvPr/>
        </p:nvSpPr>
        <p:spPr>
          <a:xfrm>
            <a:off x="6769452" y="407468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ABCDB2-71C0-44AB-BB70-64C2FE6985E1}"/>
              </a:ext>
            </a:extLst>
          </p:cNvPr>
          <p:cNvSpPr txBox="1"/>
          <p:nvPr/>
        </p:nvSpPr>
        <p:spPr>
          <a:xfrm>
            <a:off x="5673391" y="4074686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8B51096-4258-41F6-B5F7-60D7041B8F9B}"/>
              </a:ext>
            </a:extLst>
          </p:cNvPr>
          <p:cNvSpPr txBox="1"/>
          <p:nvPr/>
        </p:nvSpPr>
        <p:spPr>
          <a:xfrm>
            <a:off x="8381710" y="5529134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CE6A6E9-83F6-43E5-8282-1A2F7B343AF5}"/>
              </a:ext>
            </a:extLst>
          </p:cNvPr>
          <p:cNvSpPr txBox="1"/>
          <p:nvPr/>
        </p:nvSpPr>
        <p:spPr>
          <a:xfrm>
            <a:off x="6769451" y="5529134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A93F7FE-756C-4E6D-8BDA-91620640DC7B}"/>
              </a:ext>
            </a:extLst>
          </p:cNvPr>
          <p:cNvSpPr txBox="1"/>
          <p:nvPr/>
        </p:nvSpPr>
        <p:spPr>
          <a:xfrm>
            <a:off x="5687185" y="5529134"/>
            <a:ext cx="484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accent6"/>
                </a:solidFill>
              </a:rPr>
              <a:t>-00,00</a:t>
            </a:r>
          </a:p>
        </p:txBody>
      </p:sp>
    </p:spTree>
    <p:extLst>
      <p:ext uri="{BB962C8B-B14F-4D97-AF65-F5344CB8AC3E}">
        <p14:creationId xmlns:p14="http://schemas.microsoft.com/office/powerpoint/2010/main" val="236209793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7039"/>
              </p:ext>
            </p:extLst>
          </p:nvPr>
        </p:nvGraphicFramePr>
        <p:xfrm>
          <a:off x="273000" y="1713800"/>
          <a:ext cx="9319125" cy="49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2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Problema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cap="all" baseline="0" dirty="0">
                          <a:solidFill>
                            <a:schemeClr val="accent6"/>
                          </a:solidFill>
                        </a:rPr>
                        <a:t>Causa </a:t>
                      </a:r>
                      <a:r>
                        <a:rPr lang="es-ES" sz="2000" b="1" cap="all" baseline="0" dirty="0" err="1">
                          <a:solidFill>
                            <a:schemeClr val="accent6"/>
                          </a:solidFill>
                        </a:rPr>
                        <a:t>Raiz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PRAZO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639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60424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3349489"/>
            <a:ext cx="8065830" cy="720725"/>
          </a:xfrm>
        </p:spPr>
        <p:txBody>
          <a:bodyPr/>
          <a:lstStyle/>
          <a:p>
            <a:r>
              <a:rPr lang="pt-BR" dirty="0"/>
              <a:t>O próximo slide só será utilizado quando o plano financeiro for homologado e quando o recurso for utilizado.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3169456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3305139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6817052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69737001"/>
              </p:ext>
            </p:extLst>
          </p:nvPr>
        </p:nvGraphicFramePr>
        <p:xfrm>
          <a:off x="2807173" y="4440903"/>
          <a:ext cx="4291655" cy="22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00723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Espaço Reservado para Imagem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02963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2030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60155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02779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>
          <a:xfrm>
            <a:off x="372979" y="1596980"/>
            <a:ext cx="9080021" cy="4739897"/>
          </a:xfrm>
        </p:spPr>
      </p:sp>
      <p:sp>
        <p:nvSpPr>
          <p:cNvPr id="3" name="CaixaDeTexto 2"/>
          <p:cNvSpPr txBox="1"/>
          <p:nvPr/>
        </p:nvSpPr>
        <p:spPr>
          <a:xfrm>
            <a:off x="1120462" y="878505"/>
            <a:ext cx="1505039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err="1">
                <a:solidFill>
                  <a:schemeClr val="accent6"/>
                </a:solidFill>
              </a:rPr>
              <a:t>xx</a:t>
            </a:r>
            <a:r>
              <a:rPr lang="pt-BR" sz="2000" dirty="0">
                <a:solidFill>
                  <a:schemeClr val="accent6"/>
                </a:solidFill>
              </a:rPr>
              <a:t>/</a:t>
            </a:r>
            <a:r>
              <a:rPr lang="pt-BR" sz="2000" dirty="0" err="1">
                <a:solidFill>
                  <a:schemeClr val="accent6"/>
                </a:solidFill>
              </a:rPr>
              <a:t>xx</a:t>
            </a:r>
            <a:r>
              <a:rPr lang="pt-BR" sz="2000" dirty="0">
                <a:solidFill>
                  <a:schemeClr val="accent6"/>
                </a:solidFill>
              </a:rPr>
              <a:t>/2019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91059" y="866639"/>
            <a:ext cx="2693831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err="1">
                <a:solidFill>
                  <a:schemeClr val="accent6"/>
                </a:solidFill>
              </a:rPr>
              <a:t>xxxx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22972" y="878505"/>
            <a:ext cx="1578829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err="1">
                <a:solidFill>
                  <a:schemeClr val="accent6"/>
                </a:solidFill>
              </a:rPr>
              <a:t>xx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616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9539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/>
          </p:nvPr>
        </p:nvGraphicFramePr>
        <p:xfrm>
          <a:off x="1006999" y="254165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/>
          </p:nvPr>
        </p:nvGraphicFramePr>
        <p:xfrm>
          <a:off x="5534629" y="254165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3936380" y="6077414"/>
            <a:ext cx="2230244" cy="379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Data Base: __/__/___</a:t>
            </a:r>
          </a:p>
        </p:txBody>
      </p:sp>
    </p:spTree>
    <p:extLst>
      <p:ext uri="{BB962C8B-B14F-4D97-AF65-F5344CB8AC3E}">
        <p14:creationId xmlns:p14="http://schemas.microsoft.com/office/powerpoint/2010/main" val="38261391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Espaço Reservado para Imagem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3389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911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595"/>
              </p:ext>
            </p:extLst>
          </p:nvPr>
        </p:nvGraphicFramePr>
        <p:xfrm>
          <a:off x="300946" y="1817971"/>
          <a:ext cx="9375317" cy="40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2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ATRASADA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all" baseline="0" dirty="0">
                          <a:solidFill>
                            <a:schemeClr val="accent6"/>
                          </a:solidFill>
                        </a:rPr>
                        <a:t>CAUSA DO ATRASO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NOVO PRAZO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5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eunião N3 - Mês com Resultad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46800" rIns="36000" rtlCol="0" anchor="t"/>
      <a:lstStyle>
        <a:defPPr>
          <a:defRPr b="1" dirty="0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802043148FD44E87E842B173C38602" ma:contentTypeVersion="10" ma:contentTypeDescription="Crie um novo documento." ma:contentTypeScope="" ma:versionID="ad7d96f9bef5b0510ffa4b0cd9dd0593">
  <xsd:schema xmlns:xsd="http://www.w3.org/2001/XMLSchema" xmlns:xs="http://www.w3.org/2001/XMLSchema" xmlns:p="http://schemas.microsoft.com/office/2006/metadata/properties" xmlns:ns2="3227d561-b0d7-4dd9-8393-410254f9d343" xmlns:ns3="eb33c5a6-54d1-477f-83bb-93291d03e373" targetNamespace="http://schemas.microsoft.com/office/2006/metadata/properties" ma:root="true" ma:fieldsID="b7c31fa00adaf2738d1de9f893ee1435" ns2:_="" ns3:_="">
    <xsd:import namespace="3227d561-b0d7-4dd9-8393-410254f9d343"/>
    <xsd:import namespace="eb33c5a6-54d1-477f-83bb-93291d03e3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7d561-b0d7-4dd9-8393-410254f9d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c5a6-54d1-477f-83bb-93291d03e3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5C3DC-0542-4E8E-8077-5694BFE29E9F}">
  <ds:schemaRefs>
    <ds:schemaRef ds:uri="eb33c5a6-54d1-477f-83bb-93291d03e373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227d561-b0d7-4dd9-8393-410254f9d34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B2BB32-5FD4-4778-814C-B63E6D7FE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B1C3E7-F410-4053-9C7B-631124DA9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7d561-b0d7-4dd9-8393-410254f9d343"/>
    <ds:schemaRef ds:uri="eb33c5a6-54d1-477f-83bb-93291d03e3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76987</TotalTime>
  <Words>212</Words>
  <Application>Microsoft Office PowerPoint</Application>
  <PresentationFormat>Papel A4 (210 x 297 mm)</PresentationFormat>
  <Paragraphs>58</Paragraphs>
  <Slides>40</Slides>
  <Notes>1</Notes>
  <HiddenSlides>16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5" baseType="lpstr">
      <vt:lpstr>Aharoni</vt:lpstr>
      <vt:lpstr>Arial</vt:lpstr>
      <vt:lpstr>Calibri</vt:lpstr>
      <vt:lpstr>Segoe UI Light</vt:lpstr>
      <vt:lpstr>Reunião N3 - Mês com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frederico.gabrielli</dc:creator>
  <cp:lastModifiedBy>Barbara Santana Sander</cp:lastModifiedBy>
  <cp:revision>3507</cp:revision>
  <cp:lastPrinted>2012-10-01T22:32:26Z</cp:lastPrinted>
  <dcterms:created xsi:type="dcterms:W3CDTF">2012-10-24T12:37:45Z</dcterms:created>
  <dcterms:modified xsi:type="dcterms:W3CDTF">2019-08-27T15:46:23Z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0x01010027802043148FD44E87E842B173C38602</vt:lpwstr>
  </property>
</Properties>
</file>