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90" r:id="rId2"/>
    <p:sldId id="291" r:id="rId3"/>
    <p:sldId id="292" r:id="rId4"/>
    <p:sldId id="293" r:id="rId5"/>
    <p:sldId id="295" r:id="rId6"/>
    <p:sldId id="294" r:id="rId7"/>
    <p:sldId id="296" r:id="rId8"/>
    <p:sldId id="297" r:id="rId9"/>
    <p:sldId id="298" r:id="rId10"/>
    <p:sldId id="303" r:id="rId11"/>
    <p:sldId id="299" r:id="rId12"/>
    <p:sldId id="302" r:id="rId13"/>
    <p:sldId id="301" r:id="rId14"/>
    <p:sldId id="306" r:id="rId15"/>
    <p:sldId id="307" r:id="rId16"/>
    <p:sldId id="309" r:id="rId17"/>
    <p:sldId id="308" r:id="rId18"/>
    <p:sldId id="304" r:id="rId19"/>
    <p:sldId id="310" r:id="rId20"/>
    <p:sldId id="311" r:id="rId21"/>
    <p:sldId id="312" r:id="rId22"/>
    <p:sldId id="315" r:id="rId23"/>
    <p:sldId id="314" r:id="rId24"/>
    <p:sldId id="270" r:id="rId25"/>
    <p:sldId id="271" r:id="rId26"/>
    <p:sldId id="274" r:id="rId27"/>
    <p:sldId id="321" r:id="rId28"/>
    <p:sldId id="322" r:id="rId29"/>
    <p:sldId id="323" r:id="rId30"/>
    <p:sldId id="275" r:id="rId31"/>
    <p:sldId id="327" r:id="rId32"/>
    <p:sldId id="324" r:id="rId33"/>
    <p:sldId id="325" r:id="rId34"/>
    <p:sldId id="328" r:id="rId35"/>
    <p:sldId id="326" r:id="rId36"/>
    <p:sldId id="329" r:id="rId37"/>
    <p:sldId id="313" r:id="rId38"/>
    <p:sldId id="316" r:id="rId39"/>
    <p:sldId id="318" r:id="rId40"/>
    <p:sldId id="319" r:id="rId41"/>
    <p:sldId id="320" r:id="rId42"/>
    <p:sldId id="317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78C"/>
    <a:srgbClr val="C45B58"/>
    <a:srgbClr val="CD7371"/>
    <a:srgbClr val="990000"/>
    <a:srgbClr val="800000"/>
    <a:srgbClr val="B04008"/>
    <a:srgbClr val="F6CC18"/>
    <a:srgbClr val="F6B534"/>
    <a:srgbClr val="024588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6" autoAdjust="0"/>
    <p:restoredTop sz="90290" autoAdjust="0"/>
  </p:normalViewPr>
  <p:slideViewPr>
    <p:cSldViewPr snapToGrid="0">
      <p:cViewPr varScale="1">
        <p:scale>
          <a:sx n="81" d="100"/>
          <a:sy n="81" d="100"/>
        </p:scale>
        <p:origin x="19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ADEA-136E-4DAA-91A1-368D14C53908}" type="datetimeFigureOut">
              <a:rPr lang="pt-BR" smtClean="0"/>
              <a:pPr/>
              <a:t>19/11/2019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FDB5C-7460-44E2-A3AC-2DA555CA8EA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34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185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60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77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224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785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773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16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764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83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504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48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67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91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80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39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1DD3-3E0A-3541-99E5-4ED5FCD8D7B1}" type="datetimeFigureOut">
              <a:rPr lang="pt-BR" smtClean="0"/>
              <a:pPr/>
              <a:t>19/11/2019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42CAD-CB13-E849-B665-0D998AF9731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46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acasdasd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78873" y="734292"/>
            <a:ext cx="762692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pt-BR" altLang="pt-BR" sz="38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Uso do Sistema Integrado SARESP – SIS pelos Diretores de Escola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pt-BR" altLang="pt-BR" sz="38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Recomendações importantes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4686" y="2260601"/>
            <a:ext cx="709929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Responder ao Questionário de Acompanhamento da Aplicação.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Atestar a Participação de Aplicadores e Fiscais.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18707" y="5341588"/>
            <a:ext cx="7506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100" kern="0" baseline="0" dirty="0">
                <a:latin typeface="+mj-lt"/>
                <a:ea typeface="Verdana" pitchFamily="34" charset="0"/>
                <a:cs typeface="Verdana" pitchFamily="34" charset="0"/>
              </a:rPr>
              <a:t>Questionário de Acompanhamento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53" y="866086"/>
            <a:ext cx="7332208" cy="44755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9340" y="5320655"/>
            <a:ext cx="7453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Atestar e Efetivar Participação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925760"/>
            <a:ext cx="7201477" cy="43135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76373" y="5351615"/>
            <a:ext cx="6475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Alocação de Aplicadores – Busca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1" y="622300"/>
            <a:ext cx="6622551" cy="47290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323" y="755374"/>
            <a:ext cx="81506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pt-BR" sz="4800" b="1" kern="0" dirty="0" err="1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Atenção</a:t>
            </a:r>
            <a:endParaRPr lang="en-US" altLang="pt-BR" sz="4800" b="1" kern="0" baseline="0" dirty="0">
              <a:solidFill>
                <a:schemeClr val="tx2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270000" indent="-270000" algn="just">
              <a:spcBef>
                <a:spcPts val="600"/>
              </a:spcBef>
            </a:pPr>
            <a:r>
              <a:rPr lang="en-US" sz="3800" dirty="0">
                <a:latin typeface="+mn-lt"/>
                <a:ea typeface="Tahoma" pitchFamily="34" charset="0"/>
                <a:cs typeface="Verdana"/>
              </a:rPr>
              <a:t>O diretor da unidade escolar é responsável por garantir na sala de aplicação a presença exclusiva do</a:t>
            </a:r>
            <a:r>
              <a:rPr lang="pt-BR" sz="3800" dirty="0">
                <a:latin typeface="+mn-lt"/>
                <a:ea typeface="Tahoma" pitchFamily="34" charset="0"/>
                <a:cs typeface="Verdana"/>
              </a:rPr>
              <a:t> </a:t>
            </a:r>
            <a:r>
              <a:rPr lang="en-US" sz="3800" dirty="0">
                <a:latin typeface="+mn-lt"/>
                <a:ea typeface="Tahoma" pitchFamily="34" charset="0"/>
                <a:cs typeface="Verdana"/>
              </a:rPr>
              <a:t>aplicador,</a:t>
            </a:r>
            <a:r>
              <a:rPr lang="pt-BR" sz="4000" dirty="0">
                <a:latin typeface="+mn-lt"/>
              </a:rPr>
              <a:t> salvo nos casos de comprovada exigência de apoio específico decorrente da existência de alunos com deficiência.</a:t>
            </a:r>
          </a:p>
          <a:p>
            <a:pPr marL="270000" indent="-270000" algn="just">
              <a:spcBef>
                <a:spcPts val="600"/>
              </a:spcBef>
            </a:pPr>
            <a:endParaRPr lang="pt-BR" sz="3800" dirty="0">
              <a:latin typeface="+mn-lt"/>
              <a:ea typeface="Tahoma" pitchFamily="34" charset="0"/>
              <a:cs typeface="Verdana"/>
            </a:endParaRPr>
          </a:p>
          <a:p>
            <a:pPr marL="270000" indent="-270000" algn="just">
              <a:spcBef>
                <a:spcPts val="600"/>
              </a:spcBef>
            </a:pPr>
            <a:r>
              <a:rPr lang="en-US" sz="3800" dirty="0">
                <a:latin typeface="+mn-lt"/>
                <a:ea typeface="Tahoma" pitchFamily="34" charset="0"/>
                <a:cs typeface="Verdana"/>
              </a:rPr>
              <a:t>Em hipótese alguma poderão ser utilizados Cadernos de Prova identificados de alunos que faltarem no dia da aplicação.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3800" dirty="0">
                <a:latin typeface="+mn-lt"/>
                <a:ea typeface="Tahoma" pitchFamily="34" charset="0"/>
                <a:cs typeface="Verdana"/>
              </a:rPr>
              <a:t>                                                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pt-BR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pt-BR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C0153F08-ACB1-41D1-AFB7-5AF930A4F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502" y="5385172"/>
            <a:ext cx="877860" cy="436789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245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738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323" y="755374"/>
            <a:ext cx="8150622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pt-BR" sz="4000" b="1" kern="0" dirty="0" err="1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Atenção</a:t>
            </a:r>
            <a:endParaRPr lang="en-US" altLang="pt-BR" sz="4000" b="1" kern="0" dirty="0">
              <a:solidFill>
                <a:schemeClr val="tx2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C00000"/>
                </a:solidFill>
                <a:ea typeface="Tahoma" pitchFamily="34" charset="0"/>
                <a:cs typeface="Verdana"/>
              </a:rPr>
              <a:t>SARESP 2019</a:t>
            </a:r>
          </a:p>
          <a:p>
            <a:pPr marL="0" indent="0" algn="ctr">
              <a:buNone/>
            </a:pPr>
            <a:endParaRPr lang="pt-BR" sz="3600" dirty="0">
              <a:ea typeface="Tahoma" pitchFamily="34" charset="0"/>
              <a:cs typeface="Verdana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600" dirty="0">
                <a:ea typeface="Tahoma" pitchFamily="34" charset="0"/>
                <a:cs typeface="Verdana"/>
              </a:rPr>
              <a:t>Questionário Socioeconômico de Pais ou Responsáveis(deverão ser devolvidos até o dia 28/11 e entregue ao aplicador de prova desse dia).</a:t>
            </a:r>
          </a:p>
          <a:p>
            <a:pPr marL="0" indent="0" algn="just">
              <a:buNone/>
            </a:pPr>
            <a:endParaRPr lang="pt-BR" sz="3600" dirty="0">
              <a:ea typeface="Tahoma" pitchFamily="34" charset="0"/>
              <a:cs typeface="Verdana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600" dirty="0">
                <a:ea typeface="Tahoma" pitchFamily="34" charset="0"/>
                <a:cs typeface="Verdana"/>
              </a:rPr>
              <a:t>Questionário Socioeconômico do Aluno.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600" dirty="0">
                <a:ea typeface="Tahoma" pitchFamily="34" charset="0"/>
                <a:cs typeface="Verdana"/>
              </a:rPr>
              <a:t>Questionário Socioemocional e Clima Escolar.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600" dirty="0">
                <a:ea typeface="Tahoma" pitchFamily="34" charset="0"/>
                <a:cs typeface="Verdana"/>
              </a:rPr>
              <a:t>Redação.</a:t>
            </a:r>
          </a:p>
          <a:p>
            <a:pPr marL="571500" indent="-5715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pt-BR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pt-BR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C0153F08-ACB1-41D1-AFB7-5AF930A4F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502" y="5385172"/>
            <a:ext cx="877860" cy="436789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245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8941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323" y="755374"/>
            <a:ext cx="815062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pt-BR" sz="4800" b="1" kern="0" dirty="0" err="1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Atenção</a:t>
            </a:r>
            <a:endParaRPr lang="en-US" altLang="pt-BR" sz="4800" b="1" kern="0" dirty="0">
              <a:solidFill>
                <a:schemeClr val="tx2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/>
            </a:endParaRPr>
          </a:p>
          <a:p>
            <a:pPr algn="just"/>
            <a:r>
              <a:rPr lang="pt-BR" sz="3600" dirty="0">
                <a:ea typeface="Tahoma" pitchFamily="34" charset="0"/>
                <a:cs typeface="Verdana"/>
              </a:rPr>
              <a:t>Garantir o suporte pedagógico aos alunos portadores de deficiência, que participarão da avaliação.</a:t>
            </a:r>
          </a:p>
          <a:p>
            <a:pPr algn="just"/>
            <a:r>
              <a:rPr lang="pt-BR" sz="3600" dirty="0"/>
              <a:t>Para o aluno que fará prova em braile ou ampliada, o Caderno de Prova estará disponível em embalagens específicas (fora do lote da turma). A Folha de Resposta da prova Ampliada estará no final do caderno e a da prova braile estará dentro da embalagem (caixa).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pt-BR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D38A7E3D-2095-482E-837E-3F29F7E1E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811" y="4901915"/>
            <a:ext cx="877860" cy="436789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245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327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323" y="755374"/>
            <a:ext cx="8150622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pt-BR" sz="4000" b="1" kern="0" dirty="0" err="1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Atenção</a:t>
            </a:r>
            <a:endParaRPr lang="en-US" altLang="pt-BR" sz="4000" b="1" kern="0" dirty="0">
              <a:solidFill>
                <a:schemeClr val="tx2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/>
            </a:endParaRPr>
          </a:p>
          <a:p>
            <a:pPr algn="just"/>
            <a:r>
              <a:rPr lang="pt-BR" sz="3600" dirty="0"/>
              <a:t>  O aplicador deverá: 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-  Transcrever as respostas do aluno na Folha de Respostas.</a:t>
            </a:r>
          </a:p>
          <a:p>
            <a:pPr algn="just"/>
            <a:r>
              <a:rPr lang="pt-BR" sz="3600" dirty="0"/>
              <a:t>-  Acondicionar a Folha de Respostas no pacote de Instrumentos de Avaliação da turma.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pt-BR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70FC77F-0E09-4849-A66D-B8AC814A3378}"/>
              </a:ext>
            </a:extLst>
          </p:cNvPr>
          <p:cNvSpPr/>
          <p:nvPr/>
        </p:nvSpPr>
        <p:spPr>
          <a:xfrm>
            <a:off x="753533" y="1024466"/>
            <a:ext cx="795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4800" b="1" kern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Material de</a:t>
            </a:r>
            <a:r>
              <a:rPr lang="pt-BR" altLang="pt-BR" sz="4800" b="1" kern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pt-BR" sz="4800" b="1" kern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Prova</a:t>
            </a:r>
          </a:p>
          <a:p>
            <a:pPr algn="ctr"/>
            <a:endParaRPr lang="en-US" altLang="pt-BR" b="1" kern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altLang="pt-BR" b="1" kern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altLang="pt-BR" b="1" kern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altLang="pt-BR" b="1" kern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altLang="pt-BR" b="1" kern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altLang="pt-BR" b="1" kern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17296E-1D77-4BAE-AC18-8D1A9E827722}"/>
              </a:ext>
            </a:extLst>
          </p:cNvPr>
          <p:cNvSpPr/>
          <p:nvPr/>
        </p:nvSpPr>
        <p:spPr>
          <a:xfrm>
            <a:off x="516468" y="1557867"/>
            <a:ext cx="803486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4800" b="1" dirty="0">
              <a:latin typeface="Calibri" pitchFamily="34" charset="0"/>
              <a:ea typeface="Tahoma" pitchFamily="34" charset="0"/>
              <a:cs typeface="Verdan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dirty="0" err="1">
                <a:latin typeface="Calibri" pitchFamily="34" charset="0"/>
                <a:ea typeface="Tahoma" pitchFamily="34" charset="0"/>
                <a:cs typeface="Verdana"/>
              </a:rPr>
              <a:t>Caixas</a:t>
            </a:r>
            <a:r>
              <a:rPr lang="en-US" sz="4800" b="1" dirty="0">
                <a:latin typeface="Calibri" pitchFamily="34" charset="0"/>
                <a:ea typeface="Tahoma" pitchFamily="34" charset="0"/>
                <a:cs typeface="Verdana"/>
              </a:rPr>
              <a:t> por </a:t>
            </a:r>
            <a:r>
              <a:rPr lang="en-US" sz="4800" b="1" dirty="0" err="1">
                <a:latin typeface="Calibri" pitchFamily="34" charset="0"/>
                <a:ea typeface="Tahoma" pitchFamily="34" charset="0"/>
                <a:cs typeface="Verdana"/>
              </a:rPr>
              <a:t>escola</a:t>
            </a:r>
            <a:r>
              <a:rPr lang="en-US" sz="4800" b="1" dirty="0">
                <a:latin typeface="Calibri" pitchFamily="34" charset="0"/>
                <a:ea typeface="Tahoma" pitchFamily="34" charset="0"/>
                <a:cs typeface="Verdana"/>
              </a:rPr>
              <a:t> e por dia de aplicação</a:t>
            </a:r>
            <a:endParaRPr lang="pt-BR" sz="4800" b="1" dirty="0">
              <a:latin typeface="Calibri" pitchFamily="34" charset="0"/>
              <a:ea typeface="Tahoma" pitchFamily="34" charset="0"/>
              <a:cs typeface="Verdana"/>
            </a:endParaRPr>
          </a:p>
          <a:p>
            <a:pPr algn="ctr"/>
            <a:r>
              <a:rPr lang="en-US" sz="4800" b="1" dirty="0" err="1">
                <a:latin typeface="Calibri" pitchFamily="34" charset="0"/>
                <a:ea typeface="Tahoma" pitchFamily="34" charset="0"/>
                <a:cs typeface="Verdana"/>
              </a:rPr>
              <a:t>Indicação</a:t>
            </a:r>
            <a:r>
              <a:rPr lang="en-US" sz="4800" b="1" dirty="0">
                <a:latin typeface="Calibri" pitchFamily="34" charset="0"/>
                <a:ea typeface="Tahoma" pitchFamily="34" charset="0"/>
                <a:cs typeface="Verdana"/>
              </a:rPr>
              <a:t> de 1º e 2º dia de aplicação com </a:t>
            </a:r>
            <a:r>
              <a:rPr lang="en-US" sz="4800" b="1" dirty="0" err="1">
                <a:latin typeface="Calibri" pitchFamily="34" charset="0"/>
                <a:ea typeface="Tahoma" pitchFamily="34" charset="0"/>
                <a:cs typeface="Verdana"/>
              </a:rPr>
              <a:t>tarja</a:t>
            </a:r>
            <a:r>
              <a:rPr lang="pt-BR" sz="4800" b="1" dirty="0">
                <a:latin typeface="Calibri" pitchFamily="34" charset="0"/>
                <a:ea typeface="Tahoma" pitchFamily="34" charset="0"/>
                <a:cs typeface="Verdana"/>
              </a:rPr>
              <a:t> c</a:t>
            </a:r>
            <a:r>
              <a:rPr lang="en-US" sz="4800" b="1" dirty="0" err="1">
                <a:latin typeface="Calibri" pitchFamily="34" charset="0"/>
                <a:ea typeface="Tahoma" pitchFamily="34" charset="0"/>
                <a:cs typeface="Verdana"/>
              </a:rPr>
              <a:t>olorida</a:t>
            </a:r>
            <a:r>
              <a:rPr lang="pt-BR" sz="4800" b="1" dirty="0">
                <a:latin typeface="Calibri" pitchFamily="34" charset="0"/>
                <a:ea typeface="Tahoma" pitchFamily="34" charset="0"/>
                <a:cs typeface="Verdana"/>
              </a:rPr>
              <a:t> </a:t>
            </a:r>
          </a:p>
          <a:p>
            <a:pPr algn="ctr"/>
            <a:endParaRPr lang="pt-BR" sz="4800" b="1" dirty="0">
              <a:latin typeface="Calibri" pitchFamily="34" charset="0"/>
              <a:ea typeface="Tahoma" pitchFamily="34" charset="0"/>
              <a:cs typeface="Verdana"/>
            </a:endParaRPr>
          </a:p>
          <a:p>
            <a:pPr algn="ctr"/>
            <a:endParaRPr lang="pt-BR" sz="4800" b="1" dirty="0">
              <a:latin typeface="Calibri" pitchFamily="34" charset="0"/>
              <a:ea typeface="Tahoma" pitchFamily="34" charset="0"/>
              <a:cs typeface="Verdana"/>
            </a:endParaRPr>
          </a:p>
          <a:p>
            <a:pPr algn="ctr"/>
            <a:endParaRPr lang="pt-BR" sz="4800" b="1" dirty="0">
              <a:latin typeface="Calibri" pitchFamily="34" charset="0"/>
              <a:ea typeface="Tahoma" pitchFamily="34" charset="0"/>
              <a:cs typeface="Verdana"/>
            </a:endParaRPr>
          </a:p>
          <a:p>
            <a:pPr algn="ctr"/>
            <a:endParaRPr lang="pt-BR" sz="4800" b="1" dirty="0">
              <a:latin typeface="Calibri" pitchFamily="34" charset="0"/>
              <a:ea typeface="Tahoma" pitchFamily="34" charset="0"/>
              <a:cs typeface="Verdana"/>
            </a:endParaRPr>
          </a:p>
          <a:p>
            <a:pPr algn="ctr"/>
            <a:endParaRPr lang="pt-BR" sz="4800" b="1" dirty="0">
              <a:latin typeface="Calibri" pitchFamily="34" charset="0"/>
              <a:ea typeface="Tahoma" pitchFamily="34" charset="0"/>
              <a:cs typeface="Verdana"/>
            </a:endParaRPr>
          </a:p>
          <a:p>
            <a:pPr algn="ctr"/>
            <a:endParaRPr lang="en-US" sz="4800" b="1" dirty="0">
              <a:latin typeface="Calibri" pitchFamily="34" charset="0"/>
              <a:ea typeface="Tahoma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12A4F2C-20A8-4899-BE9E-8BC34FE919A8}"/>
              </a:ext>
            </a:extLst>
          </p:cNvPr>
          <p:cNvSpPr/>
          <p:nvPr/>
        </p:nvSpPr>
        <p:spPr>
          <a:xfrm>
            <a:off x="482600" y="812800"/>
            <a:ext cx="8178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Caixas</a:t>
            </a:r>
            <a:r>
              <a:rPr lang="en-US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com Material de</a:t>
            </a:r>
            <a:r>
              <a:rPr lang="pt-BR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</a:t>
            </a:r>
            <a:br>
              <a:rPr lang="pt-BR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</a:br>
            <a:r>
              <a:rPr lang="en-US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Aplicação das </a:t>
            </a:r>
            <a:r>
              <a:rPr lang="en-US" sz="4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Provas</a:t>
            </a:r>
            <a:endParaRPr lang="en-US" sz="4800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sz="4800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</p:txBody>
      </p:sp>
      <p:pic>
        <p:nvPicPr>
          <p:cNvPr id="4" name="Picture 5" descr="caixa1.jpg">
            <a:extLst>
              <a:ext uri="{FF2B5EF4-FFF2-40B4-BE49-F238E27FC236}">
                <a16:creationId xmlns:a16="http://schemas.microsoft.com/office/drawing/2014/main" id="{63204024-F411-47DC-8C6E-F5A36620D8B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8552" y="2229272"/>
            <a:ext cx="3073151" cy="433895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0E982C6-17B5-4607-8068-32D1589A288B}"/>
              </a:ext>
            </a:extLst>
          </p:cNvPr>
          <p:cNvSpPr/>
          <p:nvPr/>
        </p:nvSpPr>
        <p:spPr>
          <a:xfrm>
            <a:off x="5062298" y="2782669"/>
            <a:ext cx="4013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1200"/>
              </a:spcAft>
            </a:pPr>
            <a:endParaRPr lang="en-US" sz="3400" b="1" baseline="0" dirty="0">
              <a:solidFill>
                <a:srgbClr val="0070C0"/>
              </a:solidFill>
              <a:latin typeface="Calibri"/>
              <a:ea typeface="Tahoma" pitchFamily="34" charset="0"/>
              <a:cs typeface="Lucida Sans Unicode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1200"/>
              </a:spcAft>
            </a:pPr>
            <a:endParaRPr lang="en-US" sz="3400" b="1" baseline="0" dirty="0">
              <a:solidFill>
                <a:srgbClr val="0070C0"/>
              </a:solidFill>
              <a:latin typeface="Calibri"/>
              <a:ea typeface="Tahoma" pitchFamily="34" charset="0"/>
              <a:cs typeface="Lucida Sans Unicode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400" b="1" baseline="0" dirty="0">
                <a:solidFill>
                  <a:srgbClr val="0070C0"/>
                </a:solidFill>
                <a:latin typeface="Calibri"/>
                <a:ea typeface="Tahoma" pitchFamily="34" charset="0"/>
                <a:cs typeface="Lucida Sans Unicode" pitchFamily="34" charset="0"/>
              </a:rPr>
              <a:t>1º dia – </a:t>
            </a:r>
            <a:r>
              <a:rPr lang="en-US" sz="3400" b="1" baseline="0" dirty="0" err="1">
                <a:solidFill>
                  <a:srgbClr val="0070C0"/>
                </a:solidFill>
                <a:latin typeface="Calibri"/>
                <a:ea typeface="Tahoma" pitchFamily="34" charset="0"/>
                <a:cs typeface="Lucida Sans Unicode" pitchFamily="34" charset="0"/>
              </a:rPr>
              <a:t>azul</a:t>
            </a:r>
            <a:endParaRPr lang="pt-BR" sz="3400" baseline="0" dirty="0">
              <a:solidFill>
                <a:srgbClr val="0070C0"/>
              </a:solidFill>
              <a:latin typeface="Calibri"/>
              <a:ea typeface="Tahoma" pitchFamily="34" charset="0"/>
              <a:cs typeface="Lucida Sans Unicode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400" b="1" baseline="0" dirty="0">
                <a:solidFill>
                  <a:srgbClr val="800000"/>
                </a:solidFill>
                <a:latin typeface="Calibri"/>
                <a:ea typeface="Tahoma" pitchFamily="34" charset="0"/>
                <a:cs typeface="Lucida Sans Unicode" pitchFamily="34" charset="0"/>
              </a:rPr>
              <a:t>2º dia – vermelho</a:t>
            </a:r>
            <a:endParaRPr lang="pt-BR" sz="3400" baseline="0" dirty="0">
              <a:solidFill>
                <a:srgbClr val="800000"/>
              </a:solidFill>
              <a:latin typeface="Calibri"/>
              <a:ea typeface="Tahoma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0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6AF9400-28A4-41DB-946B-BD9BC79409FF}"/>
              </a:ext>
            </a:extLst>
          </p:cNvPr>
          <p:cNvSpPr/>
          <p:nvPr/>
        </p:nvSpPr>
        <p:spPr>
          <a:xfrm>
            <a:off x="318052" y="954156"/>
            <a:ext cx="85377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</a:rPr>
              <a:t>Cronograma </a:t>
            </a:r>
          </a:p>
          <a:p>
            <a:pPr algn="just"/>
            <a:r>
              <a:rPr lang="pt-BR" b="1" dirty="0"/>
              <a:t>05/11</a:t>
            </a:r>
            <a:r>
              <a:rPr lang="pt-BR" dirty="0"/>
              <a:t> -VC-Articulando as Dimensões Técnico-Operacionais </a:t>
            </a:r>
          </a:p>
          <a:p>
            <a:pPr algn="just"/>
            <a:r>
              <a:rPr lang="pt-BR" dirty="0"/>
              <a:t> </a:t>
            </a:r>
          </a:p>
          <a:p>
            <a:pPr algn="just"/>
            <a:r>
              <a:rPr lang="pt-BR" b="1" dirty="0"/>
              <a:t>13/11</a:t>
            </a:r>
            <a:r>
              <a:rPr lang="pt-BR" dirty="0"/>
              <a:t>- VC  - Encontro com os Educadores dos anos iniciais do EF: orientando a aplicação do 3o ano EF. Público: Supervisores e PCNP do  EFAI,  Professores Coordenadores, Representante das Redes Municipais, de cada Escola Particular que trabalham nos anos iniciais.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  <a:r>
              <a:rPr lang="pt-BR" b="1" dirty="0"/>
              <a:t>até 19/11/18- </a:t>
            </a:r>
            <a:r>
              <a:rPr lang="pt-BR" dirty="0"/>
              <a:t>reunião com os professores e pais divulgando o SARESP;</a:t>
            </a:r>
          </a:p>
          <a:p>
            <a:pPr algn="just"/>
            <a:r>
              <a:rPr lang="pt-BR" dirty="0"/>
              <a:t>Participantes: professores e pais indicados pelo Conselho de Escola.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Dias 20 a  22/11/18</a:t>
            </a:r>
            <a:r>
              <a:rPr lang="pt-BR" dirty="0"/>
              <a:t>: reunião com os aplicadores: procedimentos e a preparação para a aplicação.</a:t>
            </a:r>
          </a:p>
          <a:p>
            <a:pPr algn="just"/>
            <a:r>
              <a:rPr lang="pt-BR" dirty="0"/>
              <a:t>Participantes: professores das escolas que atuarão como aplicadores (dia/período/turma),  supervisor de ensino –acompanhar e atestar a realização do treinamento dos aplicadores;</a:t>
            </a:r>
          </a:p>
          <a:p>
            <a:endParaRPr lang="pt-BR" dirty="0"/>
          </a:p>
          <a:p>
            <a:pPr algn="just"/>
            <a:r>
              <a:rPr lang="pt-BR" b="1" dirty="0"/>
              <a:t>27 e 28/11/18</a:t>
            </a:r>
            <a:r>
              <a:rPr lang="pt-BR" dirty="0"/>
              <a:t>: retomada dos procedimentos para aplicação das provas.(pág. 64 do Manual de Orientação)</a:t>
            </a:r>
          </a:p>
          <a:p>
            <a:pPr algn="just"/>
            <a:r>
              <a:rPr lang="pt-BR" dirty="0"/>
              <a:t>Participantes: aplicadores externos e da própria escola e fiscais. </a:t>
            </a:r>
          </a:p>
          <a:p>
            <a:endParaRPr lang="pt-BR" dirty="0"/>
          </a:p>
          <a:p>
            <a:r>
              <a:rPr lang="pt-BR" b="1" dirty="0"/>
              <a:t>29-11/18</a:t>
            </a:r>
            <a:r>
              <a:rPr lang="pt-BR" dirty="0"/>
              <a:t>- Devolução dos materiais na Diretoria de Ensino, conforme o cronograma que será divulgado no site. </a:t>
            </a:r>
          </a:p>
          <a:p>
            <a:r>
              <a:rPr lang="pt-BR" b="1" dirty="0"/>
              <a:t>OBS: </a:t>
            </a:r>
            <a:r>
              <a:rPr lang="en-US" b="1" dirty="0">
                <a:solidFill>
                  <a:srgbClr val="C00000"/>
                </a:solidFill>
                <a:ea typeface="Tahoma" pitchFamily="34" charset="0"/>
                <a:cs typeface="Verdana"/>
              </a:rPr>
              <a:t>Material de aplicação devolvido fora do prazo</a:t>
            </a:r>
            <a:r>
              <a:rPr lang="pt-BR" b="1" dirty="0">
                <a:solidFill>
                  <a:srgbClr val="C00000"/>
                </a:solidFill>
                <a:ea typeface="Tahoma" pitchFamily="34" charset="0"/>
                <a:cs typeface="Verdana"/>
              </a:rPr>
              <a:t> – não será processado.</a:t>
            </a:r>
            <a:endParaRPr lang="pt-B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626533" y="889001"/>
            <a:ext cx="79502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Identificação das </a:t>
            </a:r>
            <a:r>
              <a:rPr lang="pt-BR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C</a:t>
            </a:r>
            <a:r>
              <a:rPr lang="x-none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aixas</a:t>
            </a:r>
            <a:endParaRPr lang="en-US" sz="4800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just"/>
            <a:endParaRPr lang="pt-BR" sz="3400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9E95D4-8D7E-4847-A779-EEC314AC5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4" y="2040467"/>
            <a:ext cx="2937619" cy="408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94016AF-5306-42D5-A5CE-1DA2CF8A3434}"/>
              </a:ext>
            </a:extLst>
          </p:cNvPr>
          <p:cNvSpPr/>
          <p:nvPr/>
        </p:nvSpPr>
        <p:spPr>
          <a:xfrm>
            <a:off x="4749800" y="2282533"/>
            <a:ext cx="3386666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BR" sz="3200" b="1" dirty="0">
                <a:solidFill>
                  <a:srgbClr val="0070C0"/>
                </a:solidFill>
                <a:ea typeface="Tahoma" pitchFamily="34" charset="0"/>
                <a:cs typeface="Verdana"/>
              </a:rPr>
              <a:t>DE; Escola; Rede de Ensino</a:t>
            </a:r>
            <a:endParaRPr lang="pt-BR" sz="3200" dirty="0"/>
          </a:p>
          <a:p>
            <a:r>
              <a:rPr lang="en-US" sz="3200" dirty="0" err="1">
                <a:cs typeface="Verdana"/>
              </a:rPr>
              <a:t>Estadual</a:t>
            </a:r>
            <a:r>
              <a:rPr lang="en-US" sz="3200" dirty="0">
                <a:cs typeface="Verdana"/>
              </a:rPr>
              <a:t> – </a:t>
            </a:r>
            <a:r>
              <a:rPr lang="en-US" sz="3200" dirty="0" err="1">
                <a:cs typeface="Verdana"/>
              </a:rPr>
              <a:t>letra</a:t>
            </a:r>
            <a:r>
              <a:rPr lang="en-US" sz="3200" dirty="0">
                <a:cs typeface="Verdana"/>
              </a:rPr>
              <a:t> “E” </a:t>
            </a:r>
          </a:p>
          <a:p>
            <a:r>
              <a:rPr lang="en-US" sz="3200" dirty="0">
                <a:cs typeface="Verdana"/>
              </a:rPr>
              <a:t>Municipal – </a:t>
            </a:r>
            <a:r>
              <a:rPr lang="en-US" sz="3200" dirty="0" err="1">
                <a:cs typeface="Verdana"/>
              </a:rPr>
              <a:t>letra</a:t>
            </a:r>
            <a:r>
              <a:rPr lang="en-US" sz="3200" dirty="0">
                <a:cs typeface="Verdana"/>
              </a:rPr>
              <a:t> “M” </a:t>
            </a:r>
          </a:p>
          <a:p>
            <a:r>
              <a:rPr lang="en-US" sz="3200" dirty="0">
                <a:cs typeface="Verdana"/>
              </a:rPr>
              <a:t>Particular – </a:t>
            </a:r>
            <a:r>
              <a:rPr lang="en-US" sz="3200" dirty="0" err="1">
                <a:cs typeface="Verdana"/>
              </a:rPr>
              <a:t>letra</a:t>
            </a:r>
            <a:r>
              <a:rPr lang="en-US" sz="3200" dirty="0">
                <a:cs typeface="Verdana"/>
              </a:rPr>
              <a:t> “P”</a:t>
            </a:r>
            <a:endParaRPr lang="pt-BR" sz="3200" dirty="0">
              <a:cs typeface="Verdana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cs typeface="Verdana"/>
              </a:rPr>
              <a:t>Paula Souza (ETE) – </a:t>
            </a:r>
            <a:r>
              <a:rPr lang="en-US" sz="3200" dirty="0" err="1">
                <a:cs typeface="Verdana"/>
              </a:rPr>
              <a:t>letra</a:t>
            </a:r>
            <a:r>
              <a:rPr lang="en-US" sz="3200" dirty="0">
                <a:cs typeface="Verdana"/>
              </a:rPr>
              <a:t> “S”</a:t>
            </a:r>
          </a:p>
          <a:p>
            <a:pPr>
              <a:spcAft>
                <a:spcPts val="600"/>
              </a:spcAft>
            </a:pPr>
            <a:r>
              <a:rPr lang="en-US" altLang="pt-BR" sz="3200" b="1" dirty="0" err="1">
                <a:solidFill>
                  <a:srgbClr val="0070C0"/>
                </a:solidFill>
                <a:ea typeface="Tahoma" pitchFamily="34" charset="0"/>
                <a:cs typeface="Verdana"/>
              </a:rPr>
              <a:t>Códigos</a:t>
            </a:r>
            <a:r>
              <a:rPr lang="en-US" altLang="pt-BR" sz="3200" b="1" dirty="0">
                <a:solidFill>
                  <a:srgbClr val="0070C0"/>
                </a:solidFill>
                <a:ea typeface="Tahoma" pitchFamily="34" charset="0"/>
                <a:cs typeface="Verdana"/>
              </a:rPr>
              <a:t> de </a:t>
            </a:r>
            <a:r>
              <a:rPr lang="en-US" altLang="pt-BR" sz="3200" b="1" dirty="0" err="1">
                <a:solidFill>
                  <a:srgbClr val="0070C0"/>
                </a:solidFill>
                <a:ea typeface="Tahoma" pitchFamily="34" charset="0"/>
                <a:cs typeface="Verdana"/>
              </a:rPr>
              <a:t>controle</a:t>
            </a:r>
            <a:endParaRPr lang="en-US" altLang="pt-BR" sz="3200" b="1" dirty="0">
              <a:solidFill>
                <a:srgbClr val="0070C0"/>
              </a:solidFill>
              <a:ea typeface="Tahoma" pitchFamily="34" charset="0"/>
              <a:cs typeface="Verdana"/>
            </a:endParaRPr>
          </a:p>
          <a:p>
            <a:pPr>
              <a:spcAft>
                <a:spcPts val="600"/>
              </a:spcAft>
            </a:pPr>
            <a:r>
              <a:rPr lang="en-US" altLang="pt-BR" sz="3200" b="1" dirty="0" err="1">
                <a:solidFill>
                  <a:srgbClr val="0070C0"/>
                </a:solidFill>
                <a:ea typeface="Tahoma" pitchFamily="34" charset="0"/>
                <a:cs typeface="Verdana"/>
              </a:rPr>
              <a:t>Conteúdo</a:t>
            </a:r>
            <a:r>
              <a:rPr lang="en-US" altLang="pt-BR" sz="3200" b="1" dirty="0">
                <a:solidFill>
                  <a:srgbClr val="0070C0"/>
                </a:solidFill>
                <a:ea typeface="Tahoma" pitchFamily="34" charset="0"/>
                <a:cs typeface="Verdana"/>
              </a:rPr>
              <a:t> da </a:t>
            </a:r>
            <a:r>
              <a:rPr lang="en-US" altLang="pt-BR" sz="3200" b="1" dirty="0" err="1">
                <a:solidFill>
                  <a:srgbClr val="0070C0"/>
                </a:solidFill>
                <a:ea typeface="Tahoma" pitchFamily="34" charset="0"/>
                <a:cs typeface="Verdana"/>
              </a:rPr>
              <a:t>caixa</a:t>
            </a:r>
            <a:endParaRPr lang="en-US" altLang="pt-BR" sz="3200" b="1" dirty="0">
              <a:solidFill>
                <a:srgbClr val="0070C0"/>
              </a:solidFill>
              <a:ea typeface="Tahoma" pitchFamily="34" charset="0"/>
              <a:cs typeface="Verdana"/>
            </a:endParaRPr>
          </a:p>
          <a:p>
            <a:pPr>
              <a:spcAft>
                <a:spcPts val="600"/>
              </a:spcAft>
            </a:pPr>
            <a:r>
              <a:rPr lang="en-US" altLang="pt-BR" sz="3200" b="1" dirty="0">
                <a:solidFill>
                  <a:srgbClr val="0070C0"/>
                </a:solidFill>
                <a:ea typeface="Tahoma" pitchFamily="34" charset="0"/>
                <a:cs typeface="Verdana"/>
              </a:rPr>
              <a:t>Código de </a:t>
            </a:r>
            <a:r>
              <a:rPr lang="en-US" altLang="pt-BR" sz="3200" b="1" dirty="0" err="1">
                <a:solidFill>
                  <a:srgbClr val="0070C0"/>
                </a:solidFill>
                <a:ea typeface="Tahoma" pitchFamily="34" charset="0"/>
                <a:cs typeface="Verdana"/>
              </a:rPr>
              <a:t>barra</a:t>
            </a:r>
            <a:r>
              <a:rPr lang="en-US" altLang="pt-BR" sz="3200" b="1" dirty="0">
                <a:solidFill>
                  <a:srgbClr val="0070C0"/>
                </a:solidFill>
                <a:ea typeface="Tahoma" pitchFamily="34" charset="0"/>
                <a:cs typeface="Verdana"/>
              </a:rPr>
              <a:t> </a:t>
            </a:r>
            <a:endParaRPr lang="pt-BR" sz="3200" b="1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04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759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Provas</a:t>
            </a:r>
            <a:r>
              <a:rPr lang="en-US" sz="4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Especiais</a:t>
            </a:r>
            <a:endParaRPr lang="en-US" sz="4800" b="1" dirty="0">
              <a:solidFill>
                <a:srgbClr val="1F497D"/>
              </a:solidFill>
              <a:latin typeface="Lucida Sans" pitchFamily="34" charset="0"/>
              <a:cs typeface="Lucida Sans Unicode" pitchFamily="34" charset="0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marL="266700" indent="-266700" algn="just">
              <a:spcBef>
                <a:spcPts val="600"/>
              </a:spcBef>
            </a:pPr>
            <a:r>
              <a:rPr lang="en-US" sz="4400" b="1" dirty="0" err="1">
                <a:latin typeface="Calibri" pitchFamily="34" charset="0"/>
                <a:cs typeface="Verdana"/>
              </a:rPr>
              <a:t>Braile</a:t>
            </a:r>
            <a:r>
              <a:rPr lang="en-US" sz="4400" dirty="0">
                <a:latin typeface="Calibri" pitchFamily="34" charset="0"/>
                <a:cs typeface="Verdana"/>
              </a:rPr>
              <a:t>: embalada </a:t>
            </a:r>
            <a:r>
              <a:rPr lang="en-US" sz="4400" dirty="0" err="1">
                <a:latin typeface="Calibri" pitchFamily="34" charset="0"/>
                <a:cs typeface="Verdana"/>
              </a:rPr>
              <a:t>em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pacote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plástico</a:t>
            </a:r>
            <a:r>
              <a:rPr lang="en-US" sz="4400" dirty="0">
                <a:latin typeface="Calibri" pitchFamily="34" charset="0"/>
                <a:cs typeface="Verdana"/>
              </a:rPr>
              <a:t>,</a:t>
            </a:r>
            <a:r>
              <a:rPr lang="pt-BR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devidamente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identificado</a:t>
            </a:r>
            <a:r>
              <a:rPr lang="en-US" sz="4400" dirty="0">
                <a:latin typeface="Calibri" pitchFamily="34" charset="0"/>
                <a:cs typeface="Verdana"/>
              </a:rPr>
              <a:t>, </a:t>
            </a:r>
            <a:r>
              <a:rPr lang="en-US" sz="4400" dirty="0" err="1">
                <a:latin typeface="Calibri" pitchFamily="34" charset="0"/>
                <a:cs typeface="Verdana"/>
              </a:rPr>
              <a:t>armazenado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em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caixa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específica</a:t>
            </a:r>
            <a:r>
              <a:rPr lang="en-US" sz="4400" dirty="0">
                <a:latin typeface="Calibri" pitchFamily="34" charset="0"/>
                <a:cs typeface="Verdana"/>
              </a:rPr>
              <a:t>. </a:t>
            </a:r>
            <a:r>
              <a:rPr lang="en-US" sz="4400" dirty="0" err="1">
                <a:latin typeface="Calibri" pitchFamily="34" charset="0"/>
                <a:cs typeface="Verdana"/>
              </a:rPr>
              <a:t>Além</a:t>
            </a:r>
            <a:r>
              <a:rPr lang="en-US" sz="4400" dirty="0">
                <a:latin typeface="Calibri" pitchFamily="34" charset="0"/>
                <a:cs typeface="Verdana"/>
              </a:rPr>
              <a:t> da </a:t>
            </a:r>
            <a:r>
              <a:rPr lang="en-US" sz="4400" dirty="0" err="1">
                <a:latin typeface="Calibri" pitchFamily="34" charset="0"/>
                <a:cs typeface="Verdana"/>
              </a:rPr>
              <a:t>prova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haverá</a:t>
            </a:r>
            <a:r>
              <a:rPr lang="en-US" sz="4400" dirty="0">
                <a:latin typeface="Calibri" pitchFamily="34" charset="0"/>
                <a:cs typeface="Verdana"/>
              </a:rPr>
              <a:t> um exemplar para o </a:t>
            </a:r>
            <a:r>
              <a:rPr lang="en-US" sz="4400" dirty="0" err="1">
                <a:latin typeface="Calibri" pitchFamily="34" charset="0"/>
                <a:cs typeface="Verdana"/>
              </a:rPr>
              <a:t>uso</a:t>
            </a:r>
            <a:r>
              <a:rPr lang="en-US" sz="4400" dirty="0">
                <a:latin typeface="Calibri" pitchFamily="34" charset="0"/>
                <a:cs typeface="Verdana"/>
              </a:rPr>
              <a:t> do </a:t>
            </a:r>
            <a:r>
              <a:rPr lang="en-US" sz="4400" dirty="0" err="1">
                <a:latin typeface="Calibri" pitchFamily="34" charset="0"/>
                <a:cs typeface="Verdana"/>
              </a:rPr>
              <a:t>ledor</a:t>
            </a:r>
            <a:r>
              <a:rPr lang="en-US" sz="4400" dirty="0">
                <a:latin typeface="Calibri" pitchFamily="34" charset="0"/>
                <a:cs typeface="Verdana"/>
              </a:rPr>
              <a:t>.</a:t>
            </a:r>
          </a:p>
          <a:p>
            <a:pPr marL="266700" indent="-266700" algn="just">
              <a:spcBef>
                <a:spcPts val="600"/>
              </a:spcBef>
            </a:pPr>
            <a:r>
              <a:rPr lang="en-US" sz="4400" b="1" dirty="0" err="1">
                <a:latin typeface="Calibri" pitchFamily="34" charset="0"/>
                <a:cs typeface="Verdana"/>
              </a:rPr>
              <a:t>Ampliada</a:t>
            </a:r>
            <a:r>
              <a:rPr lang="en-US" sz="4400" dirty="0">
                <a:latin typeface="Calibri" pitchFamily="34" charset="0"/>
                <a:cs typeface="Verdana"/>
              </a:rPr>
              <a:t>: embalada </a:t>
            </a:r>
            <a:r>
              <a:rPr lang="en-US" sz="4400" dirty="0" err="1">
                <a:latin typeface="Calibri" pitchFamily="34" charset="0"/>
                <a:cs typeface="Verdana"/>
              </a:rPr>
              <a:t>em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pacote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plástico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específico</a:t>
            </a:r>
            <a:r>
              <a:rPr lang="en-US" sz="4400" dirty="0">
                <a:latin typeface="Calibri" pitchFamily="34" charset="0"/>
                <a:cs typeface="Verdana"/>
              </a:rPr>
              <a:t>, </a:t>
            </a:r>
            <a:r>
              <a:rPr lang="en-US" sz="4400" dirty="0" err="1">
                <a:latin typeface="Calibri" pitchFamily="34" charset="0"/>
                <a:cs typeface="Verdana"/>
              </a:rPr>
              <a:t>devidamente</a:t>
            </a:r>
            <a:r>
              <a:rPr lang="en-US" sz="4400" dirty="0">
                <a:latin typeface="Calibri" pitchFamily="34" charset="0"/>
                <a:cs typeface="Verdana"/>
              </a:rPr>
              <a:t> </a:t>
            </a:r>
            <a:r>
              <a:rPr lang="en-US" sz="4400" dirty="0" err="1">
                <a:latin typeface="Calibri" pitchFamily="34" charset="0"/>
                <a:cs typeface="Verdana"/>
              </a:rPr>
              <a:t>identificado</a:t>
            </a:r>
            <a:r>
              <a:rPr lang="en-US" sz="4400" dirty="0">
                <a:latin typeface="Calibri" pitchFamily="34" charset="0"/>
                <a:cs typeface="Verdana"/>
              </a:rPr>
              <a:t>, </a:t>
            </a:r>
            <a:r>
              <a:rPr lang="en-US" sz="4400" dirty="0" err="1">
                <a:latin typeface="Calibri" pitchFamily="34" charset="0"/>
                <a:cs typeface="Verdana"/>
              </a:rPr>
              <a:t>armazenado</a:t>
            </a:r>
            <a:r>
              <a:rPr lang="en-US" sz="4400" dirty="0">
                <a:latin typeface="Calibri" pitchFamily="34" charset="0"/>
                <a:cs typeface="Verdana"/>
              </a:rPr>
              <a:t> na </a:t>
            </a:r>
            <a:r>
              <a:rPr lang="en-US" sz="4400" dirty="0" err="1">
                <a:latin typeface="Calibri" pitchFamily="34" charset="0"/>
                <a:cs typeface="Verdana"/>
              </a:rPr>
              <a:t>caixa</a:t>
            </a:r>
            <a:r>
              <a:rPr lang="en-US" sz="4400" dirty="0">
                <a:latin typeface="Calibri" pitchFamily="34" charset="0"/>
                <a:cs typeface="Verdana"/>
              </a:rPr>
              <a:t> da </a:t>
            </a:r>
            <a:r>
              <a:rPr lang="en-US" sz="4400" dirty="0" err="1">
                <a:latin typeface="Calibri" pitchFamily="34" charset="0"/>
                <a:cs typeface="Verdana"/>
              </a:rPr>
              <a:t>escola</a:t>
            </a:r>
            <a:r>
              <a:rPr lang="en-US" sz="4400" dirty="0">
                <a:latin typeface="Calibri" pitchFamily="34" charset="0"/>
                <a:cs typeface="Verdana"/>
              </a:rPr>
              <a:t>.</a:t>
            </a:r>
            <a:endParaRPr lang="pt-BR" sz="4400" dirty="0">
              <a:latin typeface="Calibri" pitchFamily="34" charset="0"/>
              <a:cs typeface="Verdana"/>
            </a:endParaRPr>
          </a:p>
          <a:p>
            <a:pPr algn="just"/>
            <a:endParaRPr lang="pt-BR" sz="4400" dirty="0">
              <a:latin typeface="+mj-lt"/>
            </a:endParaRPr>
          </a:p>
          <a:p>
            <a:pPr algn="just"/>
            <a:endParaRPr lang="pt-BR" sz="4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24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4133" y="711200"/>
            <a:ext cx="8229600" cy="6058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Identificação</a:t>
            </a:r>
            <a:r>
              <a:rPr lang="en-US" sz="44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dos </a:t>
            </a:r>
            <a:r>
              <a:rPr lang="en-US" sz="44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Pacotes</a:t>
            </a:r>
            <a:r>
              <a:rPr lang="en-US" sz="44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</a:t>
            </a:r>
            <a:br>
              <a:rPr lang="en-US" sz="44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r>
              <a:rPr lang="en-US" sz="44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com Cadernos de Prova</a:t>
            </a:r>
          </a:p>
          <a:p>
            <a:pPr algn="ctr"/>
            <a:endParaRPr lang="en-US" sz="4400" b="1" dirty="0">
              <a:solidFill>
                <a:srgbClr val="0070C0"/>
              </a:solidFill>
              <a:ea typeface="Tahoma" pitchFamily="34" charset="0"/>
              <a:cs typeface="Lucida Sans Unicode" pitchFamily="34" charset="0"/>
            </a:endParaRPr>
          </a:p>
          <a:p>
            <a:pPr algn="ctr"/>
            <a:r>
              <a:rPr lang="en-US" sz="4400" b="1" dirty="0" err="1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Folha</a:t>
            </a:r>
            <a:r>
              <a:rPr lang="en-US" sz="4400" b="1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 de </a:t>
            </a:r>
            <a:r>
              <a:rPr lang="en-US" sz="4400" b="1" dirty="0" err="1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Rosto</a:t>
            </a:r>
            <a:r>
              <a:rPr lang="en-US" sz="4400" b="1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colorida</a:t>
            </a:r>
            <a:r>
              <a:rPr lang="en-US" sz="4400" b="1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 </a:t>
            </a:r>
            <a:br>
              <a:rPr lang="en-US" sz="4400" b="1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</a:br>
            <a:r>
              <a:rPr lang="en-US" sz="4400" b="1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por </a:t>
            </a:r>
            <a:r>
              <a:rPr lang="en-US" sz="4400" b="1" dirty="0" err="1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ano</a:t>
            </a:r>
            <a:r>
              <a:rPr lang="en-US" sz="4400" b="1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/</a:t>
            </a:r>
            <a:r>
              <a:rPr lang="en-US" sz="4400" b="1" dirty="0" err="1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série</a:t>
            </a:r>
            <a:endParaRPr lang="pt-BR" sz="4400" dirty="0">
              <a:cs typeface="Lucida Sans Unicode" pitchFamily="34" charset="0"/>
            </a:endParaRPr>
          </a:p>
          <a:p>
            <a:pPr algn="ctr"/>
            <a:endParaRPr lang="pt-BR" sz="4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B9A235-11CA-42AE-A3D2-DA7E4D03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56" y="3437466"/>
            <a:ext cx="3299784" cy="27177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C44552-2112-4D8F-A6F1-0C41E73C7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2" y="3429000"/>
            <a:ext cx="377906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B061CE-7E48-43DC-91B6-D83DBF008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3" y="692277"/>
            <a:ext cx="7843157" cy="55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3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4136" y="989884"/>
            <a:ext cx="861054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Atenção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: A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escola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receberá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na Caixa do 1º dia de aplicação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pacotes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plásticos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contendo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630" y="1861919"/>
            <a:ext cx="8893628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sz="3400" dirty="0">
                <a:latin typeface="Calibri" pitchFamily="34" charset="0"/>
                <a:cs typeface="Verdana"/>
              </a:rPr>
              <a:t>5 </a:t>
            </a:r>
            <a:r>
              <a:rPr lang="en-US" sz="3400" dirty="0" err="1">
                <a:latin typeface="Calibri" pitchFamily="34" charset="0"/>
                <a:cs typeface="Verdana"/>
              </a:rPr>
              <a:t>formulários</a:t>
            </a:r>
            <a:r>
              <a:rPr lang="en-US" sz="3400" dirty="0">
                <a:latin typeface="Calibri" pitchFamily="34" charset="0"/>
                <a:cs typeface="Verdana"/>
              </a:rPr>
              <a:t> de </a:t>
            </a:r>
            <a:r>
              <a:rPr lang="en-US" sz="3400" dirty="0" err="1">
                <a:latin typeface="Calibri" pitchFamily="34" charset="0"/>
                <a:cs typeface="Verdana"/>
              </a:rPr>
              <a:t>Observação</a:t>
            </a:r>
            <a:r>
              <a:rPr lang="en-US" sz="3400" dirty="0">
                <a:latin typeface="Calibri" pitchFamily="34" charset="0"/>
                <a:cs typeface="Verdana"/>
              </a:rPr>
              <a:t> dos pais (por período e data de aplicação, </a:t>
            </a:r>
            <a:r>
              <a:rPr lang="en-US" sz="3400" dirty="0" err="1">
                <a:latin typeface="Calibri" pitchFamily="34" charset="0"/>
                <a:cs typeface="Verdana"/>
              </a:rPr>
              <a:t>mais</a:t>
            </a:r>
            <a:r>
              <a:rPr lang="en-US" sz="3400" dirty="0">
                <a:latin typeface="Calibri" pitchFamily="34" charset="0"/>
                <a:cs typeface="Verdana"/>
              </a:rPr>
              <a:t> </a:t>
            </a:r>
            <a:r>
              <a:rPr lang="en-US" sz="3400" dirty="0" err="1">
                <a:latin typeface="Calibri" pitchFamily="34" charset="0"/>
                <a:cs typeface="Verdana"/>
              </a:rPr>
              <a:t>reserva</a:t>
            </a:r>
            <a:r>
              <a:rPr lang="en-US" sz="3400" dirty="0">
                <a:latin typeface="Calibri" pitchFamily="34" charset="0"/>
                <a:cs typeface="Verdana"/>
              </a:rPr>
              <a:t>;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sz="3400" dirty="0">
                <a:latin typeface="Calibri" pitchFamily="34" charset="0"/>
                <a:cs typeface="Verdana"/>
              </a:rPr>
              <a:t>1 </a:t>
            </a:r>
            <a:r>
              <a:rPr lang="en-US" sz="3400" dirty="0" err="1">
                <a:latin typeface="Calibri" pitchFamily="34" charset="0"/>
                <a:cs typeface="Verdana"/>
              </a:rPr>
              <a:t>termo</a:t>
            </a:r>
            <a:r>
              <a:rPr lang="en-US" sz="3400" dirty="0">
                <a:latin typeface="Calibri" pitchFamily="34" charset="0"/>
                <a:cs typeface="Verdana"/>
              </a:rPr>
              <a:t> de </a:t>
            </a:r>
            <a:r>
              <a:rPr lang="en-US" sz="3400" dirty="0" err="1">
                <a:latin typeface="Calibri" pitchFamily="34" charset="0"/>
                <a:cs typeface="Verdana"/>
              </a:rPr>
              <a:t>compromisso</a:t>
            </a:r>
            <a:r>
              <a:rPr lang="en-US" sz="3400" dirty="0">
                <a:latin typeface="Calibri" pitchFamily="34" charset="0"/>
                <a:cs typeface="Verdana"/>
              </a:rPr>
              <a:t> e </a:t>
            </a:r>
            <a:r>
              <a:rPr lang="en-US" sz="3400" dirty="0" err="1">
                <a:latin typeface="Calibri" pitchFamily="34" charset="0"/>
                <a:cs typeface="Verdana"/>
              </a:rPr>
              <a:t>sigilo</a:t>
            </a:r>
            <a:r>
              <a:rPr lang="en-US" sz="3400" dirty="0">
                <a:latin typeface="Calibri" pitchFamily="34" charset="0"/>
                <a:cs typeface="Verdana"/>
              </a:rPr>
              <a:t> ( por </a:t>
            </a:r>
            <a:r>
              <a:rPr lang="en-US" sz="3400" dirty="0" err="1">
                <a:latin typeface="Calibri" pitchFamily="34" charset="0"/>
                <a:cs typeface="Verdana"/>
              </a:rPr>
              <a:t>turma</a:t>
            </a:r>
            <a:r>
              <a:rPr lang="en-US" sz="3400" dirty="0">
                <a:latin typeface="Calibri" pitchFamily="34" charset="0"/>
                <a:cs typeface="Verdana"/>
              </a:rPr>
              <a:t> e data de aplicação);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sz="3400" dirty="0">
                <a:latin typeface="Calibri" pitchFamily="34" charset="0"/>
                <a:cs typeface="Verdana"/>
              </a:rPr>
              <a:t>6 </a:t>
            </a:r>
            <a:r>
              <a:rPr lang="en-US" sz="3400" dirty="0" err="1">
                <a:latin typeface="Calibri" pitchFamily="34" charset="0"/>
                <a:cs typeface="Verdana"/>
              </a:rPr>
              <a:t>formulários</a:t>
            </a:r>
            <a:r>
              <a:rPr lang="en-US" sz="3400" dirty="0">
                <a:latin typeface="Calibri" pitchFamily="34" charset="0"/>
                <a:cs typeface="Verdana"/>
              </a:rPr>
              <a:t> de fiscal; 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sz="3400" dirty="0">
                <a:latin typeface="Calibri" pitchFamily="34" charset="0"/>
                <a:cs typeface="Verdana"/>
              </a:rPr>
              <a:t>Pacote </a:t>
            </a:r>
            <a:r>
              <a:rPr lang="en-US" sz="3400" dirty="0" err="1">
                <a:latin typeface="Calibri" pitchFamily="34" charset="0"/>
                <a:cs typeface="Verdana"/>
              </a:rPr>
              <a:t>plástico</a:t>
            </a:r>
            <a:r>
              <a:rPr lang="en-US" sz="3400" dirty="0">
                <a:latin typeface="Calibri" pitchFamily="34" charset="0"/>
                <a:cs typeface="Verdana"/>
              </a:rPr>
              <a:t> para </a:t>
            </a:r>
            <a:r>
              <a:rPr lang="en-US" sz="3400" dirty="0" err="1">
                <a:latin typeface="Calibri" pitchFamily="34" charset="0"/>
                <a:cs typeface="Verdana"/>
              </a:rPr>
              <a:t>devolução</a:t>
            </a:r>
            <a:r>
              <a:rPr lang="en-US" sz="3400" dirty="0">
                <a:latin typeface="Calibri" pitchFamily="34" charset="0"/>
                <a:cs typeface="Verdana"/>
              </a:rPr>
              <a:t> dos </a:t>
            </a:r>
            <a:r>
              <a:rPr lang="en-US" sz="3400" b="1" dirty="0" err="1">
                <a:latin typeface="Calibri" pitchFamily="34" charset="0"/>
                <a:cs typeface="Verdana"/>
              </a:rPr>
              <a:t>instrumentos</a:t>
            </a:r>
            <a:r>
              <a:rPr lang="en-US" sz="3400" b="1" dirty="0">
                <a:latin typeface="Calibri" pitchFamily="34" charset="0"/>
                <a:cs typeface="Verdana"/>
              </a:rPr>
              <a:t> de </a:t>
            </a:r>
            <a:r>
              <a:rPr lang="en-US" sz="3400" b="1" dirty="0" err="1">
                <a:latin typeface="Calibri" pitchFamily="34" charset="0"/>
                <a:cs typeface="Verdana"/>
              </a:rPr>
              <a:t>Controle</a:t>
            </a:r>
            <a:r>
              <a:rPr lang="en-US" sz="3400" b="1" dirty="0">
                <a:latin typeface="Calibri" pitchFamily="34" charset="0"/>
                <a:cs typeface="Verdana"/>
              </a:rPr>
              <a:t>( </a:t>
            </a:r>
            <a:r>
              <a:rPr lang="en-US" sz="3400" b="1" dirty="0" err="1">
                <a:latin typeface="Calibri" pitchFamily="34" charset="0"/>
                <a:cs typeface="Verdana"/>
              </a:rPr>
              <a:t>Folha</a:t>
            </a:r>
            <a:r>
              <a:rPr lang="en-US" sz="3400" b="1" dirty="0">
                <a:latin typeface="Calibri" pitchFamily="34" charset="0"/>
                <a:cs typeface="Verdana"/>
              </a:rPr>
              <a:t> de </a:t>
            </a:r>
            <a:r>
              <a:rPr lang="en-US" sz="3400" b="1" dirty="0" err="1">
                <a:latin typeface="Calibri" pitchFamily="34" charset="0"/>
                <a:cs typeface="Verdana"/>
              </a:rPr>
              <a:t>rosto</a:t>
            </a:r>
            <a:r>
              <a:rPr lang="en-US" sz="3400" b="1" dirty="0">
                <a:latin typeface="Calibri" pitchFamily="34" charset="0"/>
                <a:cs typeface="Verdana"/>
              </a:rPr>
              <a:t>, </a:t>
            </a:r>
            <a:r>
              <a:rPr lang="en-US" sz="3400" b="1" dirty="0" err="1">
                <a:latin typeface="Calibri" pitchFamily="34" charset="0"/>
                <a:cs typeface="Verdana"/>
              </a:rPr>
              <a:t>Formulários</a:t>
            </a:r>
            <a:r>
              <a:rPr lang="en-US" sz="3400" b="1" dirty="0">
                <a:latin typeface="Calibri" pitchFamily="34" charset="0"/>
                <a:cs typeface="Verdana"/>
              </a:rPr>
              <a:t> do Fiscal e </a:t>
            </a:r>
            <a:r>
              <a:rPr lang="en-US" sz="3400" b="1" dirty="0" err="1">
                <a:latin typeface="Calibri" pitchFamily="34" charset="0"/>
                <a:cs typeface="Verdana"/>
              </a:rPr>
              <a:t>relatório</a:t>
            </a:r>
            <a:r>
              <a:rPr lang="en-US" sz="3400" b="1" dirty="0">
                <a:latin typeface="Calibri" pitchFamily="34" charset="0"/>
                <a:cs typeface="Verdana"/>
              </a:rPr>
              <a:t> de </a:t>
            </a:r>
            <a:r>
              <a:rPr lang="en-US" sz="3400" b="1" dirty="0" err="1">
                <a:latin typeface="Calibri" pitchFamily="34" charset="0"/>
                <a:cs typeface="Verdana"/>
              </a:rPr>
              <a:t>observação</a:t>
            </a:r>
            <a:r>
              <a:rPr lang="en-US" sz="3400" b="1" dirty="0">
                <a:latin typeface="Calibri" pitchFamily="34" charset="0"/>
                <a:cs typeface="Verdana"/>
              </a:rPr>
              <a:t> dos pais, </a:t>
            </a:r>
            <a:r>
              <a:rPr lang="en-US" sz="3400" b="1" dirty="0" err="1">
                <a:latin typeface="Calibri" pitchFamily="34" charset="0"/>
                <a:cs typeface="Verdana"/>
              </a:rPr>
              <a:t>preenchido</a:t>
            </a:r>
            <a:r>
              <a:rPr lang="en-US" sz="3400" b="1" dirty="0">
                <a:latin typeface="Calibri" pitchFamily="34" charset="0"/>
                <a:cs typeface="Verdana"/>
              </a:rPr>
              <a:t> </a:t>
            </a:r>
            <a:r>
              <a:rPr lang="en-US" sz="3400" b="1" dirty="0" err="1">
                <a:latin typeface="Calibri" pitchFamily="34" charset="0"/>
                <a:cs typeface="Verdana"/>
              </a:rPr>
              <a:t>ou</a:t>
            </a:r>
            <a:r>
              <a:rPr lang="en-US" sz="3400" b="1" dirty="0">
                <a:latin typeface="Calibri" pitchFamily="34" charset="0"/>
                <a:cs typeface="Verdana"/>
              </a:rPr>
              <a:t> </a:t>
            </a:r>
            <a:r>
              <a:rPr lang="en-US" sz="3400" b="1" dirty="0" err="1">
                <a:latin typeface="Calibri" pitchFamily="34" charset="0"/>
                <a:cs typeface="Verdana"/>
              </a:rPr>
              <a:t>não</a:t>
            </a:r>
            <a:r>
              <a:rPr lang="en-US" sz="3400" b="1" dirty="0">
                <a:latin typeface="Calibri" pitchFamily="34" charset="0"/>
                <a:cs typeface="Verdana"/>
              </a:rPr>
              <a:t>).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sz="3400" dirty="0" err="1">
                <a:latin typeface="Calibri" pitchFamily="34" charset="0"/>
                <a:cs typeface="Verdana"/>
              </a:rPr>
              <a:t>Planilha</a:t>
            </a:r>
            <a:r>
              <a:rPr lang="en-US" sz="3400" dirty="0">
                <a:latin typeface="Calibri" pitchFamily="34" charset="0"/>
                <a:cs typeface="Verdana"/>
              </a:rPr>
              <a:t> de controle de </a:t>
            </a:r>
            <a:r>
              <a:rPr lang="en-US" sz="3400" dirty="0" err="1">
                <a:latin typeface="Calibri" pitchFamily="34" charset="0"/>
                <a:cs typeface="Verdana"/>
              </a:rPr>
              <a:t>recebimento</a:t>
            </a:r>
            <a:r>
              <a:rPr lang="en-US" sz="3400" dirty="0">
                <a:latin typeface="Calibri" pitchFamily="34" charset="0"/>
                <a:cs typeface="Verdana"/>
              </a:rPr>
              <a:t> do material (</a:t>
            </a:r>
            <a:r>
              <a:rPr lang="en-US" sz="3400" dirty="0" err="1">
                <a:latin typeface="Calibri" pitchFamily="34" charset="0"/>
                <a:cs typeface="Verdana"/>
              </a:rPr>
              <a:t>uma</a:t>
            </a:r>
            <a:r>
              <a:rPr lang="en-US" sz="3400" dirty="0">
                <a:latin typeface="Calibri" pitchFamily="34" charset="0"/>
                <a:cs typeface="Verdana"/>
              </a:rPr>
              <a:t> por dia de aplicação). 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sz="3400" dirty="0" err="1">
                <a:latin typeface="Calibri" pitchFamily="34" charset="0"/>
                <a:cs typeface="Verdana"/>
              </a:rPr>
              <a:t>Pacotes</a:t>
            </a:r>
            <a:r>
              <a:rPr lang="en-US" sz="3400" dirty="0">
                <a:latin typeface="Calibri" pitchFamily="34" charset="0"/>
                <a:cs typeface="Verdana"/>
              </a:rPr>
              <a:t> de provas por </a:t>
            </a:r>
            <a:r>
              <a:rPr lang="en-US" sz="3400" dirty="0" err="1">
                <a:latin typeface="Calibri" pitchFamily="34" charset="0"/>
                <a:cs typeface="Verdana"/>
              </a:rPr>
              <a:t>turma</a:t>
            </a:r>
            <a:r>
              <a:rPr lang="en-US" sz="3400" dirty="0">
                <a:latin typeface="Calibri" pitchFamily="34" charset="0"/>
                <a:cs typeface="Verdana"/>
              </a:rPr>
              <a:t>.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sz="3400" b="1" dirty="0">
                <a:latin typeface="Calibri" pitchFamily="34" charset="0"/>
                <a:cs typeface="Verdana"/>
              </a:rPr>
              <a:t>OBS:  As </a:t>
            </a:r>
            <a:r>
              <a:rPr lang="en-US" sz="3400" b="1" dirty="0" err="1">
                <a:latin typeface="Calibri" pitchFamily="34" charset="0"/>
                <a:cs typeface="Verdana"/>
              </a:rPr>
              <a:t>escolas</a:t>
            </a:r>
            <a:r>
              <a:rPr lang="en-US" sz="3400" b="1" dirty="0">
                <a:latin typeface="Calibri" pitchFamily="34" charset="0"/>
                <a:cs typeface="Verdana"/>
              </a:rPr>
              <a:t> </a:t>
            </a:r>
            <a:r>
              <a:rPr lang="en-US" sz="3400" b="1" dirty="0" err="1">
                <a:latin typeface="Calibri" pitchFamily="34" charset="0"/>
                <a:cs typeface="Verdana"/>
              </a:rPr>
              <a:t>só</a:t>
            </a:r>
            <a:r>
              <a:rPr lang="en-US" sz="3400" b="1" dirty="0">
                <a:latin typeface="Calibri" pitchFamily="34" charset="0"/>
                <a:cs typeface="Verdana"/>
              </a:rPr>
              <a:t> poderão </a:t>
            </a:r>
            <a:r>
              <a:rPr lang="en-US" sz="3400" b="1" dirty="0" err="1">
                <a:latin typeface="Calibri" pitchFamily="34" charset="0"/>
                <a:cs typeface="Verdana"/>
              </a:rPr>
              <a:t>abrir</a:t>
            </a:r>
            <a:r>
              <a:rPr lang="en-US" sz="3400" b="1" dirty="0">
                <a:latin typeface="Calibri" pitchFamily="34" charset="0"/>
                <a:cs typeface="Verdana"/>
              </a:rPr>
              <a:t> as </a:t>
            </a:r>
            <a:r>
              <a:rPr lang="en-US" sz="3400" b="1" dirty="0" err="1">
                <a:latin typeface="Calibri" pitchFamily="34" charset="0"/>
                <a:cs typeface="Verdana"/>
              </a:rPr>
              <a:t>caixas</a:t>
            </a:r>
            <a:r>
              <a:rPr lang="en-US" sz="3400" b="1" dirty="0">
                <a:latin typeface="Calibri" pitchFamily="34" charset="0"/>
                <a:cs typeface="Verdana"/>
              </a:rPr>
              <a:t> de </a:t>
            </a:r>
            <a:r>
              <a:rPr lang="en-US" sz="3400" b="1" dirty="0" err="1">
                <a:latin typeface="Calibri" pitchFamily="34" charset="0"/>
                <a:cs typeface="Verdana"/>
              </a:rPr>
              <a:t>prova</a:t>
            </a:r>
            <a:r>
              <a:rPr lang="en-US" sz="3400" b="1" dirty="0">
                <a:latin typeface="Calibri" pitchFamily="34" charset="0"/>
                <a:cs typeface="Verdana"/>
              </a:rPr>
              <a:t> na hora da aplicação. 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endParaRPr lang="pt-BR" sz="3400" dirty="0">
              <a:latin typeface="Calibri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7378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600"/>
              </a:spcBef>
            </a:pP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Material de Aplicação</a:t>
            </a:r>
            <a:endParaRPr lang="pt-BR" sz="3800" b="1" dirty="0">
              <a:solidFill>
                <a:srgbClr val="1F497D"/>
              </a:solidFill>
              <a:latin typeface="Lucida Sans" pitchFamily="34" charset="0"/>
              <a:cs typeface="Lucida Sans Unicod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082" y="1093009"/>
            <a:ext cx="8639836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+mj-lt"/>
                <a:ea typeface="Tahoma" pitchFamily="34" charset="0"/>
                <a:cs typeface="Lucida Sans Unicode" pitchFamily="34" charset="0"/>
              </a:rPr>
              <a:t>Caderno de LP 5º ano EF</a:t>
            </a:r>
            <a:endParaRPr lang="pt-BR" sz="3400" dirty="0">
              <a:latin typeface="+mj-lt"/>
              <a:cs typeface="Lucida Sans Unicode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36" y="1835369"/>
            <a:ext cx="3171051" cy="4353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47700" y="3005649"/>
            <a:ext cx="7924800" cy="29760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  <a:cs typeface="Verdana"/>
              </a:rPr>
              <a:t>Folha de Rosto; Cadernos de Prova; Reserva de Cadernos de Prova (2); Lista de Presença; Formulário de Controle de Aplicação; Pacotes plásticos identificados para </a:t>
            </a:r>
            <a:r>
              <a:rPr lang="en-US" sz="2800" dirty="0" err="1">
                <a:latin typeface="Calibri" pitchFamily="34" charset="0"/>
                <a:cs typeface="Verdana"/>
              </a:rPr>
              <a:t>devolução</a:t>
            </a:r>
            <a:r>
              <a:rPr lang="en-US" sz="2800" dirty="0">
                <a:latin typeface="Calibri" pitchFamily="34" charset="0"/>
                <a:cs typeface="Verdana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745" y="1674490"/>
            <a:ext cx="85522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Conteúdo do Pacote de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Provas</a:t>
            </a:r>
            <a: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</a:t>
            </a:r>
          </a:p>
          <a:p>
            <a:pPr algn="ctr"/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(5º, 7º, 9º EF e 3ª EM)</a:t>
            </a:r>
            <a:endParaRPr lang="pt-BR" sz="3800" b="1" dirty="0">
              <a:solidFill>
                <a:srgbClr val="1F497D"/>
              </a:solidFill>
              <a:latin typeface="Lucida Sans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0743" cy="2239962"/>
          </a:xfrm>
        </p:spPr>
        <p:txBody>
          <a:bodyPr/>
          <a:lstStyle/>
          <a:p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Conteúdo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do Pacote de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Redação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ou</a:t>
            </a: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de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Questionário</a:t>
            </a:r>
            <a: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Socioemocional e clima Escolar </a:t>
            </a:r>
            <a:b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(5º,  9º EF e 3ª EM)</a:t>
            </a:r>
            <a:b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br>
              <a:rPr lang="en-US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b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12571"/>
            <a:ext cx="8240486" cy="3513591"/>
          </a:xfrm>
        </p:spPr>
        <p:txBody>
          <a:bodyPr/>
          <a:lstStyle/>
          <a:p>
            <a:pPr algn="just"/>
            <a:r>
              <a:rPr lang="en-US" dirty="0" err="1">
                <a:latin typeface="Calibri" pitchFamily="34" charset="0"/>
                <a:cs typeface="Verdana"/>
              </a:rPr>
              <a:t>Folha</a:t>
            </a:r>
            <a:r>
              <a:rPr lang="en-US" dirty="0">
                <a:latin typeface="Calibri" pitchFamily="34" charset="0"/>
                <a:cs typeface="Verdana"/>
              </a:rPr>
              <a:t> de </a:t>
            </a:r>
            <a:r>
              <a:rPr lang="en-US" dirty="0" err="1">
                <a:latin typeface="Calibri" pitchFamily="34" charset="0"/>
                <a:cs typeface="Verdana"/>
              </a:rPr>
              <a:t>Rosto</a:t>
            </a:r>
            <a:r>
              <a:rPr lang="en-US" dirty="0">
                <a:latin typeface="Calibri" pitchFamily="34" charset="0"/>
                <a:cs typeface="Verdana"/>
              </a:rPr>
              <a:t>; Cadernos de </a:t>
            </a:r>
            <a:r>
              <a:rPr lang="en-US" dirty="0" err="1">
                <a:latin typeface="Calibri" pitchFamily="34" charset="0"/>
                <a:cs typeface="Verdana"/>
              </a:rPr>
              <a:t>Redação</a:t>
            </a:r>
            <a:r>
              <a:rPr lang="en-US" dirty="0">
                <a:latin typeface="Calibri" pitchFamily="34" charset="0"/>
                <a:cs typeface="Verdana"/>
              </a:rPr>
              <a:t>; </a:t>
            </a:r>
            <a:r>
              <a:rPr lang="en-US" dirty="0" err="1">
                <a:latin typeface="Calibri" pitchFamily="34" charset="0"/>
                <a:cs typeface="Verdana"/>
              </a:rPr>
              <a:t>Reserva</a:t>
            </a:r>
            <a:r>
              <a:rPr lang="en-US" dirty="0">
                <a:latin typeface="Calibri" pitchFamily="34" charset="0"/>
                <a:cs typeface="Verdana"/>
              </a:rPr>
              <a:t> de Cadernos de </a:t>
            </a:r>
            <a:r>
              <a:rPr lang="en-US" dirty="0" err="1">
                <a:latin typeface="Calibri" pitchFamily="34" charset="0"/>
                <a:cs typeface="Verdana"/>
              </a:rPr>
              <a:t>Redação</a:t>
            </a:r>
            <a:r>
              <a:rPr lang="en-US" dirty="0">
                <a:latin typeface="Calibri" pitchFamily="34" charset="0"/>
                <a:cs typeface="Verdana"/>
              </a:rPr>
              <a:t> (2).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dirty="0" err="1">
                <a:latin typeface="Calibri" pitchFamily="34" charset="0"/>
                <a:cs typeface="Verdana"/>
              </a:rPr>
              <a:t>Folha</a:t>
            </a:r>
            <a:r>
              <a:rPr lang="en-US" dirty="0">
                <a:latin typeface="Calibri" pitchFamily="34" charset="0"/>
                <a:cs typeface="Verdana"/>
              </a:rPr>
              <a:t> de </a:t>
            </a:r>
            <a:r>
              <a:rPr lang="en-US" dirty="0" err="1">
                <a:latin typeface="Calibri" pitchFamily="34" charset="0"/>
                <a:cs typeface="Verdana"/>
              </a:rPr>
              <a:t>Rosto</a:t>
            </a:r>
            <a:r>
              <a:rPr lang="en-US" dirty="0">
                <a:latin typeface="Calibri" pitchFamily="34" charset="0"/>
                <a:cs typeface="Verdana"/>
              </a:rPr>
              <a:t>; </a:t>
            </a:r>
            <a:r>
              <a:rPr lang="en-US" dirty="0" err="1">
                <a:latin typeface="Calibri" pitchFamily="34" charset="0"/>
                <a:cs typeface="Verdana"/>
              </a:rPr>
              <a:t>Cadernos</a:t>
            </a:r>
            <a:r>
              <a:rPr lang="en-US" dirty="0">
                <a:latin typeface="Calibri" pitchFamily="34" charset="0"/>
                <a:cs typeface="Verdana"/>
              </a:rPr>
              <a:t> de </a:t>
            </a:r>
            <a:r>
              <a:rPr lang="en-US" dirty="0" err="1">
                <a:latin typeface="Calibri" pitchFamily="34" charset="0"/>
                <a:cs typeface="Verdana"/>
              </a:rPr>
              <a:t>Questionário</a:t>
            </a:r>
            <a:r>
              <a:rPr lang="en-US" dirty="0">
                <a:latin typeface="Calibri" pitchFamily="34" charset="0"/>
                <a:cs typeface="Verdana"/>
              </a:rPr>
              <a:t> </a:t>
            </a:r>
            <a:r>
              <a:rPr lang="en-US" dirty="0" err="1">
                <a:latin typeface="Calibri" pitchFamily="34" charset="0"/>
                <a:cs typeface="Verdana"/>
              </a:rPr>
              <a:t>Socioemocional</a:t>
            </a:r>
            <a:r>
              <a:rPr lang="en-US" dirty="0">
                <a:latin typeface="Calibri" pitchFamily="34" charset="0"/>
                <a:cs typeface="Verdana"/>
              </a:rPr>
              <a:t> e </a:t>
            </a:r>
            <a:r>
              <a:rPr lang="en-US" dirty="0" err="1">
                <a:latin typeface="Calibri" pitchFamily="34" charset="0"/>
                <a:cs typeface="Verdana"/>
              </a:rPr>
              <a:t>Clima</a:t>
            </a:r>
            <a:r>
              <a:rPr lang="en-US" dirty="0">
                <a:latin typeface="Calibri" pitchFamily="34" charset="0"/>
                <a:cs typeface="Verdana"/>
              </a:rPr>
              <a:t> Escolar; </a:t>
            </a:r>
            <a:r>
              <a:rPr lang="en-US" dirty="0" err="1">
                <a:latin typeface="Calibri" pitchFamily="34" charset="0"/>
                <a:cs typeface="Verdana"/>
              </a:rPr>
              <a:t>Reserva</a:t>
            </a:r>
            <a:r>
              <a:rPr lang="en-US" dirty="0">
                <a:latin typeface="Calibri" pitchFamily="34" charset="0"/>
                <a:cs typeface="Verdana"/>
              </a:rPr>
              <a:t> de </a:t>
            </a:r>
            <a:r>
              <a:rPr lang="en-US" dirty="0" err="1">
                <a:latin typeface="Calibri" pitchFamily="34" charset="0"/>
                <a:cs typeface="Verdana"/>
              </a:rPr>
              <a:t>Cadernos</a:t>
            </a:r>
            <a:r>
              <a:rPr lang="en-US" dirty="0">
                <a:latin typeface="Calibri" pitchFamily="34" charset="0"/>
                <a:cs typeface="Verdana"/>
              </a:rPr>
              <a:t> de </a:t>
            </a:r>
            <a:r>
              <a:rPr lang="en-US" dirty="0" err="1">
                <a:latin typeface="Calibri" pitchFamily="34" charset="0"/>
                <a:cs typeface="Verdana"/>
              </a:rPr>
              <a:t>Questionário</a:t>
            </a:r>
            <a:r>
              <a:rPr lang="en-US" dirty="0">
                <a:latin typeface="Calibri" pitchFamily="34" charset="0"/>
                <a:cs typeface="Verdana"/>
              </a:rPr>
              <a:t> </a:t>
            </a:r>
            <a:r>
              <a:rPr lang="en-US" dirty="0" err="1">
                <a:latin typeface="Calibri" pitchFamily="34" charset="0"/>
                <a:cs typeface="Verdana"/>
              </a:rPr>
              <a:t>Socioemocional</a:t>
            </a:r>
            <a:r>
              <a:rPr lang="en-US" dirty="0">
                <a:latin typeface="Calibri" pitchFamily="34" charset="0"/>
                <a:cs typeface="Verdana"/>
              </a:rPr>
              <a:t> e </a:t>
            </a:r>
            <a:r>
              <a:rPr lang="en-US" dirty="0" err="1">
                <a:latin typeface="Calibri" pitchFamily="34" charset="0"/>
                <a:cs typeface="Verdana"/>
              </a:rPr>
              <a:t>Clima</a:t>
            </a:r>
            <a:r>
              <a:rPr lang="en-US" dirty="0">
                <a:latin typeface="Calibri" pitchFamily="34" charset="0"/>
                <a:cs typeface="Verdana"/>
              </a:rPr>
              <a:t> Escolar (2).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75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88381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+mn-ea"/>
                <a:cs typeface="Lucida Sans Unicode" pitchFamily="34" charset="0"/>
              </a:rPr>
              <a:t>Conteúdo do Pacote de </a:t>
            </a:r>
            <a:r>
              <a:rPr lang="en-US" sz="3800" b="1" dirty="0" err="1">
                <a:solidFill>
                  <a:srgbClr val="1F497D"/>
                </a:solidFill>
                <a:latin typeface="Lucida Sans" pitchFamily="34" charset="0"/>
                <a:ea typeface="+mn-ea"/>
                <a:cs typeface="Lucida Sans Unicode" pitchFamily="34" charset="0"/>
              </a:rPr>
              <a:t>Provas</a:t>
            </a:r>
            <a:r>
              <a:rPr lang="pt-BR" sz="3800" b="1" dirty="0">
                <a:solidFill>
                  <a:srgbClr val="1F497D"/>
                </a:solidFill>
                <a:latin typeface="Lucida Sans" pitchFamily="34" charset="0"/>
                <a:ea typeface="+mn-ea"/>
                <a:cs typeface="Lucida Sans Unicode" pitchFamily="34" charset="0"/>
              </a:rPr>
              <a:t> </a:t>
            </a:r>
            <a:br>
              <a:rPr lang="pt-BR" sz="3800" b="1" dirty="0">
                <a:solidFill>
                  <a:srgbClr val="1F497D"/>
                </a:solidFill>
                <a:latin typeface="Lucida Sans" pitchFamily="34" charset="0"/>
                <a:ea typeface="+mn-ea"/>
                <a:cs typeface="Lucida Sans Unicode" pitchFamily="34" charset="0"/>
              </a:rPr>
            </a:br>
            <a: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+mn-ea"/>
                <a:cs typeface="Lucida Sans Unicode" pitchFamily="34" charset="0"/>
              </a:rPr>
              <a:t>(2º e 3º EF) </a:t>
            </a:r>
            <a:br>
              <a:rPr lang="en-US" sz="3800" b="1" dirty="0">
                <a:solidFill>
                  <a:srgbClr val="1F497D"/>
                </a:solidFill>
                <a:latin typeface="Lucida Sans" pitchFamily="34" charset="0"/>
                <a:ea typeface="+mn-ea"/>
                <a:cs typeface="Lucida Sans Unicode" pitchFamily="34" charset="0"/>
              </a:rPr>
            </a:br>
            <a:endParaRPr lang="pt-BR" sz="3800" b="1" dirty="0">
              <a:solidFill>
                <a:srgbClr val="1F497D"/>
              </a:solidFill>
              <a:latin typeface="Lucida Sans" pitchFamily="34" charset="0"/>
              <a:ea typeface="+mn-ea"/>
              <a:cs typeface="Lucida Sans Unicode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8500" y="2827339"/>
            <a:ext cx="8013700" cy="278606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300" dirty="0">
                <a:latin typeface="Calibri" pitchFamily="34" charset="0"/>
                <a:cs typeface="Verdana"/>
              </a:rPr>
              <a:t>Folha de Rosto; Cadernos de Prova; Reserva de Cadernos de Prova (2); Exemplar da Prova do Professor; Lista de Presença; Formulário de Controle de Aplicação; Pacote plástico para devolução.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464418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</a:br>
            <a:r>
              <a:rPr lang="en-US" sz="3600" b="1" dirty="0" err="1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Conteúdo</a:t>
            </a:r>
            <a:r>
              <a:rPr lang="en-US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 do </a:t>
            </a:r>
            <a:r>
              <a:rPr lang="en-US" sz="3600" b="1" dirty="0" err="1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Pacote</a:t>
            </a:r>
            <a:r>
              <a:rPr lang="en-US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 </a:t>
            </a:r>
            <a:br>
              <a:rPr lang="en-US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</a:br>
            <a:r>
              <a:rPr lang="en-US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Instrumentos</a:t>
            </a:r>
            <a:r>
              <a:rPr lang="en-US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 de Controle</a:t>
            </a:r>
            <a:r>
              <a:rPr lang="pt-BR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 </a:t>
            </a:r>
            <a:br>
              <a:rPr lang="pt-BR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</a:br>
            <a:r>
              <a:rPr lang="en-US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  <a:t>(Escola)</a:t>
            </a:r>
            <a:br>
              <a:rPr lang="en-US" sz="3600" b="1" dirty="0">
                <a:solidFill>
                  <a:schemeClr val="tx2"/>
                </a:solidFill>
                <a:latin typeface="Lucida Sans" pitchFamily="34" charset="0"/>
                <a:cs typeface="Lucida Sans Unicode" pitchFamily="34" charset="0"/>
              </a:rPr>
            </a:br>
            <a:endParaRPr lang="en-US" sz="3600" b="1" dirty="0">
              <a:solidFill>
                <a:schemeClr val="tx2"/>
              </a:solidFill>
              <a:latin typeface="Lucida Sans" pitchFamily="34" charset="0"/>
              <a:cs typeface="Lucida Sans Unicode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pitchFamily="34" charset="0"/>
              <a:cs typeface="Verdana"/>
            </a:endParaRPr>
          </a:p>
          <a:p>
            <a:pPr algn="just"/>
            <a:endParaRPr lang="en-US" sz="3600" dirty="0">
              <a:latin typeface="Calibri" pitchFamily="34" charset="0"/>
              <a:cs typeface="Verdana"/>
            </a:endParaRPr>
          </a:p>
          <a:p>
            <a:pPr algn="just"/>
            <a:r>
              <a:rPr lang="en-US" sz="3600" dirty="0" err="1">
                <a:latin typeface="Calibri" pitchFamily="34" charset="0"/>
                <a:cs typeface="Verdana"/>
              </a:rPr>
              <a:t>Folha</a:t>
            </a:r>
            <a:r>
              <a:rPr lang="en-US" sz="3600" dirty="0">
                <a:latin typeface="Calibri" pitchFamily="34" charset="0"/>
                <a:cs typeface="Verdana"/>
              </a:rPr>
              <a:t> de </a:t>
            </a:r>
            <a:r>
              <a:rPr lang="en-US" sz="3600" dirty="0" err="1">
                <a:latin typeface="Calibri" pitchFamily="34" charset="0"/>
                <a:cs typeface="Verdana"/>
              </a:rPr>
              <a:t>Rosto</a:t>
            </a:r>
            <a:r>
              <a:rPr lang="en-US" sz="3600" dirty="0">
                <a:latin typeface="Calibri" pitchFamily="34" charset="0"/>
                <a:cs typeface="Verdana"/>
              </a:rPr>
              <a:t>; </a:t>
            </a:r>
            <a:r>
              <a:rPr lang="en-US" sz="3600" dirty="0" err="1">
                <a:latin typeface="Calibri" pitchFamily="34" charset="0"/>
                <a:cs typeface="Verdana"/>
              </a:rPr>
              <a:t>Formulário</a:t>
            </a:r>
            <a:r>
              <a:rPr lang="en-US" sz="3600" dirty="0">
                <a:latin typeface="Calibri" pitchFamily="34" charset="0"/>
                <a:cs typeface="Verdana"/>
              </a:rPr>
              <a:t> de </a:t>
            </a:r>
            <a:r>
              <a:rPr lang="en-US" sz="3600" dirty="0" err="1">
                <a:latin typeface="Calibri" pitchFamily="34" charset="0"/>
                <a:cs typeface="Verdana"/>
              </a:rPr>
              <a:t>Observação</a:t>
            </a:r>
            <a:r>
              <a:rPr lang="en-US" sz="3600" dirty="0">
                <a:latin typeface="Calibri" pitchFamily="34" charset="0"/>
                <a:cs typeface="Verdana"/>
              </a:rPr>
              <a:t> dos Pais; </a:t>
            </a:r>
            <a:r>
              <a:rPr lang="en-US" sz="3600" dirty="0" err="1">
                <a:latin typeface="Calibri" pitchFamily="34" charset="0"/>
                <a:cs typeface="Verdana"/>
              </a:rPr>
              <a:t>Termo</a:t>
            </a:r>
            <a:r>
              <a:rPr lang="en-US" sz="3600" dirty="0">
                <a:latin typeface="Calibri" pitchFamily="34" charset="0"/>
                <a:cs typeface="Verdana"/>
              </a:rPr>
              <a:t> de </a:t>
            </a:r>
            <a:r>
              <a:rPr lang="en-US" sz="3600" dirty="0" err="1">
                <a:latin typeface="Calibri" pitchFamily="34" charset="0"/>
                <a:cs typeface="Verdana"/>
              </a:rPr>
              <a:t>Compromisso</a:t>
            </a:r>
            <a:r>
              <a:rPr lang="en-US" sz="3600" dirty="0">
                <a:latin typeface="Calibri" pitchFamily="34" charset="0"/>
                <a:cs typeface="Verdana"/>
              </a:rPr>
              <a:t> e </a:t>
            </a:r>
            <a:r>
              <a:rPr lang="en-US" sz="3600" dirty="0" err="1">
                <a:latin typeface="Calibri" pitchFamily="34" charset="0"/>
                <a:cs typeface="Verdana"/>
              </a:rPr>
              <a:t>Sigilo</a:t>
            </a:r>
            <a:r>
              <a:rPr lang="en-US" sz="3600" dirty="0">
                <a:latin typeface="Calibri" pitchFamily="34" charset="0"/>
                <a:cs typeface="Verdana"/>
              </a:rPr>
              <a:t> do Aplicador; </a:t>
            </a:r>
            <a:r>
              <a:rPr lang="en-US" sz="3600" dirty="0" err="1">
                <a:latin typeface="Calibri" pitchFamily="34" charset="0"/>
                <a:cs typeface="Verdana"/>
              </a:rPr>
              <a:t>Formulário</a:t>
            </a:r>
            <a:r>
              <a:rPr lang="en-US" sz="3600" dirty="0">
                <a:latin typeface="Calibri" pitchFamily="34" charset="0"/>
                <a:cs typeface="Verdana"/>
              </a:rPr>
              <a:t> do Fiscal e </a:t>
            </a:r>
            <a:r>
              <a:rPr lang="en-US" sz="3600" dirty="0" err="1">
                <a:latin typeface="Calibri" pitchFamily="34" charset="0"/>
                <a:cs typeface="Verdana"/>
              </a:rPr>
              <a:t>pacote</a:t>
            </a:r>
            <a:r>
              <a:rPr lang="en-US" sz="3600" dirty="0">
                <a:latin typeface="Calibri" pitchFamily="34" charset="0"/>
                <a:cs typeface="Verdana"/>
              </a:rPr>
              <a:t> </a:t>
            </a:r>
            <a:r>
              <a:rPr lang="en-US" sz="3600" dirty="0" err="1">
                <a:latin typeface="Calibri" pitchFamily="34" charset="0"/>
                <a:cs typeface="Verdana"/>
              </a:rPr>
              <a:t>plástico</a:t>
            </a:r>
            <a:r>
              <a:rPr lang="en-US" sz="3600" dirty="0">
                <a:latin typeface="Calibri" pitchFamily="34" charset="0"/>
                <a:cs typeface="Verdana"/>
              </a:rPr>
              <a:t> para </a:t>
            </a:r>
            <a:r>
              <a:rPr lang="en-US" sz="3600" dirty="0" err="1">
                <a:latin typeface="Calibri" pitchFamily="34" charset="0"/>
                <a:cs typeface="Verdana"/>
              </a:rPr>
              <a:t>devolução</a:t>
            </a:r>
            <a:r>
              <a:rPr lang="en-US" sz="3600" dirty="0">
                <a:latin typeface="Calibri" pitchFamily="34" charset="0"/>
                <a:cs typeface="Verdana"/>
              </a:rPr>
              <a:t>.</a:t>
            </a:r>
            <a:endParaRPr lang="pt-BR" sz="3600" dirty="0">
              <a:latin typeface="Calibri" pitchFamily="34" charset="0"/>
              <a:cs typeface="Verdana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5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39572" y="2155247"/>
            <a:ext cx="75819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O Portal do Colaborador é acessado pelo endereço: </a:t>
            </a:r>
            <a:b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pt-BR" altLang="pt-BR" sz="3400" b="1" kern="0" baseline="0" dirty="0">
                <a:solidFill>
                  <a:srgbClr val="2C778C"/>
                </a:solidFill>
                <a:latin typeface="+mj-lt"/>
                <a:ea typeface="Verdana" pitchFamily="34" charset="0"/>
                <a:cs typeface="Verdana" pitchFamily="34" charset="0"/>
              </a:rPr>
              <a:t>http://colaborador.vunesp.com.br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O SIS é acessado pelo endereço: </a:t>
            </a:r>
            <a:r>
              <a:rPr lang="pt-BR" altLang="pt-BR" sz="3400" b="1" kern="0" baseline="0" dirty="0">
                <a:solidFill>
                  <a:srgbClr val="2C778C"/>
                </a:solidFill>
                <a:latin typeface="+mj-lt"/>
                <a:ea typeface="Verdana" pitchFamily="34" charset="0"/>
                <a:cs typeface="Verdana" pitchFamily="34" charset="0"/>
              </a:rPr>
              <a:t>http://sis.vunesp.com.br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72061" y="2035658"/>
            <a:ext cx="8035211" cy="40889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600" b="1" dirty="0">
                <a:solidFill>
                  <a:srgbClr val="0070C0"/>
                </a:solidFill>
                <a:latin typeface="+mj-lt"/>
                <a:ea typeface="Tahoma" pitchFamily="34" charset="0"/>
                <a:cs typeface="Lucida Sans Unicode" pitchFamily="34" charset="0"/>
              </a:rPr>
              <a:t> </a:t>
            </a:r>
            <a:r>
              <a:rPr lang="pt-BR" sz="2600" b="1" u="sng" dirty="0">
                <a:solidFill>
                  <a:srgbClr val="0070C0"/>
                </a:solidFill>
                <a:latin typeface="+mj-lt"/>
                <a:ea typeface="Tahoma" pitchFamily="34" charset="0"/>
                <a:cs typeface="Lucida Sans Unicode" pitchFamily="34" charset="0"/>
              </a:rPr>
              <a:t>Instrumentos de Avaliação- cadernos do 2º e 3º anos Ensino Fundamental</a:t>
            </a:r>
          </a:p>
          <a:p>
            <a:pPr marL="0" indent="0">
              <a:spcBef>
                <a:spcPts val="0"/>
              </a:spcBef>
              <a:buNone/>
            </a:pPr>
            <a:endParaRPr lang="pt-BR" sz="2600" dirty="0">
              <a:latin typeface="+mj-lt"/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600" dirty="0">
                <a:latin typeface="+mj-lt"/>
                <a:cs typeface="Verdana"/>
              </a:rPr>
              <a:t>1) Folha de Rosto; Caderno de Prova utilizados ou não; Exemplar do Professor; Formulário de Controle da Aplicação; Lista de Presença, devidamente lacrados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dirty="0">
              <a:latin typeface="+mj-lt"/>
              <a:cs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BR" sz="3300" dirty="0">
              <a:latin typeface="+mj-lt"/>
              <a:cs typeface="Verdan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BR" sz="3300" u="sng" dirty="0">
                <a:latin typeface="+mj-lt"/>
              </a:rPr>
              <a:t>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446" y="1254890"/>
            <a:ext cx="85522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800" b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Pacotes </a:t>
            </a:r>
            <a: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para</a:t>
            </a:r>
            <a:r>
              <a:rPr lang="x-none" sz="3800" b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</a:t>
            </a:r>
            <a:r>
              <a:rPr lang="x-none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Devolução</a:t>
            </a:r>
            <a:endParaRPr lang="pt-BR" sz="3800" b="1" dirty="0">
              <a:solidFill>
                <a:srgbClr val="1F497D"/>
              </a:solidFill>
              <a:latin typeface="Lucida Sans" pitchFamily="34" charset="0"/>
              <a:cs typeface="Lucida Sans Unicode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369150" y="5221399"/>
            <a:ext cx="877860" cy="436789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245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72061" y="1306286"/>
            <a:ext cx="8035211" cy="48183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b="1" u="sng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Cadernos de prova, por disciplina , ano/série ( 5º,7º e 9º anos do EF e 3ª série do EM) utilizados ou não, a</a:t>
            </a:r>
            <a:r>
              <a:rPr lang="pt-BR" sz="2600" b="1" u="sng" dirty="0">
                <a:solidFill>
                  <a:srgbClr val="0070C0"/>
                </a:solidFill>
                <a:latin typeface="+mj-lt"/>
                <a:ea typeface="Tahoma" pitchFamily="34" charset="0"/>
                <a:cs typeface="Lucida Sans Unicode" pitchFamily="34" charset="0"/>
              </a:rPr>
              <a:t>condicionar em pacotes plásticos: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300" dirty="0">
              <a:latin typeface="+mj-lt"/>
              <a:cs typeface="Verdana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pt-BR" sz="2000" dirty="0">
                <a:cs typeface="Verdana"/>
              </a:rPr>
              <a:t>Folha de Rosto Colorida ; Cadernos de Prova, devidamente lacrados por turma.</a:t>
            </a: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pt-BR" sz="2000" dirty="0">
                <a:cs typeface="Verdana"/>
              </a:rPr>
              <a:t>Folha de rosto colorida; Pacotes das provas especiais(braile), quando houver; </a:t>
            </a:r>
          </a:p>
          <a:p>
            <a:pPr marL="742950" indent="-742950">
              <a:spcBef>
                <a:spcPts val="0"/>
              </a:spcBef>
              <a:buFont typeface="Arial" pitchFamily="34" charset="0"/>
              <a:buAutoNum type="arabicParenR"/>
            </a:pPr>
            <a:r>
              <a:rPr lang="pt-BR" sz="2000" dirty="0">
                <a:cs typeface="Verdana"/>
              </a:rPr>
              <a:t>Folha de rosto colorida; Pacotes das provas especiais(ampliadas), quando houver; </a:t>
            </a:r>
          </a:p>
          <a:p>
            <a:pPr marL="742950" indent="-742950">
              <a:spcBef>
                <a:spcPts val="0"/>
              </a:spcBef>
              <a:buFont typeface="Arial" pitchFamily="34" charset="0"/>
              <a:buAutoNum type="arabicParenR"/>
            </a:pPr>
            <a:endParaRPr lang="pt-BR" sz="2000" dirty="0"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cs typeface="Verdana"/>
              </a:rPr>
              <a:t>OBS: Todo material das provas especiais deverá retornar do mesmo modo como fora encaminhado, exceção as folhas de respostas que deverão retornar no pacote com as folhas de respostas da turma.</a:t>
            </a:r>
          </a:p>
          <a:p>
            <a:pPr marL="742950" indent="-742950">
              <a:spcBef>
                <a:spcPts val="0"/>
              </a:spcBef>
              <a:buAutoNum type="arabicParenR"/>
            </a:pPr>
            <a:endParaRPr lang="pt-BR" sz="3600" dirty="0">
              <a:cs typeface="Verdana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endParaRPr lang="pt-BR" sz="3600" dirty="0"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3600" dirty="0">
              <a:cs typeface="Verdana"/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endParaRPr lang="pt-BR" sz="3300" dirty="0">
              <a:latin typeface="+mj-lt"/>
              <a:cs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BR" sz="3300" dirty="0">
              <a:latin typeface="+mj-lt"/>
              <a:cs typeface="Verdan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BR" sz="3300" u="sng" dirty="0">
                <a:latin typeface="+mj-lt"/>
              </a:rPr>
              <a:t>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446" y="533400"/>
            <a:ext cx="8631725" cy="48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Pacotes </a:t>
            </a:r>
            <a: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para</a:t>
            </a:r>
            <a:r>
              <a:rPr lang="x-none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Devolução</a:t>
            </a:r>
            <a:endParaRPr lang="pt-BR" sz="3800" b="1" dirty="0">
              <a:solidFill>
                <a:srgbClr val="1F497D"/>
              </a:solidFill>
              <a:latin typeface="Lucida Sans" pitchFamily="34" charset="0"/>
              <a:cs typeface="Lucida Sans Unicode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594079" y="5796657"/>
            <a:ext cx="877860" cy="436789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245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7217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r>
              <a:rPr lang="x-none" sz="3800" b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Pacotes </a:t>
            </a:r>
            <a: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para</a:t>
            </a:r>
            <a:r>
              <a:rPr lang="x-none" sz="3800" b="1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Devolução</a:t>
            </a:r>
            <a:b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b="1" u="sng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Instrumentos de Avaliação- folhas de respostas dos alunos, por disciplina , ano/série ( 5º,7º e 9º anos do EF e 3ª série do EM) utilizados ou não, acondicionar em pacote plástico:</a:t>
            </a:r>
            <a:endParaRPr lang="pt-BR" dirty="0">
              <a:cs typeface="Verdana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pt-BR" dirty="0">
                <a:cs typeface="Verdana"/>
              </a:rPr>
              <a:t>Folhas de Respostas dos alunos, utilizadas ou não;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dirty="0">
                <a:cs typeface="Verdana"/>
              </a:rPr>
              <a:t>Formulário de Controle de Aplicação;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dirty="0">
                <a:cs typeface="Verdana"/>
              </a:rPr>
              <a:t>Lista de presença, devidamente lacrados por turma.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BR" dirty="0">
              <a:cs typeface="Verdana"/>
            </a:endParaRPr>
          </a:p>
          <a:p>
            <a:endParaRPr lang="pt-BR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325607" y="5689374"/>
            <a:ext cx="877860" cy="436789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245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1382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r>
              <a:rPr lang="x-none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Pacotes </a:t>
            </a:r>
            <a: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para</a:t>
            </a:r>
            <a:r>
              <a:rPr lang="x-none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Devolução</a:t>
            </a:r>
            <a:br>
              <a:rPr lang="pt-BR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Cadernos de redação por anos/série</a:t>
            </a:r>
            <a:r>
              <a:rPr lang="pt-BR" b="1" u="sng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( 5º, 9º anos do EF e 3ª série do EM, acondicionar em pacote plástico:</a:t>
            </a:r>
          </a:p>
          <a:p>
            <a:pPr marL="0" indent="0">
              <a:buNone/>
            </a:pPr>
            <a:r>
              <a:rPr lang="pt-BR" dirty="0">
                <a:ea typeface="Tahoma" pitchFamily="34" charset="0"/>
                <a:cs typeface="Lucida Sans Unicode" pitchFamily="34" charset="0"/>
              </a:rPr>
              <a:t>1)</a:t>
            </a:r>
            <a:r>
              <a:rPr lang="pt-BR" dirty="0">
                <a:cs typeface="Verdana"/>
              </a:rPr>
              <a:t>Folha de Rosto Colorida ; Cadernos de Redação, utilizados ou não, devidamente lacrados por turma;</a:t>
            </a:r>
          </a:p>
          <a:p>
            <a:pPr marL="0" indent="0" algn="just">
              <a:buNone/>
            </a:pPr>
            <a:r>
              <a:rPr lang="pt-BR" dirty="0"/>
              <a:t>2)Folha de redação utilizadas ou não, </a:t>
            </a:r>
            <a:r>
              <a:rPr lang="pt-BR" dirty="0">
                <a:cs typeface="Verdana"/>
              </a:rPr>
              <a:t>devidamente lacrados por turma;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256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r>
              <a:rPr lang="x-none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Pacotes </a:t>
            </a:r>
            <a:r>
              <a:rPr lang="pt-BR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para</a:t>
            </a:r>
            <a:r>
              <a:rPr lang="x-none" sz="3800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  <a:t> Devolução</a:t>
            </a:r>
            <a:br>
              <a:rPr lang="pt-BR" b="1" dirty="0">
                <a:solidFill>
                  <a:srgbClr val="1F497D"/>
                </a:solidFill>
                <a:latin typeface="Lucida Sans" pitchFamily="34" charset="0"/>
                <a:cs typeface="Lucida Sans Unicode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b="1" dirty="0">
                <a:solidFill>
                  <a:schemeClr val="accent1"/>
                </a:solidFill>
              </a:rPr>
              <a:t>Questionário socioemocional e clima escolar por anos/série</a:t>
            </a:r>
            <a:r>
              <a:rPr lang="pt-BR" sz="2800" b="1" u="sng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( 5º, 9º anos do EF e 3ª série do EM, acondicionar em envelope plástico:</a:t>
            </a:r>
          </a:p>
          <a:p>
            <a:pPr marL="0" indent="0" algn="just">
              <a:buNone/>
            </a:pPr>
            <a:r>
              <a:rPr lang="pt-BR" sz="2800" dirty="0">
                <a:ea typeface="Tahoma" pitchFamily="34" charset="0"/>
                <a:cs typeface="Lucida Sans Unicode" pitchFamily="34" charset="0"/>
              </a:rPr>
              <a:t>1)</a:t>
            </a:r>
            <a:r>
              <a:rPr lang="pt-BR" sz="2800" dirty="0">
                <a:cs typeface="Verdana"/>
              </a:rPr>
              <a:t>Folha de Rosto Colorida; Cadernos de questionário socioemocional e clima escolar, utilizados ou não, devidamente lacrados por turma, devidamente lacrados;</a:t>
            </a:r>
          </a:p>
          <a:p>
            <a:pPr marL="0" indent="0" algn="just">
              <a:buNone/>
            </a:pPr>
            <a:r>
              <a:rPr lang="pt-BR" sz="2800" dirty="0"/>
              <a:t>2)Folha de resposta do </a:t>
            </a:r>
            <a:r>
              <a:rPr lang="pt-BR" sz="2800" dirty="0">
                <a:cs typeface="Verdana"/>
              </a:rPr>
              <a:t>questionário socioemocional e clima escolar, </a:t>
            </a:r>
            <a:r>
              <a:rPr lang="pt-BR" sz="2800" dirty="0"/>
              <a:t>utilizadas ou não, </a:t>
            </a:r>
            <a:r>
              <a:rPr lang="pt-BR" sz="2800" dirty="0">
                <a:cs typeface="Verdana"/>
              </a:rPr>
              <a:t>devidamente lacrados por turma;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92285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7572"/>
            <a:ext cx="8153400" cy="1240971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chemeClr val="tx2"/>
                </a:solidFill>
                <a:latin typeface="Lucida Sans" pitchFamily="34" charset="0"/>
                <a:ea typeface="+mn-ea"/>
                <a:cs typeface="Lucida Sans Unicode" pitchFamily="34" charset="0"/>
              </a:rPr>
              <a:t>Pacote para Devolução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2800" y="1676400"/>
            <a:ext cx="7993742" cy="36576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400" b="1" dirty="0">
                <a:solidFill>
                  <a:srgbClr val="0070C0"/>
                </a:solidFill>
                <a:latin typeface="+mj-lt"/>
                <a:ea typeface="Tahoma" pitchFamily="34" charset="0"/>
                <a:cs typeface="Lucida Sans Unicode" pitchFamily="34" charset="0"/>
              </a:rPr>
              <a:t> Instrumentos de Controle da Aplicação (Escola)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400" dirty="0">
                <a:latin typeface="+mj-lt"/>
                <a:cs typeface="Verdana"/>
              </a:rPr>
              <a:t>-Folha de Rosto Colorida;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400" dirty="0">
                <a:latin typeface="+mj-lt"/>
                <a:cs typeface="Verdana"/>
              </a:rPr>
              <a:t>-Formulário  do Fiscal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400" dirty="0">
                <a:latin typeface="+mj-lt"/>
                <a:cs typeface="Verdana"/>
              </a:rPr>
              <a:t>-Relatório de Observação dos Pais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337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7572"/>
            <a:ext cx="8153400" cy="1240971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chemeClr val="tx2"/>
                </a:solidFill>
                <a:latin typeface="Lucida Sans" pitchFamily="34" charset="0"/>
                <a:ea typeface="+mn-ea"/>
                <a:cs typeface="Lucida Sans Unicode" pitchFamily="34" charset="0"/>
              </a:rPr>
              <a:t>Pacote para Devolução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2800" y="1676400"/>
            <a:ext cx="7993742" cy="36576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400" b="1" dirty="0">
                <a:solidFill>
                  <a:srgbClr val="0070C0"/>
                </a:solidFill>
                <a:latin typeface="+mj-lt"/>
                <a:ea typeface="Tahoma" pitchFamily="34" charset="0"/>
                <a:cs typeface="Lucida Sans Unicode" pitchFamily="34" charset="0"/>
              </a:rPr>
              <a:t> </a:t>
            </a:r>
            <a:r>
              <a:rPr lang="pt-BR" sz="3600" b="1" dirty="0">
                <a:solidFill>
                  <a:srgbClr val="0070C0"/>
                </a:solidFill>
              </a:rPr>
              <a:t>Questionário socioeconômico dos pais ou responsáveis por anos/série</a:t>
            </a:r>
            <a:r>
              <a:rPr lang="pt-BR" sz="3600" b="1" u="sng" dirty="0">
                <a:solidFill>
                  <a:srgbClr val="0070C0"/>
                </a:solidFill>
                <a:ea typeface="Tahoma" pitchFamily="34" charset="0"/>
                <a:cs typeface="Lucida Sans Unicode" pitchFamily="34" charset="0"/>
              </a:rPr>
              <a:t>( 5º, 9º anos do EF e 3ª série do EM, acondicionar em pacotes plásticos: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600" dirty="0">
                <a:ea typeface="Tahoma" pitchFamily="34" charset="0"/>
                <a:cs typeface="Lucida Sans Unicode" pitchFamily="34" charset="0"/>
              </a:rPr>
              <a:t>-Questionário socioeconômico dos pais ou responsáveis.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BR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914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>
                <a:latin typeface="+mj-lt"/>
              </a:rPr>
              <a:t>Nos dias </a:t>
            </a:r>
            <a:r>
              <a:rPr lang="pt-BR" sz="3400" b="1" dirty="0">
                <a:solidFill>
                  <a:srgbClr val="C00000"/>
                </a:solidFill>
                <a:latin typeface="+mj-lt"/>
              </a:rPr>
              <a:t>27 e 28/11  </a:t>
            </a:r>
            <a:r>
              <a:rPr lang="pt-BR" sz="3400" dirty="0">
                <a:latin typeface="+mj-lt"/>
              </a:rPr>
              <a:t>durante a  aplicação das avaliações do SARESP , a Diretoria de Ensino contará com  o plantão de dúvidas.</a:t>
            </a:r>
          </a:p>
          <a:p>
            <a:endParaRPr lang="pt-BR" sz="3400" dirty="0">
              <a:latin typeface="+mj-lt"/>
            </a:endParaRPr>
          </a:p>
          <a:p>
            <a:r>
              <a:rPr lang="pt-BR" sz="3400" dirty="0">
                <a:latin typeface="+mj-lt"/>
              </a:rPr>
              <a:t>Telefones: 3855/3660    3855/3661   3855-3662      3855-3659</a:t>
            </a:r>
          </a:p>
          <a:p>
            <a:r>
              <a:rPr lang="pt-BR" sz="3400" dirty="0">
                <a:latin typeface="+mj-lt"/>
              </a:rPr>
              <a:t>Coordenadoras: Cristina ( 98187-7012)  / Elaine ( 986045652)</a:t>
            </a:r>
          </a:p>
          <a:p>
            <a:r>
              <a:rPr lang="pt-BR" sz="3400" dirty="0">
                <a:latin typeface="+mj-lt"/>
              </a:rPr>
              <a:t>Apoio Regional : Ari ( 99354-6553)</a:t>
            </a:r>
          </a:p>
          <a:p>
            <a:r>
              <a:rPr lang="pt-BR" sz="3400" dirty="0">
                <a:latin typeface="+mj-lt"/>
              </a:rPr>
              <a:t> Agente VUNESP: Lúcia ( 99560-0079) </a:t>
            </a:r>
          </a:p>
          <a:p>
            <a:endParaRPr lang="pt-BR" sz="3400" dirty="0">
              <a:latin typeface="+mj-lt"/>
            </a:endParaRPr>
          </a:p>
          <a:p>
            <a:pPr marL="0" indent="0" algn="ctr">
              <a:buNone/>
            </a:pPr>
            <a:r>
              <a:rPr lang="pt-BR" sz="3400" dirty="0">
                <a:latin typeface="+mj-lt"/>
              </a:rPr>
              <a:t>Um excelente trabalho a todos e nos colocamos à disposição para quaisquer esclarecimentos.</a:t>
            </a:r>
          </a:p>
          <a:p>
            <a:pPr marL="0" indent="0" algn="ctr">
              <a:buNone/>
            </a:pPr>
            <a:endParaRPr lang="pt-BR" sz="3400" dirty="0">
              <a:latin typeface="+mj-lt"/>
            </a:endParaRPr>
          </a:p>
          <a:p>
            <a:pPr marL="0" indent="0" algn="r">
              <a:buNone/>
            </a:pPr>
            <a:r>
              <a:rPr lang="pt-BR" sz="3400" dirty="0">
                <a:latin typeface="+mj-lt"/>
              </a:rPr>
              <a:t>    14/11/2019</a:t>
            </a:r>
          </a:p>
        </p:txBody>
      </p:sp>
    </p:spTree>
    <p:extLst>
      <p:ext uri="{BB962C8B-B14F-4D97-AF65-F5344CB8AC3E}">
        <p14:creationId xmlns:p14="http://schemas.microsoft.com/office/powerpoint/2010/main" val="2151827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>
                <a:latin typeface="+mj-lt"/>
              </a:rPr>
              <a:t>Nos dias </a:t>
            </a:r>
            <a:r>
              <a:rPr lang="pt-BR" sz="3400" b="1" dirty="0">
                <a:solidFill>
                  <a:srgbClr val="C00000"/>
                </a:solidFill>
                <a:latin typeface="+mj-lt"/>
              </a:rPr>
              <a:t>27 e 28/11  </a:t>
            </a:r>
            <a:r>
              <a:rPr lang="pt-BR" sz="3400" dirty="0">
                <a:latin typeface="+mj-lt"/>
              </a:rPr>
              <a:t>durante a  aplicação das avaliações do SARESP , a Diretoria de Ensino contará com  o plantão de dúvidas.</a:t>
            </a:r>
          </a:p>
          <a:p>
            <a:endParaRPr lang="pt-BR" sz="3400" dirty="0">
              <a:latin typeface="+mj-lt"/>
            </a:endParaRPr>
          </a:p>
          <a:p>
            <a:r>
              <a:rPr lang="pt-BR" sz="3400" dirty="0">
                <a:latin typeface="+mj-lt"/>
              </a:rPr>
              <a:t>Telefones: 3855/3660    3855/3661   3855-3662      3855-3659</a:t>
            </a:r>
          </a:p>
          <a:p>
            <a:r>
              <a:rPr lang="pt-BR" sz="3400" dirty="0">
                <a:latin typeface="+mj-lt"/>
              </a:rPr>
              <a:t>Coordenadoras: Cristina ( 98187-7012)  / Elaine ( 986045652)</a:t>
            </a:r>
          </a:p>
          <a:p>
            <a:r>
              <a:rPr lang="pt-BR" sz="3400" dirty="0">
                <a:latin typeface="+mj-lt"/>
              </a:rPr>
              <a:t>Apoio Regional : Ari ( 99354-6553)</a:t>
            </a:r>
          </a:p>
          <a:p>
            <a:r>
              <a:rPr lang="pt-BR" sz="3400" dirty="0">
                <a:latin typeface="+mj-lt"/>
              </a:rPr>
              <a:t> Agente VUNESP: Lúcia ( 99560-0079) </a:t>
            </a:r>
          </a:p>
          <a:p>
            <a:endParaRPr lang="pt-BR" sz="3400" dirty="0">
              <a:latin typeface="+mj-lt"/>
            </a:endParaRPr>
          </a:p>
          <a:p>
            <a:pPr marL="0" indent="0" algn="ctr">
              <a:buNone/>
            </a:pPr>
            <a:r>
              <a:rPr lang="pt-BR" sz="3400" dirty="0">
                <a:latin typeface="+mj-lt"/>
              </a:rPr>
              <a:t>Um excelente trabalho a todos e nos colocamos à disposição para quaisquer esclarecimentos.</a:t>
            </a:r>
          </a:p>
          <a:p>
            <a:pPr marL="0" indent="0" algn="ctr">
              <a:buNone/>
            </a:pPr>
            <a:endParaRPr lang="pt-BR" sz="3400" dirty="0">
              <a:latin typeface="+mj-lt"/>
            </a:endParaRPr>
          </a:p>
          <a:p>
            <a:pPr marL="0" indent="0" algn="r">
              <a:buNone/>
            </a:pPr>
            <a:r>
              <a:rPr lang="pt-BR" sz="3400" dirty="0">
                <a:latin typeface="+mj-lt"/>
              </a:rPr>
              <a:t>    14/11/2019</a:t>
            </a:r>
          </a:p>
        </p:txBody>
      </p:sp>
    </p:spTree>
    <p:extLst>
      <p:ext uri="{BB962C8B-B14F-4D97-AF65-F5344CB8AC3E}">
        <p14:creationId xmlns:p14="http://schemas.microsoft.com/office/powerpoint/2010/main" val="1619722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>
                <a:latin typeface="+mj-lt"/>
              </a:rPr>
              <a:t>Nos dias </a:t>
            </a:r>
            <a:r>
              <a:rPr lang="pt-BR" sz="3400" b="1" dirty="0">
                <a:solidFill>
                  <a:srgbClr val="C00000"/>
                </a:solidFill>
                <a:latin typeface="+mj-lt"/>
              </a:rPr>
              <a:t>27 e 28/11  </a:t>
            </a:r>
            <a:r>
              <a:rPr lang="pt-BR" sz="3400" dirty="0">
                <a:latin typeface="+mj-lt"/>
              </a:rPr>
              <a:t>durante a  aplicação das avaliações do SARESP , a Diretoria de Ensino contará com  o plantão de dúvidas.</a:t>
            </a:r>
          </a:p>
          <a:p>
            <a:endParaRPr lang="pt-BR" sz="3400" dirty="0">
              <a:latin typeface="+mj-lt"/>
            </a:endParaRPr>
          </a:p>
          <a:p>
            <a:r>
              <a:rPr lang="pt-BR" sz="3400" dirty="0">
                <a:latin typeface="+mj-lt"/>
              </a:rPr>
              <a:t>Telefones: 3855/3660    3855/3661   3855-3662      3855-3659</a:t>
            </a:r>
          </a:p>
          <a:p>
            <a:r>
              <a:rPr lang="pt-BR" sz="3400" dirty="0">
                <a:latin typeface="+mj-lt"/>
              </a:rPr>
              <a:t>Coordenadoras: Cristina ( 98187-7012)  / Elaine ( 986045652)</a:t>
            </a:r>
          </a:p>
          <a:p>
            <a:r>
              <a:rPr lang="pt-BR" sz="3400" dirty="0">
                <a:latin typeface="+mj-lt"/>
              </a:rPr>
              <a:t>Apoio Regional : Ari ( 99354-6553)</a:t>
            </a:r>
          </a:p>
          <a:p>
            <a:r>
              <a:rPr lang="pt-BR" sz="3400" dirty="0">
                <a:latin typeface="+mj-lt"/>
              </a:rPr>
              <a:t> Agente VUNESP: Lúcia ( 99560-0079) </a:t>
            </a:r>
          </a:p>
          <a:p>
            <a:endParaRPr lang="pt-BR" sz="3400" dirty="0">
              <a:latin typeface="+mj-lt"/>
            </a:endParaRPr>
          </a:p>
          <a:p>
            <a:pPr marL="0" indent="0" algn="ctr">
              <a:buNone/>
            </a:pPr>
            <a:r>
              <a:rPr lang="pt-BR" sz="3400" dirty="0">
                <a:latin typeface="+mj-lt"/>
              </a:rPr>
              <a:t>Um excelente trabalho a todos e nos colocamos à disposição para quaisquer esclarecimentos.</a:t>
            </a:r>
          </a:p>
          <a:p>
            <a:pPr marL="0" indent="0" algn="ctr">
              <a:buNone/>
            </a:pPr>
            <a:endParaRPr lang="pt-BR" sz="3400" dirty="0">
              <a:latin typeface="+mj-lt"/>
            </a:endParaRPr>
          </a:p>
          <a:p>
            <a:pPr marL="0" indent="0" algn="r">
              <a:buNone/>
            </a:pPr>
            <a:r>
              <a:rPr lang="pt-BR" sz="3400" dirty="0">
                <a:latin typeface="+mj-lt"/>
              </a:rPr>
              <a:t>    14/11/2019</a:t>
            </a:r>
          </a:p>
        </p:txBody>
      </p:sp>
    </p:spTree>
    <p:extLst>
      <p:ext uri="{BB962C8B-B14F-4D97-AF65-F5344CB8AC3E}">
        <p14:creationId xmlns:p14="http://schemas.microsoft.com/office/powerpoint/2010/main" val="158690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5499" y="1905855"/>
            <a:ext cx="74803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Atribuições do Diretor</a:t>
            </a:r>
            <a:b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na Utilização do SIS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821242" y="3250333"/>
            <a:ext cx="760263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Manter Cadastro Atualizado.</a:t>
            </a: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Indicar os seus Professores.</a:t>
            </a:r>
          </a:p>
        </p:txBody>
      </p:sp>
      <p:sp>
        <p:nvSpPr>
          <p:cNvPr id="6" name="Seta: para a Direita 4">
            <a:extLst>
              <a:ext uri="{FF2B5EF4-FFF2-40B4-BE49-F238E27FC236}">
                <a16:creationId xmlns:a16="http://schemas.microsoft.com/office/drawing/2014/main" id="{527CC06C-B8DA-4A58-A071-0A45E83B87B6}"/>
              </a:ext>
            </a:extLst>
          </p:cNvPr>
          <p:cNvSpPr/>
          <p:nvPr/>
        </p:nvSpPr>
        <p:spPr>
          <a:xfrm>
            <a:off x="7617318" y="5370183"/>
            <a:ext cx="978408" cy="484632"/>
          </a:xfrm>
          <a:prstGeom prst="rightArrow">
            <a:avLst/>
          </a:prstGeom>
          <a:solidFill>
            <a:srgbClr val="0245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>
                <a:latin typeface="+mj-lt"/>
              </a:rPr>
              <a:t>Nos dias </a:t>
            </a:r>
            <a:r>
              <a:rPr lang="pt-BR" sz="3400" b="1" dirty="0">
                <a:solidFill>
                  <a:srgbClr val="C00000"/>
                </a:solidFill>
                <a:latin typeface="+mj-lt"/>
              </a:rPr>
              <a:t>27 e 28/11  </a:t>
            </a:r>
            <a:r>
              <a:rPr lang="pt-BR" sz="3400" dirty="0">
                <a:latin typeface="+mj-lt"/>
              </a:rPr>
              <a:t>durante a  aplicação das avaliações do SARESP , a Diretoria de Ensino contará com  o plantão de dúvidas.</a:t>
            </a:r>
          </a:p>
          <a:p>
            <a:endParaRPr lang="pt-BR" sz="3400" dirty="0">
              <a:latin typeface="+mj-lt"/>
            </a:endParaRPr>
          </a:p>
          <a:p>
            <a:r>
              <a:rPr lang="pt-BR" sz="3400" dirty="0">
                <a:latin typeface="+mj-lt"/>
              </a:rPr>
              <a:t>Telefones: 3855/3660    3855/3661   3855-3662      3855-3659</a:t>
            </a:r>
          </a:p>
          <a:p>
            <a:r>
              <a:rPr lang="pt-BR" sz="3400" dirty="0">
                <a:latin typeface="+mj-lt"/>
              </a:rPr>
              <a:t>Coordenadoras: Cristina ( 98187-7012)  / Elaine ( 986045652)</a:t>
            </a:r>
          </a:p>
          <a:p>
            <a:r>
              <a:rPr lang="pt-BR" sz="3400" dirty="0">
                <a:latin typeface="+mj-lt"/>
              </a:rPr>
              <a:t>Apoio Regional : Ari ( 99354-6553)</a:t>
            </a:r>
          </a:p>
          <a:p>
            <a:r>
              <a:rPr lang="pt-BR" sz="3400" dirty="0">
                <a:latin typeface="+mj-lt"/>
              </a:rPr>
              <a:t> Agente VUNESP: Lúcia ( 99560-0079) </a:t>
            </a:r>
          </a:p>
          <a:p>
            <a:endParaRPr lang="pt-BR" sz="3400" dirty="0">
              <a:latin typeface="+mj-lt"/>
            </a:endParaRPr>
          </a:p>
          <a:p>
            <a:pPr marL="0" indent="0" algn="ctr">
              <a:buNone/>
            </a:pPr>
            <a:r>
              <a:rPr lang="pt-BR" sz="3400" dirty="0">
                <a:latin typeface="+mj-lt"/>
              </a:rPr>
              <a:t>Um excelente trabalho a todos e nos colocamos à disposição para quaisquer esclarecimentos.</a:t>
            </a:r>
          </a:p>
          <a:p>
            <a:pPr marL="0" indent="0" algn="ctr">
              <a:buNone/>
            </a:pPr>
            <a:endParaRPr lang="pt-BR" sz="3400" dirty="0">
              <a:latin typeface="+mj-lt"/>
            </a:endParaRPr>
          </a:p>
          <a:p>
            <a:pPr marL="0" indent="0" algn="r">
              <a:buNone/>
            </a:pPr>
            <a:r>
              <a:rPr lang="pt-BR" sz="3400" dirty="0">
                <a:latin typeface="+mj-lt"/>
              </a:rPr>
              <a:t>    14/11/2019</a:t>
            </a:r>
          </a:p>
        </p:txBody>
      </p:sp>
    </p:spTree>
    <p:extLst>
      <p:ext uri="{BB962C8B-B14F-4D97-AF65-F5344CB8AC3E}">
        <p14:creationId xmlns:p14="http://schemas.microsoft.com/office/powerpoint/2010/main" val="3802901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>
                <a:latin typeface="+mj-lt"/>
              </a:rPr>
              <a:t>Nos dias </a:t>
            </a:r>
            <a:r>
              <a:rPr lang="pt-BR" sz="3400" b="1" dirty="0">
                <a:solidFill>
                  <a:srgbClr val="C00000"/>
                </a:solidFill>
                <a:latin typeface="+mj-lt"/>
              </a:rPr>
              <a:t>27 e 28/11  </a:t>
            </a:r>
            <a:r>
              <a:rPr lang="pt-BR" sz="3400" dirty="0">
                <a:latin typeface="+mj-lt"/>
              </a:rPr>
              <a:t>durante a  aplicação das avaliações do SARESP , a Diretoria de Ensino contará com  o plantão de dúvidas.</a:t>
            </a:r>
          </a:p>
          <a:p>
            <a:endParaRPr lang="pt-BR" sz="3400" dirty="0">
              <a:latin typeface="+mj-lt"/>
            </a:endParaRPr>
          </a:p>
          <a:p>
            <a:r>
              <a:rPr lang="pt-BR" sz="3400" dirty="0">
                <a:latin typeface="+mj-lt"/>
              </a:rPr>
              <a:t>Telefones: 3855/3660    3855/3661   3855-3662      3855-3659</a:t>
            </a:r>
          </a:p>
          <a:p>
            <a:r>
              <a:rPr lang="pt-BR" sz="3400" dirty="0">
                <a:latin typeface="+mj-lt"/>
              </a:rPr>
              <a:t>Coordenadoras: Cristina ( 98187-7012)  / Elaine ( 986045652)</a:t>
            </a:r>
          </a:p>
          <a:p>
            <a:r>
              <a:rPr lang="pt-BR" sz="3400" dirty="0">
                <a:latin typeface="+mj-lt"/>
              </a:rPr>
              <a:t>Apoio Regional : Ari ( 99354-6553)</a:t>
            </a:r>
          </a:p>
          <a:p>
            <a:r>
              <a:rPr lang="pt-BR" sz="3400" dirty="0">
                <a:latin typeface="+mj-lt"/>
              </a:rPr>
              <a:t> Agente VUNESP: Lúcia ( 99560-0079) </a:t>
            </a:r>
          </a:p>
          <a:p>
            <a:endParaRPr lang="pt-BR" sz="3400" dirty="0">
              <a:latin typeface="+mj-lt"/>
            </a:endParaRPr>
          </a:p>
          <a:p>
            <a:pPr marL="0" indent="0" algn="ctr">
              <a:buNone/>
            </a:pPr>
            <a:r>
              <a:rPr lang="pt-BR" sz="3400" dirty="0">
                <a:latin typeface="+mj-lt"/>
              </a:rPr>
              <a:t>Um excelente trabalho a todos e nos colocamos à disposição para quaisquer esclarecimentos.</a:t>
            </a:r>
          </a:p>
          <a:p>
            <a:pPr marL="0" indent="0" algn="ctr">
              <a:buNone/>
            </a:pPr>
            <a:endParaRPr lang="pt-BR" sz="3400" dirty="0">
              <a:latin typeface="+mj-lt"/>
            </a:endParaRPr>
          </a:p>
          <a:p>
            <a:pPr marL="0" indent="0" algn="r">
              <a:buNone/>
            </a:pPr>
            <a:r>
              <a:rPr lang="pt-BR" sz="3400" dirty="0">
                <a:latin typeface="+mj-lt"/>
              </a:rPr>
              <a:t>    14/11/2019</a:t>
            </a:r>
          </a:p>
        </p:txBody>
      </p:sp>
    </p:spTree>
    <p:extLst>
      <p:ext uri="{BB962C8B-B14F-4D97-AF65-F5344CB8AC3E}">
        <p14:creationId xmlns:p14="http://schemas.microsoft.com/office/powerpoint/2010/main" val="2400150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>
                <a:latin typeface="+mj-lt"/>
              </a:rPr>
              <a:t>Nos dias </a:t>
            </a:r>
            <a:r>
              <a:rPr lang="pt-BR" sz="3400" b="1" dirty="0">
                <a:solidFill>
                  <a:srgbClr val="C00000"/>
                </a:solidFill>
                <a:latin typeface="+mj-lt"/>
              </a:rPr>
              <a:t>27 e 28/11  </a:t>
            </a:r>
            <a:r>
              <a:rPr lang="pt-BR" sz="3400" dirty="0">
                <a:latin typeface="+mj-lt"/>
              </a:rPr>
              <a:t>durante a  aplicação das avaliações do SARESP , a Diretoria de Ensino contará com  o plantão de dúvidas.</a:t>
            </a:r>
          </a:p>
          <a:p>
            <a:endParaRPr lang="pt-BR" sz="3400" dirty="0">
              <a:latin typeface="+mj-lt"/>
            </a:endParaRPr>
          </a:p>
          <a:p>
            <a:r>
              <a:rPr lang="pt-BR" sz="3400" dirty="0">
                <a:latin typeface="+mj-lt"/>
              </a:rPr>
              <a:t>Telefones: 3855/3660    3855/3661   3855-3662      3855-3659</a:t>
            </a:r>
          </a:p>
          <a:p>
            <a:r>
              <a:rPr lang="pt-BR" sz="3400" dirty="0">
                <a:latin typeface="+mj-lt"/>
              </a:rPr>
              <a:t>Coordenadoras: Cristina ( 98187-7012)  / Elaine ( 986045652)</a:t>
            </a:r>
          </a:p>
          <a:p>
            <a:r>
              <a:rPr lang="pt-BR" sz="3400" dirty="0">
                <a:latin typeface="+mj-lt"/>
              </a:rPr>
              <a:t>Apoio Regional : Ari ( 99354-6553)</a:t>
            </a:r>
          </a:p>
          <a:p>
            <a:r>
              <a:rPr lang="pt-BR" sz="3400" dirty="0">
                <a:latin typeface="+mj-lt"/>
              </a:rPr>
              <a:t> Agente VUNESP: Lúcia ( 99560-0079) </a:t>
            </a:r>
          </a:p>
          <a:p>
            <a:endParaRPr lang="pt-BR" sz="3400" dirty="0">
              <a:latin typeface="+mj-lt"/>
            </a:endParaRPr>
          </a:p>
          <a:p>
            <a:pPr marL="0" indent="0" algn="ctr">
              <a:buNone/>
            </a:pPr>
            <a:r>
              <a:rPr lang="pt-BR" sz="3400" dirty="0">
                <a:latin typeface="+mj-lt"/>
              </a:rPr>
              <a:t>Um excelente trabalho a todos e nos colocamos à disposição para quaisquer esclarecimentos.</a:t>
            </a:r>
          </a:p>
          <a:p>
            <a:pPr marL="0" indent="0" algn="ctr">
              <a:buNone/>
            </a:pPr>
            <a:endParaRPr lang="pt-BR" sz="3400" dirty="0">
              <a:latin typeface="+mj-lt"/>
            </a:endParaRPr>
          </a:p>
          <a:p>
            <a:pPr marL="0" indent="0" algn="r">
              <a:buNone/>
            </a:pPr>
            <a:r>
              <a:rPr lang="pt-BR" sz="3400" dirty="0">
                <a:latin typeface="+mj-lt"/>
              </a:rPr>
              <a:t>    14/11/2019</a:t>
            </a:r>
          </a:p>
        </p:txBody>
      </p:sp>
    </p:spTree>
    <p:extLst>
      <p:ext uri="{BB962C8B-B14F-4D97-AF65-F5344CB8AC3E}">
        <p14:creationId xmlns:p14="http://schemas.microsoft.com/office/powerpoint/2010/main" val="675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3422" y="5549392"/>
            <a:ext cx="6592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Indicar os seus Aplicadores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85035" y="1320800"/>
            <a:ext cx="490072" cy="19722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6" y="571418"/>
            <a:ext cx="6708043" cy="503342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327039" y="1320548"/>
            <a:ext cx="2579299" cy="70795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0000">
                <a:schemeClr val="bg1"/>
              </a:gs>
              <a:gs pos="85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Indicações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67461" y="2102769"/>
            <a:ext cx="792048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300" kern="0" baseline="0" dirty="0">
                <a:latin typeface="+mj-lt"/>
                <a:ea typeface="Verdana" pitchFamily="34" charset="0"/>
                <a:cs typeface="Verdana" pitchFamily="34" charset="0"/>
              </a:rPr>
              <a:t>Consultar a Lista de Aplicadores já Cadastrados.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300" kern="0" baseline="0" dirty="0">
                <a:latin typeface="+mj-lt"/>
                <a:ea typeface="Verdana" pitchFamily="34" charset="0"/>
                <a:cs typeface="Verdana" pitchFamily="34" charset="0"/>
              </a:rPr>
              <a:t>Consultar a Alocação dos meus Professores.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300" kern="0" baseline="0" dirty="0">
                <a:latin typeface="+mj-lt"/>
                <a:ea typeface="Verdana" pitchFamily="34" charset="0"/>
                <a:cs typeface="Verdana" pitchFamily="34" charset="0"/>
              </a:rPr>
              <a:t>Consultar a Alocação de Aplicadores e Fiscais na minha Escola.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4571" y="5156819"/>
            <a:ext cx="750072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Visualizar os Professores Alocados</a:t>
            </a:r>
          </a:p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endParaRPr lang="pt-BR" altLang="pt-BR" sz="32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" y="1067748"/>
            <a:ext cx="7378176" cy="40098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71870" y="5272255"/>
            <a:ext cx="7453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Alocação na Minha Escola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6" y="848614"/>
            <a:ext cx="7466067" cy="4332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3094" y="4902362"/>
            <a:ext cx="74641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Alunos previstos na minha escola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" y="1384745"/>
            <a:ext cx="7404100" cy="35114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1790</Words>
  <Application>Microsoft Office PowerPoint</Application>
  <PresentationFormat>Apresentação na tela (4:3)</PresentationFormat>
  <Paragraphs>277</Paragraphs>
  <Slides>42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Arial</vt:lpstr>
      <vt:lpstr>Calibri</vt:lpstr>
      <vt:lpstr>Lucida Sans</vt:lpstr>
      <vt:lpstr>Tahoma</vt:lpstr>
      <vt:lpstr>Times New Roman</vt:lpstr>
      <vt:lpstr>Wingdings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Conteúdo do Pacote de Redação ou de Questionário Socioemocional e clima Escolar  (5º,  9º EF e 3ª EM)   </vt:lpstr>
      <vt:lpstr>Conteúdo do Pacote de Provas  (2º e 3º EF)  </vt:lpstr>
      <vt:lpstr> Conteúdo do Pacote   Instrumentos de Controle  (Escola) </vt:lpstr>
      <vt:lpstr>Apresentação do PowerPoint</vt:lpstr>
      <vt:lpstr>Apresentação do PowerPoint</vt:lpstr>
      <vt:lpstr> Pacotes para Devolução </vt:lpstr>
      <vt:lpstr> Pacotes para Devolução </vt:lpstr>
      <vt:lpstr> Pacotes para Devolução </vt:lpstr>
      <vt:lpstr>Pacote para Devolução</vt:lpstr>
      <vt:lpstr>Pacote para Devolução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administrator</dc:creator>
  <cp:lastModifiedBy>Maria Cristina Canedo De Camargo</cp:lastModifiedBy>
  <cp:revision>160</cp:revision>
  <dcterms:created xsi:type="dcterms:W3CDTF">2009-04-06T18:03:12Z</dcterms:created>
  <dcterms:modified xsi:type="dcterms:W3CDTF">2019-11-19T12:47:48Z</dcterms:modified>
</cp:coreProperties>
</file>