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1"/>
  </p:notesMasterIdLst>
  <p:sldIdLst>
    <p:sldId id="1163" r:id="rId2"/>
    <p:sldId id="257" r:id="rId3"/>
    <p:sldId id="989" r:id="rId4"/>
    <p:sldId id="799" r:id="rId5"/>
    <p:sldId id="1155" r:id="rId6"/>
    <p:sldId id="466" r:id="rId7"/>
    <p:sldId id="1105" r:id="rId8"/>
    <p:sldId id="1167" r:id="rId9"/>
    <p:sldId id="1168" r:id="rId10"/>
    <p:sldId id="1166" r:id="rId11"/>
    <p:sldId id="1169" r:id="rId12"/>
    <p:sldId id="1170" r:id="rId13"/>
    <p:sldId id="275" r:id="rId14"/>
    <p:sldId id="274" r:id="rId15"/>
    <p:sldId id="1171" r:id="rId16"/>
    <p:sldId id="1172" r:id="rId17"/>
    <p:sldId id="1173" r:id="rId18"/>
    <p:sldId id="792" r:id="rId19"/>
    <p:sldId id="1074" r:id="rId20"/>
    <p:sldId id="1011" r:id="rId21"/>
    <p:sldId id="1047" r:id="rId22"/>
    <p:sldId id="1048" r:id="rId23"/>
    <p:sldId id="1049" r:id="rId24"/>
    <p:sldId id="1050" r:id="rId25"/>
    <p:sldId id="1051" r:id="rId26"/>
    <p:sldId id="1054" r:id="rId27"/>
    <p:sldId id="648" r:id="rId28"/>
    <p:sldId id="1058" r:id="rId29"/>
    <p:sldId id="1059" r:id="rId30"/>
    <p:sldId id="1060" r:id="rId31"/>
    <p:sldId id="1062" r:id="rId32"/>
    <p:sldId id="1077" r:id="rId33"/>
    <p:sldId id="1066" r:id="rId34"/>
    <p:sldId id="1084" r:id="rId35"/>
    <p:sldId id="833" r:id="rId36"/>
    <p:sldId id="835" r:id="rId37"/>
    <p:sldId id="1069" r:id="rId38"/>
    <p:sldId id="1164" r:id="rId39"/>
    <p:sldId id="1165" r:id="rId40"/>
  </p:sldIdLst>
  <p:sldSz cx="12192000" cy="6858000"/>
  <p:notesSz cx="6858000" cy="9144000"/>
  <p:embeddedFontLst>
    <p:embeddedFont>
      <p:font typeface="Bebas Neue Regular" panose="00000500000000000000" pitchFamily="50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Candara" panose="020E0502030303020204" pitchFamily="34" charset="0"/>
      <p:regular r:id="rId49"/>
      <p:bold r:id="rId50"/>
      <p:italic r:id="rId51"/>
      <p:boldItalic r:id="rId52"/>
    </p:embeddedFont>
    <p:embeddedFont>
      <p:font typeface="Montserrat" panose="00000500000000000000" pitchFamily="50" charset="0"/>
      <p:regular r:id="rId53"/>
      <p:bold r:id="rId54"/>
      <p:italic r:id="rId55"/>
      <p:boldItalic r:id="rId56"/>
    </p:embeddedFont>
    <p:embeddedFont>
      <p:font typeface="Montserrat Medium" panose="020B0604020202020204" charset="0"/>
      <p:regular r:id="rId57"/>
      <p:italic r:id="rId58"/>
    </p:embeddedFont>
    <p:embeddedFont>
      <p:font typeface="Montserrat SemiBold" panose="020B0604020202020204" charset="0"/>
      <p:regular r:id="rId59"/>
      <p:bold r:id="rId60"/>
      <p:italic r:id="rId61"/>
      <p:boldItalic r:id="rId6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Glasser Natal" initials="AGN" lastIdx="35" clrIdx="0">
    <p:extLst>
      <p:ext uri="{19B8F6BF-5375-455C-9EA6-DF929625EA0E}">
        <p15:presenceInfo xmlns:p15="http://schemas.microsoft.com/office/powerpoint/2012/main" userId="S-1-5-21-2000478354-573735546-725345543-15123" providerId="AD"/>
      </p:ext>
    </p:extLst>
  </p:cmAuthor>
  <p:cmAuthor id="2" name="Suely da Silva Rodrigues" initials="SdSR" lastIdx="49" clrIdx="1">
    <p:extLst>
      <p:ext uri="{19B8F6BF-5375-455C-9EA6-DF929625EA0E}">
        <p15:presenceInfo xmlns:p15="http://schemas.microsoft.com/office/powerpoint/2012/main" userId="S-1-5-21-2000478354-573735546-725345543-4212" providerId="AD"/>
      </p:ext>
    </p:extLst>
  </p:cmAuthor>
  <p:cmAuthor id="3" name="Editoria Plano B" initials="EP" lastIdx="9" clrIdx="2">
    <p:extLst>
      <p:ext uri="{19B8F6BF-5375-455C-9EA6-DF929625EA0E}">
        <p15:presenceInfo xmlns:p15="http://schemas.microsoft.com/office/powerpoint/2012/main" userId="Editoria Plano B" providerId="None"/>
      </p:ext>
    </p:extLst>
  </p:cmAuthor>
  <p:cmAuthor id="4" name="Mariana Pinho" initials="MP" lastIdx="3" clrIdx="3">
    <p:extLst>
      <p:ext uri="{19B8F6BF-5375-455C-9EA6-DF929625EA0E}">
        <p15:presenceInfo xmlns:p15="http://schemas.microsoft.com/office/powerpoint/2012/main" userId="752b67d0afae0bfa" providerId="Windows Live"/>
      </p:ext>
    </p:extLst>
  </p:cmAuthor>
  <p:cmAuthor id="5" name="Flavia Viana Basso" initials="FVB" lastIdx="11" clrIdx="4">
    <p:extLst>
      <p:ext uri="{19B8F6BF-5375-455C-9EA6-DF929625EA0E}">
        <p15:presenceInfo xmlns:p15="http://schemas.microsoft.com/office/powerpoint/2012/main" userId="S-1-5-21-2128830859-906185102-1128231545-34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0DB"/>
    <a:srgbClr val="CC0000"/>
    <a:srgbClr val="1D54A0"/>
    <a:srgbClr val="003453"/>
    <a:srgbClr val="4EB9AD"/>
    <a:srgbClr val="CE4B81"/>
    <a:srgbClr val="BBCA2F"/>
    <a:srgbClr val="E94C47"/>
    <a:srgbClr val="F0512C"/>
    <a:srgbClr val="52A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DD880-FC3B-4741-A86C-A319C5998168}" v="70" dt="2019-09-24T15:45:12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71350" autoAdjust="0"/>
  </p:normalViewPr>
  <p:slideViewPr>
    <p:cSldViewPr snapToGrid="0">
      <p:cViewPr varScale="1">
        <p:scale>
          <a:sx n="77" d="100"/>
          <a:sy n="77" d="100"/>
        </p:scale>
        <p:origin x="54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96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commentAuthors" Target="commentAuthor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72ABE-8F0B-49E8-9136-E7E7986F1561}" type="datetimeFigureOut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0C90B-938E-4008-BF88-C01794AEC76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649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ividade_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2155" r="1336" b="2406"/>
          <a:stretch/>
        </p:blipFill>
        <p:spPr>
          <a:xfrm>
            <a:off x="0" y="-24384"/>
            <a:ext cx="12204192" cy="68884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667090" y="297455"/>
            <a:ext cx="11142992" cy="112305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 baseline="0"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Título da Atividade</a:t>
            </a:r>
          </a:p>
        </p:txBody>
      </p:sp>
      <p:sp>
        <p:nvSpPr>
          <p:cNvPr id="9" name="Espaço Reservado para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667090" y="1839004"/>
            <a:ext cx="6108283" cy="4539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Texto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 hasCustomPrompt="1"/>
          </p:nvPr>
        </p:nvSpPr>
        <p:spPr>
          <a:xfrm>
            <a:off x="6929438" y="1838325"/>
            <a:ext cx="4879975" cy="4540250"/>
          </a:xfrm>
        </p:spPr>
        <p:txBody>
          <a:bodyPr/>
          <a:lstStyle>
            <a:lvl1pPr marL="0" indent="0">
              <a:buNone/>
              <a:defRPr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r>
              <a:rPr lang="pt-BR" dirty="0"/>
              <a:t>Imagem</a:t>
            </a:r>
          </a:p>
        </p:txBody>
      </p:sp>
    </p:spTree>
    <p:extLst>
      <p:ext uri="{BB962C8B-B14F-4D97-AF65-F5344CB8AC3E}">
        <p14:creationId xmlns:p14="http://schemas.microsoft.com/office/powerpoint/2010/main" val="243881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322" r="1433" b="2406"/>
          <a:stretch/>
        </p:blipFill>
        <p:spPr>
          <a:xfrm>
            <a:off x="-12192" y="-12192"/>
            <a:ext cx="12204192" cy="6876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360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2661" r="1627" b="2576"/>
          <a:stretch/>
        </p:blipFill>
        <p:spPr>
          <a:xfrm>
            <a:off x="12192" y="12192"/>
            <a:ext cx="12155424" cy="683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216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323" r="1433" b="2239"/>
          <a:stretch/>
        </p:blipFill>
        <p:spPr>
          <a:xfrm>
            <a:off x="-12192" y="-12192"/>
            <a:ext cx="12204192" cy="6888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83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2661" r="1627" b="2407"/>
          <a:stretch/>
        </p:blipFill>
        <p:spPr>
          <a:xfrm>
            <a:off x="0" y="12192"/>
            <a:ext cx="12167616" cy="6851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20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2493" r="1336" b="2407"/>
          <a:stretch/>
        </p:blipFill>
        <p:spPr>
          <a:xfrm>
            <a:off x="12192" y="0"/>
            <a:ext cx="12192000" cy="6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130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2493" r="1530" b="2745"/>
          <a:stretch/>
        </p:blipFill>
        <p:spPr>
          <a:xfrm>
            <a:off x="12192" y="0"/>
            <a:ext cx="12167616" cy="683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70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endimento Especi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2154" r="1433" b="2575"/>
          <a:stretch/>
        </p:blipFill>
        <p:spPr>
          <a:xfrm>
            <a:off x="12192" y="-24384"/>
            <a:ext cx="12179808" cy="6876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2645663"/>
            <a:ext cx="10106025" cy="342595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911419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en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t="2155" r="1336" b="2406"/>
          <a:stretch/>
        </p:blipFill>
        <p:spPr>
          <a:xfrm>
            <a:off x="-12192" y="-24384"/>
            <a:ext cx="12216384" cy="6888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2645663"/>
            <a:ext cx="10106025" cy="342595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761264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2322" r="1336" b="2406"/>
          <a:stretch/>
        </p:blipFill>
        <p:spPr>
          <a:xfrm>
            <a:off x="0" y="-12192"/>
            <a:ext cx="12204192" cy="6876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2645663"/>
            <a:ext cx="10106025" cy="342595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66488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m-vin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2"/>
          <a:stretch/>
        </p:blipFill>
        <p:spPr>
          <a:xfrm>
            <a:off x="0" y="0"/>
            <a:ext cx="12192000" cy="6875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 userDrawn="1"/>
        </p:nvSpPr>
        <p:spPr>
          <a:xfrm>
            <a:off x="2489885" y="2686823"/>
            <a:ext cx="721223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500" b="1" dirty="0">
                <a:solidFill>
                  <a:srgbClr val="003453"/>
                </a:solidFill>
                <a:latin typeface="Montserrat" panose="02000505000000020004" pitchFamily="2" charset="0"/>
              </a:rPr>
              <a:t>Bem-vindos!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2724702" y="3992313"/>
            <a:ext cx="6742596" cy="0"/>
          </a:xfrm>
          <a:prstGeom prst="line">
            <a:avLst/>
          </a:prstGeom>
          <a:ln w="57150">
            <a:solidFill>
              <a:srgbClr val="0034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76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1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2492" r="1336" b="2576"/>
          <a:stretch/>
        </p:blipFill>
        <p:spPr>
          <a:xfrm>
            <a:off x="-24384" y="0"/>
            <a:ext cx="12228576" cy="68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ipse 7"/>
          <p:cNvSpPr/>
          <p:nvPr userDrawn="1"/>
        </p:nvSpPr>
        <p:spPr>
          <a:xfrm>
            <a:off x="391571" y="1179976"/>
            <a:ext cx="780140" cy="780140"/>
          </a:xfrm>
          <a:prstGeom prst="ellipse">
            <a:avLst/>
          </a:prstGeom>
          <a:solidFill>
            <a:srgbClr val="003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7874" y="1135909"/>
            <a:ext cx="7909345" cy="265389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500" baseline="0">
                <a:solidFill>
                  <a:srgbClr val="003453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5000">
                <a:latin typeface="Montserrat" panose="02000505000000020004" pitchFamily="2" charset="0"/>
              </a:defRPr>
            </a:lvl2pPr>
            <a:lvl3pPr marL="914400" indent="0">
              <a:buNone/>
              <a:defRPr sz="5000">
                <a:latin typeface="Montserrat" panose="02000505000000020004" pitchFamily="2" charset="0"/>
              </a:defRPr>
            </a:lvl3pPr>
            <a:lvl4pPr marL="1371600" indent="0">
              <a:buNone/>
              <a:defRPr sz="5000">
                <a:latin typeface="Montserrat" panose="02000505000000020004" pitchFamily="2" charset="0"/>
              </a:defRPr>
            </a:lvl4pPr>
            <a:lvl5pPr marL="1828800" indent="0">
              <a:buNone/>
              <a:defRPr sz="5000">
                <a:latin typeface="Montserrat" panose="02000505000000020004" pitchFamily="2" charset="0"/>
              </a:defRPr>
            </a:lvl5pPr>
          </a:lstStyle>
          <a:p>
            <a:pPr lvl="0"/>
            <a:r>
              <a:rPr lang="pt-BR" dirty="0"/>
              <a:t>Título capitular</a:t>
            </a:r>
          </a:p>
        </p:txBody>
      </p:sp>
    </p:spTree>
    <p:extLst>
      <p:ext uri="{BB962C8B-B14F-4D97-AF65-F5344CB8AC3E}">
        <p14:creationId xmlns:p14="http://schemas.microsoft.com/office/powerpoint/2010/main" val="271285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321" r="1433" b="2576"/>
          <a:stretch/>
        </p:blipFill>
        <p:spPr>
          <a:xfrm>
            <a:off x="-12192" y="-12192"/>
            <a:ext cx="12204192" cy="6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667090" y="297455"/>
            <a:ext cx="11142992" cy="112305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 baseline="0"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Título</a:t>
            </a:r>
          </a:p>
        </p:txBody>
      </p:sp>
      <p:sp>
        <p:nvSpPr>
          <p:cNvPr id="10" name="Espaço Reservado para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667090" y="1839005"/>
            <a:ext cx="11142992" cy="117961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Texto</a:t>
            </a:r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2" hasCustomPrompt="1"/>
          </p:nvPr>
        </p:nvSpPr>
        <p:spPr>
          <a:xfrm>
            <a:off x="1057218" y="3316192"/>
            <a:ext cx="10752864" cy="1211741"/>
          </a:xfrm>
        </p:spPr>
        <p:txBody>
          <a:bodyPr>
            <a:normAutofit/>
          </a:bodyPr>
          <a:lstStyle>
            <a:lvl1pPr marL="363538" marR="0" indent="-3635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BFAD"/>
              </a:buClr>
              <a:buSzPct val="80000"/>
              <a:buFont typeface="Wingdings" panose="05000000000000000000" pitchFamily="2" charset="2"/>
              <a:buChar char=""/>
              <a:tabLst/>
              <a:defRPr sz="2500"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r>
              <a:rPr lang="pt-BR" dirty="0"/>
              <a:t>Bullet</a:t>
            </a:r>
          </a:p>
          <a:p>
            <a:r>
              <a:rPr lang="pt-BR" dirty="0"/>
              <a:t>Bullet</a:t>
            </a:r>
          </a:p>
          <a:p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1398588" y="4759325"/>
            <a:ext cx="10410825" cy="1487488"/>
          </a:xfrm>
        </p:spPr>
        <p:txBody>
          <a:bodyPr/>
          <a:lstStyle>
            <a:lvl1pPr marL="363538" indent="-363538">
              <a:buClr>
                <a:srgbClr val="FDBA4F"/>
              </a:buClr>
              <a:buSzPct val="80000"/>
              <a:buFont typeface="Wingdings" panose="05000000000000000000" pitchFamily="2" charset="2"/>
              <a:buChar char="¢"/>
              <a:defRPr sz="2300" baseline="0"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pt-BR" dirty="0" err="1"/>
              <a:t>Bullet</a:t>
            </a:r>
            <a:r>
              <a:rPr lang="pt-BR" dirty="0"/>
              <a:t> – segundo nível</a:t>
            </a:r>
          </a:p>
        </p:txBody>
      </p:sp>
    </p:spTree>
    <p:extLst>
      <p:ext uri="{BB962C8B-B14F-4D97-AF65-F5344CB8AC3E}">
        <p14:creationId xmlns:p14="http://schemas.microsoft.com/office/powerpoint/2010/main" val="342823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li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2323" r="1433" b="2407"/>
          <a:stretch/>
        </p:blipFill>
        <p:spPr>
          <a:xfrm>
            <a:off x="0" y="-12192"/>
            <a:ext cx="12192000" cy="6876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/>
          <p:cNvSpPr/>
          <p:nvPr userDrawn="1"/>
        </p:nvSpPr>
        <p:spPr>
          <a:xfrm>
            <a:off x="391571" y="1179976"/>
            <a:ext cx="780140" cy="780140"/>
          </a:xfrm>
          <a:prstGeom prst="ellipse">
            <a:avLst/>
          </a:prstGeom>
          <a:solidFill>
            <a:srgbClr val="003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7875" y="1135909"/>
            <a:ext cx="5728006" cy="9352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500" baseline="0">
                <a:solidFill>
                  <a:srgbClr val="003453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5000">
                <a:latin typeface="Montserrat" panose="02000505000000020004" pitchFamily="2" charset="0"/>
              </a:defRPr>
            </a:lvl2pPr>
            <a:lvl3pPr marL="914400" indent="0">
              <a:buNone/>
              <a:defRPr sz="5000">
                <a:latin typeface="Montserrat" panose="02000505000000020004" pitchFamily="2" charset="0"/>
              </a:defRPr>
            </a:lvl3pPr>
            <a:lvl4pPr marL="1371600" indent="0">
              <a:buNone/>
              <a:defRPr sz="5000">
                <a:latin typeface="Montserrat" panose="02000505000000020004" pitchFamily="2" charset="0"/>
              </a:defRPr>
            </a:lvl4pPr>
            <a:lvl5pPr marL="1828800" indent="0">
              <a:buNone/>
              <a:defRPr sz="5000">
                <a:latin typeface="Montserrat" panose="02000505000000020004" pitchFamily="2" charset="0"/>
              </a:defRPr>
            </a:lvl5pPr>
          </a:lstStyle>
          <a:p>
            <a:pPr lvl="0"/>
            <a:r>
              <a:rPr lang="pt-BR" dirty="0"/>
              <a:t>Avaliação X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377874" y="2169658"/>
            <a:ext cx="5728007" cy="44845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000" baseline="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5000">
                <a:latin typeface="Montserrat" panose="02000505000000020004" pitchFamily="2" charset="0"/>
              </a:defRPr>
            </a:lvl2pPr>
            <a:lvl3pPr marL="914400" indent="0">
              <a:buNone/>
              <a:defRPr sz="5000">
                <a:latin typeface="Montserrat" panose="02000505000000020004" pitchFamily="2" charset="0"/>
              </a:defRPr>
            </a:lvl3pPr>
            <a:lvl4pPr marL="1371600" indent="0">
              <a:buNone/>
              <a:defRPr sz="5000">
                <a:latin typeface="Montserrat" panose="02000505000000020004" pitchFamily="2" charset="0"/>
              </a:defRPr>
            </a:lvl4pPr>
            <a:lvl5pPr marL="1828800" indent="0">
              <a:buNone/>
              <a:defRPr sz="5000">
                <a:latin typeface="Montserrat" panose="02000505000000020004" pitchFamily="2" charset="0"/>
              </a:defRPr>
            </a:lvl5pPr>
          </a:lstStyle>
          <a:p>
            <a:pPr lvl="0"/>
            <a:r>
              <a:rPr lang="pt-BR" dirty="0"/>
              <a:t>Enunciado Atividade</a:t>
            </a:r>
          </a:p>
        </p:txBody>
      </p:sp>
    </p:spTree>
    <p:extLst>
      <p:ext uri="{BB962C8B-B14F-4D97-AF65-F5344CB8AC3E}">
        <p14:creationId xmlns:p14="http://schemas.microsoft.com/office/powerpoint/2010/main" val="207898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liação_Op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2493" r="1336" b="2407"/>
          <a:stretch/>
        </p:blipFill>
        <p:spPr>
          <a:xfrm>
            <a:off x="12192" y="0"/>
            <a:ext cx="12192000" cy="6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667090" y="297455"/>
            <a:ext cx="11142992" cy="112305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 baseline="0"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Título da Questão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1398626" y="1839004"/>
            <a:ext cx="10411456" cy="9702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Opção A</a:t>
            </a:r>
          </a:p>
        </p:txBody>
      </p:sp>
      <p:sp>
        <p:nvSpPr>
          <p:cNvPr id="21" name="Espaço Reservado para Texto 14"/>
          <p:cNvSpPr>
            <a:spLocks noGrp="1"/>
          </p:cNvSpPr>
          <p:nvPr>
            <p:ph type="body" sz="quarter" idx="12" hasCustomPrompt="1"/>
          </p:nvPr>
        </p:nvSpPr>
        <p:spPr>
          <a:xfrm>
            <a:off x="1398626" y="3000753"/>
            <a:ext cx="10411456" cy="9702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Opção B</a:t>
            </a:r>
          </a:p>
        </p:txBody>
      </p:sp>
      <p:sp>
        <p:nvSpPr>
          <p:cNvPr id="23" name="Espaço Reservado para Tex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1398626" y="4191101"/>
            <a:ext cx="10411456" cy="9702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Opção C</a:t>
            </a:r>
          </a:p>
        </p:txBody>
      </p:sp>
      <p:sp>
        <p:nvSpPr>
          <p:cNvPr id="25" name="Espaço Reservado para Tex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98626" y="5446246"/>
            <a:ext cx="10411456" cy="9702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Opção D</a:t>
            </a:r>
          </a:p>
        </p:txBody>
      </p:sp>
    </p:spTree>
    <p:extLst>
      <p:ext uri="{BB962C8B-B14F-4D97-AF65-F5344CB8AC3E}">
        <p14:creationId xmlns:p14="http://schemas.microsoft.com/office/powerpoint/2010/main" val="810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liação_Respo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2493" r="1336" b="2407"/>
          <a:stretch/>
        </p:blipFill>
        <p:spPr>
          <a:xfrm>
            <a:off x="12192" y="0"/>
            <a:ext cx="12192000" cy="6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667090" y="297455"/>
            <a:ext cx="11142992" cy="112305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 baseline="0"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Resposta correta</a:t>
            </a:r>
          </a:p>
        </p:txBody>
      </p:sp>
      <p:sp>
        <p:nvSpPr>
          <p:cNvPr id="20" name="Elipse 19"/>
          <p:cNvSpPr/>
          <p:nvPr userDrawn="1"/>
        </p:nvSpPr>
        <p:spPr>
          <a:xfrm>
            <a:off x="667090" y="2924448"/>
            <a:ext cx="610867" cy="610867"/>
          </a:xfrm>
          <a:prstGeom prst="ellipse">
            <a:avLst/>
          </a:prstGeom>
          <a:solidFill>
            <a:srgbClr val="BBC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Montserrat" panose="02000505000000020004" pitchFamily="2" charset="0"/>
              </a:rPr>
              <a:t>B</a:t>
            </a:r>
          </a:p>
        </p:txBody>
      </p:sp>
      <p:sp>
        <p:nvSpPr>
          <p:cNvPr id="21" name="Espaço Reservado para Texto 14"/>
          <p:cNvSpPr>
            <a:spLocks noGrp="1"/>
          </p:cNvSpPr>
          <p:nvPr>
            <p:ph type="body" sz="quarter" idx="12" hasCustomPrompt="1"/>
          </p:nvPr>
        </p:nvSpPr>
        <p:spPr>
          <a:xfrm>
            <a:off x="1398626" y="3000753"/>
            <a:ext cx="10411456" cy="9702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Opção B</a:t>
            </a:r>
          </a:p>
        </p:txBody>
      </p:sp>
    </p:spTree>
    <p:extLst>
      <p:ext uri="{BB962C8B-B14F-4D97-AF65-F5344CB8AC3E}">
        <p14:creationId xmlns:p14="http://schemas.microsoft.com/office/powerpoint/2010/main" val="386659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ivid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2155" r="1336" b="2406"/>
          <a:stretch/>
        </p:blipFill>
        <p:spPr>
          <a:xfrm>
            <a:off x="0" y="-24384"/>
            <a:ext cx="12204192" cy="688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lipse 10"/>
          <p:cNvSpPr/>
          <p:nvPr userDrawn="1"/>
        </p:nvSpPr>
        <p:spPr>
          <a:xfrm>
            <a:off x="391571" y="1179976"/>
            <a:ext cx="780140" cy="780140"/>
          </a:xfrm>
          <a:prstGeom prst="ellipse">
            <a:avLst/>
          </a:prstGeom>
          <a:solidFill>
            <a:srgbClr val="003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7875" y="1135909"/>
            <a:ext cx="5728006" cy="9352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500" baseline="0">
                <a:solidFill>
                  <a:srgbClr val="003453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5000">
                <a:latin typeface="Montserrat" panose="02000505000000020004" pitchFamily="2" charset="0"/>
              </a:defRPr>
            </a:lvl2pPr>
            <a:lvl3pPr marL="914400" indent="0">
              <a:buNone/>
              <a:defRPr sz="5000">
                <a:latin typeface="Montserrat" panose="02000505000000020004" pitchFamily="2" charset="0"/>
              </a:defRPr>
            </a:lvl3pPr>
            <a:lvl4pPr marL="1371600" indent="0">
              <a:buNone/>
              <a:defRPr sz="5000">
                <a:latin typeface="Montserrat" panose="02000505000000020004" pitchFamily="2" charset="0"/>
              </a:defRPr>
            </a:lvl4pPr>
            <a:lvl5pPr marL="1828800" indent="0">
              <a:buNone/>
              <a:defRPr sz="5000">
                <a:latin typeface="Montserrat" panose="02000505000000020004" pitchFamily="2" charset="0"/>
              </a:defRPr>
            </a:lvl5pPr>
          </a:lstStyle>
          <a:p>
            <a:pPr lvl="0"/>
            <a:r>
              <a:rPr lang="pt-BR" dirty="0"/>
              <a:t>Atividade X</a:t>
            </a:r>
          </a:p>
        </p:txBody>
      </p:sp>
      <p:sp>
        <p:nvSpPr>
          <p:cNvPr id="13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377874" y="2169658"/>
            <a:ext cx="5728007" cy="44845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000" baseline="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5000">
                <a:latin typeface="Montserrat" panose="02000505000000020004" pitchFamily="2" charset="0"/>
              </a:defRPr>
            </a:lvl2pPr>
            <a:lvl3pPr marL="914400" indent="0">
              <a:buNone/>
              <a:defRPr sz="5000">
                <a:latin typeface="Montserrat" panose="02000505000000020004" pitchFamily="2" charset="0"/>
              </a:defRPr>
            </a:lvl3pPr>
            <a:lvl4pPr marL="1371600" indent="0">
              <a:buNone/>
              <a:defRPr sz="5000">
                <a:latin typeface="Montserrat" panose="02000505000000020004" pitchFamily="2" charset="0"/>
              </a:defRPr>
            </a:lvl4pPr>
            <a:lvl5pPr marL="1828800" indent="0">
              <a:buNone/>
              <a:defRPr sz="5000">
                <a:latin typeface="Montserrat" panose="02000505000000020004" pitchFamily="2" charset="0"/>
              </a:defRPr>
            </a:lvl5pPr>
          </a:lstStyle>
          <a:p>
            <a:pPr lvl="0"/>
            <a:r>
              <a:rPr lang="pt-BR" dirty="0"/>
              <a:t>Enunciado Atividade</a:t>
            </a:r>
          </a:p>
        </p:txBody>
      </p:sp>
    </p:spTree>
    <p:extLst>
      <p:ext uri="{BB962C8B-B14F-4D97-AF65-F5344CB8AC3E}">
        <p14:creationId xmlns:p14="http://schemas.microsoft.com/office/powerpoint/2010/main" val="5537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ividade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2155" r="1336" b="2406"/>
          <a:stretch/>
        </p:blipFill>
        <p:spPr>
          <a:xfrm>
            <a:off x="0" y="-24384"/>
            <a:ext cx="12204192" cy="68884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667090" y="297455"/>
            <a:ext cx="11142992" cy="112305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 baseline="0"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Título da Atividade</a:t>
            </a:r>
          </a:p>
        </p:txBody>
      </p:sp>
      <p:sp>
        <p:nvSpPr>
          <p:cNvPr id="9" name="Espaço Reservado para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667090" y="1839004"/>
            <a:ext cx="11142992" cy="4539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3453"/>
                </a:solidFill>
                <a:latin typeface="Montserrat" panose="02000505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11940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A179-4DBE-4E59-9C9F-6721FE76C96C}" type="datetimeFigureOut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5818-0441-4B33-B8E8-FDB2318A66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9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5" r:id="rId5"/>
    <p:sldLayoutId id="2147483659" r:id="rId6"/>
    <p:sldLayoutId id="2147483661" r:id="rId7"/>
    <p:sldLayoutId id="2147483653" r:id="rId8"/>
    <p:sldLayoutId id="2147483658" r:id="rId9"/>
    <p:sldLayoutId id="2147483662" r:id="rId10"/>
    <p:sldLayoutId id="2147483654" r:id="rId11"/>
    <p:sldLayoutId id="2147483656" r:id="rId12"/>
    <p:sldLayoutId id="2147483652" r:id="rId13"/>
    <p:sldLayoutId id="2147483664" r:id="rId14"/>
    <p:sldLayoutId id="2147483663" r:id="rId15"/>
    <p:sldLayoutId id="2147483660" r:id="rId16"/>
    <p:sldLayoutId id="2147483665" r:id="rId17"/>
    <p:sldLayoutId id="2147483666" r:id="rId18"/>
    <p:sldLayoutId id="2147483667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drive.google.com/file/d/174qHxR1cWvzwuS5BPIIKi29U06IA0pdd/view?usp=shari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rive.google.com/file/d/1K_mpFIbKuJYmqD19WzPAJb10PhYTW2_x/view?usp=sharing" TargetMode="Externa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82834" y="4088675"/>
            <a:ext cx="608729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75000"/>
                  </a:schemeClr>
                </a:solidFill>
              </a:rPr>
              <a:t>CAPACITAÇÃO DE DIRETORES </a:t>
            </a:r>
          </a:p>
        </p:txBody>
      </p:sp>
    </p:spTree>
    <p:extLst>
      <p:ext uri="{BB962C8B-B14F-4D97-AF65-F5344CB8AC3E}">
        <p14:creationId xmlns:p14="http://schemas.microsoft.com/office/powerpoint/2010/main" val="304877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t-BR" dirty="0"/>
              <a:t>Os alunos com deficiência ou transtornos </a:t>
            </a:r>
            <a:r>
              <a:rPr lang="pt-BR" u="sng" dirty="0"/>
              <a:t>informados no Censo Escolar, atendidos em sala extra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67090" y="1839005"/>
            <a:ext cx="11142992" cy="3973966"/>
          </a:xfrm>
        </p:spPr>
        <p:txBody>
          <a:bodyPr/>
          <a:lstStyle/>
          <a:p>
            <a:pPr algn="just"/>
            <a:r>
              <a:rPr lang="pt-BR" sz="3200" dirty="0"/>
              <a:t>O tempo de duração da aplicação total será de até 3h 40 min., sem intervalo, sendo:</a:t>
            </a:r>
          </a:p>
          <a:p>
            <a:pPr algn="just"/>
            <a:endParaRPr lang="pt-BR" sz="3200" dirty="0"/>
          </a:p>
          <a:p>
            <a:pPr lvl="0" algn="just"/>
            <a:r>
              <a:rPr lang="pt-BR" sz="3200" dirty="0"/>
              <a:t>3h para responder as questões do caderno de provas.</a:t>
            </a:r>
          </a:p>
          <a:p>
            <a:pPr lvl="0" algn="just"/>
            <a:endParaRPr lang="pt-BR" sz="3200" dirty="0"/>
          </a:p>
          <a:p>
            <a:pPr lvl="0" algn="just"/>
            <a:r>
              <a:rPr lang="pt-BR" sz="3200" dirty="0"/>
              <a:t>40 min. para responder ao questionário do aluno.</a:t>
            </a:r>
          </a:p>
          <a:p>
            <a:pPr lvl="0" algn="just"/>
            <a:endParaRPr lang="pt-BR" sz="3200" dirty="0"/>
          </a:p>
          <a:p>
            <a:pPr lvl="0" algn="just"/>
            <a:r>
              <a:rPr lang="pt-BR" sz="3200" dirty="0"/>
              <a:t>Alunos com baixa visão não respondem questionário nem transcrevem gabarito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719341" y="1407930"/>
            <a:ext cx="11142992" cy="3947841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A escola deverá disponibilizar um  profissional especializado e sala extra para atendimento aos alunos com deficiência apontados no Censo.</a:t>
            </a:r>
          </a:p>
          <a:p>
            <a:pPr algn="just"/>
            <a:r>
              <a:rPr lang="pt-BR" sz="3200" dirty="0"/>
              <a:t>Esse profissional deverá assinar o termo de sigilo, compromisso e confidencialidade. </a:t>
            </a:r>
          </a:p>
          <a:p>
            <a:pPr algn="just"/>
            <a:endParaRPr lang="pt-BR" sz="3200" dirty="0"/>
          </a:p>
          <a:p>
            <a:r>
              <a:rPr lang="pt-BR" sz="3200" dirty="0"/>
              <a:t> </a:t>
            </a:r>
            <a:r>
              <a:rPr lang="pt-BR" sz="3200" b="1" dirty="0"/>
              <a:t>OBS: </a:t>
            </a:r>
            <a:r>
              <a:rPr lang="pt-BR" sz="3200" dirty="0"/>
              <a:t>Na impossibilidade de atendimento da escola, os alunos poderão deixar de participar da avaliação ou responder à prova junto com a sua turma.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54028" y="1394866"/>
            <a:ext cx="11142992" cy="3764961"/>
          </a:xfrm>
        </p:spPr>
        <p:txBody>
          <a:bodyPr/>
          <a:lstStyle/>
          <a:p>
            <a:pPr algn="just"/>
            <a:r>
              <a:rPr lang="pt-BR" sz="3200" b="1" u="sng" dirty="0"/>
              <a:t>Alunos com deficiência ou transtornos não informados no Censo Escolar </a:t>
            </a:r>
            <a:r>
              <a:rPr lang="pt-BR" sz="3200" dirty="0"/>
              <a:t>somente participarão da avaliação se tiverem condições de responder a prova junto com a sua turma.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Aqueles que precisarem de atendimento com profissional especializado não participarão da avaliação, pois não será encaminhado aplicador extra para esses casos.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Período de Aplicação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FCDFBA9-066C-46D4-B118-8EBACD215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074" y="2295728"/>
            <a:ext cx="4424290" cy="40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5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86140" y="835704"/>
            <a:ext cx="11142992" cy="286634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000" dirty="0"/>
              <a:t>As avaliações serão aplicadas no período de </a:t>
            </a:r>
            <a:r>
              <a:rPr lang="pt-BR" sz="3000" b="1" dirty="0"/>
              <a:t>21 de outubro a 1º de novembro de 2019</a:t>
            </a:r>
            <a:r>
              <a:rPr lang="pt-BR" sz="3000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00000"/>
              </a:lnSpc>
            </a:pPr>
            <a:endParaRPr lang="pt-BR" sz="30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BR" sz="3000" dirty="0"/>
              <a:t>Reagendamentos e aplicações de contingência deverão ser realizados, também, nesse período.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3037249" y="3702049"/>
            <a:ext cx="3125425" cy="2814182"/>
          </a:xfrm>
          <a:prstGeom prst="roundRect">
            <a:avLst>
              <a:gd name="adj" fmla="val 3128"/>
            </a:avLst>
          </a:prstGeom>
          <a:solidFill>
            <a:schemeClr val="bg1"/>
          </a:solidFill>
          <a:ln w="28575">
            <a:solidFill>
              <a:srgbClr val="45B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354164" y="3702049"/>
            <a:ext cx="3125425" cy="2814182"/>
          </a:xfrm>
          <a:prstGeom prst="roundRect">
            <a:avLst>
              <a:gd name="adj" fmla="val 2858"/>
            </a:avLst>
          </a:prstGeom>
          <a:solidFill>
            <a:schemeClr val="bg1"/>
          </a:solidFill>
          <a:ln w="28575">
            <a:solidFill>
              <a:srgbClr val="45B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3037249" y="3702049"/>
            <a:ext cx="3125425" cy="604279"/>
            <a:chOff x="7456849" y="4173358"/>
            <a:chExt cx="3125425" cy="604279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7456849" y="4229101"/>
              <a:ext cx="3125425" cy="548536"/>
            </a:xfrm>
            <a:prstGeom prst="roundRect">
              <a:avLst/>
            </a:prstGeom>
            <a:solidFill>
              <a:srgbClr val="37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7456849" y="4173358"/>
              <a:ext cx="3125425" cy="548536"/>
            </a:xfrm>
            <a:prstGeom prst="roundRect">
              <a:avLst/>
            </a:prstGeom>
            <a:solidFill>
              <a:srgbClr val="45B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latin typeface="Montserrat" panose="02000505000000020004" pitchFamily="2" charset="0"/>
                </a:rPr>
                <a:t>Outubro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354164" y="3702049"/>
            <a:ext cx="3125425" cy="604279"/>
            <a:chOff x="10773764" y="4173358"/>
            <a:chExt cx="3125425" cy="604279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10773764" y="4229101"/>
              <a:ext cx="3125425" cy="548536"/>
            </a:xfrm>
            <a:prstGeom prst="roundRect">
              <a:avLst/>
            </a:prstGeom>
            <a:solidFill>
              <a:srgbClr val="37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10773764" y="4173358"/>
              <a:ext cx="3125425" cy="548536"/>
            </a:xfrm>
            <a:prstGeom prst="roundRect">
              <a:avLst/>
            </a:prstGeom>
            <a:solidFill>
              <a:srgbClr val="45B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latin typeface="Montserrat" panose="02000505000000020004" pitchFamily="2" charset="0"/>
                </a:rPr>
                <a:t>Novembro</a:t>
              </a: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071813" y="4306328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Dom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8321" y="430632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Seg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012694" y="4306328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Ter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411801" y="4306328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Qua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870218" y="4306328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Qui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288561" y="4306328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Sex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711713" y="430632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Sáb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376988" y="4306328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Dom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883496" y="430632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Seg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317869" y="4306328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Ter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716976" y="4306328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Qua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175393" y="4306328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Qui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8593736" y="4306328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Sex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9016888" y="430632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Montserrat" panose="02000505000000020004" pitchFamily="2" charset="0"/>
              </a:rPr>
              <a:t>Sáb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085438" y="561707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Montserrat" panose="02000505000000020004" pitchFamily="2" charset="0"/>
              </a:rPr>
              <a:t>27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512630" y="5617071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28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950242" y="561707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29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379036" y="5617071"/>
            <a:ext cx="47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30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849509" y="5617071"/>
            <a:ext cx="40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31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071813" y="5350371"/>
            <a:ext cx="47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Montserrat" panose="02000505000000020004" pitchFamily="2" charset="0"/>
              </a:rPr>
              <a:t>20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542286" y="5350371"/>
            <a:ext cx="40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953448" y="535037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22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390258" y="5350371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23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4826266" y="535037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24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5260672" y="5350371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25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5691071" y="535037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155EA8"/>
                </a:solidFill>
                <a:latin typeface="Montserrat" panose="02000505000000020004" pitchFamily="2" charset="0"/>
              </a:rPr>
              <a:t>26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108681" y="5048407"/>
            <a:ext cx="40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Montserrat" panose="02000505000000020004" pitchFamily="2" charset="0"/>
              </a:rPr>
              <a:t>13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3544690" y="5048407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14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3979095" y="5048407"/>
            <a:ext cx="40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15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409494" y="50484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16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4850311" y="5048407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17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5277503" y="504840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18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5715116" y="50484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155EA8"/>
                </a:solidFill>
                <a:latin typeface="Montserrat" panose="02000505000000020004" pitchFamily="2" charset="0"/>
              </a:rPr>
              <a:t>19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3147955" y="479466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Montserrat" panose="02000505000000020004" pitchFamily="2" charset="0"/>
              </a:rPr>
              <a:t>6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3588773" y="479466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7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4015965" y="479466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8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4453576" y="479466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9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4836685" y="4794666"/>
            <a:ext cx="43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10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5307158" y="4794666"/>
            <a:ext cx="36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11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5718322" y="479466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Montserrat" panose="02000505000000020004" pitchFamily="2" charset="0"/>
              </a:rPr>
              <a:t>12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4056113" y="4527392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4468877" y="452739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4911459" y="45273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3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5325004" y="452739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4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5764007" y="4527392"/>
            <a:ext cx="3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155EA8"/>
                </a:solidFill>
                <a:latin typeface="Montserrat" panose="02000505000000020004" pitchFamily="2" charset="0"/>
              </a:rPr>
              <a:t>5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6412838" y="561707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Montserrat" panose="02000505000000020004" pitchFamily="2" charset="0"/>
              </a:rPr>
              <a:t>24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6847244" y="5617071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25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7277642" y="561707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26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7718459" y="561707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27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8145651" y="5617071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28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8583263" y="561707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29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9012058" y="5617071"/>
            <a:ext cx="47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155EA8"/>
                </a:solidFill>
                <a:latin typeface="Montserrat" panose="02000505000000020004" pitchFamily="2" charset="0"/>
              </a:rPr>
              <a:t>30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6436883" y="5350371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Montserrat" panose="02000505000000020004" pitchFamily="2" charset="0"/>
              </a:rPr>
              <a:t>17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6864075" y="535037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18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7301687" y="53503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19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7704834" y="5350371"/>
            <a:ext cx="47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20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8175307" y="5350371"/>
            <a:ext cx="40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21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8586469" y="535037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22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9023280" y="5350371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155EA8"/>
                </a:solidFill>
                <a:latin typeface="Montserrat" panose="02000505000000020004" pitchFamily="2" charset="0"/>
              </a:rPr>
              <a:t>23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6423257" y="5048407"/>
            <a:ext cx="43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Montserrat" panose="02000505000000020004" pitchFamily="2" charset="0"/>
              </a:rPr>
              <a:t>10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6893730" y="5048407"/>
            <a:ext cx="36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11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7304893" y="5048407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12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7741702" y="5048407"/>
            <a:ext cx="40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13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8177711" y="5048407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14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8612116" y="5048407"/>
            <a:ext cx="40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Montserrat" panose="02000505000000020004" pitchFamily="2" charset="0"/>
              </a:rPr>
              <a:t>15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9042516" y="50484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155EA8"/>
                </a:solidFill>
                <a:latin typeface="Montserrat" panose="02000505000000020004" pitchFamily="2" charset="0"/>
              </a:rPr>
              <a:t>16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6480164" y="4794666"/>
            <a:ext cx="3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Montserrat" panose="02000505000000020004" pitchFamily="2" charset="0"/>
              </a:rPr>
              <a:t>3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6916173" y="479466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4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7350578" y="4794666"/>
            <a:ext cx="3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5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7780976" y="479466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6</a:t>
            </a:r>
          </a:p>
        </p:txBody>
      </p:sp>
      <p:sp>
        <p:nvSpPr>
          <p:cNvPr id="82" name="CaixaDeTexto 81"/>
          <p:cNvSpPr txBox="1"/>
          <p:nvPr/>
        </p:nvSpPr>
        <p:spPr>
          <a:xfrm>
            <a:off x="8221794" y="479466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7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8648986" y="479466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8</a:t>
            </a:r>
          </a:p>
        </p:txBody>
      </p:sp>
      <p:sp>
        <p:nvSpPr>
          <p:cNvPr id="84" name="CaixaDeTexto 83"/>
          <p:cNvSpPr txBox="1"/>
          <p:nvPr/>
        </p:nvSpPr>
        <p:spPr>
          <a:xfrm>
            <a:off x="9086598" y="479466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155EA8"/>
                </a:solidFill>
                <a:latin typeface="Montserrat" panose="02000505000000020004" pitchFamily="2" charset="0"/>
              </a:rPr>
              <a:t>9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8678641" y="4527392"/>
            <a:ext cx="27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Montserrat" panose="02000505000000020004" pitchFamily="2" charset="0"/>
              </a:rPr>
              <a:t>1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9089804" y="452739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Montserrat" panose="02000505000000020004" pitchFamily="2" charset="0"/>
              </a:rPr>
              <a:t>2</a:t>
            </a:r>
          </a:p>
        </p:txBody>
      </p:sp>
      <p:sp>
        <p:nvSpPr>
          <p:cNvPr id="87" name="Retângulo de cantos arredondados 2"/>
          <p:cNvSpPr/>
          <p:nvPr/>
        </p:nvSpPr>
        <p:spPr>
          <a:xfrm>
            <a:off x="3602831" y="5403539"/>
            <a:ext cx="2056180" cy="280900"/>
          </a:xfrm>
          <a:prstGeom prst="roundRect">
            <a:avLst>
              <a:gd name="adj" fmla="val 5000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8" name="Retângulo de cantos arredondados 87"/>
          <p:cNvSpPr/>
          <p:nvPr/>
        </p:nvSpPr>
        <p:spPr>
          <a:xfrm>
            <a:off x="3551431" y="5693880"/>
            <a:ext cx="1677744" cy="219717"/>
          </a:xfrm>
          <a:prstGeom prst="roundRect">
            <a:avLst>
              <a:gd name="adj" fmla="val 5000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9" name="Elipse 88"/>
          <p:cNvSpPr/>
          <p:nvPr/>
        </p:nvSpPr>
        <p:spPr>
          <a:xfrm>
            <a:off x="8675685" y="4564861"/>
            <a:ext cx="278742" cy="27874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0" name="Elipse 89"/>
          <p:cNvSpPr/>
          <p:nvPr/>
        </p:nvSpPr>
        <p:spPr>
          <a:xfrm>
            <a:off x="3640240" y="5387398"/>
            <a:ext cx="278742" cy="27874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421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t-BR" dirty="0"/>
              <a:t>PROVIDÊNCIAS DO DIRETOR DA ESCOLA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67090" y="1839004"/>
            <a:ext cx="11142992" cy="4013155"/>
          </a:xfrm>
        </p:spPr>
        <p:txBody>
          <a:bodyPr>
            <a:normAutofit/>
          </a:bodyPr>
          <a:lstStyle/>
          <a:p>
            <a:endParaRPr lang="pt-BR" dirty="0"/>
          </a:p>
          <a:p>
            <a:pPr algn="just"/>
            <a:r>
              <a:rPr lang="pt-BR" b="1" dirty="0"/>
              <a:t>   </a:t>
            </a:r>
            <a:r>
              <a:rPr lang="pt-BR" sz="3200" b="1" dirty="0"/>
              <a:t>A merenda</a:t>
            </a:r>
            <a:r>
              <a:rPr lang="pt-BR" sz="3200" dirty="0"/>
              <a:t> das turmas avaliadas  deverá ser ajustada  para após o término da aplicação.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   </a:t>
            </a:r>
            <a:r>
              <a:rPr lang="pt-BR" sz="3200" u="sng" dirty="0"/>
              <a:t>Os ajustes dos horários são fundamentais, pois </a:t>
            </a:r>
            <a:r>
              <a:rPr lang="pt-BR" sz="3200" dirty="0"/>
              <a:t>a </a:t>
            </a:r>
            <a:r>
              <a:rPr lang="pt-BR" sz="3200" b="1" u="sng" dirty="0"/>
              <a:t>aplicação não poderá ser interrompida.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40964" y="1930444"/>
            <a:ext cx="11142992" cy="2955064"/>
          </a:xfrm>
        </p:spPr>
        <p:txBody>
          <a:bodyPr/>
          <a:lstStyle/>
          <a:p>
            <a:r>
              <a:rPr lang="pt-BR" sz="3200" dirty="0"/>
              <a:t>Os alunos do 5º ano deverão portar lápis preto e borracha.</a:t>
            </a:r>
          </a:p>
          <a:p>
            <a:endParaRPr lang="pt-BR" sz="3200" dirty="0"/>
          </a:p>
          <a:p>
            <a:r>
              <a:rPr lang="pt-BR" sz="3200" dirty="0"/>
              <a:t>Os alunos do 9º ano do Ensino Fundamental e 3ª série do Ensino Médio deverão portar caneta de tinta azul ou preta.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67090" y="1695313"/>
            <a:ext cx="11142992" cy="3020378"/>
          </a:xfrm>
        </p:spPr>
        <p:txBody>
          <a:bodyPr/>
          <a:lstStyle/>
          <a:p>
            <a:pPr algn="just"/>
            <a:r>
              <a:rPr lang="pt-BR" sz="3200" dirty="0"/>
              <a:t>Os professores das turmas não poderão permanecer em sala de aula durante a aplicação. Somente entrarão para auxiliar em questões de disciplina, caso seja necessário.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   Nessa situação, deverão assinar o termo de sigilo, compromisso e confidencialidade e guardar seus objetos eletrônicos desligados, dentro da bolsa.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Ao chegar à escola, o aplicador deverá: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80051" y="1772831"/>
            <a:ext cx="101312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0000"/>
              </a:lnSpc>
              <a:spcAft>
                <a:spcPts val="1200"/>
              </a:spcAft>
              <a:buClr>
                <a:srgbClr val="52AC98"/>
              </a:buClr>
              <a:buSzPct val="80000"/>
              <a:buFont typeface="Wingdings" panose="05000000000000000000" pitchFamily="2" charset="2"/>
              <a:buChar char="l"/>
            </a:pPr>
            <a:r>
              <a:rPr lang="pt-BR" sz="2800" dirty="0">
                <a:solidFill>
                  <a:srgbClr val="003453"/>
                </a:solidFill>
                <a:latin typeface="Montserrat" panose="02000505000000020004" pitchFamily="2" charset="0"/>
              </a:rPr>
              <a:t>Dirigir-se à Direção ou secretaria da escola para se apresentar, mostrando o </a:t>
            </a:r>
            <a:r>
              <a:rPr lang="pt-BR" sz="2800" b="1" dirty="0">
                <a:solidFill>
                  <a:srgbClr val="003453"/>
                </a:solidFill>
                <a:latin typeface="Montserrat" panose="02000505000000020004" pitchFamily="2" charset="0"/>
              </a:rPr>
              <a:t>Relatório de Aplicação da Turma </a:t>
            </a:r>
            <a:r>
              <a:rPr lang="pt-BR" sz="2800" dirty="0">
                <a:solidFill>
                  <a:srgbClr val="003453"/>
                </a:solidFill>
                <a:latin typeface="Montserrat" panose="02000505000000020004" pitchFamily="2" charset="0"/>
              </a:rPr>
              <a:t>e documento de identificação com foto. </a:t>
            </a:r>
          </a:p>
          <a:p>
            <a:pPr marL="457200" indent="-457200" algn="just">
              <a:lnSpc>
                <a:spcPct val="100000"/>
              </a:lnSpc>
              <a:spcAft>
                <a:spcPts val="1200"/>
              </a:spcAft>
              <a:buClr>
                <a:srgbClr val="52AC98"/>
              </a:buClr>
              <a:buSzPct val="80000"/>
              <a:buFont typeface="Wingdings" panose="05000000000000000000" pitchFamily="2" charset="2"/>
              <a:buChar char="l"/>
            </a:pPr>
            <a:r>
              <a:rPr lang="pt-BR" sz="2800" dirty="0">
                <a:solidFill>
                  <a:srgbClr val="003453"/>
                </a:solidFill>
                <a:latin typeface="Montserrat" panose="02000505000000020004" pitchFamily="2" charset="0"/>
              </a:rPr>
              <a:t>Apresentar ao Diretor ou responsável pela escola o(s) envelope(s) plástico(s) de provas, de modo que ele possa ao final da aplicação certificar a inviolabilidade do envelope no </a:t>
            </a:r>
            <a:r>
              <a:rPr lang="pt-BR" sz="2800" b="1" dirty="0">
                <a:solidFill>
                  <a:srgbClr val="003453"/>
                </a:solidFill>
                <a:latin typeface="Montserrat" panose="02000505000000020004" pitchFamily="2" charset="0"/>
              </a:rPr>
              <a:t>Relatório de Aplicação da Turma</a:t>
            </a:r>
            <a:r>
              <a:rPr lang="pt-BR" sz="2800" dirty="0">
                <a:solidFill>
                  <a:srgbClr val="003453"/>
                </a:solidFill>
                <a:latin typeface="Montserrat" panose="02000505000000020004" pitchFamily="2" charset="0"/>
              </a:rPr>
              <a:t>. 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10986781" y="5941737"/>
            <a:ext cx="1129601" cy="758228"/>
            <a:chOff x="10939749" y="5790400"/>
            <a:chExt cx="1129601" cy="758228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lum bright="-20000"/>
            </a:blip>
            <a:stretch>
              <a:fillRect/>
            </a:stretch>
          </p:blipFill>
          <p:spPr>
            <a:xfrm>
              <a:off x="10939749" y="5790400"/>
              <a:ext cx="1129601" cy="758228"/>
            </a:xfrm>
            <a:prstGeom prst="rect">
              <a:avLst/>
            </a:prstGeom>
          </p:spPr>
        </p:pic>
        <p:sp>
          <p:nvSpPr>
            <p:cNvPr id="10" name="TextBox 60"/>
            <p:cNvSpPr txBox="1"/>
            <p:nvPr/>
          </p:nvSpPr>
          <p:spPr>
            <a:xfrm>
              <a:off x="11161894" y="5790400"/>
              <a:ext cx="685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/>
                  <a:ea typeface="Lato" charset="0"/>
                  <a:cs typeface="Lato" charset="0"/>
                </a:rPr>
                <a:t>02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38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pt-BR" dirty="0"/>
              <a:t>Como a aplicação das provas obedece ao tempo marcado para cada uma dos blocos, NÃO será permitida a entrada de alunos na sala após iniciada a sessão de aplicação.</a:t>
            </a:r>
          </a:p>
        </p:txBody>
      </p:sp>
    </p:spTree>
    <p:extLst>
      <p:ext uri="{BB962C8B-B14F-4D97-AF65-F5344CB8AC3E}">
        <p14:creationId xmlns:p14="http://schemas.microsoft.com/office/powerpoint/2010/main" val="297500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838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Alunos excedentes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67090" y="1839005"/>
            <a:ext cx="11142992" cy="471226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buClr>
                <a:srgbClr val="52AC98"/>
              </a:buClr>
              <a:buSzPct val="80000"/>
              <a:buFont typeface="Wingdings" panose="05000000000000000000" pitchFamily="2" charset="2"/>
              <a:buChar char="l"/>
            </a:pPr>
            <a:r>
              <a:rPr lang="pt-BR" sz="2600" dirty="0"/>
              <a:t>Utilizar a ordem alfabética para selecionar os alunos que farão a avaliação na quantidade de Cadernos de Provas que sobraram: </a:t>
            </a:r>
          </a:p>
          <a:p>
            <a:pPr marL="1143000" lvl="1" indent="-457200" algn="just">
              <a:lnSpc>
                <a:spcPct val="100000"/>
              </a:lnSpc>
              <a:buClr>
                <a:srgbClr val="FCA518"/>
              </a:buClr>
              <a:buSzPct val="80000"/>
              <a:buFont typeface="Wingdings" panose="05000000000000000000" pitchFamily="2" charset="2"/>
              <a:buChar char="¢"/>
            </a:pPr>
            <a:r>
              <a:rPr lang="pt-BR" dirty="0">
                <a:solidFill>
                  <a:srgbClr val="003453"/>
                </a:solidFill>
                <a:latin typeface="Montserrat" panose="02000505000000020004" pitchFamily="2" charset="0"/>
              </a:rPr>
              <a:t>os reservas;</a:t>
            </a:r>
          </a:p>
          <a:p>
            <a:pPr marL="1143000" lvl="1" indent="-457200" algn="just">
              <a:lnSpc>
                <a:spcPct val="100000"/>
              </a:lnSpc>
              <a:buClr>
                <a:srgbClr val="FCA518"/>
              </a:buClr>
              <a:buSzPct val="80000"/>
              <a:buFont typeface="Wingdings" panose="05000000000000000000" pitchFamily="2" charset="2"/>
              <a:buChar char="¢"/>
            </a:pPr>
            <a:r>
              <a:rPr lang="pt-BR" dirty="0">
                <a:solidFill>
                  <a:srgbClr val="003453"/>
                </a:solidFill>
                <a:latin typeface="Montserrat" panose="02000505000000020004" pitchFamily="2" charset="0"/>
              </a:rPr>
              <a:t>os Cadernos de alunos transferidos ou ausentes. 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600" dirty="0"/>
          </a:p>
          <a:p>
            <a:pPr marL="457200" indent="-457200" algn="just">
              <a:lnSpc>
                <a:spcPct val="100000"/>
              </a:lnSpc>
              <a:buClr>
                <a:srgbClr val="52AC98"/>
              </a:buClr>
              <a:buSzPct val="80000"/>
              <a:buFont typeface="Wingdings" panose="05000000000000000000" pitchFamily="2" charset="2"/>
              <a:buChar char="l"/>
            </a:pPr>
            <a:r>
              <a:rPr lang="pt-BR" sz="2600" dirty="0"/>
              <a:t>Se ainda faltarem provas, solicitar aos alunos que não poderão participar que se encaminhem para o local da escola indicado pela direção.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3153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377874" y="1135909"/>
            <a:ext cx="10226938" cy="2653894"/>
          </a:xfrm>
        </p:spPr>
        <p:txBody>
          <a:bodyPr/>
          <a:lstStyle/>
          <a:p>
            <a:r>
              <a:rPr lang="pt-BR" dirty="0"/>
              <a:t>Instrumentos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3DE6709-0D82-4F02-9EC4-B5F2D4D8D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4367" y="3106271"/>
            <a:ext cx="3119580" cy="42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0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BR" dirty="0"/>
              <a:t>Instrumentos – Envelope plástico rosa</a:t>
            </a:r>
            <a:br>
              <a:rPr lang="pt-BR" dirty="0"/>
            </a:br>
            <a:r>
              <a:rPr lang="pt-BR" dirty="0"/>
              <a:t>5º ano do EF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9141" y="2277307"/>
            <a:ext cx="2560183" cy="339111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5"/>
          <a:stretch/>
        </p:blipFill>
        <p:spPr>
          <a:xfrm>
            <a:off x="6919106" y="2124191"/>
            <a:ext cx="2353910" cy="348701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5"/>
          <a:stretch/>
        </p:blipFill>
        <p:spPr>
          <a:xfrm>
            <a:off x="6861435" y="2124190"/>
            <a:ext cx="2353910" cy="348701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8" t="41352" r="10675" b="52212"/>
          <a:stretch/>
        </p:blipFill>
        <p:spPr>
          <a:xfrm>
            <a:off x="1352680" y="2941342"/>
            <a:ext cx="10216333" cy="1372346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10986781" y="5941737"/>
            <a:ext cx="1129601" cy="758228"/>
            <a:chOff x="10939749" y="5790400"/>
            <a:chExt cx="1129601" cy="758228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4" cstate="print">
              <a:lum bright="-20000"/>
            </a:blip>
            <a:stretch>
              <a:fillRect/>
            </a:stretch>
          </p:blipFill>
          <p:spPr>
            <a:xfrm>
              <a:off x="10939749" y="5790400"/>
              <a:ext cx="1129601" cy="758228"/>
            </a:xfrm>
            <a:prstGeom prst="rect">
              <a:avLst/>
            </a:prstGeom>
          </p:spPr>
        </p:pic>
        <p:sp>
          <p:nvSpPr>
            <p:cNvPr id="15" name="TextBox 60"/>
            <p:cNvSpPr txBox="1"/>
            <p:nvPr/>
          </p:nvSpPr>
          <p:spPr>
            <a:xfrm>
              <a:off x="11161894" y="5790400"/>
              <a:ext cx="685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/>
                  <a:ea typeface="Lato" charset="0"/>
                  <a:cs typeface="Lato" charset="0"/>
                </a:rPr>
                <a:t>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BR" dirty="0"/>
              <a:t>Instrumentos – Envelope plástico laranja</a:t>
            </a:r>
            <a:br>
              <a:rPr lang="pt-BR" dirty="0"/>
            </a:br>
            <a:r>
              <a:rPr lang="pt-BR" dirty="0"/>
              <a:t>9º ano do EF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9724" y="2263144"/>
            <a:ext cx="2559600" cy="34052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3"/>
          <a:stretch/>
        </p:blipFill>
        <p:spPr>
          <a:xfrm>
            <a:off x="7399510" y="2202872"/>
            <a:ext cx="2337962" cy="346555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0" t="41565" r="10604" b="52581"/>
          <a:stretch/>
        </p:blipFill>
        <p:spPr>
          <a:xfrm>
            <a:off x="881149" y="3276600"/>
            <a:ext cx="10837446" cy="1329267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10986781" y="5941737"/>
            <a:ext cx="1129601" cy="758228"/>
            <a:chOff x="10939749" y="5790400"/>
            <a:chExt cx="1129601" cy="758228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print">
              <a:lum bright="-20000"/>
            </a:blip>
            <a:stretch>
              <a:fillRect/>
            </a:stretch>
          </p:blipFill>
          <p:spPr>
            <a:xfrm>
              <a:off x="10939749" y="5790400"/>
              <a:ext cx="1129601" cy="758228"/>
            </a:xfrm>
            <a:prstGeom prst="rect">
              <a:avLst/>
            </a:prstGeom>
          </p:spPr>
        </p:pic>
        <p:sp>
          <p:nvSpPr>
            <p:cNvPr id="12" name="TextBox 60"/>
            <p:cNvSpPr txBox="1"/>
            <p:nvPr/>
          </p:nvSpPr>
          <p:spPr>
            <a:xfrm>
              <a:off x="11161894" y="5790400"/>
              <a:ext cx="685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/>
                  <a:ea typeface="Lato" charset="0"/>
                  <a:cs typeface="Lato" charset="0"/>
                </a:rPr>
                <a:t>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077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BR" dirty="0"/>
              <a:t>Instrumentos – </a:t>
            </a:r>
            <a:r>
              <a:rPr lang="pt-BR"/>
              <a:t>Envelope plástico verde</a:t>
            </a:r>
            <a:br>
              <a:rPr lang="pt-BR" dirty="0"/>
            </a:br>
            <a:r>
              <a:rPr lang="pt-BR" dirty="0"/>
              <a:t>3ª série do EM</a:t>
            </a:r>
          </a:p>
        </p:txBody>
      </p:sp>
      <p:pic>
        <p:nvPicPr>
          <p:cNvPr id="6" name="Espaço Reservado para Conteúdo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9724" y="2278445"/>
            <a:ext cx="2551070" cy="33899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1"/>
          <a:stretch/>
        </p:blipFill>
        <p:spPr>
          <a:xfrm>
            <a:off x="6942471" y="2191178"/>
            <a:ext cx="2361182" cy="347724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4" t="40897" r="10539" b="52409"/>
          <a:stretch/>
        </p:blipFill>
        <p:spPr>
          <a:xfrm>
            <a:off x="403678" y="2585259"/>
            <a:ext cx="11519030" cy="1612668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10986781" y="5941737"/>
            <a:ext cx="1129601" cy="758228"/>
            <a:chOff x="10939749" y="5790400"/>
            <a:chExt cx="1129601" cy="758228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print">
              <a:lum bright="-20000"/>
            </a:blip>
            <a:stretch>
              <a:fillRect/>
            </a:stretch>
          </p:blipFill>
          <p:spPr>
            <a:xfrm>
              <a:off x="10939749" y="5790400"/>
              <a:ext cx="1129601" cy="758228"/>
            </a:xfrm>
            <a:prstGeom prst="rect">
              <a:avLst/>
            </a:prstGeom>
          </p:spPr>
        </p:pic>
        <p:sp>
          <p:nvSpPr>
            <p:cNvPr id="12" name="TextBox 60"/>
            <p:cNvSpPr txBox="1"/>
            <p:nvPr/>
          </p:nvSpPr>
          <p:spPr>
            <a:xfrm>
              <a:off x="11161894" y="5790400"/>
              <a:ext cx="685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/>
                  <a:ea typeface="Lato" charset="0"/>
                  <a:cs typeface="Lato" charset="0"/>
                </a:rPr>
                <a:t>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5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/>
          <p:nvPr/>
        </p:nvPicPr>
        <p:blipFill rotWithShape="1">
          <a:blip r:embed="rId2" cstate="print"/>
          <a:srcRect l="32890" t="11659" r="33639" b="4087"/>
          <a:stretch/>
        </p:blipFill>
        <p:spPr bwMode="auto">
          <a:xfrm>
            <a:off x="9722770" y="1830953"/>
            <a:ext cx="1805940" cy="252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/>
          <p:cNvPicPr/>
          <p:nvPr/>
        </p:nvPicPr>
        <p:blipFill rotWithShape="1">
          <a:blip r:embed="rId3" cstate="print"/>
          <a:srcRect l="32694" t="11488" r="33638" b="4063"/>
          <a:stretch/>
        </p:blipFill>
        <p:spPr bwMode="auto">
          <a:xfrm>
            <a:off x="3377806" y="1830953"/>
            <a:ext cx="1816735" cy="252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/>
          <p:cNvPicPr/>
          <p:nvPr/>
        </p:nvPicPr>
        <p:blipFill rotWithShape="1">
          <a:blip r:embed="rId4" cstate="print"/>
          <a:srcRect l="32791" t="11834" r="33735" b="3743"/>
          <a:stretch/>
        </p:blipFill>
        <p:spPr bwMode="auto">
          <a:xfrm>
            <a:off x="5478401" y="1830953"/>
            <a:ext cx="1806575" cy="252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m 14"/>
          <p:cNvPicPr/>
          <p:nvPr/>
        </p:nvPicPr>
        <p:blipFill rotWithShape="1">
          <a:blip r:embed="rId5" cstate="print"/>
          <a:srcRect l="31998" t="11535" r="33342" b="3789"/>
          <a:stretch/>
        </p:blipFill>
        <p:spPr bwMode="auto">
          <a:xfrm>
            <a:off x="7568836" y="1830953"/>
            <a:ext cx="1870075" cy="25196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Instrumentos – Envelope pardo da turma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090" y="1830953"/>
            <a:ext cx="2541055" cy="3557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m 15"/>
          <p:cNvPicPr/>
          <p:nvPr/>
        </p:nvPicPr>
        <p:blipFill rotWithShape="1">
          <a:blip r:embed="rId7" cstate="print"/>
          <a:srcRect l="15947" t="11924" r="17043" b="3997"/>
          <a:stretch/>
        </p:blipFill>
        <p:spPr bwMode="auto">
          <a:xfrm>
            <a:off x="5636516" y="4514850"/>
            <a:ext cx="3083656" cy="21685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Agrupar 16"/>
          <p:cNvGrpSpPr/>
          <p:nvPr/>
        </p:nvGrpSpPr>
        <p:grpSpPr>
          <a:xfrm>
            <a:off x="10986781" y="5941737"/>
            <a:ext cx="1129601" cy="758228"/>
            <a:chOff x="10939749" y="5790400"/>
            <a:chExt cx="1129601" cy="758228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8" cstate="print">
              <a:lum bright="-20000"/>
            </a:blip>
            <a:stretch>
              <a:fillRect/>
            </a:stretch>
          </p:blipFill>
          <p:spPr>
            <a:xfrm>
              <a:off x="10939749" y="5790400"/>
              <a:ext cx="1129601" cy="758228"/>
            </a:xfrm>
            <a:prstGeom prst="rect">
              <a:avLst/>
            </a:prstGeom>
          </p:spPr>
        </p:pic>
        <p:sp>
          <p:nvSpPr>
            <p:cNvPr id="19" name="TextBox 60"/>
            <p:cNvSpPr txBox="1"/>
            <p:nvPr/>
          </p:nvSpPr>
          <p:spPr>
            <a:xfrm>
              <a:off x="11161894" y="5790400"/>
              <a:ext cx="685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/>
                  <a:ea typeface="Lato" charset="0"/>
                  <a:cs typeface="Lato" charset="0"/>
                </a:rPr>
                <a:t>1</a:t>
              </a:r>
              <a:r>
                <a:rPr lang="en-US" sz="3200" b="1" noProof="0" dirty="0">
                  <a:solidFill>
                    <a:schemeClr val="bg1"/>
                  </a:solidFill>
                  <a:latin typeface="Calibri" panose="020F0502020204030204"/>
                  <a:ea typeface="Lato" charset="0"/>
                  <a:cs typeface="Lato" charset="0"/>
                </a:rPr>
                <a:t>4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02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Questionário do Professor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444D035-C6F8-475C-82EB-4F23A66BD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096" y="2297337"/>
            <a:ext cx="3720664" cy="51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4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2283735" y="943882"/>
            <a:ext cx="6805673" cy="920075"/>
          </a:xfrm>
          <a:prstGeom prst="roundRect">
            <a:avLst>
              <a:gd name="adj" fmla="val 7620"/>
            </a:avLst>
          </a:prstGeom>
          <a:solidFill>
            <a:srgbClr val="FCA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Questionário do professor do 5º ano do EF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484881" y="2777689"/>
            <a:ext cx="6805672" cy="1098298"/>
          </a:xfrm>
          <a:prstGeom prst="roundRect">
            <a:avLst>
              <a:gd name="adj" fmla="val 5288"/>
            </a:avLst>
          </a:prstGeom>
          <a:solidFill>
            <a:srgbClr val="003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1 Questionário do Professor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aseline="30000" dirty="0">
                <a:solidFill>
                  <a:prstClr val="white"/>
                </a:solidFill>
                <a:latin typeface="Montserrat" panose="02000505000000020004" pitchFamily="2" charset="0"/>
              </a:rPr>
              <a:t>1 </a:t>
            </a:r>
            <a:r>
              <a:rPr kumimoji="0" lang="pt-BR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Cartão-Resposta.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baseline="30000" dirty="0">
              <a:solidFill>
                <a:prstClr val="white"/>
              </a:solidFill>
              <a:latin typeface="Montserrat" panose="02000505000000020004" pitchFamily="2" charset="0"/>
            </a:endParaRPr>
          </a:p>
        </p:txBody>
      </p:sp>
      <p:sp>
        <p:nvSpPr>
          <p:cNvPr id="15" name="Triângulo isósceles 14"/>
          <p:cNvSpPr/>
          <p:nvPr/>
        </p:nvSpPr>
        <p:spPr>
          <a:xfrm flipV="1">
            <a:off x="5098742" y="2331698"/>
            <a:ext cx="1175657" cy="236937"/>
          </a:xfrm>
          <a:prstGeom prst="triangle">
            <a:avLst/>
          </a:prstGeom>
          <a:solidFill>
            <a:srgbClr val="F05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de cantos arredondados 6"/>
          <p:cNvSpPr/>
          <p:nvPr/>
        </p:nvSpPr>
        <p:spPr>
          <a:xfrm>
            <a:off x="2484881" y="4552782"/>
            <a:ext cx="6805672" cy="1706614"/>
          </a:xfrm>
          <a:prstGeom prst="roundRect">
            <a:avLst>
              <a:gd name="adj" fmla="val 5288"/>
            </a:avLst>
          </a:prstGeom>
          <a:solidFill>
            <a:srgbClr val="003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Se houver mais de um professor na turma: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o professor de Língua Portuguesa responde.</a:t>
            </a:r>
          </a:p>
        </p:txBody>
      </p:sp>
      <p:sp>
        <p:nvSpPr>
          <p:cNvPr id="18" name="Triângulo isósceles 17"/>
          <p:cNvSpPr/>
          <p:nvPr/>
        </p:nvSpPr>
        <p:spPr>
          <a:xfrm flipV="1">
            <a:off x="5098742" y="4095916"/>
            <a:ext cx="1175657" cy="236937"/>
          </a:xfrm>
          <a:prstGeom prst="triangle">
            <a:avLst/>
          </a:prstGeom>
          <a:solidFill>
            <a:srgbClr val="F05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10986781" y="5941737"/>
            <a:ext cx="1129601" cy="758228"/>
            <a:chOff x="10939749" y="5790400"/>
            <a:chExt cx="1129601" cy="758228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lum bright="-20000"/>
            </a:blip>
            <a:stretch>
              <a:fillRect/>
            </a:stretch>
          </p:blipFill>
          <p:spPr>
            <a:xfrm>
              <a:off x="10939749" y="5790400"/>
              <a:ext cx="1129601" cy="758228"/>
            </a:xfrm>
            <a:prstGeom prst="rect">
              <a:avLst/>
            </a:prstGeom>
          </p:spPr>
        </p:pic>
        <p:sp>
          <p:nvSpPr>
            <p:cNvPr id="12" name="TextBox 60"/>
            <p:cNvSpPr txBox="1"/>
            <p:nvPr/>
          </p:nvSpPr>
          <p:spPr>
            <a:xfrm>
              <a:off x="11161894" y="5790400"/>
              <a:ext cx="685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/>
                  <a:ea typeface="Lato" charset="0"/>
                  <a:cs typeface="Lato" charset="0"/>
                </a:rPr>
                <a:t>03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7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4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tângulo 26"/>
          <p:cNvSpPr>
            <a:spLocks noChangeArrowheads="1"/>
          </p:cNvSpPr>
          <p:nvPr/>
        </p:nvSpPr>
        <p:spPr bwMode="auto">
          <a:xfrm>
            <a:off x="1624018" y="0"/>
            <a:ext cx="90439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b="1" dirty="0">
                <a:solidFill>
                  <a:prstClr val="white"/>
                </a:solidFill>
                <a:latin typeface="Bebas Neue Regular" panose="00000500000000000000" pitchFamily="50" charset="0"/>
                <a:cs typeface="Times New Roman" panose="02020603050405020304" pitchFamily="18" charset="0"/>
              </a:rPr>
              <a:t>Questionários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E50AE3E-3763-45D2-8BE2-BC6268FD6BAA}"/>
              </a:ext>
            </a:extLst>
          </p:cNvPr>
          <p:cNvSpPr/>
          <p:nvPr/>
        </p:nvSpPr>
        <p:spPr>
          <a:xfrm>
            <a:off x="1605972" y="2152223"/>
            <a:ext cx="9265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3453"/>
                </a:solidFill>
                <a:latin typeface="Montserrat" panose="02000505000000020004" pitchFamily="2" charset="0"/>
              </a:rPr>
              <a:t>Professor que ministra aulas em mais de uma turma em mais de um ano/série.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8EA62F45-CB71-45C8-B72A-B9B5A34F22AC}"/>
              </a:ext>
            </a:extLst>
          </p:cNvPr>
          <p:cNvSpPr/>
          <p:nvPr/>
        </p:nvSpPr>
        <p:spPr>
          <a:xfrm rot="5400000">
            <a:off x="5828701" y="3082198"/>
            <a:ext cx="534596" cy="50891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5FE93C16-6991-44A2-B612-C6267D74C6F2}"/>
              </a:ext>
            </a:extLst>
          </p:cNvPr>
          <p:cNvSpPr txBox="1">
            <a:spLocks/>
          </p:cNvSpPr>
          <p:nvPr/>
        </p:nvSpPr>
        <p:spPr>
          <a:xfrm>
            <a:off x="2306321" y="3748430"/>
            <a:ext cx="7579358" cy="830997"/>
          </a:xfrm>
          <a:prstGeom prst="roundRect">
            <a:avLst/>
          </a:prstGeom>
          <a:solidFill>
            <a:srgbClr val="9CE0D6"/>
          </a:solidFill>
        </p:spPr>
        <p:txBody>
          <a:bodyPr vert="horz" lIns="91440" tIns="0" rIns="9144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Bebas Neue Regular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ebas Neue Regular" panose="000005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ebas Neue Regular" panose="000005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ebas Neue Regular" panose="000005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ebas Neue Regular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1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PRIMEIRA TURMA </a:t>
            </a:r>
            <a:r>
              <a:rPr lang="pt-BR" sz="1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professor deverá preencher o Cartão-Resposta integralmente e inserir o CPF.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D379E154-015E-40D1-8D82-414CD2A8D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090" y="297455"/>
            <a:ext cx="11142992" cy="1123052"/>
          </a:xfrm>
        </p:spPr>
        <p:txBody>
          <a:bodyPr anchor="ctr"/>
          <a:lstStyle/>
          <a:p>
            <a:r>
              <a:rPr lang="pt-BR" dirty="0"/>
              <a:t>Aplicação dos Questionários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10986781" y="5941737"/>
            <a:ext cx="1129601" cy="758228"/>
            <a:chOff x="10939749" y="5790400"/>
            <a:chExt cx="1129601" cy="758228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2" cstate="print">
              <a:lum bright="-20000"/>
            </a:blip>
            <a:stretch>
              <a:fillRect/>
            </a:stretch>
          </p:blipFill>
          <p:spPr>
            <a:xfrm>
              <a:off x="10939749" y="5790400"/>
              <a:ext cx="1129601" cy="758228"/>
            </a:xfrm>
            <a:prstGeom prst="rect">
              <a:avLst/>
            </a:prstGeom>
          </p:spPr>
        </p:pic>
        <p:sp>
          <p:nvSpPr>
            <p:cNvPr id="18" name="TextBox 60"/>
            <p:cNvSpPr txBox="1"/>
            <p:nvPr/>
          </p:nvSpPr>
          <p:spPr>
            <a:xfrm>
              <a:off x="11161894" y="5790400"/>
              <a:ext cx="685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/>
                  <a:ea typeface="Lato" charset="0"/>
                  <a:cs typeface="Lato" charset="0"/>
                </a:rPr>
                <a:t>20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11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>
            <a:extLst>
              <a:ext uri="{FF2B5EF4-FFF2-40B4-BE49-F238E27FC236}">
                <a16:creationId xmlns:a16="http://schemas.microsoft.com/office/drawing/2014/main" id="{734357F0-B74B-4A37-867A-BC00BB2222DA}"/>
              </a:ext>
            </a:extLst>
          </p:cNvPr>
          <p:cNvSpPr/>
          <p:nvPr/>
        </p:nvSpPr>
        <p:spPr>
          <a:xfrm>
            <a:off x="3528568" y="2795902"/>
            <a:ext cx="4470400" cy="1269980"/>
          </a:xfrm>
          <a:prstGeom prst="roundRect">
            <a:avLst>
              <a:gd name="adj" fmla="val 10548"/>
            </a:avLst>
          </a:prstGeom>
          <a:solidFill>
            <a:srgbClr val="F0512C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" panose="02000505000000020004" pitchFamily="2" charset="0"/>
              </a:rPr>
              <a:t>INFORMAR O SEU CPF RESPONDER APENAS AS QUESTÕES DE 117 A 128: </a:t>
            </a:r>
          </a:p>
          <a:p>
            <a:r>
              <a:rPr lang="pt-BR" dirty="0">
                <a:solidFill>
                  <a:schemeClr val="bg1"/>
                </a:solidFill>
                <a:latin typeface="Montserrat" panose="02000505000000020004" pitchFamily="2" charset="0"/>
              </a:rPr>
              <a:t>Língua Portuguesa 117 a 122;</a:t>
            </a:r>
          </a:p>
          <a:p>
            <a:r>
              <a:rPr lang="pt-BR" dirty="0">
                <a:solidFill>
                  <a:schemeClr val="bg1"/>
                </a:solidFill>
                <a:latin typeface="Montserrat" panose="02000505000000020004" pitchFamily="2" charset="0"/>
              </a:rPr>
              <a:t>Matemática 123 a 128.</a:t>
            </a:r>
          </a:p>
        </p:txBody>
      </p:sp>
      <p:sp>
        <p:nvSpPr>
          <p:cNvPr id="157700" name="Retângulo 26"/>
          <p:cNvSpPr>
            <a:spLocks noChangeArrowheads="1"/>
          </p:cNvSpPr>
          <p:nvPr/>
        </p:nvSpPr>
        <p:spPr bwMode="auto">
          <a:xfrm>
            <a:off x="1624018" y="0"/>
            <a:ext cx="90439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b="1" dirty="0">
                <a:solidFill>
                  <a:prstClr val="white"/>
                </a:solidFill>
                <a:latin typeface="Bebas Neue Regular" panose="00000500000000000000" pitchFamily="50" charset="0"/>
                <a:cs typeface="Times New Roman" panose="02020603050405020304" pitchFamily="18" charset="0"/>
              </a:rPr>
              <a:t>Questionários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C0215F-2DB7-493C-A183-A5BD67FF2F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568" y="1927069"/>
            <a:ext cx="3397500" cy="4807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70B79C2-D433-4AD4-98DB-5FBC9289F3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43" t="31125" r="50102" b="56955"/>
          <a:stretch/>
        </p:blipFill>
        <p:spPr>
          <a:xfrm>
            <a:off x="8192640" y="2829042"/>
            <a:ext cx="3121390" cy="1158240"/>
          </a:xfrm>
          <a:prstGeom prst="rect">
            <a:avLst/>
          </a:prstGeom>
        </p:spPr>
      </p:pic>
      <p:sp>
        <p:nvSpPr>
          <p:cNvPr id="18" name="Retângulo de cantos arredondados 17">
            <a:extLst>
              <a:ext uri="{FF2B5EF4-FFF2-40B4-BE49-F238E27FC236}">
                <a16:creationId xmlns:a16="http://schemas.microsoft.com/office/drawing/2014/main" id="{96F065E1-2BB9-47F6-9CDC-3EFDA54F168F}"/>
              </a:ext>
            </a:extLst>
          </p:cNvPr>
          <p:cNvSpPr/>
          <p:nvPr/>
        </p:nvSpPr>
        <p:spPr>
          <a:xfrm>
            <a:off x="3516904" y="2795902"/>
            <a:ext cx="4470400" cy="1328023"/>
          </a:xfrm>
          <a:prstGeom prst="roundRect">
            <a:avLst>
              <a:gd name="adj" fmla="val 14515"/>
            </a:avLst>
          </a:prstGeom>
          <a:solidFill>
            <a:srgbClr val="F0512C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Montserrat" panose="02000505000000020004" pitchFamily="2" charset="0"/>
              </a:rPr>
              <a:t>PREENCHER O CAMPO INFORMANDO QUE JÁ RESPONDEU AO QUESTIONÁRIO DE OUTRA TURMA.</a:t>
            </a:r>
          </a:p>
        </p:txBody>
      </p:sp>
      <p:sp>
        <p:nvSpPr>
          <p:cNvPr id="9" name="Espaço Reservado para Texto 4">
            <a:extLst>
              <a:ext uri="{FF2B5EF4-FFF2-40B4-BE49-F238E27FC236}">
                <a16:creationId xmlns:a16="http://schemas.microsoft.com/office/drawing/2014/main" id="{8B1017B2-D016-4D15-B74F-6EFF76E94CBC}"/>
              </a:ext>
            </a:extLst>
          </p:cNvPr>
          <p:cNvSpPr txBox="1">
            <a:spLocks/>
          </p:cNvSpPr>
          <p:nvPr/>
        </p:nvSpPr>
        <p:spPr>
          <a:xfrm>
            <a:off x="435077" y="1764497"/>
            <a:ext cx="7985591" cy="758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003453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</a:pPr>
            <a:r>
              <a:rPr lang="pt-BR" dirty="0"/>
              <a:t>Para as demais turmas o professor deverá: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D379E154-015E-40D1-8D82-414CD2A8D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090" y="297455"/>
            <a:ext cx="11142992" cy="1123052"/>
          </a:xfrm>
        </p:spPr>
        <p:txBody>
          <a:bodyPr anchor="ctr"/>
          <a:lstStyle/>
          <a:p>
            <a:r>
              <a:rPr lang="pt-BR" dirty="0"/>
              <a:t>Aplicação dos Questionários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10820527" y="297455"/>
            <a:ext cx="1129601" cy="758228"/>
            <a:chOff x="10939749" y="5790400"/>
            <a:chExt cx="1129601" cy="758228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lum bright="-20000"/>
            </a:blip>
            <a:stretch>
              <a:fillRect/>
            </a:stretch>
          </p:blipFill>
          <p:spPr>
            <a:xfrm>
              <a:off x="10939749" y="5790400"/>
              <a:ext cx="1129601" cy="758228"/>
            </a:xfrm>
            <a:prstGeom prst="rect">
              <a:avLst/>
            </a:prstGeom>
          </p:spPr>
        </p:pic>
        <p:sp>
          <p:nvSpPr>
            <p:cNvPr id="20" name="TextBox 60"/>
            <p:cNvSpPr txBox="1"/>
            <p:nvPr/>
          </p:nvSpPr>
          <p:spPr>
            <a:xfrm>
              <a:off x="11161894" y="5790400"/>
              <a:ext cx="685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/>
                  <a:ea typeface="Lato" charset="0"/>
                  <a:cs typeface="Lato" charset="0"/>
                </a:rPr>
                <a:t>20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2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937916" y="778991"/>
            <a:ext cx="11142662" cy="1123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dirty="0">
                <a:solidFill>
                  <a:srgbClr val="003453"/>
                </a:solidFill>
                <a:latin typeface="Montserrat" panose="02000505000000020004" pitchFamily="2" charset="0"/>
              </a:rPr>
              <a:t>Você sabia que o logo do SAEB simboliza as três etapas da Educação Básica?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5521" y="2089727"/>
            <a:ext cx="3595479" cy="3540086"/>
          </a:xfrm>
          <a:prstGeom prst="rect">
            <a:avLst/>
          </a:prstGeom>
        </p:spPr>
      </p:pic>
      <p:sp>
        <p:nvSpPr>
          <p:cNvPr id="5" name="Espaço Reservado para Texto 2"/>
          <p:cNvSpPr txBox="1">
            <a:spLocks/>
          </p:cNvSpPr>
          <p:nvPr/>
        </p:nvSpPr>
        <p:spPr>
          <a:xfrm>
            <a:off x="1235056" y="3059750"/>
            <a:ext cx="2624250" cy="1310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003453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b="1" dirty="0"/>
              <a:t>Ensino Médio</a:t>
            </a: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8245456" y="3715022"/>
            <a:ext cx="3386250" cy="517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003453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Educação Infantil</a:t>
            </a:r>
          </a:p>
          <a:p>
            <a:endParaRPr lang="pt-BR" dirty="0"/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4294970" y="5816599"/>
            <a:ext cx="3950486" cy="497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003453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Ensino Fundamental</a:t>
            </a:r>
          </a:p>
        </p:txBody>
      </p:sp>
    </p:spTree>
    <p:extLst>
      <p:ext uri="{BB962C8B-B14F-4D97-AF65-F5344CB8AC3E}">
        <p14:creationId xmlns:p14="http://schemas.microsoft.com/office/powerpoint/2010/main" val="37483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>
            <a:extLst>
              <a:ext uri="{FF2B5EF4-FFF2-40B4-BE49-F238E27FC236}">
                <a16:creationId xmlns:a16="http://schemas.microsoft.com/office/drawing/2014/main" id="{734357F0-B74B-4A37-867A-BC00BB2222DA}"/>
              </a:ext>
            </a:extLst>
          </p:cNvPr>
          <p:cNvSpPr/>
          <p:nvPr/>
        </p:nvSpPr>
        <p:spPr>
          <a:xfrm>
            <a:off x="3111062" y="2795902"/>
            <a:ext cx="4887906" cy="1021556"/>
          </a:xfrm>
          <a:prstGeom prst="roundRect">
            <a:avLst/>
          </a:prstGeom>
          <a:solidFill>
            <a:srgbClr val="F0512C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" panose="02000505000000020004" pitchFamily="2" charset="0"/>
              </a:rPr>
              <a:t>O Aplicador deverá assinalar o campo Ausente e apresentá-lo ao Diretor para que ele possa assinar e carimbar.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C0215F-2DB7-493C-A183-A5BD67FF2F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568" y="1927069"/>
            <a:ext cx="3397500" cy="4807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70B79C2-D433-4AD4-98DB-5FBC9289F3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9674" t="17884" r="5327" b="56955"/>
          <a:stretch/>
        </p:blipFill>
        <p:spPr>
          <a:xfrm>
            <a:off x="8254297" y="2773804"/>
            <a:ext cx="3090042" cy="24448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spaço Reservado para Texto 4">
            <a:extLst>
              <a:ext uri="{FF2B5EF4-FFF2-40B4-BE49-F238E27FC236}">
                <a16:creationId xmlns:a16="http://schemas.microsoft.com/office/drawing/2014/main" id="{8B1017B2-D016-4D15-B74F-6EFF76E94CBC}"/>
              </a:ext>
            </a:extLst>
          </p:cNvPr>
          <p:cNvSpPr txBox="1">
            <a:spLocks/>
          </p:cNvSpPr>
          <p:nvPr/>
        </p:nvSpPr>
        <p:spPr>
          <a:xfrm>
            <a:off x="667090" y="1805148"/>
            <a:ext cx="7704750" cy="758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003453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</a:pPr>
            <a:r>
              <a:rPr lang="pt-BR" sz="2400" dirty="0"/>
              <a:t>Professor ausente no dia da aplicação do SAEB.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D379E154-015E-40D1-8D82-414CD2A8D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090" y="297455"/>
            <a:ext cx="11142992" cy="1123052"/>
          </a:xfrm>
        </p:spPr>
        <p:txBody>
          <a:bodyPr anchor="ctr"/>
          <a:lstStyle/>
          <a:p>
            <a:r>
              <a:rPr lang="pt-BR" dirty="0"/>
              <a:t>Aplicação dos Questionários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10779538" y="214268"/>
            <a:ext cx="1129601" cy="758228"/>
            <a:chOff x="10939749" y="5790400"/>
            <a:chExt cx="1129601" cy="758228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lum bright="-20000"/>
            </a:blip>
            <a:stretch>
              <a:fillRect/>
            </a:stretch>
          </p:blipFill>
          <p:spPr>
            <a:xfrm>
              <a:off x="10939749" y="5790400"/>
              <a:ext cx="1129601" cy="758228"/>
            </a:xfrm>
            <a:prstGeom prst="rect">
              <a:avLst/>
            </a:prstGeom>
          </p:spPr>
        </p:pic>
        <p:sp>
          <p:nvSpPr>
            <p:cNvPr id="17" name="TextBox 60"/>
            <p:cNvSpPr txBox="1"/>
            <p:nvPr/>
          </p:nvSpPr>
          <p:spPr>
            <a:xfrm>
              <a:off x="11161894" y="5790400"/>
              <a:ext cx="685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/>
                  <a:ea typeface="Lato" charset="0"/>
                  <a:cs typeface="Lato" charset="0"/>
                </a:rPr>
                <a:t>20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6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"/>
          <p:cNvSpPr txBox="1">
            <a:spLocks/>
          </p:cNvSpPr>
          <p:nvPr/>
        </p:nvSpPr>
        <p:spPr>
          <a:xfrm>
            <a:off x="2141328" y="778154"/>
            <a:ext cx="7909345" cy="10792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bg1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Vamos ver um vídeo! </a:t>
            </a:r>
          </a:p>
        </p:txBody>
      </p:sp>
      <p:sp>
        <p:nvSpPr>
          <p:cNvPr id="7" name="Retângulo 6"/>
          <p:cNvSpPr/>
          <p:nvPr/>
        </p:nvSpPr>
        <p:spPr>
          <a:xfrm>
            <a:off x="6213693" y="4138806"/>
            <a:ext cx="26452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Montserrat" panose="02000505000000020004" pitchFamily="2" charset="0"/>
              </a:rPr>
              <a:t>O SAEB 2019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lum bright="-10000" contrast="-24000"/>
          </a:blip>
          <a:srcRect l="18793" r="37361"/>
          <a:stretch/>
        </p:blipFill>
        <p:spPr>
          <a:xfrm>
            <a:off x="5279570" y="2126350"/>
            <a:ext cx="6912430" cy="446877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921" y="2229471"/>
            <a:ext cx="4877788" cy="4114852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428261" y="3615586"/>
            <a:ext cx="6615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3200" b="1" dirty="0">
                <a:solidFill>
                  <a:srgbClr val="1D54A0"/>
                </a:solidFill>
                <a:latin typeface="Montserrat" panose="02000505000000020004" pitchFamily="2" charset="0"/>
                <a:hlinkClick r:id="rId4"/>
              </a:rPr>
              <a:t>APLICAÇÃO</a:t>
            </a:r>
            <a:r>
              <a:rPr lang="pt-BR" sz="3200" b="1" dirty="0">
                <a:solidFill>
                  <a:srgbClr val="1D54A0"/>
                </a:solidFill>
                <a:latin typeface="Montserrat" panose="02000505000000020004" pitchFamily="2" charset="0"/>
              </a:rPr>
              <a:t> NO 5ºE 9º ANO </a:t>
            </a:r>
            <a:br>
              <a:rPr lang="pt-BR" sz="3200" b="1" dirty="0">
                <a:solidFill>
                  <a:srgbClr val="1D54A0"/>
                </a:solidFill>
                <a:latin typeface="Montserrat" panose="02000505000000020004" pitchFamily="2" charset="0"/>
              </a:rPr>
            </a:br>
            <a:r>
              <a:rPr lang="pt-BR" sz="3200" b="1" dirty="0">
                <a:solidFill>
                  <a:srgbClr val="1D54A0"/>
                </a:solidFill>
                <a:latin typeface="Montserrat" panose="02000505000000020004" pitchFamily="2" charset="0"/>
              </a:rPr>
              <a:t>DO EF E NA 3ª/4ª SÉRIE DO EM</a:t>
            </a:r>
          </a:p>
        </p:txBody>
      </p:sp>
    </p:spTree>
    <p:extLst>
      <p:ext uri="{BB962C8B-B14F-4D97-AF65-F5344CB8AC3E}">
        <p14:creationId xmlns:p14="http://schemas.microsoft.com/office/powerpoint/2010/main" val="450153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5"/>
          <p:cNvSpPr txBox="1">
            <a:spLocks/>
          </p:cNvSpPr>
          <p:nvPr/>
        </p:nvSpPr>
        <p:spPr>
          <a:xfrm>
            <a:off x="1797269" y="774899"/>
            <a:ext cx="9050840" cy="441434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40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340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5400" b="1" dirty="0">
                <a:solidFill>
                  <a:schemeClr val="bg1"/>
                </a:solidFill>
                <a:latin typeface="Montserrat" panose="02000505000000020004" pitchFamily="2" charset="0"/>
              </a:rPr>
              <a:t>A Aplicação da prova de Língua Portuguesa e Matemática</a:t>
            </a:r>
          </a:p>
          <a:p>
            <a:pPr marL="0" marR="340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5771" y="885371"/>
            <a:ext cx="1045029" cy="1407886"/>
          </a:xfrm>
          <a:prstGeom prst="rect">
            <a:avLst/>
          </a:prstGeom>
          <a:solidFill>
            <a:srgbClr val="3CB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ABFD16B-E20E-40A8-8CE6-4C80F8DBB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7269" y="3715917"/>
            <a:ext cx="8806774" cy="262570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10986781" y="5941737"/>
            <a:ext cx="1129601" cy="758228"/>
            <a:chOff x="10939749" y="5790400"/>
            <a:chExt cx="1129601" cy="758228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print">
              <a:lum bright="-20000"/>
            </a:blip>
            <a:stretch>
              <a:fillRect/>
            </a:stretch>
          </p:blipFill>
          <p:spPr>
            <a:xfrm>
              <a:off x="10939749" y="5790400"/>
              <a:ext cx="1129601" cy="758228"/>
            </a:xfrm>
            <a:prstGeom prst="rect">
              <a:avLst/>
            </a:prstGeom>
          </p:spPr>
        </p:pic>
        <p:sp>
          <p:nvSpPr>
            <p:cNvPr id="11" name="TextBox 60"/>
            <p:cNvSpPr txBox="1"/>
            <p:nvPr/>
          </p:nvSpPr>
          <p:spPr>
            <a:xfrm>
              <a:off x="11161894" y="5790400"/>
              <a:ext cx="685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/>
                  <a:ea typeface="Lato" charset="0"/>
                  <a:cs typeface="Lato" charset="0"/>
                </a:rPr>
                <a:t>06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12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Durante a aplicação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0" t="51217"/>
          <a:stretch/>
        </p:blipFill>
        <p:spPr>
          <a:xfrm>
            <a:off x="7037741" y="2803461"/>
            <a:ext cx="4498955" cy="34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03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Questionário do Aluno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444D035-C6F8-475C-82EB-4F23A66BD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096" y="2297337"/>
            <a:ext cx="3720664" cy="51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3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dirty="0">
                <a:solidFill>
                  <a:srgbClr val="221E1F"/>
                </a:solidFill>
                <a:latin typeface="Candara" panose="020E0502030303020204" pitchFamily="34" charset="0"/>
              </a:rPr>
              <a:t>	</a:t>
            </a:r>
            <a:endParaRPr lang="pt-BR" sz="1800" dirty="0"/>
          </a:p>
        </p:txBody>
      </p:sp>
      <p:sp>
        <p:nvSpPr>
          <p:cNvPr id="37" name="Espaço Reservado para Texto 19"/>
          <p:cNvSpPr>
            <a:spLocks noGrp="1"/>
          </p:cNvSpPr>
          <p:nvPr>
            <p:ph type="body" sz="quarter" idx="10"/>
          </p:nvPr>
        </p:nvSpPr>
        <p:spPr>
          <a:xfrm>
            <a:off x="667090" y="190456"/>
            <a:ext cx="10333650" cy="1123052"/>
          </a:xfrm>
        </p:spPr>
        <p:txBody>
          <a:bodyPr anchor="ctr">
            <a:normAutofit/>
          </a:bodyPr>
          <a:lstStyle/>
          <a:p>
            <a:r>
              <a:rPr lang="pt-BR" sz="2800" dirty="0"/>
              <a:t>Aplicação do Questionário Do Aluno no 5º ano do EF</a:t>
            </a:r>
          </a:p>
        </p:txBody>
      </p:sp>
      <p:sp>
        <p:nvSpPr>
          <p:cNvPr id="38" name="Espaço Reservado para Texto 22"/>
          <p:cNvSpPr>
            <a:spLocks noGrp="1"/>
          </p:cNvSpPr>
          <p:nvPr>
            <p:ph type="body" sz="quarter" idx="13"/>
          </p:nvPr>
        </p:nvSpPr>
        <p:spPr>
          <a:xfrm>
            <a:off x="272955" y="1207732"/>
            <a:ext cx="7509605" cy="5650268"/>
          </a:xfrm>
        </p:spPr>
        <p:txBody>
          <a:bodyPr>
            <a:normAutofit/>
          </a:bodyPr>
          <a:lstStyle/>
          <a:p>
            <a:pPr algn="just">
              <a:buClr>
                <a:srgbClr val="3CBFAD"/>
              </a:buClr>
              <a:buFont typeface="Wingdings" panose="05000000000000000000" pitchFamily="2" charset="2"/>
              <a:buChar char="l"/>
            </a:pPr>
            <a:r>
              <a:rPr lang="pt-BR" sz="2400" dirty="0"/>
              <a:t>Ler pausadamente a primeira questão.</a:t>
            </a:r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algn="just">
              <a:buClr>
                <a:srgbClr val="3CBFAD"/>
              </a:buClr>
              <a:buFont typeface="Wingdings" panose="05000000000000000000" pitchFamily="2" charset="2"/>
              <a:buChar char="l"/>
            </a:pPr>
            <a:endParaRPr lang="pt-BR" sz="2400" dirty="0"/>
          </a:p>
          <a:p>
            <a:pPr algn="just">
              <a:buClr>
                <a:srgbClr val="3CBFAD"/>
              </a:buClr>
              <a:buFont typeface="Wingdings" panose="05000000000000000000" pitchFamily="2" charset="2"/>
              <a:buChar char="l"/>
            </a:pPr>
            <a:r>
              <a:rPr lang="pt-BR" sz="2400" dirty="0"/>
              <a:t>Dar tempo para os alunos marcarem sua resposta, preenchendo corretamente o campo ótico.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23B3AD2-F34C-4A4C-AAE8-94D5CBA440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2240" y="1207732"/>
            <a:ext cx="4220644" cy="5543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4CDC920-270C-43AF-B368-4A8A778F3E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9924" b="84558"/>
          <a:stretch/>
        </p:blipFill>
        <p:spPr>
          <a:xfrm>
            <a:off x="1068411" y="2014025"/>
            <a:ext cx="6292509" cy="1416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Agrupar 9"/>
          <p:cNvGrpSpPr/>
          <p:nvPr/>
        </p:nvGrpSpPr>
        <p:grpSpPr>
          <a:xfrm>
            <a:off x="404679" y="5900174"/>
            <a:ext cx="1129601" cy="758228"/>
            <a:chOff x="10939749" y="5790400"/>
            <a:chExt cx="1129601" cy="758228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lum bright="-20000"/>
            </a:blip>
            <a:stretch>
              <a:fillRect/>
            </a:stretch>
          </p:blipFill>
          <p:spPr>
            <a:xfrm>
              <a:off x="10939749" y="5790400"/>
              <a:ext cx="1129601" cy="758228"/>
            </a:xfrm>
            <a:prstGeom prst="rect">
              <a:avLst/>
            </a:prstGeom>
          </p:spPr>
        </p:pic>
        <p:sp>
          <p:nvSpPr>
            <p:cNvPr id="15" name="TextBox 60"/>
            <p:cNvSpPr txBox="1"/>
            <p:nvPr/>
          </p:nvSpPr>
          <p:spPr>
            <a:xfrm>
              <a:off x="11161894" y="5790400"/>
              <a:ext cx="685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/>
                  <a:ea typeface="Lato" charset="0"/>
                  <a:cs typeface="Lato" charset="0"/>
                </a:rPr>
                <a:t>19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7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899461" y="2304469"/>
            <a:ext cx="10106025" cy="1107471"/>
          </a:xfrm>
        </p:spPr>
        <p:txBody>
          <a:bodyPr/>
          <a:lstStyle/>
          <a:p>
            <a:pPr algn="ctr"/>
            <a:r>
              <a:rPr lang="pt-BR" b="1" dirty="0"/>
              <a:t>Aplicação do Questionário Do Aluno no 9º ano do EF e 3ª/4ª série do EM</a:t>
            </a:r>
          </a:p>
        </p:txBody>
      </p:sp>
      <p:sp>
        <p:nvSpPr>
          <p:cNvPr id="3" name="Espaço Reservado para Texto 22"/>
          <p:cNvSpPr txBox="1">
            <a:spLocks/>
          </p:cNvSpPr>
          <p:nvPr/>
        </p:nvSpPr>
        <p:spPr>
          <a:xfrm>
            <a:off x="701345" y="3411939"/>
            <a:ext cx="10831013" cy="3248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marR="3400" indent="-355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0512C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pt-BR" sz="2600" dirty="0">
                <a:solidFill>
                  <a:srgbClr val="003453"/>
                </a:solidFill>
                <a:latin typeface="Montserrat" panose="02000505000000020004" pitchFamily="2" charset="0"/>
              </a:rPr>
              <a:t>Solicitar aos alunos que leiam e respondam a cada questão, marcando suas respostas. </a:t>
            </a:r>
          </a:p>
          <a:p>
            <a:pPr marL="538163" marR="3400" indent="-355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0512C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pt-BR" sz="2600" dirty="0">
                <a:solidFill>
                  <a:srgbClr val="003453"/>
                </a:solidFill>
                <a:latin typeface="Montserrat" panose="02000505000000020004" pitchFamily="2" charset="0"/>
              </a:rPr>
              <a:t>Marcar o tempo. Após 30 minutos interromper a aplicação. </a:t>
            </a:r>
          </a:p>
          <a:p>
            <a:pPr marL="538163" marR="3400" indent="-355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0512C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pt-BR" sz="2600" dirty="0">
                <a:solidFill>
                  <a:srgbClr val="003453"/>
                </a:solidFill>
                <a:latin typeface="Montserrat" panose="02000505000000020004" pitchFamily="2" charset="0"/>
              </a:rPr>
              <a:t>O Aplicador NÃO deverá ler as questões do questionário para os alunos.</a:t>
            </a:r>
          </a:p>
          <a:p>
            <a:pPr marL="182563" marR="3400" indent="0" algn="just">
              <a:lnSpc>
                <a:spcPct val="110000"/>
              </a:lnSpc>
              <a:spcAft>
                <a:spcPts val="1800"/>
              </a:spcAft>
              <a:buClr>
                <a:srgbClr val="F0512C"/>
              </a:buClr>
              <a:buSzPct val="80000"/>
              <a:buNone/>
              <a:defRPr/>
            </a:pPr>
            <a:endParaRPr lang="pt-BR" sz="2600" dirty="0">
              <a:solidFill>
                <a:srgbClr val="003453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54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377874" y="1135909"/>
            <a:ext cx="8803356" cy="2653894"/>
          </a:xfrm>
        </p:spPr>
        <p:txBody>
          <a:bodyPr/>
          <a:lstStyle/>
          <a:p>
            <a:r>
              <a:rPr lang="pt-BR" dirty="0"/>
              <a:t>Concluindo a aplicação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0" t="51217"/>
          <a:stretch/>
        </p:blipFill>
        <p:spPr>
          <a:xfrm>
            <a:off x="7037741" y="2803461"/>
            <a:ext cx="4498955" cy="34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4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  Ao terminar a aplicação, o aplicador deverá: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80051" y="1772831"/>
            <a:ext cx="1013128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0000"/>
              </a:lnSpc>
              <a:spcAft>
                <a:spcPts val="1200"/>
              </a:spcAft>
              <a:buClr>
                <a:srgbClr val="52AC98"/>
              </a:buClr>
              <a:buSzPct val="80000"/>
            </a:pPr>
            <a:r>
              <a:rPr lang="pt-BR" sz="2400" dirty="0">
                <a:solidFill>
                  <a:srgbClr val="003453"/>
                </a:solidFill>
                <a:latin typeface="Montserrat" panose="02000505000000020004" pitchFamily="2" charset="0"/>
              </a:rPr>
              <a:t>	</a:t>
            </a:r>
            <a:r>
              <a:rPr lang="pt-BR" sz="3200" b="1" dirty="0">
                <a:solidFill>
                  <a:srgbClr val="003453"/>
                </a:solidFill>
                <a:latin typeface="Montserrat" panose="02000505000000020004" pitchFamily="2" charset="0"/>
              </a:rPr>
              <a:t>Solicitar ao Diretor o preenchimento do Relatório de Aplicação da Turma, em que atesta o final da aplicação, com assinatura e carimbo.</a:t>
            </a:r>
          </a:p>
          <a:p>
            <a:pPr marL="457200" indent="-457200" algn="just">
              <a:lnSpc>
                <a:spcPct val="100000"/>
              </a:lnSpc>
              <a:spcAft>
                <a:spcPts val="1200"/>
              </a:spcAft>
              <a:buClr>
                <a:srgbClr val="52AC98"/>
              </a:buClr>
              <a:buSzPct val="80000"/>
            </a:pPr>
            <a:endParaRPr lang="pt-BR" sz="3200" b="1" dirty="0">
              <a:solidFill>
                <a:srgbClr val="003453"/>
              </a:solidFill>
              <a:latin typeface="Montserrat" panose="02000505000000020004" pitchFamily="2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1200"/>
              </a:spcAft>
              <a:buClr>
                <a:srgbClr val="52AC98"/>
              </a:buClr>
              <a:buSzPct val="80000"/>
            </a:pPr>
            <a:endParaRPr lang="pt-BR" sz="3200" b="1" dirty="0">
              <a:solidFill>
                <a:srgbClr val="003453"/>
              </a:solidFill>
              <a:latin typeface="Montserrat" panose="02000505000000020004" pitchFamily="2" charset="0"/>
            </a:endParaRPr>
          </a:p>
        </p:txBody>
      </p:sp>
      <p:grpSp>
        <p:nvGrpSpPr>
          <p:cNvPr id="3" name="Agrupar 7"/>
          <p:cNvGrpSpPr/>
          <p:nvPr/>
        </p:nvGrpSpPr>
        <p:grpSpPr>
          <a:xfrm>
            <a:off x="10986781" y="5941737"/>
            <a:ext cx="1129601" cy="758228"/>
            <a:chOff x="10939749" y="5790400"/>
            <a:chExt cx="1129601" cy="758228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lum bright="-20000"/>
            </a:blip>
            <a:stretch>
              <a:fillRect/>
            </a:stretch>
          </p:blipFill>
          <p:spPr>
            <a:xfrm>
              <a:off x="10939749" y="5790400"/>
              <a:ext cx="1129601" cy="758228"/>
            </a:xfrm>
            <a:prstGeom prst="rect">
              <a:avLst/>
            </a:prstGeom>
          </p:spPr>
        </p:pic>
        <p:sp>
          <p:nvSpPr>
            <p:cNvPr id="10" name="TextBox 60"/>
            <p:cNvSpPr txBox="1"/>
            <p:nvPr/>
          </p:nvSpPr>
          <p:spPr>
            <a:xfrm>
              <a:off x="11161894" y="5790400"/>
              <a:ext cx="685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/>
                  <a:ea typeface="Lato" charset="0"/>
                  <a:cs typeface="Lato" charset="0"/>
                </a:rPr>
                <a:t>02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383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377874" y="1135909"/>
            <a:ext cx="9412046" cy="2653894"/>
          </a:xfrm>
        </p:spPr>
        <p:txBody>
          <a:bodyPr/>
          <a:lstStyle/>
          <a:p>
            <a:r>
              <a:rPr lang="pt-BR" dirty="0"/>
              <a:t>Obrigado e bom trabalho!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281" y="2462213"/>
            <a:ext cx="5159828" cy="36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57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2493" r="1336" b="2407"/>
          <a:stretch/>
        </p:blipFill>
        <p:spPr>
          <a:xfrm>
            <a:off x="0" y="0"/>
            <a:ext cx="12192000" cy="6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Texto 1"/>
          <p:cNvSpPr txBox="1">
            <a:spLocks/>
          </p:cNvSpPr>
          <p:nvPr/>
        </p:nvSpPr>
        <p:spPr>
          <a:xfrm>
            <a:off x="2141328" y="778154"/>
            <a:ext cx="7909345" cy="10792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bg1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Vamos ver um vídeo!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213693" y="4138806"/>
            <a:ext cx="26452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Montserrat" panose="02000505000000020004" pitchFamily="2" charset="0"/>
              </a:rPr>
              <a:t>O SAEB 2019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lum bright="-10000" contrast="-24000"/>
          </a:blip>
          <a:srcRect l="18793" r="37361"/>
          <a:stretch/>
        </p:blipFill>
        <p:spPr>
          <a:xfrm>
            <a:off x="5279570" y="2126350"/>
            <a:ext cx="6912430" cy="446877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921" y="2229471"/>
            <a:ext cx="4877788" cy="4114852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5410176" y="4066483"/>
            <a:ext cx="3467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1D54A0"/>
                </a:solidFill>
                <a:latin typeface="Montserrat" panose="02000505000000020004" pitchFamily="2" charset="0"/>
              </a:rPr>
              <a:t>O </a:t>
            </a:r>
            <a:r>
              <a:rPr lang="pt-BR" sz="4000" b="1" dirty="0">
                <a:solidFill>
                  <a:schemeClr val="accent5"/>
                </a:solidFill>
                <a:latin typeface="Montserrat" panose="02000505000000020004" pitchFamily="2" charset="0"/>
                <a:hlinkClick r:id="rId5"/>
              </a:rPr>
              <a:t>SAEB</a:t>
            </a:r>
            <a:r>
              <a:rPr lang="pt-BR" sz="4000" b="1" dirty="0">
                <a:solidFill>
                  <a:srgbClr val="1D54A0"/>
                </a:solidFill>
                <a:latin typeface="Montserrat" panose="02000505000000020004" pitchFamily="2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0554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801"/>
          <a:stretch/>
        </p:blipFill>
        <p:spPr>
          <a:xfrm>
            <a:off x="3899139" y="1680410"/>
            <a:ext cx="4899803" cy="486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1285336" y="414068"/>
            <a:ext cx="101649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rgbClr val="003453"/>
                </a:solidFill>
                <a:latin typeface="Montserrat" panose="02000505000000020004" pitchFamily="2" charset="0"/>
              </a:rPr>
              <a:t>O INEP encaminhou para as escolas uma cartilha </a:t>
            </a:r>
          </a:p>
          <a:p>
            <a:r>
              <a:rPr lang="pt-BR" sz="3000" b="1" dirty="0">
                <a:solidFill>
                  <a:srgbClr val="003453"/>
                </a:solidFill>
                <a:latin typeface="Montserrat" panose="02000505000000020004" pitchFamily="2" charset="0"/>
              </a:rPr>
              <a:t>contendo as informações sobre o SAEB 2019:</a:t>
            </a:r>
          </a:p>
        </p:txBody>
      </p:sp>
    </p:spTree>
    <p:extLst>
      <p:ext uri="{BB962C8B-B14F-4D97-AF65-F5344CB8AC3E}">
        <p14:creationId xmlns:p14="http://schemas.microsoft.com/office/powerpoint/2010/main" val="273925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Características do SAEB 2019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CECF1AA1-9438-42B8-91C6-E534878D4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1047" y="1428151"/>
            <a:ext cx="4935166" cy="528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7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934434" y="6177154"/>
            <a:ext cx="11257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1D54A0"/>
                </a:solidFill>
                <a:latin typeface="Montserrat" panose="02000505000000020004"/>
              </a:rPr>
              <a:t>* Escolas que possuam, no mínimo, 10 (dez) alunos matriculados no ano avaliado. </a:t>
            </a:r>
            <a:endParaRPr lang="pt-BR" sz="2000" dirty="0">
              <a:solidFill>
                <a:srgbClr val="1D54A0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939148" y="415771"/>
            <a:ext cx="10652171" cy="5491594"/>
            <a:chOff x="1047341" y="407458"/>
            <a:chExt cx="10652171" cy="5491594"/>
          </a:xfrm>
        </p:grpSpPr>
        <p:grpSp>
          <p:nvGrpSpPr>
            <p:cNvPr id="92" name="Agrupar 91">
              <a:extLst>
                <a:ext uri="{FF2B5EF4-FFF2-40B4-BE49-F238E27FC236}">
                  <a16:creationId xmlns:a16="http://schemas.microsoft.com/office/drawing/2014/main" id="{E762E504-BD71-4350-8714-DA58D4F4EC08}"/>
                </a:ext>
              </a:extLst>
            </p:cNvPr>
            <p:cNvGrpSpPr/>
            <p:nvPr/>
          </p:nvGrpSpPr>
          <p:grpSpPr>
            <a:xfrm>
              <a:off x="8565617" y="415552"/>
              <a:ext cx="3102533" cy="1029334"/>
              <a:chOff x="1258509" y="465833"/>
              <a:chExt cx="2935671" cy="1029334"/>
            </a:xfrm>
            <a:solidFill>
              <a:srgbClr val="1D54A0"/>
            </a:solidFill>
          </p:grpSpPr>
          <p:sp>
            <p:nvSpPr>
              <p:cNvPr id="93" name="Retângulo 92">
                <a:extLst>
                  <a:ext uri="{FF2B5EF4-FFF2-40B4-BE49-F238E27FC236}">
                    <a16:creationId xmlns:a16="http://schemas.microsoft.com/office/drawing/2014/main" id="{E9E6B5C5-CB24-448F-945A-A277CC50555A}"/>
                  </a:ext>
                </a:extLst>
              </p:cNvPr>
              <p:cNvSpPr/>
              <p:nvPr/>
            </p:nvSpPr>
            <p:spPr>
              <a:xfrm>
                <a:off x="1258509" y="465833"/>
                <a:ext cx="1046348" cy="102302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rgbClr val="1D54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dirty="0"/>
              </a:p>
            </p:txBody>
          </p:sp>
          <p:sp>
            <p:nvSpPr>
              <p:cNvPr id="94" name="Retângulo 93">
                <a:extLst>
                  <a:ext uri="{FF2B5EF4-FFF2-40B4-BE49-F238E27FC236}">
                    <a16:creationId xmlns:a16="http://schemas.microsoft.com/office/drawing/2014/main" id="{938A70A1-91AA-45F7-87E2-1B491E504E85}"/>
                  </a:ext>
                </a:extLst>
              </p:cNvPr>
              <p:cNvSpPr/>
              <p:nvPr/>
            </p:nvSpPr>
            <p:spPr>
              <a:xfrm>
                <a:off x="1258509" y="465833"/>
                <a:ext cx="2935671" cy="1029334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dirty="0"/>
              </a:p>
            </p:txBody>
          </p:sp>
        </p:grpSp>
        <p:grpSp>
          <p:nvGrpSpPr>
            <p:cNvPr id="89" name="Agrupar 88">
              <a:extLst>
                <a:ext uri="{FF2B5EF4-FFF2-40B4-BE49-F238E27FC236}">
                  <a16:creationId xmlns:a16="http://schemas.microsoft.com/office/drawing/2014/main" id="{9699314A-E1DB-416C-92C1-6319DEC8912C}"/>
                </a:ext>
              </a:extLst>
            </p:cNvPr>
            <p:cNvGrpSpPr/>
            <p:nvPr/>
          </p:nvGrpSpPr>
          <p:grpSpPr>
            <a:xfrm>
              <a:off x="4894061" y="407458"/>
              <a:ext cx="2935671" cy="1031810"/>
              <a:chOff x="1258509" y="465833"/>
              <a:chExt cx="2935671" cy="1031810"/>
            </a:xfrm>
            <a:solidFill>
              <a:srgbClr val="4EB9AD"/>
            </a:solidFill>
          </p:grpSpPr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015A73C1-A3E6-49B2-ACE8-47462B6F55B2}"/>
                  </a:ext>
                </a:extLst>
              </p:cNvPr>
              <p:cNvSpPr/>
              <p:nvPr/>
            </p:nvSpPr>
            <p:spPr>
              <a:xfrm>
                <a:off x="1267496" y="474623"/>
                <a:ext cx="1046348" cy="1023020"/>
              </a:xfrm>
              <a:prstGeom prst="rect">
                <a:avLst/>
              </a:prstGeom>
              <a:solidFill>
                <a:srgbClr val="1D54A0"/>
              </a:solidFill>
              <a:ln>
                <a:solidFill>
                  <a:srgbClr val="1D54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dirty="0"/>
              </a:p>
            </p:txBody>
          </p:sp>
          <p:sp>
            <p:nvSpPr>
              <p:cNvPr id="91" name="Retângulo 90">
                <a:extLst>
                  <a:ext uri="{FF2B5EF4-FFF2-40B4-BE49-F238E27FC236}">
                    <a16:creationId xmlns:a16="http://schemas.microsoft.com/office/drawing/2014/main" id="{93D15AFF-98DD-4788-9AA1-618FD2A76FB8}"/>
                  </a:ext>
                </a:extLst>
              </p:cNvPr>
              <p:cNvSpPr/>
              <p:nvPr/>
            </p:nvSpPr>
            <p:spPr>
              <a:xfrm>
                <a:off x="1258509" y="465833"/>
                <a:ext cx="2935671" cy="1029334"/>
              </a:xfrm>
              <a:prstGeom prst="rect">
                <a:avLst/>
              </a:prstGeom>
              <a:noFill/>
              <a:ln w="38100">
                <a:solidFill>
                  <a:srgbClr val="1D54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dirty="0"/>
              </a:p>
            </p:txBody>
          </p:sp>
        </p:grpSp>
        <p:grpSp>
          <p:nvGrpSpPr>
            <p:cNvPr id="88" name="Agrupar 87">
              <a:extLst>
                <a:ext uri="{FF2B5EF4-FFF2-40B4-BE49-F238E27FC236}">
                  <a16:creationId xmlns:a16="http://schemas.microsoft.com/office/drawing/2014/main" id="{3521FC38-70BB-493F-A776-0E62EE618809}"/>
                </a:ext>
              </a:extLst>
            </p:cNvPr>
            <p:cNvGrpSpPr/>
            <p:nvPr/>
          </p:nvGrpSpPr>
          <p:grpSpPr>
            <a:xfrm>
              <a:off x="1075623" y="415552"/>
              <a:ext cx="2935671" cy="1031736"/>
              <a:chOff x="1075623" y="415552"/>
              <a:chExt cx="2935671" cy="1031736"/>
            </a:xfrm>
          </p:grpSpPr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FA54D44F-F3A8-4DD3-8513-C30CAA2AFA12}"/>
                  </a:ext>
                </a:extLst>
              </p:cNvPr>
              <p:cNvSpPr/>
              <p:nvPr/>
            </p:nvSpPr>
            <p:spPr>
              <a:xfrm>
                <a:off x="1075623" y="424268"/>
                <a:ext cx="1046348" cy="1023020"/>
              </a:xfrm>
              <a:prstGeom prst="rect">
                <a:avLst/>
              </a:prstGeom>
              <a:solidFill>
                <a:srgbClr val="E94C47"/>
              </a:solidFill>
              <a:ln>
                <a:solidFill>
                  <a:srgbClr val="E94C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dirty="0"/>
              </a:p>
            </p:txBody>
          </p:sp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A5631EED-06EC-4D33-87FD-4BFACD50C49B}"/>
                  </a:ext>
                </a:extLst>
              </p:cNvPr>
              <p:cNvSpPr/>
              <p:nvPr/>
            </p:nvSpPr>
            <p:spPr>
              <a:xfrm>
                <a:off x="1075623" y="415552"/>
                <a:ext cx="2935671" cy="1029334"/>
              </a:xfrm>
              <a:prstGeom prst="rect">
                <a:avLst/>
              </a:prstGeom>
              <a:noFill/>
              <a:ln w="38100">
                <a:solidFill>
                  <a:srgbClr val="E94C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dirty="0"/>
              </a:p>
            </p:txBody>
          </p:sp>
        </p:grp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4615AB61-D595-4B45-AF9F-E93257E442DA}"/>
                </a:ext>
              </a:extLst>
            </p:cNvPr>
            <p:cNvCxnSpPr>
              <a:cxnSpLocks/>
            </p:cNvCxnSpPr>
            <p:nvPr/>
          </p:nvCxnSpPr>
          <p:spPr>
            <a:xfrm>
              <a:off x="7028143" y="2096389"/>
              <a:ext cx="458526" cy="0"/>
            </a:xfrm>
            <a:prstGeom prst="line">
              <a:avLst/>
            </a:prstGeom>
            <a:ln w="38100">
              <a:solidFill>
                <a:srgbClr val="1D54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10A9F877-BF2E-4BAF-824D-E293B35ABBE6}"/>
                </a:ext>
              </a:extLst>
            </p:cNvPr>
            <p:cNvCxnSpPr>
              <a:cxnSpLocks/>
            </p:cNvCxnSpPr>
            <p:nvPr/>
          </p:nvCxnSpPr>
          <p:spPr>
            <a:xfrm>
              <a:off x="7028143" y="2904630"/>
              <a:ext cx="458526" cy="0"/>
            </a:xfrm>
            <a:prstGeom prst="line">
              <a:avLst/>
            </a:prstGeom>
            <a:ln w="38100">
              <a:solidFill>
                <a:srgbClr val="1D54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A967F0E7-F62A-4C1E-8400-97210DFD7798}"/>
                </a:ext>
              </a:extLst>
            </p:cNvPr>
            <p:cNvCxnSpPr>
              <a:cxnSpLocks/>
            </p:cNvCxnSpPr>
            <p:nvPr/>
          </p:nvCxnSpPr>
          <p:spPr>
            <a:xfrm>
              <a:off x="7028143" y="3780208"/>
              <a:ext cx="458526" cy="0"/>
            </a:xfrm>
            <a:prstGeom prst="line">
              <a:avLst/>
            </a:prstGeom>
            <a:ln w="38100">
              <a:solidFill>
                <a:srgbClr val="1D54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4AB3BAEF-C3FA-4755-9838-2C61CBF5CA68}"/>
                </a:ext>
              </a:extLst>
            </p:cNvPr>
            <p:cNvCxnSpPr>
              <a:cxnSpLocks/>
            </p:cNvCxnSpPr>
            <p:nvPr/>
          </p:nvCxnSpPr>
          <p:spPr>
            <a:xfrm>
              <a:off x="7028143" y="4709623"/>
              <a:ext cx="458526" cy="0"/>
            </a:xfrm>
            <a:prstGeom prst="line">
              <a:avLst/>
            </a:prstGeom>
            <a:ln w="38100">
              <a:solidFill>
                <a:srgbClr val="1D54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6EDE7BB4-AE6D-4753-AB3D-F2713863C585}"/>
                </a:ext>
              </a:extLst>
            </p:cNvPr>
            <p:cNvCxnSpPr>
              <a:cxnSpLocks/>
            </p:cNvCxnSpPr>
            <p:nvPr/>
          </p:nvCxnSpPr>
          <p:spPr>
            <a:xfrm>
              <a:off x="7028143" y="5578540"/>
              <a:ext cx="458526" cy="0"/>
            </a:xfrm>
            <a:prstGeom prst="line">
              <a:avLst/>
            </a:prstGeom>
            <a:ln w="38100">
              <a:solidFill>
                <a:srgbClr val="1D54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3BAEEB08-195F-4CE6-9DE2-ABA03A626FF7}"/>
                </a:ext>
              </a:extLst>
            </p:cNvPr>
            <p:cNvCxnSpPr/>
            <p:nvPr/>
          </p:nvCxnSpPr>
          <p:spPr>
            <a:xfrm>
              <a:off x="7486669" y="1468875"/>
              <a:ext cx="0" cy="4117956"/>
            </a:xfrm>
            <a:prstGeom prst="line">
              <a:avLst/>
            </a:prstGeom>
            <a:ln w="38100">
              <a:solidFill>
                <a:srgbClr val="1D54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5675E04C-E35F-476A-93F2-AA6E5B6B6CE7}"/>
                </a:ext>
              </a:extLst>
            </p:cNvPr>
            <p:cNvSpPr/>
            <p:nvPr/>
          </p:nvSpPr>
          <p:spPr>
            <a:xfrm>
              <a:off x="4749811" y="1790047"/>
              <a:ext cx="2298755" cy="607860"/>
            </a:xfrm>
            <a:prstGeom prst="rect">
              <a:avLst/>
            </a:prstGeom>
            <a:solidFill>
              <a:srgbClr val="1D54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880ADAB4-E0AC-4B4B-A7F6-D0E121256F6A}"/>
                </a:ext>
              </a:extLst>
            </p:cNvPr>
            <p:cNvSpPr/>
            <p:nvPr/>
          </p:nvSpPr>
          <p:spPr>
            <a:xfrm>
              <a:off x="4749811" y="2606677"/>
              <a:ext cx="2298755" cy="607860"/>
            </a:xfrm>
            <a:prstGeom prst="rect">
              <a:avLst/>
            </a:prstGeom>
            <a:solidFill>
              <a:srgbClr val="1D54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EC99B613-1FD4-4837-BCB3-975F0BBC4E2E}"/>
                </a:ext>
              </a:extLst>
            </p:cNvPr>
            <p:cNvSpPr/>
            <p:nvPr/>
          </p:nvSpPr>
          <p:spPr>
            <a:xfrm>
              <a:off x="4749811" y="3462230"/>
              <a:ext cx="2298755" cy="607860"/>
            </a:xfrm>
            <a:prstGeom prst="rect">
              <a:avLst/>
            </a:prstGeom>
            <a:solidFill>
              <a:srgbClr val="1D54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D68FBB43-D3A2-40D6-B90E-8149C1584F7F}"/>
                </a:ext>
              </a:extLst>
            </p:cNvPr>
            <p:cNvSpPr/>
            <p:nvPr/>
          </p:nvSpPr>
          <p:spPr>
            <a:xfrm>
              <a:off x="4749811" y="4409660"/>
              <a:ext cx="2298755" cy="607860"/>
            </a:xfrm>
            <a:prstGeom prst="rect">
              <a:avLst/>
            </a:prstGeom>
            <a:solidFill>
              <a:srgbClr val="1D54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A387AE42-3CA4-4046-9CA2-B85289E0BBB6}"/>
                </a:ext>
              </a:extLst>
            </p:cNvPr>
            <p:cNvSpPr/>
            <p:nvPr/>
          </p:nvSpPr>
          <p:spPr>
            <a:xfrm>
              <a:off x="4749811" y="5291192"/>
              <a:ext cx="2298755" cy="607860"/>
            </a:xfrm>
            <a:prstGeom prst="rect">
              <a:avLst/>
            </a:prstGeom>
            <a:solidFill>
              <a:srgbClr val="1D54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6DD6F72C-107E-4AAC-A5A4-6C7D8FB459A1}"/>
                </a:ext>
              </a:extLst>
            </p:cNvPr>
            <p:cNvSpPr/>
            <p:nvPr/>
          </p:nvSpPr>
          <p:spPr>
            <a:xfrm>
              <a:off x="1061981" y="5275106"/>
              <a:ext cx="1891304" cy="607860"/>
            </a:xfrm>
            <a:prstGeom prst="rect">
              <a:avLst/>
            </a:prstGeom>
            <a:solidFill>
              <a:srgbClr val="E94C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87D34C4D-3681-47B5-B2D2-516C5D51943F}"/>
                </a:ext>
              </a:extLst>
            </p:cNvPr>
            <p:cNvSpPr/>
            <p:nvPr/>
          </p:nvSpPr>
          <p:spPr>
            <a:xfrm>
              <a:off x="1047341" y="1800005"/>
              <a:ext cx="1891304" cy="607860"/>
            </a:xfrm>
            <a:prstGeom prst="rect">
              <a:avLst/>
            </a:prstGeom>
            <a:solidFill>
              <a:srgbClr val="E94C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B6F31946-FF5A-4A60-B677-14AC6137958C}"/>
                </a:ext>
              </a:extLst>
            </p:cNvPr>
            <p:cNvSpPr/>
            <p:nvPr/>
          </p:nvSpPr>
          <p:spPr>
            <a:xfrm>
              <a:off x="1047341" y="2584445"/>
              <a:ext cx="1891304" cy="607860"/>
            </a:xfrm>
            <a:prstGeom prst="rect">
              <a:avLst/>
            </a:prstGeom>
            <a:solidFill>
              <a:srgbClr val="E94C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9EF87383-F595-4FAB-9B50-D749659EF55D}"/>
                </a:ext>
              </a:extLst>
            </p:cNvPr>
            <p:cNvSpPr/>
            <p:nvPr/>
          </p:nvSpPr>
          <p:spPr>
            <a:xfrm>
              <a:off x="1063555" y="3462230"/>
              <a:ext cx="1891304" cy="607860"/>
            </a:xfrm>
            <a:prstGeom prst="rect">
              <a:avLst/>
            </a:prstGeom>
            <a:solidFill>
              <a:srgbClr val="E94C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64CCDD87-BC16-49C5-8310-8B3164299B75}"/>
                </a:ext>
              </a:extLst>
            </p:cNvPr>
            <p:cNvSpPr/>
            <p:nvPr/>
          </p:nvSpPr>
          <p:spPr>
            <a:xfrm>
              <a:off x="1063555" y="4397321"/>
              <a:ext cx="1891304" cy="607860"/>
            </a:xfrm>
            <a:prstGeom prst="rect">
              <a:avLst/>
            </a:prstGeom>
            <a:solidFill>
              <a:srgbClr val="E94C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BCFC0214-ACFA-4D02-9196-69EA53124C38}"/>
                </a:ext>
              </a:extLst>
            </p:cNvPr>
            <p:cNvSpPr txBox="1"/>
            <p:nvPr/>
          </p:nvSpPr>
          <p:spPr>
            <a:xfrm>
              <a:off x="2249430" y="792153"/>
              <a:ext cx="1702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  <a:latin typeface="Montserrat SemiBold" panose="00000700000000000000" pitchFamily="50" charset="0"/>
                </a:rPr>
                <a:t>Público-alvo</a:t>
              </a:r>
            </a:p>
          </p:txBody>
        </p:sp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1693D22A-E8E0-4CDA-B015-2E3F67AD1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65335" y="642852"/>
              <a:ext cx="802548" cy="680950"/>
            </a:xfrm>
            <a:prstGeom prst="rect">
              <a:avLst/>
            </a:prstGeom>
          </p:spPr>
        </p:pic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AA75B1EF-7EFC-49BD-9169-8D5062CB801E}"/>
                </a:ext>
              </a:extLst>
            </p:cNvPr>
            <p:cNvCxnSpPr>
              <a:cxnSpLocks/>
            </p:cNvCxnSpPr>
            <p:nvPr/>
          </p:nvCxnSpPr>
          <p:spPr>
            <a:xfrm>
              <a:off x="2961721" y="2096389"/>
              <a:ext cx="45852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9B99CBD1-DFD2-4DF7-A9E3-AFC2FE37A077}"/>
                </a:ext>
              </a:extLst>
            </p:cNvPr>
            <p:cNvCxnSpPr>
              <a:cxnSpLocks/>
            </p:cNvCxnSpPr>
            <p:nvPr/>
          </p:nvCxnSpPr>
          <p:spPr>
            <a:xfrm>
              <a:off x="2961721" y="2904630"/>
              <a:ext cx="45852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1F530312-450D-49AE-A2CD-DC5627B6CC76}"/>
                </a:ext>
              </a:extLst>
            </p:cNvPr>
            <p:cNvCxnSpPr>
              <a:cxnSpLocks/>
            </p:cNvCxnSpPr>
            <p:nvPr/>
          </p:nvCxnSpPr>
          <p:spPr>
            <a:xfrm>
              <a:off x="2961721" y="3780208"/>
              <a:ext cx="45852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6A6EFE0B-0D10-4234-83CB-E7CBC332874B}"/>
                </a:ext>
              </a:extLst>
            </p:cNvPr>
            <p:cNvCxnSpPr>
              <a:cxnSpLocks/>
            </p:cNvCxnSpPr>
            <p:nvPr/>
          </p:nvCxnSpPr>
          <p:spPr>
            <a:xfrm>
              <a:off x="2961721" y="4709623"/>
              <a:ext cx="45852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1420F19C-7E02-4DF5-8BA7-434814A2C6E3}"/>
                </a:ext>
              </a:extLst>
            </p:cNvPr>
            <p:cNvCxnSpPr>
              <a:cxnSpLocks/>
            </p:cNvCxnSpPr>
            <p:nvPr/>
          </p:nvCxnSpPr>
          <p:spPr>
            <a:xfrm>
              <a:off x="2961721" y="5578540"/>
              <a:ext cx="45852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D88607FD-A02E-4F0B-B5B0-AEE6C17802FB}"/>
                </a:ext>
              </a:extLst>
            </p:cNvPr>
            <p:cNvCxnSpPr/>
            <p:nvPr/>
          </p:nvCxnSpPr>
          <p:spPr>
            <a:xfrm>
              <a:off x="3420247" y="1468875"/>
              <a:ext cx="0" cy="41179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4BCC5AD2-97C4-44DA-B7DD-FF37A6EF5B3A}"/>
                </a:ext>
              </a:extLst>
            </p:cNvPr>
            <p:cNvSpPr txBox="1"/>
            <p:nvPr/>
          </p:nvSpPr>
          <p:spPr>
            <a:xfrm>
              <a:off x="1193078" y="1837925"/>
              <a:ext cx="16798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CRECHE OU </a:t>
              </a:r>
            </a:p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PRÉ-ESCOLAS DA EDUCAÇÃO INFANTIL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778DBCA7-6C08-49D5-8EA2-1B69FE034FEA}"/>
                </a:ext>
              </a:extLst>
            </p:cNvPr>
            <p:cNvSpPr txBox="1"/>
            <p:nvPr/>
          </p:nvSpPr>
          <p:spPr>
            <a:xfrm>
              <a:off x="1288346" y="2721396"/>
              <a:ext cx="1574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2º ANO DO ENSINO FUNDAMENTAL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763C4A54-A667-479A-BAD6-13373BEC0E35}"/>
                </a:ext>
              </a:extLst>
            </p:cNvPr>
            <p:cNvSpPr txBox="1"/>
            <p:nvPr/>
          </p:nvSpPr>
          <p:spPr>
            <a:xfrm>
              <a:off x="1253963" y="3558430"/>
              <a:ext cx="1787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5º E 9º ANO DO ENSINO FUNDAMENTAL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3B61CD7-1F95-4F22-8B1A-31457A0A4C6F}"/>
                </a:ext>
              </a:extLst>
            </p:cNvPr>
            <p:cNvSpPr txBox="1"/>
            <p:nvPr/>
          </p:nvSpPr>
          <p:spPr>
            <a:xfrm>
              <a:off x="1281837" y="4516172"/>
              <a:ext cx="1574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9º ANO DO ENSINO FUNDAMENTAL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930C0733-BA95-4DA2-ADFE-608E26BBABB1}"/>
                </a:ext>
              </a:extLst>
            </p:cNvPr>
            <p:cNvSpPr txBox="1"/>
            <p:nvPr/>
          </p:nvSpPr>
          <p:spPr>
            <a:xfrm>
              <a:off x="1311584" y="5376626"/>
              <a:ext cx="1574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3ª E 4ª SÉRIE DO ENSINO MÉDIO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CF2DA56F-CA02-44F8-9CB2-CF0499F936D4}"/>
                </a:ext>
              </a:extLst>
            </p:cNvPr>
            <p:cNvSpPr txBox="1"/>
            <p:nvPr/>
          </p:nvSpPr>
          <p:spPr>
            <a:xfrm>
              <a:off x="5993932" y="792153"/>
              <a:ext cx="1702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1D54A0"/>
                  </a:solidFill>
                  <a:latin typeface="Montserrat SemiBold" panose="00000700000000000000" pitchFamily="50" charset="0"/>
                </a:rPr>
                <a:t>Abrangência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D183C409-7A8F-4CE9-BBDF-7F5691A1AE83}"/>
                </a:ext>
              </a:extLst>
            </p:cNvPr>
            <p:cNvSpPr txBox="1"/>
            <p:nvPr/>
          </p:nvSpPr>
          <p:spPr>
            <a:xfrm>
              <a:off x="4815558" y="1855110"/>
              <a:ext cx="22125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PÚBLICAS OU CONVENIADAS COM O SETOR PÚBLICO – AMOSTRAL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8C2D4296-FE84-40BA-A2D0-EBC076D11779}"/>
                </a:ext>
              </a:extLst>
            </p:cNvPr>
            <p:cNvSpPr txBox="1"/>
            <p:nvPr/>
          </p:nvSpPr>
          <p:spPr>
            <a:xfrm>
              <a:off x="4739165" y="2708976"/>
              <a:ext cx="2385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PÚBLICAS – AMOSTRAL </a:t>
              </a:r>
            </a:p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PRIVADAS – AMOSTRAL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349D9EAF-F42E-4635-9F21-D1C5AD992E28}"/>
                </a:ext>
              </a:extLst>
            </p:cNvPr>
            <p:cNvSpPr txBox="1"/>
            <p:nvPr/>
          </p:nvSpPr>
          <p:spPr>
            <a:xfrm>
              <a:off x="4692696" y="3570131"/>
              <a:ext cx="2462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PÚBLICAS – CENSITÁRIO* </a:t>
              </a:r>
            </a:p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PRIVADAS – AMOSTRAL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2ACAF78C-75CB-410B-B0A4-AC0451B62416}"/>
                </a:ext>
              </a:extLst>
            </p:cNvPr>
            <p:cNvSpPr txBox="1"/>
            <p:nvPr/>
          </p:nvSpPr>
          <p:spPr>
            <a:xfrm>
              <a:off x="4716292" y="4493335"/>
              <a:ext cx="2365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PÚBLICAS – AMOSTRAL </a:t>
              </a:r>
            </a:p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PRIVADAS – AMOSTRAL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686DEB0B-31EF-4C7C-AE35-15C5AA244684}"/>
                </a:ext>
              </a:extLst>
            </p:cNvPr>
            <p:cNvSpPr txBox="1"/>
            <p:nvPr/>
          </p:nvSpPr>
          <p:spPr>
            <a:xfrm>
              <a:off x="4708136" y="5344888"/>
              <a:ext cx="23962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PÚBLICAS – CENSITÁRIO* </a:t>
              </a:r>
            </a:p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PRIVADAS – AMOSTRAL</a:t>
              </a:r>
            </a:p>
          </p:txBody>
        </p:sp>
        <p:pic>
          <p:nvPicPr>
            <p:cNvPr id="64" name="Gráfico 63">
              <a:extLst>
                <a:ext uri="{FF2B5EF4-FFF2-40B4-BE49-F238E27FC236}">
                  <a16:creationId xmlns:a16="http://schemas.microsoft.com/office/drawing/2014/main" id="{328A08BB-10E6-4022-BD72-B86B92A8C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47646" y="524980"/>
              <a:ext cx="766336" cy="804022"/>
            </a:xfrm>
            <a:prstGeom prst="rect">
              <a:avLst/>
            </a:prstGeom>
          </p:spPr>
        </p:pic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374BBC20-0E90-4099-9E27-E9EF2E9D387C}"/>
                </a:ext>
              </a:extLst>
            </p:cNvPr>
            <p:cNvCxnSpPr>
              <a:cxnSpLocks/>
            </p:cNvCxnSpPr>
            <p:nvPr/>
          </p:nvCxnSpPr>
          <p:spPr>
            <a:xfrm>
              <a:off x="10443414" y="2096389"/>
              <a:ext cx="458526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737F419C-EA40-4AB8-A5C6-4ACCF2A6B238}"/>
                </a:ext>
              </a:extLst>
            </p:cNvPr>
            <p:cNvCxnSpPr>
              <a:cxnSpLocks/>
            </p:cNvCxnSpPr>
            <p:nvPr/>
          </p:nvCxnSpPr>
          <p:spPr>
            <a:xfrm>
              <a:off x="10443414" y="2904630"/>
              <a:ext cx="458526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28AFBCFB-C39F-4276-B077-9A321C97B45C}"/>
                </a:ext>
              </a:extLst>
            </p:cNvPr>
            <p:cNvCxnSpPr>
              <a:cxnSpLocks/>
            </p:cNvCxnSpPr>
            <p:nvPr/>
          </p:nvCxnSpPr>
          <p:spPr>
            <a:xfrm>
              <a:off x="10443414" y="3780208"/>
              <a:ext cx="458526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D1C8FE06-8F99-4E66-B99A-D80C513E5162}"/>
                </a:ext>
              </a:extLst>
            </p:cNvPr>
            <p:cNvCxnSpPr>
              <a:cxnSpLocks/>
            </p:cNvCxnSpPr>
            <p:nvPr/>
          </p:nvCxnSpPr>
          <p:spPr>
            <a:xfrm>
              <a:off x="10443414" y="4709623"/>
              <a:ext cx="458526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9A737C5C-4C3F-4F10-9C98-1F130BE8DBC8}"/>
                </a:ext>
              </a:extLst>
            </p:cNvPr>
            <p:cNvCxnSpPr>
              <a:cxnSpLocks/>
            </p:cNvCxnSpPr>
            <p:nvPr/>
          </p:nvCxnSpPr>
          <p:spPr>
            <a:xfrm>
              <a:off x="10443414" y="5578540"/>
              <a:ext cx="458526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E54E8C72-5771-4D34-A9D3-9E76EEA4DA50}"/>
                </a:ext>
              </a:extLst>
            </p:cNvPr>
            <p:cNvCxnSpPr/>
            <p:nvPr/>
          </p:nvCxnSpPr>
          <p:spPr>
            <a:xfrm>
              <a:off x="10901940" y="1468875"/>
              <a:ext cx="0" cy="4117956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F8E59596-CBC5-482C-8E10-54D15282DAC6}"/>
                </a:ext>
              </a:extLst>
            </p:cNvPr>
            <p:cNvSpPr/>
            <p:nvPr/>
          </p:nvSpPr>
          <p:spPr>
            <a:xfrm>
              <a:off x="8649361" y="1790047"/>
              <a:ext cx="1891304" cy="6078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D5D3AB12-6689-4068-90F7-974513BC23A3}"/>
                </a:ext>
              </a:extLst>
            </p:cNvPr>
            <p:cNvSpPr/>
            <p:nvPr/>
          </p:nvSpPr>
          <p:spPr>
            <a:xfrm>
              <a:off x="8649361" y="2606677"/>
              <a:ext cx="1891304" cy="6078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0D2A3F38-219A-462C-8FDC-99262E4FE62A}"/>
                </a:ext>
              </a:extLst>
            </p:cNvPr>
            <p:cNvSpPr/>
            <p:nvPr/>
          </p:nvSpPr>
          <p:spPr>
            <a:xfrm>
              <a:off x="8649361" y="3462230"/>
              <a:ext cx="1891304" cy="6078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B48DD213-86D2-404D-A5EC-416B1248CB28}"/>
                </a:ext>
              </a:extLst>
            </p:cNvPr>
            <p:cNvSpPr/>
            <p:nvPr/>
          </p:nvSpPr>
          <p:spPr>
            <a:xfrm>
              <a:off x="8649361" y="4409660"/>
              <a:ext cx="1891304" cy="6078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8ED3405D-A0EE-488D-9EEC-08CA91A94C9B}"/>
                </a:ext>
              </a:extLst>
            </p:cNvPr>
            <p:cNvSpPr/>
            <p:nvPr/>
          </p:nvSpPr>
          <p:spPr>
            <a:xfrm>
              <a:off x="8649361" y="5291192"/>
              <a:ext cx="1891304" cy="6078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150AC364-EB93-43B8-8FB2-B5967760CB7B}"/>
                </a:ext>
              </a:extLst>
            </p:cNvPr>
            <p:cNvSpPr txBox="1"/>
            <p:nvPr/>
          </p:nvSpPr>
          <p:spPr>
            <a:xfrm>
              <a:off x="9694989" y="508751"/>
              <a:ext cx="2004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6">
                      <a:lumMod val="50000"/>
                    </a:schemeClr>
                  </a:solidFill>
                  <a:latin typeface="Montserrat SemiBold" panose="00000700000000000000" pitchFamily="50" charset="0"/>
                </a:rPr>
                <a:t>Instrumentos aplicados </a:t>
              </a:r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A126288F-9749-4F29-9C37-4827D19084E6}"/>
                </a:ext>
              </a:extLst>
            </p:cNvPr>
            <p:cNvSpPr txBox="1"/>
            <p:nvPr/>
          </p:nvSpPr>
          <p:spPr>
            <a:xfrm>
              <a:off x="8763530" y="1876009"/>
              <a:ext cx="1574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QUESTIONÁRIO ELETRÔNICO</a:t>
              </a:r>
            </a:p>
          </p:txBody>
        </p:sp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id="{724349EA-1821-449E-9655-4B6AC26D821B}"/>
                </a:ext>
              </a:extLst>
            </p:cNvPr>
            <p:cNvSpPr txBox="1"/>
            <p:nvPr/>
          </p:nvSpPr>
          <p:spPr>
            <a:xfrm>
              <a:off x="8763530" y="2674079"/>
              <a:ext cx="17003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PROVAS DE LP E MAT</a:t>
              </a:r>
            </a:p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QUESTIONÁRIO</a:t>
              </a:r>
            </a:p>
          </p:txBody>
        </p:sp>
        <p:sp>
          <p:nvSpPr>
            <p:cNvPr id="80" name="CaixaDeTexto 79">
              <a:extLst>
                <a:ext uri="{FF2B5EF4-FFF2-40B4-BE49-F238E27FC236}">
                  <a16:creationId xmlns:a16="http://schemas.microsoft.com/office/drawing/2014/main" id="{C9DC7761-A0C4-4AC2-AC4D-8B90AFD7D21D}"/>
                </a:ext>
              </a:extLst>
            </p:cNvPr>
            <p:cNvSpPr txBox="1"/>
            <p:nvPr/>
          </p:nvSpPr>
          <p:spPr>
            <a:xfrm>
              <a:off x="8763530" y="3536213"/>
              <a:ext cx="1574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PROVAS DE LP E MAT</a:t>
              </a:r>
            </a:p>
            <a:p>
              <a:r>
                <a:rPr lang="pt-BR" sz="9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QUESTIONÁRIO</a:t>
              </a:r>
            </a:p>
          </p:txBody>
        </p:sp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997D522F-B9D7-436C-8691-5EB0AA0884A2}"/>
                </a:ext>
              </a:extLst>
            </p:cNvPr>
            <p:cNvSpPr txBox="1"/>
            <p:nvPr/>
          </p:nvSpPr>
          <p:spPr>
            <a:xfrm>
              <a:off x="8763530" y="4576163"/>
              <a:ext cx="17771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PROVAS DE CH E CN</a:t>
              </a:r>
            </a:p>
          </p:txBody>
        </p: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E2DC4387-397A-47A5-800F-CC7FB96B705D}"/>
                </a:ext>
              </a:extLst>
            </p:cNvPr>
            <p:cNvSpPr txBox="1"/>
            <p:nvPr/>
          </p:nvSpPr>
          <p:spPr>
            <a:xfrm>
              <a:off x="8687015" y="5353927"/>
              <a:ext cx="1864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PROVAS DE LP E MAT</a:t>
              </a:r>
            </a:p>
            <a:p>
              <a:r>
                <a:rPr lang="pt-BR" sz="9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QUESTIONÁRIO</a:t>
              </a:r>
            </a:p>
          </p:txBody>
        </p:sp>
        <p:pic>
          <p:nvPicPr>
            <p:cNvPr id="85" name="Gráfico 84">
              <a:extLst>
                <a:ext uri="{FF2B5EF4-FFF2-40B4-BE49-F238E27FC236}">
                  <a16:creationId xmlns:a16="http://schemas.microsoft.com/office/drawing/2014/main" id="{A749102F-ED9C-48A8-B16A-D0C7BC39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39598" y="644359"/>
              <a:ext cx="757860" cy="574136"/>
            </a:xfrm>
            <a:prstGeom prst="rect">
              <a:avLst/>
            </a:prstGeom>
          </p:spPr>
        </p:pic>
        <p:sp>
          <p:nvSpPr>
            <p:cNvPr id="2" name="Seta: para a Direita 1">
              <a:extLst>
                <a:ext uri="{FF2B5EF4-FFF2-40B4-BE49-F238E27FC236}">
                  <a16:creationId xmlns:a16="http://schemas.microsoft.com/office/drawing/2014/main" id="{A5AEB5BD-4412-492C-9C3E-C666BE8673AD}"/>
                </a:ext>
              </a:extLst>
            </p:cNvPr>
            <p:cNvSpPr/>
            <p:nvPr/>
          </p:nvSpPr>
          <p:spPr>
            <a:xfrm>
              <a:off x="3524865" y="2096389"/>
              <a:ext cx="1010769" cy="2247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Seta: para a Direita 1">
              <a:extLst>
                <a:ext uri="{FF2B5EF4-FFF2-40B4-BE49-F238E27FC236}">
                  <a16:creationId xmlns:a16="http://schemas.microsoft.com/office/drawing/2014/main" id="{A5AEB5BD-4412-492C-9C3E-C666BE8673AD}"/>
                </a:ext>
              </a:extLst>
            </p:cNvPr>
            <p:cNvSpPr/>
            <p:nvPr/>
          </p:nvSpPr>
          <p:spPr>
            <a:xfrm>
              <a:off x="3519990" y="2825925"/>
              <a:ext cx="1010769" cy="2247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Seta: para a Direita 1">
              <a:extLst>
                <a:ext uri="{FF2B5EF4-FFF2-40B4-BE49-F238E27FC236}">
                  <a16:creationId xmlns:a16="http://schemas.microsoft.com/office/drawing/2014/main" id="{A5AEB5BD-4412-492C-9C3E-C666BE8673AD}"/>
                </a:ext>
              </a:extLst>
            </p:cNvPr>
            <p:cNvSpPr/>
            <p:nvPr/>
          </p:nvSpPr>
          <p:spPr>
            <a:xfrm>
              <a:off x="3528062" y="3683801"/>
              <a:ext cx="1010769" cy="2247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Seta: para a Direita 1">
              <a:extLst>
                <a:ext uri="{FF2B5EF4-FFF2-40B4-BE49-F238E27FC236}">
                  <a16:creationId xmlns:a16="http://schemas.microsoft.com/office/drawing/2014/main" id="{A5AEB5BD-4412-492C-9C3E-C666BE8673AD}"/>
                </a:ext>
              </a:extLst>
            </p:cNvPr>
            <p:cNvSpPr/>
            <p:nvPr/>
          </p:nvSpPr>
          <p:spPr>
            <a:xfrm>
              <a:off x="3527371" y="4616894"/>
              <a:ext cx="1010769" cy="2247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Seta: para a Direita 1">
              <a:extLst>
                <a:ext uri="{FF2B5EF4-FFF2-40B4-BE49-F238E27FC236}">
                  <a16:creationId xmlns:a16="http://schemas.microsoft.com/office/drawing/2014/main" id="{A5AEB5BD-4412-492C-9C3E-C666BE8673AD}"/>
                </a:ext>
              </a:extLst>
            </p:cNvPr>
            <p:cNvSpPr/>
            <p:nvPr/>
          </p:nvSpPr>
          <p:spPr>
            <a:xfrm>
              <a:off x="3527371" y="5351202"/>
              <a:ext cx="1010769" cy="2247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Seta: para a Direita 1">
              <a:extLst>
                <a:ext uri="{FF2B5EF4-FFF2-40B4-BE49-F238E27FC236}">
                  <a16:creationId xmlns:a16="http://schemas.microsoft.com/office/drawing/2014/main" id="{A5AEB5BD-4412-492C-9C3E-C666BE8673AD}"/>
                </a:ext>
              </a:extLst>
            </p:cNvPr>
            <p:cNvSpPr/>
            <p:nvPr/>
          </p:nvSpPr>
          <p:spPr>
            <a:xfrm>
              <a:off x="7549832" y="1973512"/>
              <a:ext cx="1010769" cy="2247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Seta: para a Direita 1">
              <a:extLst>
                <a:ext uri="{FF2B5EF4-FFF2-40B4-BE49-F238E27FC236}">
                  <a16:creationId xmlns:a16="http://schemas.microsoft.com/office/drawing/2014/main" id="{A5AEB5BD-4412-492C-9C3E-C666BE8673AD}"/>
                </a:ext>
              </a:extLst>
            </p:cNvPr>
            <p:cNvSpPr/>
            <p:nvPr/>
          </p:nvSpPr>
          <p:spPr>
            <a:xfrm>
              <a:off x="7562630" y="2676587"/>
              <a:ext cx="1010769" cy="2247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Seta: para a Direita 1">
              <a:extLst>
                <a:ext uri="{FF2B5EF4-FFF2-40B4-BE49-F238E27FC236}">
                  <a16:creationId xmlns:a16="http://schemas.microsoft.com/office/drawing/2014/main" id="{A5AEB5BD-4412-492C-9C3E-C666BE8673AD}"/>
                </a:ext>
              </a:extLst>
            </p:cNvPr>
            <p:cNvSpPr/>
            <p:nvPr/>
          </p:nvSpPr>
          <p:spPr>
            <a:xfrm>
              <a:off x="7562630" y="3602231"/>
              <a:ext cx="1010769" cy="2247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9" name="Seta: para a Direita 1">
              <a:extLst>
                <a:ext uri="{FF2B5EF4-FFF2-40B4-BE49-F238E27FC236}">
                  <a16:creationId xmlns:a16="http://schemas.microsoft.com/office/drawing/2014/main" id="{A5AEB5BD-4412-492C-9C3E-C666BE8673AD}"/>
                </a:ext>
              </a:extLst>
            </p:cNvPr>
            <p:cNvSpPr/>
            <p:nvPr/>
          </p:nvSpPr>
          <p:spPr>
            <a:xfrm>
              <a:off x="7553628" y="4576160"/>
              <a:ext cx="1010769" cy="2247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0" name="Seta: para a Direita 1">
              <a:extLst>
                <a:ext uri="{FF2B5EF4-FFF2-40B4-BE49-F238E27FC236}">
                  <a16:creationId xmlns:a16="http://schemas.microsoft.com/office/drawing/2014/main" id="{A5AEB5BD-4412-492C-9C3E-C666BE8673AD}"/>
                </a:ext>
              </a:extLst>
            </p:cNvPr>
            <p:cNvSpPr/>
            <p:nvPr/>
          </p:nvSpPr>
          <p:spPr>
            <a:xfrm>
              <a:off x="7551707" y="5275715"/>
              <a:ext cx="1010769" cy="2247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1" name="Agrupar 100"/>
          <p:cNvGrpSpPr/>
          <p:nvPr/>
        </p:nvGrpSpPr>
        <p:grpSpPr>
          <a:xfrm>
            <a:off x="392494" y="1119159"/>
            <a:ext cx="3803247" cy="1338621"/>
            <a:chOff x="521499" y="426758"/>
            <a:chExt cx="3491788" cy="1338621"/>
          </a:xfrm>
        </p:grpSpPr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87D34C4D-3681-47B5-B2D2-516C5D51943F}"/>
                </a:ext>
              </a:extLst>
            </p:cNvPr>
            <p:cNvSpPr/>
            <p:nvPr/>
          </p:nvSpPr>
          <p:spPr>
            <a:xfrm>
              <a:off x="521499" y="426758"/>
              <a:ext cx="3393796" cy="1338621"/>
            </a:xfrm>
            <a:prstGeom prst="rect">
              <a:avLst/>
            </a:prstGeom>
            <a:solidFill>
              <a:srgbClr val="E94C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3" name="CaixaDeTexto 102">
              <a:extLst>
                <a:ext uri="{FF2B5EF4-FFF2-40B4-BE49-F238E27FC236}">
                  <a16:creationId xmlns:a16="http://schemas.microsoft.com/office/drawing/2014/main" id="{4BCC5AD2-97C4-44DA-B7DD-FF37A6EF5B3A}"/>
                </a:ext>
              </a:extLst>
            </p:cNvPr>
            <p:cNvSpPr txBox="1"/>
            <p:nvPr/>
          </p:nvSpPr>
          <p:spPr>
            <a:xfrm>
              <a:off x="541004" y="453717"/>
              <a:ext cx="34722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CRECHE OU </a:t>
              </a:r>
            </a:p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PRÉ-ESCOLAS DA EDUCAÇÃO INFANTIL</a:t>
              </a:r>
            </a:p>
          </p:txBody>
        </p:sp>
      </p:grpSp>
      <p:grpSp>
        <p:nvGrpSpPr>
          <p:cNvPr id="104" name="Agrupar 103"/>
          <p:cNvGrpSpPr/>
          <p:nvPr/>
        </p:nvGrpSpPr>
        <p:grpSpPr>
          <a:xfrm>
            <a:off x="3105264" y="1140973"/>
            <a:ext cx="5596870" cy="2078320"/>
            <a:chOff x="4749811" y="1790047"/>
            <a:chExt cx="2298755" cy="970536"/>
          </a:xfrm>
        </p:grpSpPr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5675E04C-E35F-476A-93F2-AA6E5B6B6CE7}"/>
                </a:ext>
              </a:extLst>
            </p:cNvPr>
            <p:cNvSpPr/>
            <p:nvPr/>
          </p:nvSpPr>
          <p:spPr>
            <a:xfrm>
              <a:off x="4749811" y="1790047"/>
              <a:ext cx="2298755" cy="60786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6" name="CaixaDeTexto 105">
              <a:extLst>
                <a:ext uri="{FF2B5EF4-FFF2-40B4-BE49-F238E27FC236}">
                  <a16:creationId xmlns:a16="http://schemas.microsoft.com/office/drawing/2014/main" id="{D183C409-7A8F-4CE9-BBDF-7F5691A1AE83}"/>
                </a:ext>
              </a:extLst>
            </p:cNvPr>
            <p:cNvSpPr txBox="1"/>
            <p:nvPr/>
          </p:nvSpPr>
          <p:spPr>
            <a:xfrm>
              <a:off x="4815558" y="1855110"/>
              <a:ext cx="2212582" cy="905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PÚBLICAS OU CONVENIADAS COM O SETOR PÚBLICO – AMOSTRAL</a:t>
              </a:r>
            </a:p>
          </p:txBody>
        </p:sp>
      </p:grpSp>
      <p:grpSp>
        <p:nvGrpSpPr>
          <p:cNvPr id="107" name="Agrupar 106"/>
          <p:cNvGrpSpPr/>
          <p:nvPr/>
        </p:nvGrpSpPr>
        <p:grpSpPr>
          <a:xfrm>
            <a:off x="7562309" y="1196298"/>
            <a:ext cx="4198887" cy="1162174"/>
            <a:chOff x="8649361" y="1790047"/>
            <a:chExt cx="1891304" cy="607860"/>
          </a:xfrm>
        </p:grpSpPr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F8E59596-CBC5-482C-8E10-54D15282DAC6}"/>
                </a:ext>
              </a:extLst>
            </p:cNvPr>
            <p:cNvSpPr/>
            <p:nvPr/>
          </p:nvSpPr>
          <p:spPr>
            <a:xfrm>
              <a:off x="8649361" y="1790047"/>
              <a:ext cx="1891304" cy="6078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9" name="CaixaDeTexto 108">
              <a:extLst>
                <a:ext uri="{FF2B5EF4-FFF2-40B4-BE49-F238E27FC236}">
                  <a16:creationId xmlns:a16="http://schemas.microsoft.com/office/drawing/2014/main" id="{A126288F-9749-4F29-9C37-4827D19084E6}"/>
                </a:ext>
              </a:extLst>
            </p:cNvPr>
            <p:cNvSpPr txBox="1"/>
            <p:nvPr/>
          </p:nvSpPr>
          <p:spPr>
            <a:xfrm>
              <a:off x="8763530" y="1876009"/>
              <a:ext cx="1574206" cy="434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QUESTIONÁRIO </a:t>
              </a:r>
            </a:p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ELETRÔNICO</a:t>
              </a:r>
            </a:p>
          </p:txBody>
        </p:sp>
      </p:grpSp>
      <p:grpSp>
        <p:nvGrpSpPr>
          <p:cNvPr id="111" name="Agrupar 110"/>
          <p:cNvGrpSpPr/>
          <p:nvPr/>
        </p:nvGrpSpPr>
        <p:grpSpPr>
          <a:xfrm>
            <a:off x="389559" y="2161121"/>
            <a:ext cx="3680924" cy="1318124"/>
            <a:chOff x="1178202" y="2590711"/>
            <a:chExt cx="1891306" cy="607860"/>
          </a:xfrm>
        </p:grpSpPr>
        <p:sp>
          <p:nvSpPr>
            <p:cNvPr id="112" name="Retângulo 111">
              <a:extLst>
                <a:ext uri="{FF2B5EF4-FFF2-40B4-BE49-F238E27FC236}">
                  <a16:creationId xmlns:a16="http://schemas.microsoft.com/office/drawing/2014/main" id="{B6F31946-FF5A-4A60-B677-14AC6137958C}"/>
                </a:ext>
              </a:extLst>
            </p:cNvPr>
            <p:cNvSpPr/>
            <p:nvPr/>
          </p:nvSpPr>
          <p:spPr>
            <a:xfrm>
              <a:off x="1178204" y="2590711"/>
              <a:ext cx="1891304" cy="607860"/>
            </a:xfrm>
            <a:prstGeom prst="rect">
              <a:avLst/>
            </a:prstGeom>
            <a:solidFill>
              <a:srgbClr val="E94C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3" name="CaixaDeTexto 112">
              <a:extLst>
                <a:ext uri="{FF2B5EF4-FFF2-40B4-BE49-F238E27FC236}">
                  <a16:creationId xmlns:a16="http://schemas.microsoft.com/office/drawing/2014/main" id="{778DBCA7-6C08-49D5-8EA2-1B69FE034FEA}"/>
                </a:ext>
              </a:extLst>
            </p:cNvPr>
            <p:cNvSpPr txBox="1"/>
            <p:nvPr/>
          </p:nvSpPr>
          <p:spPr>
            <a:xfrm>
              <a:off x="1178202" y="2703031"/>
              <a:ext cx="1891304" cy="38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2º ANO DO ENSINO FUNDAMENTAL</a:t>
              </a:r>
            </a:p>
          </p:txBody>
        </p:sp>
      </p:grpSp>
      <p:grpSp>
        <p:nvGrpSpPr>
          <p:cNvPr id="114" name="Agrupar 113"/>
          <p:cNvGrpSpPr/>
          <p:nvPr/>
        </p:nvGrpSpPr>
        <p:grpSpPr>
          <a:xfrm>
            <a:off x="3071457" y="2270059"/>
            <a:ext cx="5754569" cy="1142755"/>
            <a:chOff x="4790553" y="2582767"/>
            <a:chExt cx="2669097" cy="531419"/>
          </a:xfrm>
        </p:grpSpPr>
        <p:sp>
          <p:nvSpPr>
            <p:cNvPr id="115" name="Retângulo 114">
              <a:extLst>
                <a:ext uri="{FF2B5EF4-FFF2-40B4-BE49-F238E27FC236}">
                  <a16:creationId xmlns:a16="http://schemas.microsoft.com/office/drawing/2014/main" id="{880ADAB4-E0AC-4B4B-A7F6-D0E121256F6A}"/>
                </a:ext>
              </a:extLst>
            </p:cNvPr>
            <p:cNvSpPr/>
            <p:nvPr/>
          </p:nvSpPr>
          <p:spPr>
            <a:xfrm>
              <a:off x="4790553" y="2582767"/>
              <a:ext cx="2595953" cy="53141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6" name="CaixaDeTexto 115">
              <a:extLst>
                <a:ext uri="{FF2B5EF4-FFF2-40B4-BE49-F238E27FC236}">
                  <a16:creationId xmlns:a16="http://schemas.microsoft.com/office/drawing/2014/main" id="{8C2D4296-FE84-40BA-A2D0-EBC076D11779}"/>
                </a:ext>
              </a:extLst>
            </p:cNvPr>
            <p:cNvSpPr txBox="1"/>
            <p:nvPr/>
          </p:nvSpPr>
          <p:spPr>
            <a:xfrm>
              <a:off x="4838659" y="2650481"/>
              <a:ext cx="2620991" cy="38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PÚBLICAS – AMOSTRAL </a:t>
              </a:r>
            </a:p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PRIVADAS – AMOSTRAL</a:t>
              </a:r>
            </a:p>
          </p:txBody>
        </p:sp>
      </p:grpSp>
      <p:grpSp>
        <p:nvGrpSpPr>
          <p:cNvPr id="117" name="Agrupar 116"/>
          <p:cNvGrpSpPr/>
          <p:nvPr/>
        </p:nvGrpSpPr>
        <p:grpSpPr>
          <a:xfrm>
            <a:off x="7569379" y="2282978"/>
            <a:ext cx="4198884" cy="1158989"/>
            <a:chOff x="8649361" y="2606677"/>
            <a:chExt cx="1891304" cy="607860"/>
          </a:xfrm>
        </p:grpSpPr>
        <p:sp>
          <p:nvSpPr>
            <p:cNvPr id="118" name="Retângulo 117">
              <a:extLst>
                <a:ext uri="{FF2B5EF4-FFF2-40B4-BE49-F238E27FC236}">
                  <a16:creationId xmlns:a16="http://schemas.microsoft.com/office/drawing/2014/main" id="{D5D3AB12-6689-4068-90F7-974513BC23A3}"/>
                </a:ext>
              </a:extLst>
            </p:cNvPr>
            <p:cNvSpPr/>
            <p:nvPr/>
          </p:nvSpPr>
          <p:spPr>
            <a:xfrm>
              <a:off x="8649361" y="2606677"/>
              <a:ext cx="1891304" cy="6078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9" name="CaixaDeTexto 118">
              <a:extLst>
                <a:ext uri="{FF2B5EF4-FFF2-40B4-BE49-F238E27FC236}">
                  <a16:creationId xmlns:a16="http://schemas.microsoft.com/office/drawing/2014/main" id="{724349EA-1821-449E-9655-4B6AC26D821B}"/>
                </a:ext>
              </a:extLst>
            </p:cNvPr>
            <p:cNvSpPr txBox="1"/>
            <p:nvPr/>
          </p:nvSpPr>
          <p:spPr>
            <a:xfrm>
              <a:off x="8763530" y="2674079"/>
              <a:ext cx="1700306" cy="43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PROVAS DE LP E MAT</a:t>
              </a:r>
            </a:p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QUESTIONÁRIO</a:t>
              </a:r>
            </a:p>
          </p:txBody>
        </p:sp>
      </p:grpSp>
      <p:grpSp>
        <p:nvGrpSpPr>
          <p:cNvPr id="120" name="Agrupar 119"/>
          <p:cNvGrpSpPr/>
          <p:nvPr/>
        </p:nvGrpSpPr>
        <p:grpSpPr>
          <a:xfrm>
            <a:off x="371927" y="2901056"/>
            <a:ext cx="3934065" cy="1414324"/>
            <a:chOff x="1178201" y="3462230"/>
            <a:chExt cx="1964723" cy="607860"/>
          </a:xfrm>
        </p:grpSpPr>
        <p:sp>
          <p:nvSpPr>
            <p:cNvPr id="121" name="Retângulo 120">
              <a:extLst>
                <a:ext uri="{FF2B5EF4-FFF2-40B4-BE49-F238E27FC236}">
                  <a16:creationId xmlns:a16="http://schemas.microsoft.com/office/drawing/2014/main" id="{9EF87383-F595-4FAB-9B50-D749659EF55D}"/>
                </a:ext>
              </a:extLst>
            </p:cNvPr>
            <p:cNvSpPr/>
            <p:nvPr/>
          </p:nvSpPr>
          <p:spPr>
            <a:xfrm>
              <a:off x="1178204" y="3462230"/>
              <a:ext cx="1928215" cy="607860"/>
            </a:xfrm>
            <a:prstGeom prst="rect">
              <a:avLst/>
            </a:prstGeom>
            <a:solidFill>
              <a:srgbClr val="E94C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2" name="CaixaDeTexto 121">
              <a:extLst>
                <a:ext uri="{FF2B5EF4-FFF2-40B4-BE49-F238E27FC236}">
                  <a16:creationId xmlns:a16="http://schemas.microsoft.com/office/drawing/2014/main" id="{763C4A54-A667-479A-BAD6-13373BEC0E35}"/>
                </a:ext>
              </a:extLst>
            </p:cNvPr>
            <p:cNvSpPr txBox="1"/>
            <p:nvPr/>
          </p:nvSpPr>
          <p:spPr>
            <a:xfrm>
              <a:off x="1178201" y="3570339"/>
              <a:ext cx="1964723" cy="35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5º E 9º ANO DO ENSINO FUNDAMENTAL</a:t>
              </a:r>
            </a:p>
          </p:txBody>
        </p:sp>
      </p:grpSp>
      <p:grpSp>
        <p:nvGrpSpPr>
          <p:cNvPr id="123" name="Agrupar 122"/>
          <p:cNvGrpSpPr/>
          <p:nvPr/>
        </p:nvGrpSpPr>
        <p:grpSpPr>
          <a:xfrm>
            <a:off x="3007826" y="2881690"/>
            <a:ext cx="6018880" cy="1272099"/>
            <a:chOff x="4723875" y="3462230"/>
            <a:chExt cx="2462191" cy="607860"/>
          </a:xfrm>
        </p:grpSpPr>
        <p:sp>
          <p:nvSpPr>
            <p:cNvPr id="124" name="Retângulo 123">
              <a:extLst>
                <a:ext uri="{FF2B5EF4-FFF2-40B4-BE49-F238E27FC236}">
                  <a16:creationId xmlns:a16="http://schemas.microsoft.com/office/drawing/2014/main" id="{EC99B613-1FD4-4837-BCB3-975F0BBC4E2E}"/>
                </a:ext>
              </a:extLst>
            </p:cNvPr>
            <p:cNvSpPr/>
            <p:nvPr/>
          </p:nvSpPr>
          <p:spPr>
            <a:xfrm>
              <a:off x="4749811" y="3462230"/>
              <a:ext cx="2298755" cy="60786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5" name="CaixaDeTexto 124">
              <a:extLst>
                <a:ext uri="{FF2B5EF4-FFF2-40B4-BE49-F238E27FC236}">
                  <a16:creationId xmlns:a16="http://schemas.microsoft.com/office/drawing/2014/main" id="{349D9EAF-F42E-4635-9F21-D1C5AD992E28}"/>
                </a:ext>
              </a:extLst>
            </p:cNvPr>
            <p:cNvSpPr txBox="1"/>
            <p:nvPr/>
          </p:nvSpPr>
          <p:spPr>
            <a:xfrm>
              <a:off x="4723875" y="3563527"/>
              <a:ext cx="2462191" cy="440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PÚBLICAS – CENSITÁRIO* </a:t>
              </a:r>
            </a:p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PRIVADAS – AMOSTRAL</a:t>
              </a:r>
            </a:p>
          </p:txBody>
        </p:sp>
      </p:grpSp>
      <p:grpSp>
        <p:nvGrpSpPr>
          <p:cNvPr id="126" name="Agrupar 125"/>
          <p:cNvGrpSpPr/>
          <p:nvPr/>
        </p:nvGrpSpPr>
        <p:grpSpPr>
          <a:xfrm>
            <a:off x="7587904" y="3021222"/>
            <a:ext cx="4198885" cy="1158989"/>
            <a:chOff x="8656648" y="3459127"/>
            <a:chExt cx="1891304" cy="607860"/>
          </a:xfrm>
        </p:grpSpPr>
        <p:sp>
          <p:nvSpPr>
            <p:cNvPr id="127" name="Retângulo 126">
              <a:extLst>
                <a:ext uri="{FF2B5EF4-FFF2-40B4-BE49-F238E27FC236}">
                  <a16:creationId xmlns:a16="http://schemas.microsoft.com/office/drawing/2014/main" id="{0D2A3F38-219A-462C-8FDC-99262E4FE62A}"/>
                </a:ext>
              </a:extLst>
            </p:cNvPr>
            <p:cNvSpPr/>
            <p:nvPr/>
          </p:nvSpPr>
          <p:spPr>
            <a:xfrm>
              <a:off x="8656648" y="3459127"/>
              <a:ext cx="1891304" cy="6078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8" name="CaixaDeTexto 127">
              <a:extLst>
                <a:ext uri="{FF2B5EF4-FFF2-40B4-BE49-F238E27FC236}">
                  <a16:creationId xmlns:a16="http://schemas.microsoft.com/office/drawing/2014/main" id="{C9DC7761-A0C4-4AC2-AC4D-8B90AFD7D21D}"/>
                </a:ext>
              </a:extLst>
            </p:cNvPr>
            <p:cNvSpPr txBox="1"/>
            <p:nvPr/>
          </p:nvSpPr>
          <p:spPr>
            <a:xfrm>
              <a:off x="8767693" y="3527038"/>
              <a:ext cx="1641702" cy="43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PROVAS DE LP E MAT</a:t>
              </a:r>
            </a:p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QUESTIONÁRIO</a:t>
              </a:r>
            </a:p>
          </p:txBody>
        </p:sp>
      </p:grpSp>
      <p:grpSp>
        <p:nvGrpSpPr>
          <p:cNvPr id="129" name="Agrupar 128"/>
          <p:cNvGrpSpPr/>
          <p:nvPr/>
        </p:nvGrpSpPr>
        <p:grpSpPr>
          <a:xfrm>
            <a:off x="391641" y="3851203"/>
            <a:ext cx="3680919" cy="1313600"/>
            <a:chOff x="1078939" y="4409660"/>
            <a:chExt cx="1891304" cy="607860"/>
          </a:xfrm>
        </p:grpSpPr>
        <p:sp>
          <p:nvSpPr>
            <p:cNvPr id="130" name="Retângulo 129">
              <a:extLst>
                <a:ext uri="{FF2B5EF4-FFF2-40B4-BE49-F238E27FC236}">
                  <a16:creationId xmlns:a16="http://schemas.microsoft.com/office/drawing/2014/main" id="{64CCDD87-BC16-49C5-8310-8B3164299B75}"/>
                </a:ext>
              </a:extLst>
            </p:cNvPr>
            <p:cNvSpPr/>
            <p:nvPr/>
          </p:nvSpPr>
          <p:spPr>
            <a:xfrm>
              <a:off x="1078939" y="4409660"/>
              <a:ext cx="1891304" cy="607860"/>
            </a:xfrm>
            <a:prstGeom prst="rect">
              <a:avLst/>
            </a:prstGeom>
            <a:solidFill>
              <a:srgbClr val="E94C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1" name="CaixaDeTexto 130">
              <a:extLst>
                <a:ext uri="{FF2B5EF4-FFF2-40B4-BE49-F238E27FC236}">
                  <a16:creationId xmlns:a16="http://schemas.microsoft.com/office/drawing/2014/main" id="{D3B61CD7-1F95-4F22-8B1A-31457A0A4C6F}"/>
                </a:ext>
              </a:extLst>
            </p:cNvPr>
            <p:cNvSpPr txBox="1"/>
            <p:nvPr/>
          </p:nvSpPr>
          <p:spPr>
            <a:xfrm>
              <a:off x="1134476" y="4440012"/>
              <a:ext cx="1637466" cy="384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9º ANO DO ENSINO FUNDAMENTAL</a:t>
              </a:r>
            </a:p>
          </p:txBody>
        </p:sp>
      </p:grpSp>
      <p:grpSp>
        <p:nvGrpSpPr>
          <p:cNvPr id="132" name="Agrupar 131"/>
          <p:cNvGrpSpPr/>
          <p:nvPr/>
        </p:nvGrpSpPr>
        <p:grpSpPr>
          <a:xfrm>
            <a:off x="3077642" y="3904583"/>
            <a:ext cx="5601778" cy="1265548"/>
            <a:chOff x="2417537" y="2646196"/>
            <a:chExt cx="5601778" cy="1259348"/>
          </a:xfrm>
        </p:grpSpPr>
        <p:sp>
          <p:nvSpPr>
            <p:cNvPr id="133" name="Retângulo 132">
              <a:extLst>
                <a:ext uri="{FF2B5EF4-FFF2-40B4-BE49-F238E27FC236}">
                  <a16:creationId xmlns:a16="http://schemas.microsoft.com/office/drawing/2014/main" id="{D68FBB43-D3A2-40D6-B90E-8149C1584F7F}"/>
                </a:ext>
              </a:extLst>
            </p:cNvPr>
            <p:cNvSpPr/>
            <p:nvPr/>
          </p:nvSpPr>
          <p:spPr>
            <a:xfrm>
              <a:off x="2417537" y="2646196"/>
              <a:ext cx="5601778" cy="125934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4" name="CaixaDeTexto 133">
              <a:extLst>
                <a:ext uri="{FF2B5EF4-FFF2-40B4-BE49-F238E27FC236}">
                  <a16:creationId xmlns:a16="http://schemas.microsoft.com/office/drawing/2014/main" id="{2ACAF78C-75CB-410B-B0A4-AC0451B62416}"/>
                </a:ext>
              </a:extLst>
            </p:cNvPr>
            <p:cNvSpPr txBox="1"/>
            <p:nvPr/>
          </p:nvSpPr>
          <p:spPr>
            <a:xfrm>
              <a:off x="2565147" y="2847182"/>
              <a:ext cx="5404436" cy="82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PÚBLICAS – AMOSTRAL </a:t>
              </a:r>
            </a:p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PRIVADAS – AMOSTRAL</a:t>
              </a:r>
            </a:p>
          </p:txBody>
        </p:sp>
      </p:grpSp>
      <p:grpSp>
        <p:nvGrpSpPr>
          <p:cNvPr id="135" name="Agrupar 134"/>
          <p:cNvGrpSpPr/>
          <p:nvPr/>
        </p:nvGrpSpPr>
        <p:grpSpPr>
          <a:xfrm>
            <a:off x="7605925" y="3913858"/>
            <a:ext cx="4198886" cy="1158989"/>
            <a:chOff x="8649361" y="4409660"/>
            <a:chExt cx="1891304" cy="607860"/>
          </a:xfrm>
        </p:grpSpPr>
        <p:sp>
          <p:nvSpPr>
            <p:cNvPr id="136" name="Retângulo 135">
              <a:extLst>
                <a:ext uri="{FF2B5EF4-FFF2-40B4-BE49-F238E27FC236}">
                  <a16:creationId xmlns:a16="http://schemas.microsoft.com/office/drawing/2014/main" id="{B48DD213-86D2-404D-A5EC-416B1248CB28}"/>
                </a:ext>
              </a:extLst>
            </p:cNvPr>
            <p:cNvSpPr/>
            <p:nvPr/>
          </p:nvSpPr>
          <p:spPr>
            <a:xfrm>
              <a:off x="8649361" y="4409660"/>
              <a:ext cx="1891304" cy="6078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7" name="CaixaDeTexto 136">
              <a:extLst>
                <a:ext uri="{FF2B5EF4-FFF2-40B4-BE49-F238E27FC236}">
                  <a16:creationId xmlns:a16="http://schemas.microsoft.com/office/drawing/2014/main" id="{997D522F-B9D7-436C-8691-5EB0AA0884A2}"/>
                </a:ext>
              </a:extLst>
            </p:cNvPr>
            <p:cNvSpPr txBox="1"/>
            <p:nvPr/>
          </p:nvSpPr>
          <p:spPr>
            <a:xfrm>
              <a:off x="8763530" y="4576163"/>
              <a:ext cx="17771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PROVAS DE CH E CN</a:t>
              </a:r>
            </a:p>
          </p:txBody>
        </p:sp>
      </p:grpSp>
      <p:grpSp>
        <p:nvGrpSpPr>
          <p:cNvPr id="138" name="Agrupar 137"/>
          <p:cNvGrpSpPr/>
          <p:nvPr/>
        </p:nvGrpSpPr>
        <p:grpSpPr>
          <a:xfrm>
            <a:off x="379190" y="4678152"/>
            <a:ext cx="3485236" cy="1338622"/>
            <a:chOff x="1178204" y="5274610"/>
            <a:chExt cx="1891304" cy="607860"/>
          </a:xfrm>
        </p:grpSpPr>
        <p:sp>
          <p:nvSpPr>
            <p:cNvPr id="139" name="Retângulo 138">
              <a:extLst>
                <a:ext uri="{FF2B5EF4-FFF2-40B4-BE49-F238E27FC236}">
                  <a16:creationId xmlns:a16="http://schemas.microsoft.com/office/drawing/2014/main" id="{6DD6F72C-107E-4AAC-A5A4-6C7D8FB459A1}"/>
                </a:ext>
              </a:extLst>
            </p:cNvPr>
            <p:cNvSpPr/>
            <p:nvPr/>
          </p:nvSpPr>
          <p:spPr>
            <a:xfrm>
              <a:off x="1178204" y="5274610"/>
              <a:ext cx="1891304" cy="607860"/>
            </a:xfrm>
            <a:prstGeom prst="rect">
              <a:avLst/>
            </a:prstGeom>
            <a:solidFill>
              <a:srgbClr val="E94C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0" name="CaixaDeTexto 139">
              <a:extLst>
                <a:ext uri="{FF2B5EF4-FFF2-40B4-BE49-F238E27FC236}">
                  <a16:creationId xmlns:a16="http://schemas.microsoft.com/office/drawing/2014/main" id="{930C0733-BA95-4DA2-ADFE-608E26BBABB1}"/>
                </a:ext>
              </a:extLst>
            </p:cNvPr>
            <p:cNvSpPr txBox="1"/>
            <p:nvPr/>
          </p:nvSpPr>
          <p:spPr>
            <a:xfrm>
              <a:off x="1281837" y="5388080"/>
              <a:ext cx="1574206" cy="377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3ª E 4ª SÉRIE DO ENSINO MÉDIO</a:t>
              </a:r>
            </a:p>
          </p:txBody>
        </p:sp>
      </p:grpSp>
      <p:grpSp>
        <p:nvGrpSpPr>
          <p:cNvPr id="141" name="Agrupar 140"/>
          <p:cNvGrpSpPr/>
          <p:nvPr/>
        </p:nvGrpSpPr>
        <p:grpSpPr>
          <a:xfrm>
            <a:off x="3082779" y="4675437"/>
            <a:ext cx="5601778" cy="1431649"/>
            <a:chOff x="4715632" y="5958442"/>
            <a:chExt cx="2388767" cy="607860"/>
          </a:xfrm>
        </p:grpSpPr>
        <p:sp>
          <p:nvSpPr>
            <p:cNvPr id="142" name="Retângulo 141">
              <a:extLst>
                <a:ext uri="{FF2B5EF4-FFF2-40B4-BE49-F238E27FC236}">
                  <a16:creationId xmlns:a16="http://schemas.microsoft.com/office/drawing/2014/main" id="{A387AE42-3CA4-4046-9CA2-B85289E0BBB6}"/>
                </a:ext>
              </a:extLst>
            </p:cNvPr>
            <p:cNvSpPr/>
            <p:nvPr/>
          </p:nvSpPr>
          <p:spPr>
            <a:xfrm>
              <a:off x="4715632" y="5958442"/>
              <a:ext cx="2388767" cy="60786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3" name="CaixaDeTexto 142">
              <a:extLst>
                <a:ext uri="{FF2B5EF4-FFF2-40B4-BE49-F238E27FC236}">
                  <a16:creationId xmlns:a16="http://schemas.microsoft.com/office/drawing/2014/main" id="{686DEB0B-31EF-4C7C-AE35-15C5AA244684}"/>
                </a:ext>
              </a:extLst>
            </p:cNvPr>
            <p:cNvSpPr txBox="1"/>
            <p:nvPr/>
          </p:nvSpPr>
          <p:spPr>
            <a:xfrm>
              <a:off x="4715632" y="6007550"/>
              <a:ext cx="2370135" cy="509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PÚBLICAS – CENSITÁRIO* </a:t>
              </a:r>
            </a:p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ESCOLAS PRIVADAS – AMOSTRAL</a:t>
              </a:r>
            </a:p>
          </p:txBody>
        </p:sp>
      </p:grpSp>
      <p:grpSp>
        <p:nvGrpSpPr>
          <p:cNvPr id="144" name="Agrupar 143"/>
          <p:cNvGrpSpPr/>
          <p:nvPr/>
        </p:nvGrpSpPr>
        <p:grpSpPr>
          <a:xfrm>
            <a:off x="7640698" y="4830383"/>
            <a:ext cx="4198887" cy="1164647"/>
            <a:chOff x="8649361" y="5291192"/>
            <a:chExt cx="1901674" cy="607860"/>
          </a:xfrm>
        </p:grpSpPr>
        <p:sp>
          <p:nvSpPr>
            <p:cNvPr id="145" name="Retângulo 144">
              <a:extLst>
                <a:ext uri="{FF2B5EF4-FFF2-40B4-BE49-F238E27FC236}">
                  <a16:creationId xmlns:a16="http://schemas.microsoft.com/office/drawing/2014/main" id="{8ED3405D-A0EE-488D-9EEC-08CA91A94C9B}"/>
                </a:ext>
              </a:extLst>
            </p:cNvPr>
            <p:cNvSpPr/>
            <p:nvPr/>
          </p:nvSpPr>
          <p:spPr>
            <a:xfrm>
              <a:off x="8649361" y="5291192"/>
              <a:ext cx="1891304" cy="6078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6" name="CaixaDeTexto 145">
              <a:extLst>
                <a:ext uri="{FF2B5EF4-FFF2-40B4-BE49-F238E27FC236}">
                  <a16:creationId xmlns:a16="http://schemas.microsoft.com/office/drawing/2014/main" id="{E2DC4387-397A-47A5-800F-CC7FB96B705D}"/>
                </a:ext>
              </a:extLst>
            </p:cNvPr>
            <p:cNvSpPr txBox="1"/>
            <p:nvPr/>
          </p:nvSpPr>
          <p:spPr>
            <a:xfrm>
              <a:off x="8687015" y="5353927"/>
              <a:ext cx="1864020" cy="433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PROVAS DE LP E MAT</a:t>
              </a:r>
            </a:p>
            <a:p>
              <a:r>
                <a:rPr lang="pt-BR" sz="2400" b="1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QUESTIONÁRIO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3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377874" y="1135909"/>
            <a:ext cx="10226938" cy="2653894"/>
          </a:xfrm>
        </p:spPr>
        <p:txBody>
          <a:bodyPr/>
          <a:lstStyle/>
          <a:p>
            <a:r>
              <a:rPr lang="pt-BR" dirty="0"/>
              <a:t>Tempos de Aplicação</a:t>
            </a:r>
          </a:p>
        </p:txBody>
      </p:sp>
      <p:sp>
        <p:nvSpPr>
          <p:cNvPr id="7" name="AutoShape 2" descr="Resultado de imagem para relógio 30 min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9207" y="33127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96091"/>
              </p:ext>
            </p:extLst>
          </p:nvPr>
        </p:nvGraphicFramePr>
        <p:xfrm>
          <a:off x="716311" y="509473"/>
          <a:ext cx="11075355" cy="545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4124"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kern="1200" dirty="0">
                          <a:solidFill>
                            <a:schemeClr val="lt1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Aplicação</a:t>
                      </a:r>
                    </a:p>
                  </a:txBody>
                  <a:tcPr anchor="ctr">
                    <a:solidFill>
                      <a:srgbClr val="3CBFA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b="1" kern="1200" dirty="0">
                          <a:solidFill>
                            <a:schemeClr val="lt1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Regular	</a:t>
                      </a:r>
                    </a:p>
                  </a:txBody>
                  <a:tcPr anchor="ctr">
                    <a:solidFill>
                      <a:srgbClr val="3CB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>
                          <a:solidFill>
                            <a:schemeClr val="lt1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Atendimento Especializado a aluno com Baixa visão</a:t>
                      </a:r>
                    </a:p>
                  </a:txBody>
                  <a:tcPr anchor="ctr">
                    <a:solidFill>
                      <a:srgbClr val="3CB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>
                          <a:solidFill>
                            <a:schemeClr val="lt1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Atendimento Especializado a alunos com outras deficiências ou transtornos</a:t>
                      </a:r>
                    </a:p>
                  </a:txBody>
                  <a:tcPr anchor="ctr">
                    <a:solidFill>
                      <a:srgbClr val="3C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algn="ctr" rtl="0"/>
                      <a:r>
                        <a:rPr lang="pt-BR" sz="2000" kern="120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Bloco 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 min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+ 10 min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+ 10 min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Bloco 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 min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+ 10 min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+ 10 min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Cartão-Resposta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 min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Não preenche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+ 10 min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Bloco 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 min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+ 10 min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+ 10 min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Bloco 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kern="120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 min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+ 10 min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+ 10 min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Cartão-Resposta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 min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Não preenche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+ 10 min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Questionário do Aluno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 min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Não responde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+ 10 min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2h30min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2h20min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baseline="0" dirty="0">
                          <a:solidFill>
                            <a:srgbClr val="003453"/>
                          </a:solidFill>
                          <a:latin typeface="Montserrat" panose="020B060402020202020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3h40min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" name="Agrupar 8"/>
          <p:cNvGrpSpPr/>
          <p:nvPr/>
        </p:nvGrpSpPr>
        <p:grpSpPr>
          <a:xfrm>
            <a:off x="10986781" y="5941737"/>
            <a:ext cx="1129601" cy="758228"/>
            <a:chOff x="10939749" y="5790400"/>
            <a:chExt cx="1129601" cy="758228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 cstate="print">
              <a:lum bright="-20000"/>
            </a:blip>
            <a:stretch>
              <a:fillRect/>
            </a:stretch>
          </p:blipFill>
          <p:spPr>
            <a:xfrm>
              <a:off x="10939749" y="5790400"/>
              <a:ext cx="1129601" cy="758228"/>
            </a:xfrm>
            <a:prstGeom prst="rect">
              <a:avLst/>
            </a:prstGeom>
          </p:spPr>
        </p:pic>
        <p:sp>
          <p:nvSpPr>
            <p:cNvPr id="11" name="TextBox 60"/>
            <p:cNvSpPr txBox="1"/>
            <p:nvPr/>
          </p:nvSpPr>
          <p:spPr>
            <a:xfrm>
              <a:off x="11161894" y="5790400"/>
              <a:ext cx="685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/>
                  <a:ea typeface="Lato" charset="0"/>
                  <a:cs typeface="Lato" charset="0"/>
                </a:rPr>
                <a:t>02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351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8228</TotalTime>
  <Words>1262</Words>
  <Application>Microsoft Office PowerPoint</Application>
  <PresentationFormat>Widescreen</PresentationFormat>
  <Paragraphs>283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9" baseType="lpstr">
      <vt:lpstr>Calibri</vt:lpstr>
      <vt:lpstr>Candara</vt:lpstr>
      <vt:lpstr>Calibri Light</vt:lpstr>
      <vt:lpstr>Montserrat</vt:lpstr>
      <vt:lpstr>Wingdings</vt:lpstr>
      <vt:lpstr>Montserrat SemiBold</vt:lpstr>
      <vt:lpstr>Arial</vt:lpstr>
      <vt:lpstr>Bebas Neue Regular</vt:lpstr>
      <vt:lpstr>Montserrat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Editoria Plano B</dc:creator>
  <cp:lastModifiedBy>FDE</cp:lastModifiedBy>
  <cp:revision>897</cp:revision>
  <dcterms:created xsi:type="dcterms:W3CDTF">2019-09-04T16:34:35Z</dcterms:created>
  <dcterms:modified xsi:type="dcterms:W3CDTF">2019-10-21T13:29:01Z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7173691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