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07" r:id="rId2"/>
    <p:sldId id="308" r:id="rId3"/>
    <p:sldId id="322" r:id="rId4"/>
    <p:sldId id="337" r:id="rId5"/>
    <p:sldId id="339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2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oppins Black" panose="020B0604020202020204" charset="0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árbara Szuparits" initials="BS" lastIdx="1" clrIdx="0">
    <p:extLst>
      <p:ext uri="{19B8F6BF-5375-455C-9EA6-DF929625EA0E}">
        <p15:presenceInfo xmlns:p15="http://schemas.microsoft.com/office/powerpoint/2012/main" userId="28f249f6661b56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E4A"/>
    <a:srgbClr val="28353A"/>
    <a:srgbClr val="D1D0D0"/>
    <a:srgbClr val="A9BBBB"/>
    <a:srgbClr val="CBD6D7"/>
    <a:srgbClr val="35B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3810" autoAdjust="0"/>
  </p:normalViewPr>
  <p:slideViewPr>
    <p:cSldViewPr snapToGrid="0">
      <p:cViewPr varScale="1">
        <p:scale>
          <a:sx n="64" d="100"/>
          <a:sy n="64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94E57-CCCE-4A54-9DCD-F4F9D889E4B5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EB11A-462D-47F6-86F3-69108A818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0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57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9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91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82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923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35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5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9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57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2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2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21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561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Produção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A contextualização da secretaria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Explicar com mais detalhes as situações comuns na mesa.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Como voltar na mesa</a:t>
            </a:r>
          </a:p>
          <a:p>
            <a:pPr marL="171450" indent="-171450">
              <a:buFontTx/>
              <a:buChar char="-"/>
            </a:pPr>
            <a:r>
              <a:rPr lang="pt-BR" dirty="0"/>
              <a:t>Número de referência – para que serve?</a:t>
            </a:r>
          </a:p>
          <a:p>
            <a:pPr marL="171450" indent="-171450">
              <a:buFontTx/>
              <a:buChar char="-"/>
            </a:pPr>
            <a:r>
              <a:rPr lang="pt-BR" dirty="0"/>
              <a:t>O que acontece com Marca o documento como urgente? Muda a mesa de trabalho? Altera status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B11A-462D-47F6-86F3-69108A818AE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23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9B2E0-4E7D-4198-8840-47C73E9FC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0E2DA5-2D76-4AA7-BD04-1F81CD643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51FD64-4FE0-429E-BBCD-86EB5484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72D717-06C6-4731-8F1F-683243B1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35672D-A0AF-4B48-96FC-B8EEA174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26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37165-C2B6-4CFA-9269-FFB7B287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494391-D865-48F1-9E29-3234D2B1F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FFC919-C13C-497A-812A-C84421F7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DD3B72-2F26-406E-9399-7972036D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18F1E0-DB6E-4105-A538-ED45A864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57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407B81-E75C-4666-AD87-6E78D67F0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A00B5E-4A73-4727-B4B5-B1E03121C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B33E6-9545-4B24-82D5-5CC500F4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84A1F-1EE1-4581-8000-D43F66E1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5F44AB-6A56-4334-AA26-DEC37383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7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9C849-56DC-478C-9A9B-FCC8127C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E452CC-5190-482B-AFA8-5F4AC78A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6C8C89-53EE-4861-824F-223FE30A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07AF4D-CFEA-4BB5-8BB1-8FA4F6C3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C7A529-3F14-4AB5-805D-AB556033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19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6A966-A7D6-41B8-A86E-4340025D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2F0616-9CF8-4E89-AD4D-5F95C90DD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C41411-E3D2-445D-B20D-5CC146F7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8C217B-034D-481E-8D8E-8EECF521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CDFCAA-6A36-41D0-A1B6-9F503196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7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25828-ECFD-4CA6-B552-58805922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8222AB-5BBB-4424-AA1A-AF4570000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09DD1C-3258-4F5B-8266-0EC1FA870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8BAC5F-B4BC-40A6-907F-3BCFF2BA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4E2885-2E7B-4E5E-A014-3B1682C9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FA4090-AFA9-41DD-861B-501E6C22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46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B64E1-183C-41E9-9D7C-F95355D4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563DCD-F0C1-4E2C-A232-DB952007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6D362F-4718-4A1D-BB2E-952459427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142593-B489-4F52-9337-F7333B67E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AA3350-70B8-423B-8965-126BF4E50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CDBC38-0704-4A70-AC8C-0C2366C0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A9CF26-9419-4FF3-89DD-FCBB60F6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2FA91C9-8AEB-423C-BD19-26352CC8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51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FE3B1-5170-47F1-A27C-63648A93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BC9FBA-775B-455B-B691-15E81BB0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0A958D-ED31-413F-BE76-AD6A3E9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1ABF26-3692-4ACE-B037-8D0493B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40DCEC-1136-4F14-94F4-3869D1FB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A5D50E-83B1-4929-BA42-FA5BF151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F6CB60-C7A2-4D60-884E-89153287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4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B0FA3-F722-4D8D-868F-FC1573F1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29AA7-F180-40C8-91C8-A6A87A9A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32B747-FB04-4305-BE49-7087AE7C8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12C94A-B284-4BD4-972F-6CFBF82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245C0E-98CD-43D1-8D06-8BEA6C2F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241E60-9E28-4409-AC33-C779E98A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07F20-2A04-4BDE-B50A-EC8BE143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065317-AFA9-4E68-ADF6-535FFADD8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ED2302-5B55-4C0A-BDDD-DB81821BE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F549B6-05EF-4CDD-8364-01042649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413A0F-4B09-4B39-9F1D-E2D41149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06F275-1C63-4533-AE47-0D9349A7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15D7E8-956A-4FBE-812F-E7DB7129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C2F4AA-318B-4C39-997F-07C88208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19A68F-718D-4263-A50A-6E3A98FD7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5F4A-39A8-471F-9527-A508CD3BB00C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23CD7-F8B6-4334-8773-172DCB281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E4B0FF-B4B3-4456-81C5-8037C4264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41FA-951C-4B0F-ADB4-2AF9357C1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4VEO8XBpAis" TargetMode="Externa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youtu.be/izPIE3gI5Gs" TargetMode="Externa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documentos.demo.spsempapel.sp.gov.br/" TargetMode="Externa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quipamentos eletrônicos, circuito&#10;&#10;Descrição gerada automaticamente">
            <a:extLst>
              <a:ext uri="{FF2B5EF4-FFF2-40B4-BE49-F238E27FC236}">
                <a16:creationId xmlns:a16="http://schemas.microsoft.com/office/drawing/2014/main" id="{DECD3D54-9543-4E49-8D3D-EDB1DB5D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r="9521"/>
          <a:stretch/>
        </p:blipFill>
        <p:spPr>
          <a:xfrm>
            <a:off x="0" y="-1"/>
            <a:ext cx="12192000" cy="745587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E94099-D196-4700-9C07-33E103A8186B}"/>
              </a:ext>
            </a:extLst>
          </p:cNvPr>
          <p:cNvSpPr/>
          <p:nvPr/>
        </p:nvSpPr>
        <p:spPr>
          <a:xfrm>
            <a:off x="0" y="0"/>
            <a:ext cx="12192000" cy="745587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E9FE95-2A62-45F1-8881-A589501A5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16" y="5322326"/>
            <a:ext cx="2111440" cy="79013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28CB87F-E028-4884-90F9-E6122327B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6317" y="5425279"/>
            <a:ext cx="1623749" cy="75139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57300DF-2E89-462C-B994-1A6E9DD92639}"/>
              </a:ext>
            </a:extLst>
          </p:cNvPr>
          <p:cNvCxnSpPr>
            <a:cxnSpLocks/>
          </p:cNvCxnSpPr>
          <p:nvPr/>
        </p:nvCxnSpPr>
        <p:spPr>
          <a:xfrm>
            <a:off x="2478354" y="1285887"/>
            <a:ext cx="0" cy="2170027"/>
          </a:xfrm>
          <a:prstGeom prst="line">
            <a:avLst/>
          </a:prstGeom>
          <a:ln>
            <a:solidFill>
              <a:srgbClr val="35B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157F6F3C-5790-4FA1-8456-80EFEF1D7C78}"/>
              </a:ext>
            </a:extLst>
          </p:cNvPr>
          <p:cNvSpPr txBox="1">
            <a:spLocks/>
          </p:cNvSpPr>
          <p:nvPr/>
        </p:nvSpPr>
        <p:spPr>
          <a:xfrm>
            <a:off x="2823466" y="1914903"/>
            <a:ext cx="689017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pt-BR" sz="36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Formação Presencial Programa SP Sem Papel</a:t>
            </a:r>
          </a:p>
          <a:p>
            <a:pPr algn="l"/>
            <a:endParaRPr lang="pt-BR" sz="36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D7C68D64-6D48-4EA1-A83D-363FD02AE7F1}"/>
              </a:ext>
            </a:extLst>
          </p:cNvPr>
          <p:cNvSpPr txBox="1">
            <a:spLocks/>
          </p:cNvSpPr>
          <p:nvPr/>
        </p:nvSpPr>
        <p:spPr>
          <a:xfrm>
            <a:off x="2840637" y="1470991"/>
            <a:ext cx="4572000" cy="184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Piloto</a:t>
            </a:r>
            <a:endParaRPr lang="pt-BR" sz="1400" dirty="0">
              <a:solidFill>
                <a:srgbClr val="35B44A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6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2">
            <a:extLst>
              <a:ext uri="{FF2B5EF4-FFF2-40B4-BE49-F238E27FC236}">
                <a16:creationId xmlns:a16="http://schemas.microsoft.com/office/drawing/2014/main" id="{0854D28D-7F72-4612-AF30-8CD7879CCB6B}"/>
              </a:ext>
            </a:extLst>
          </p:cNvPr>
          <p:cNvSpPr txBox="1">
            <a:spLocks/>
          </p:cNvSpPr>
          <p:nvPr/>
        </p:nvSpPr>
        <p:spPr>
          <a:xfrm>
            <a:off x="5754355" y="2027502"/>
            <a:ext cx="6014511" cy="4323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Antes de tramitarem o memorando, algumas ações ainda precisam ser realizadas: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Insiram uma nota destacando os equipamentos que são necessários para o projeto da secretaria que começa no próximo mês: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Anotar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escrevam uma nota e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l">
              <a:lnSpc>
                <a:spcPct val="120000"/>
              </a:lnSpc>
            </a:pPr>
            <a:endParaRPr lang="pt-BR" sz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Já que o documento é para uma compra urgente, definam um marcador de urgência: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Definir marcador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selecionem    o marcador que desejam e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Voltar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algn="l">
              <a:lnSpc>
                <a:spcPct val="12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l">
              <a:lnSpc>
                <a:spcPct val="120000"/>
              </a:lnSpc>
            </a:pPr>
            <a:endParaRPr lang="pt-BR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l">
              <a:lnSpc>
                <a:spcPct val="120000"/>
              </a:lnSpc>
            </a:pPr>
            <a:endParaRPr lang="pt-BR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3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548409"/>
            <a:ext cx="4287785" cy="122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inserir informações no documento avulso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167448" y="411763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964DDE-BFBC-4616-BAF3-51D806098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1" y="560153"/>
            <a:ext cx="1048175" cy="1048175"/>
          </a:xfrm>
          <a:prstGeom prst="rect">
            <a:avLst/>
          </a:prstGeo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ED9F1C9-E369-49FB-8173-956024441DCF}"/>
              </a:ext>
            </a:extLst>
          </p:cNvPr>
          <p:cNvSpPr/>
          <p:nvPr/>
        </p:nvSpPr>
        <p:spPr>
          <a:xfrm>
            <a:off x="11501688" y="635124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B69AE4-6E4B-47B7-9C58-90C6AEAEE45D}"/>
              </a:ext>
            </a:extLst>
          </p:cNvPr>
          <p:cNvSpPr txBox="1">
            <a:spLocks/>
          </p:cNvSpPr>
          <p:nvPr/>
        </p:nvSpPr>
        <p:spPr>
          <a:xfrm>
            <a:off x="10641133" y="637250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B417A05-1177-4A1D-B9A8-7FA6FE74052B}"/>
              </a:ext>
            </a:extLst>
          </p:cNvPr>
          <p:cNvSpPr txBox="1">
            <a:spLocks/>
          </p:cNvSpPr>
          <p:nvPr/>
        </p:nvSpPr>
        <p:spPr>
          <a:xfrm>
            <a:off x="5766126" y="2160865"/>
            <a:ext cx="6002739" cy="164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t-BR" sz="1800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01F7844-1B2E-46D5-B7DB-4A2DBEE4D4E4}"/>
              </a:ext>
            </a:extLst>
          </p:cNvPr>
          <p:cNvGrpSpPr/>
          <p:nvPr/>
        </p:nvGrpSpPr>
        <p:grpSpPr>
          <a:xfrm>
            <a:off x="5329257" y="2965538"/>
            <a:ext cx="402734" cy="421280"/>
            <a:chOff x="5882410" y="3591278"/>
            <a:chExt cx="402734" cy="42128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CA977DBC-01FE-45FC-BE4E-584954511186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Subtítulo 2">
              <a:extLst>
                <a:ext uri="{FF2B5EF4-FFF2-40B4-BE49-F238E27FC236}">
                  <a16:creationId xmlns:a16="http://schemas.microsoft.com/office/drawing/2014/main" id="{C01367D3-C8E7-474C-846B-F7EED65C194D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633D59D-D00F-44E5-9841-D85FC291EFC1}"/>
              </a:ext>
            </a:extLst>
          </p:cNvPr>
          <p:cNvGrpSpPr/>
          <p:nvPr/>
        </p:nvGrpSpPr>
        <p:grpSpPr>
          <a:xfrm>
            <a:off x="5368283" y="5233029"/>
            <a:ext cx="402734" cy="421280"/>
            <a:chOff x="5882410" y="3591278"/>
            <a:chExt cx="402734" cy="421280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2278D57-D982-494E-8894-E7EDBF1F7BBA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B5B160AD-C59A-4950-A183-C08C9CAB5EC3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0BCAF2B-1552-4606-846C-D0F539564EA1}"/>
              </a:ext>
            </a:extLst>
          </p:cNvPr>
          <p:cNvGrpSpPr/>
          <p:nvPr/>
        </p:nvGrpSpPr>
        <p:grpSpPr>
          <a:xfrm>
            <a:off x="4173485" y="2912524"/>
            <a:ext cx="402734" cy="1032952"/>
            <a:chOff x="5329257" y="3230823"/>
            <a:chExt cx="402734" cy="1032952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E97E230-8F3C-4B2F-83ED-3B353F5D3BD5}"/>
                </a:ext>
              </a:extLst>
            </p:cNvPr>
            <p:cNvSpPr/>
            <p:nvPr/>
          </p:nvSpPr>
          <p:spPr>
            <a:xfrm>
              <a:off x="5350854" y="3230823"/>
              <a:ext cx="356564" cy="1032952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C089E7B-8FB8-48D5-97E4-71684B4D9110}"/>
                </a:ext>
              </a:extLst>
            </p:cNvPr>
            <p:cNvSpPr txBox="1">
              <a:spLocks/>
            </p:cNvSpPr>
            <p:nvPr/>
          </p:nvSpPr>
          <p:spPr>
            <a:xfrm>
              <a:off x="5329257" y="3270999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 - 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3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2">
            <a:extLst>
              <a:ext uri="{FF2B5EF4-FFF2-40B4-BE49-F238E27FC236}">
                <a16:creationId xmlns:a16="http://schemas.microsoft.com/office/drawing/2014/main" id="{0854D28D-7F72-4612-AF30-8CD7879CCB6B}"/>
              </a:ext>
            </a:extLst>
          </p:cNvPr>
          <p:cNvSpPr txBox="1">
            <a:spLocks/>
          </p:cNvSpPr>
          <p:nvPr/>
        </p:nvSpPr>
        <p:spPr>
          <a:xfrm>
            <a:off x="5754355" y="2027502"/>
            <a:ext cx="6014511" cy="4830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Além de vocês, um colega de unidade também é responsável     pelas aquisições. Coloque-o para acompanhar essa aquisição: 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Definir acompanhamento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e selecionem um usuário para acompanhar o documento.</a:t>
            </a:r>
          </a:p>
          <a:p>
            <a:pPr algn="l">
              <a:lnSpc>
                <a:spcPct val="120000"/>
              </a:lnSpc>
            </a:pPr>
            <a:endParaRPr lang="pt-B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Confiram se está tudo certo no memorando clicando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Visualizar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pt-BR" sz="2000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l">
              <a:lnSpc>
                <a:spcPct val="12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l">
              <a:lnSpc>
                <a:spcPct val="12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l">
              <a:lnSpc>
                <a:spcPct val="120000"/>
              </a:lnSpc>
            </a:pPr>
            <a:endParaRPr lang="pt-BR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l">
              <a:lnSpc>
                <a:spcPct val="120000"/>
              </a:lnSpc>
            </a:pPr>
            <a:endParaRPr lang="pt-BR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3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548409"/>
            <a:ext cx="4287785" cy="122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inserir informações no documento avulso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167448" y="411763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964DDE-BFBC-4616-BAF3-51D806098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1" y="560153"/>
            <a:ext cx="1048175" cy="1048175"/>
          </a:xfrm>
          <a:prstGeom prst="rect">
            <a:avLst/>
          </a:prstGeo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ED9F1C9-E369-49FB-8173-956024441DCF}"/>
              </a:ext>
            </a:extLst>
          </p:cNvPr>
          <p:cNvSpPr/>
          <p:nvPr/>
        </p:nvSpPr>
        <p:spPr>
          <a:xfrm>
            <a:off x="11501688" y="635124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B69AE4-6E4B-47B7-9C58-90C6AEAEE45D}"/>
              </a:ext>
            </a:extLst>
          </p:cNvPr>
          <p:cNvSpPr txBox="1">
            <a:spLocks/>
          </p:cNvSpPr>
          <p:nvPr/>
        </p:nvSpPr>
        <p:spPr>
          <a:xfrm>
            <a:off x="10641133" y="637250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B417A05-1177-4A1D-B9A8-7FA6FE74052B}"/>
              </a:ext>
            </a:extLst>
          </p:cNvPr>
          <p:cNvSpPr txBox="1">
            <a:spLocks/>
          </p:cNvSpPr>
          <p:nvPr/>
        </p:nvSpPr>
        <p:spPr>
          <a:xfrm>
            <a:off x="5766126" y="2160865"/>
            <a:ext cx="6002739" cy="164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t-BR" sz="1800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9B622A6-A474-4E37-9A95-5C6E8E207570}"/>
              </a:ext>
            </a:extLst>
          </p:cNvPr>
          <p:cNvGrpSpPr/>
          <p:nvPr/>
        </p:nvGrpSpPr>
        <p:grpSpPr>
          <a:xfrm>
            <a:off x="5338904" y="3389161"/>
            <a:ext cx="402734" cy="421280"/>
            <a:chOff x="5882410" y="3591278"/>
            <a:chExt cx="402734" cy="421280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0AAA279-9E87-4E99-AADA-2BB816A4C753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3715D5CE-EF35-4D21-AFD4-11AE8CBF66B0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EF498276-850F-4E51-8347-BCD7117DCE75}"/>
              </a:ext>
            </a:extLst>
          </p:cNvPr>
          <p:cNvGrpSpPr/>
          <p:nvPr/>
        </p:nvGrpSpPr>
        <p:grpSpPr>
          <a:xfrm>
            <a:off x="5332976" y="4986906"/>
            <a:ext cx="402734" cy="421280"/>
            <a:chOff x="5882410" y="3591278"/>
            <a:chExt cx="402734" cy="421280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563D90BA-7553-4947-8812-9534FCA1F918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0E7B49C7-0010-437F-AFA7-E48C588D6290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0BCAF2B-1552-4606-846C-D0F539564EA1}"/>
              </a:ext>
            </a:extLst>
          </p:cNvPr>
          <p:cNvGrpSpPr/>
          <p:nvPr/>
        </p:nvGrpSpPr>
        <p:grpSpPr>
          <a:xfrm>
            <a:off x="4173485" y="2912524"/>
            <a:ext cx="402734" cy="1032952"/>
            <a:chOff x="5329257" y="3230823"/>
            <a:chExt cx="402734" cy="1032952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E97E230-8F3C-4B2F-83ED-3B353F5D3BD5}"/>
                </a:ext>
              </a:extLst>
            </p:cNvPr>
            <p:cNvSpPr/>
            <p:nvPr/>
          </p:nvSpPr>
          <p:spPr>
            <a:xfrm>
              <a:off x="5350854" y="3230823"/>
              <a:ext cx="356564" cy="1032952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C089E7B-8FB8-48D5-97E4-71684B4D9110}"/>
                </a:ext>
              </a:extLst>
            </p:cNvPr>
            <p:cNvSpPr txBox="1">
              <a:spLocks/>
            </p:cNvSpPr>
            <p:nvPr/>
          </p:nvSpPr>
          <p:spPr>
            <a:xfrm>
              <a:off x="5329257" y="3270999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 - 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3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935684"/>
            <a:ext cx="4287785" cy="409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abrir o processo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041145" y="400839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ED9F1C9-E369-49FB-8173-956024441DCF}"/>
              </a:ext>
            </a:extLst>
          </p:cNvPr>
          <p:cNvSpPr/>
          <p:nvPr/>
        </p:nvSpPr>
        <p:spPr>
          <a:xfrm>
            <a:off x="11501688" y="635124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B69AE4-6E4B-47B7-9C58-90C6AEAEE45D}"/>
              </a:ext>
            </a:extLst>
          </p:cNvPr>
          <p:cNvSpPr txBox="1">
            <a:spLocks/>
          </p:cNvSpPr>
          <p:nvPr/>
        </p:nvSpPr>
        <p:spPr>
          <a:xfrm>
            <a:off x="10641133" y="637250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D1B1F856-D75B-4C0A-B582-20B25FC67AAF}"/>
              </a:ext>
            </a:extLst>
          </p:cNvPr>
          <p:cNvSpPr txBox="1">
            <a:spLocks/>
          </p:cNvSpPr>
          <p:nvPr/>
        </p:nvSpPr>
        <p:spPr>
          <a:xfrm>
            <a:off x="5498682" y="1953368"/>
            <a:ext cx="6218159" cy="490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Para dar prosseguimento à compra do material, vocês precisam abrir um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processo de aquisição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de material        de consumo. Para isso, vamos começar com a criação       de uma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folha-líder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Voltem à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Mesa Virtual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Cliquem em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Criar Novo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Selecionem o modelo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Processo de aquisição       de material de consumo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Preencham com as informações e cliquem em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 seguida,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finalizem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assinem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o documento.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16D60F-7951-4EC9-A324-21B1A8B6D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90" y="671823"/>
            <a:ext cx="788114" cy="788114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1768848-FC3D-4E07-BAD2-62FFBBEA25FD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1A12D2-FD19-4C0D-939C-447ABCE5B0FF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08BE4F4D-EA8F-4D3B-8626-5E0CD5B9F2DB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1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3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935684"/>
            <a:ext cx="4287785" cy="409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juntar documentos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041145" y="400839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A510F0A-E025-4648-9F51-8F01E4CA6497}"/>
              </a:ext>
            </a:extLst>
          </p:cNvPr>
          <p:cNvSpPr txBox="1">
            <a:spLocks/>
          </p:cNvSpPr>
          <p:nvPr/>
        </p:nvSpPr>
        <p:spPr>
          <a:xfrm>
            <a:off x="5595740" y="2410866"/>
            <a:ext cx="6336254" cy="377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Retornem à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Mesa Virtual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clicando no logo do Programa e:</a:t>
            </a:r>
          </a:p>
          <a:p>
            <a:pPr algn="l">
              <a:lnSpc>
                <a:spcPct val="12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- Localizem o memorando que vocês fizeram e abram-no.</a:t>
            </a:r>
          </a:p>
          <a:p>
            <a:pPr algn="l">
              <a:lnSpc>
                <a:spcPct val="12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- Cliquem em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Juntar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e localizem a folha-líder aberta para    o processo.</a:t>
            </a:r>
          </a:p>
          <a:p>
            <a:pPr marL="0" lvl="2" algn="l">
              <a:lnSpc>
                <a:spcPct val="120000"/>
              </a:lnSpc>
              <a:spcBef>
                <a:spcPts val="1000"/>
              </a:spcBef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- Cliquem em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Ok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para finalizar a juntada.  	</a:t>
            </a:r>
          </a:p>
          <a:p>
            <a:pPr algn="l">
              <a:lnSpc>
                <a:spcPct val="120000"/>
              </a:lnSpc>
            </a:pPr>
            <a:endParaRPr lang="pt-BR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32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F7F57F-17C1-465F-9E39-48A2346B4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0680"/>
            <a:ext cx="770745" cy="77074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F060C9D-3AFA-48A0-AD65-3938A9FC869B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7A9B07E-FF24-40BE-8D1D-EB745FE4A84E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415B3AFF-C4BE-406B-9C68-7CBFA781D144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4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935684"/>
            <a:ext cx="4287785" cy="409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tramitar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041145" y="400839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3F74501-B180-4395-AF66-BAF6BD2B82A2}"/>
              </a:ext>
            </a:extLst>
          </p:cNvPr>
          <p:cNvSpPr txBox="1">
            <a:spLocks/>
          </p:cNvSpPr>
          <p:nvPr/>
        </p:nvSpPr>
        <p:spPr>
          <a:xfrm>
            <a:off x="5421854" y="1738097"/>
            <a:ext cx="6359328" cy="465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Para seguir com a aquisição do material, vocês precisarão tramitar o processo para um colega da turma conforme orientação do mediador:</a:t>
            </a:r>
          </a:p>
          <a:p>
            <a:pPr lvl="1" algn="l">
              <a:lnSpc>
                <a:spcPct val="12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-  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Tramitar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Selecionem o usuário para o qual vão tramitar o processo na lista e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Aguardem que um colega tramite o documento de compra para você também e veja como ele aparece na sua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Mesa Virtual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4B6371-3719-4C54-B7B2-A74969C26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5" y="702558"/>
            <a:ext cx="746455" cy="74645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983A2C6-85CF-4F7B-8396-4EC6E83722A8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C7D1C82-999E-4191-A48D-BC382EEB60D0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94CE74F2-B8A7-4D44-A7C5-AAD36B6A5F0C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AF8A1FF-DE5D-417B-8A1A-AC1629CB92D6}"/>
              </a:ext>
            </a:extLst>
          </p:cNvPr>
          <p:cNvSpPr/>
          <p:nvPr/>
        </p:nvSpPr>
        <p:spPr>
          <a:xfrm>
            <a:off x="11501688" y="635124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0FA4C3C9-D49A-4A9D-BB33-9EC2A9609A61}"/>
              </a:ext>
            </a:extLst>
          </p:cNvPr>
          <p:cNvSpPr txBox="1">
            <a:spLocks/>
          </p:cNvSpPr>
          <p:nvPr/>
        </p:nvSpPr>
        <p:spPr>
          <a:xfrm>
            <a:off x="10641133" y="637250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</p:spTree>
    <p:extLst>
      <p:ext uri="{BB962C8B-B14F-4D97-AF65-F5344CB8AC3E}">
        <p14:creationId xmlns:p14="http://schemas.microsoft.com/office/powerpoint/2010/main" val="28892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4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935684"/>
            <a:ext cx="4287785" cy="409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tramitar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041145" y="400839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3F74501-B180-4395-AF66-BAF6BD2B82A2}"/>
              </a:ext>
            </a:extLst>
          </p:cNvPr>
          <p:cNvSpPr txBox="1">
            <a:spLocks/>
          </p:cNvSpPr>
          <p:nvPr/>
        </p:nvSpPr>
        <p:spPr>
          <a:xfrm>
            <a:off x="5480036" y="1750732"/>
            <a:ext cx="6359328" cy="465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Após a tramitação, abram novamente o processo e cliquem em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Documento completo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para ver o resultado,  e em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Histórico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para ver todas as ações ao longo do processo.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4B6371-3719-4C54-B7B2-A74969C26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5" y="702558"/>
            <a:ext cx="746455" cy="74645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983A2C6-85CF-4F7B-8396-4EC6E83722A8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C7D1C82-999E-4191-A48D-BC382EEB60D0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94CE74F2-B8A7-4D44-A7C5-AAD36B6A5F0C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0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5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935684"/>
            <a:ext cx="4287785" cy="40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arquivar documento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041145" y="400839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A0D71D9C-D2D3-46DD-9806-335040F1FE40}"/>
              </a:ext>
            </a:extLst>
          </p:cNvPr>
          <p:cNvSpPr txBox="1">
            <a:spLocks/>
          </p:cNvSpPr>
          <p:nvPr/>
        </p:nvSpPr>
        <p:spPr>
          <a:xfrm>
            <a:off x="5400339" y="1743364"/>
            <a:ext cx="6357769" cy="483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Parabéns! 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Vocês fizeram o pedido de aquisição de material com sucesso! </a:t>
            </a:r>
          </a:p>
          <a:p>
            <a:pPr algn="l">
              <a:lnSpc>
                <a:spcPct val="10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Algum tempo depois, este processo já poderá ser encerrado. Para isso, será preciso arquivá-lo. </a:t>
            </a:r>
          </a:p>
          <a:p>
            <a:pPr algn="l">
              <a:lnSpc>
                <a:spcPct val="10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No entanto, antes de arquivar o documento, é necessário realizar o seu encerramento. Para tanto, vocês devem incluir um </a:t>
            </a:r>
            <a:r>
              <a:rPr lang="pt-BR" sz="2200" u="sng" dirty="0">
                <a:latin typeface="Segoe UI" panose="020B0502040204020203" pitchFamily="34" charset="0"/>
                <a:cs typeface="Segoe UI" panose="020B0502040204020203" pitchFamily="34" charset="0"/>
              </a:rPr>
              <a:t>termo de encerramento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628650" lvl="1" indent="-171450" algn="l">
              <a:lnSpc>
                <a:spcPct val="100000"/>
              </a:lnSpc>
              <a:buFontTx/>
              <a:buChar char="-"/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Dentro do processo,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Incluir documento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628650" lvl="1" indent="-171450" algn="l">
              <a:lnSpc>
                <a:spcPct val="100000"/>
              </a:lnSpc>
              <a:buFontTx/>
              <a:buChar char="-"/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Selecionem o </a:t>
            </a:r>
            <a:r>
              <a:rPr lang="pt-BR" sz="2200" u="sng" dirty="0">
                <a:latin typeface="Segoe UI" panose="020B0502040204020203" pitchFamily="34" charset="0"/>
                <a:cs typeface="Segoe UI" panose="020B0502040204020203" pitchFamily="34" charset="0"/>
              </a:rPr>
              <a:t>termo de encerramento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, preencham as informações solicitadas e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F2CA8A-1A69-4AA2-92AC-35422FA0B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22" y="645459"/>
            <a:ext cx="828650" cy="828650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E972553-9958-4DAD-A668-DCAA9BAA9F44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590E48B-19EF-4937-8668-6962BE44AF57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Subtítulo 2">
              <a:extLst>
                <a:ext uri="{FF2B5EF4-FFF2-40B4-BE49-F238E27FC236}">
                  <a16:creationId xmlns:a16="http://schemas.microsoft.com/office/drawing/2014/main" id="{D44C63A0-22F1-4196-9954-CDD94F701CF0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C07C9444-67C1-42CD-BC36-B7C840FA9778}"/>
              </a:ext>
            </a:extLst>
          </p:cNvPr>
          <p:cNvSpPr/>
          <p:nvPr/>
        </p:nvSpPr>
        <p:spPr>
          <a:xfrm>
            <a:off x="11501688" y="635124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A72E2054-7684-4F96-A37B-A35681389A7B}"/>
              </a:ext>
            </a:extLst>
          </p:cNvPr>
          <p:cNvSpPr txBox="1">
            <a:spLocks/>
          </p:cNvSpPr>
          <p:nvPr/>
        </p:nvSpPr>
        <p:spPr>
          <a:xfrm>
            <a:off x="10641133" y="637250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</p:spTree>
    <p:extLst>
      <p:ext uri="{BB962C8B-B14F-4D97-AF65-F5344CB8AC3E}">
        <p14:creationId xmlns:p14="http://schemas.microsoft.com/office/powerpoint/2010/main" val="22669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07576" y="3128016"/>
            <a:ext cx="4594892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5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935684"/>
            <a:ext cx="4287785" cy="40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arquivar documento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041145" y="400839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A0D71D9C-D2D3-46DD-9806-335040F1FE40}"/>
              </a:ext>
            </a:extLst>
          </p:cNvPr>
          <p:cNvSpPr txBox="1">
            <a:spLocks/>
          </p:cNvSpPr>
          <p:nvPr/>
        </p:nvSpPr>
        <p:spPr>
          <a:xfrm>
            <a:off x="5400339" y="1743364"/>
            <a:ext cx="6357769" cy="483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Para arquivar o processo:</a:t>
            </a:r>
          </a:p>
          <a:p>
            <a:pPr algn="l">
              <a:lnSpc>
                <a:spcPct val="10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171450" algn="l">
              <a:lnSpc>
                <a:spcPct val="100000"/>
              </a:lnSpc>
              <a:buFontTx/>
              <a:buChar char="-"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Retornem ao processo identificando-o e clicando nele na lateral direita, em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Documentos relacionados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algn="l">
              <a:lnSpc>
                <a:spcPct val="10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171450" algn="l">
              <a:lnSpc>
                <a:spcPct val="100000"/>
              </a:lnSpc>
              <a:buFontTx/>
              <a:buChar char="-"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Cliquem em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Arquivo Corrente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para iniciarem o seu processo de guarda.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F2CA8A-1A69-4AA2-92AC-35422FA0B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22" y="645459"/>
            <a:ext cx="828650" cy="82865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5F8AFF3-AB60-4F18-9A6C-1CD64CD9153C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FD792BE-9D67-4BBF-8FF8-6685134C24EC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C6DC429B-E3C8-463D-87EC-3D5A7A812679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7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798F38-5F25-42C3-BB8C-F0EEBEC1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12" y="124546"/>
            <a:ext cx="9378976" cy="66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91332" y="3128016"/>
            <a:ext cx="4511136" cy="104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O que é SP</a:t>
            </a:r>
          </a:p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Sem Papel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1097046"/>
            <a:ext cx="5421210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Vídeo:</a:t>
            </a:r>
            <a:endParaRPr lang="pt-BR" dirty="0">
              <a:solidFill>
                <a:srgbClr val="35B44A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5731093" y="465553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4F32EDD-5ECA-4A49-A4DA-D138BEBB26F7}"/>
              </a:ext>
            </a:extLst>
          </p:cNvPr>
          <p:cNvGrpSpPr/>
          <p:nvPr/>
        </p:nvGrpSpPr>
        <p:grpSpPr>
          <a:xfrm>
            <a:off x="5731093" y="1968272"/>
            <a:ext cx="5421209" cy="2921455"/>
            <a:chOff x="7298201" y="2443397"/>
            <a:chExt cx="2280514" cy="116923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DC0530E-DBAE-4115-9F81-51A300315597}"/>
                </a:ext>
              </a:extLst>
            </p:cNvPr>
            <p:cNvSpPr/>
            <p:nvPr/>
          </p:nvSpPr>
          <p:spPr>
            <a:xfrm>
              <a:off x="7298201" y="2443397"/>
              <a:ext cx="2280514" cy="1169233"/>
            </a:xfrm>
            <a:prstGeom prst="rect">
              <a:avLst/>
            </a:prstGeom>
            <a:solidFill>
              <a:srgbClr val="283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AE671589-6850-457E-8C53-59F939AD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33589" y="2677609"/>
              <a:ext cx="1623749" cy="751391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48DFA4-472E-48B6-9AB2-36EF6FA5D2F6}"/>
              </a:ext>
            </a:extLst>
          </p:cNvPr>
          <p:cNvSpPr txBox="1"/>
          <p:nvPr/>
        </p:nvSpPr>
        <p:spPr>
          <a:xfrm>
            <a:off x="6984164" y="4934470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5"/>
              </a:rPr>
              <a:t>https://youtu.be/4VEO8XBpAis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6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91332" y="3128016"/>
            <a:ext cx="4511136" cy="104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Mensagem</a:t>
            </a:r>
          </a:p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Mário Sérgio </a:t>
            </a:r>
            <a:r>
              <a:rPr lang="pt-BR" sz="4000" dirty="0" err="1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Cortella</a:t>
            </a:r>
            <a:endParaRPr lang="pt-BR" sz="4000" dirty="0">
              <a:solidFill>
                <a:srgbClr val="35B44A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1097046"/>
            <a:ext cx="5421210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Vídeo:</a:t>
            </a:r>
            <a:endParaRPr lang="pt-BR" dirty="0">
              <a:solidFill>
                <a:srgbClr val="35B44A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5731093" y="465553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48DFA4-472E-48B6-9AB2-36EF6FA5D2F6}"/>
              </a:ext>
            </a:extLst>
          </p:cNvPr>
          <p:cNvSpPr txBox="1"/>
          <p:nvPr/>
        </p:nvSpPr>
        <p:spPr>
          <a:xfrm>
            <a:off x="7162936" y="5760954"/>
            <a:ext cx="295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5"/>
              </a:rPr>
              <a:t>https://youtu.be/izPIE3gI5Gs</a:t>
            </a:r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E3760D-78DC-4194-B4C2-BE0D58ECE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75" y="1657931"/>
            <a:ext cx="4103023" cy="41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91332" y="2008682"/>
            <a:ext cx="4511136" cy="2848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Acesso ao ambiente de treinamento</a:t>
            </a:r>
          </a:p>
          <a:p>
            <a:endParaRPr lang="pt-BR" sz="4000" dirty="0">
              <a:solidFill>
                <a:srgbClr val="35B44A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Login e Senha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4893799" y="240425"/>
            <a:ext cx="7298201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Site: </a:t>
            </a:r>
          </a:p>
          <a:p>
            <a:pPr algn="l"/>
            <a:r>
              <a:rPr lang="pt-BR" sz="1900" u="sng" dirty="0">
                <a:solidFill>
                  <a:srgbClr val="35AE4A"/>
                </a:solidFill>
                <a:latin typeface="Poppins Black" panose="020B0604020202020204" charset="0"/>
                <a:cs typeface="Poppins Black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http://www.documentos.demo.spsempapel.sp.gov.br/</a:t>
            </a:r>
            <a:endParaRPr lang="pt-BR" sz="1900" dirty="0">
              <a:solidFill>
                <a:srgbClr val="35AE4A"/>
              </a:solidFill>
              <a:latin typeface="Poppins Black" panose="020B0604020202020204" charset="0"/>
              <a:cs typeface="Poppins Black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5F2B47-1779-4A68-AEC6-C4F1108D67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/>
          <a:stretch/>
        </p:blipFill>
        <p:spPr>
          <a:xfrm>
            <a:off x="5175006" y="1738855"/>
            <a:ext cx="6735785" cy="378443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E82AAE-F5BF-4A4E-B196-439AADB5F7D4}"/>
              </a:ext>
            </a:extLst>
          </p:cNvPr>
          <p:cNvSpPr txBox="1"/>
          <p:nvPr/>
        </p:nvSpPr>
        <p:spPr>
          <a:xfrm>
            <a:off x="6565689" y="1329061"/>
            <a:ext cx="375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Selecione um dos usuários abaixo: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956384-B9C3-4B2A-8791-9AA87C12C06F}"/>
              </a:ext>
            </a:extLst>
          </p:cNvPr>
          <p:cNvSpPr txBox="1"/>
          <p:nvPr/>
        </p:nvSpPr>
        <p:spPr>
          <a:xfrm>
            <a:off x="6550033" y="5481270"/>
            <a:ext cx="4003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Utilize a senha padrão: </a:t>
            </a:r>
            <a:r>
              <a:rPr lang="pt-BR" sz="2000" b="1" dirty="0"/>
              <a:t>Seduc@1020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752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C57339-2E92-4369-B936-BD2C2288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91332" y="3128016"/>
            <a:ext cx="4511136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1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4055BE2-37C3-49AF-821F-D14745F8FCA5}"/>
              </a:ext>
            </a:extLst>
          </p:cNvPr>
          <p:cNvSpPr txBox="1">
            <a:spLocks/>
          </p:cNvSpPr>
          <p:nvPr/>
        </p:nvSpPr>
        <p:spPr>
          <a:xfrm>
            <a:off x="5606558" y="2226476"/>
            <a:ext cx="6156125" cy="343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essa atividade, sigam o passo a passo abaixo: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Entrem no sistema;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Insiram a matrícula e a senha para acessá-lo. </a:t>
            </a:r>
          </a:p>
          <a:p>
            <a:pPr lvl="1" algn="l">
              <a:lnSpc>
                <a:spcPct val="120000"/>
              </a:lnSpc>
            </a:pP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Observem a sua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Mesa Virtual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 sistema, explorem suas funcionalidades e características. Anotem as dúvidas para debatermos em grupo ou enviem ao Mural de Dúvidas.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retornarem à sua Mesa Virtual a qualquer momento, cliquem no logo do programa Sem Papel.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1097046"/>
            <a:ext cx="5421210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acessar o sistema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5731093" y="465553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08BBBD-2F61-4007-9C91-6B06997DB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38" y="741772"/>
            <a:ext cx="1048174" cy="1048174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A23FC4B-C10E-48EF-A6CD-EA8501900DF8}"/>
              </a:ext>
            </a:extLst>
          </p:cNvPr>
          <p:cNvGrpSpPr/>
          <p:nvPr/>
        </p:nvGrpSpPr>
        <p:grpSpPr>
          <a:xfrm>
            <a:off x="4173485" y="2912524"/>
            <a:ext cx="402734" cy="1032952"/>
            <a:chOff x="5329257" y="3230823"/>
            <a:chExt cx="402734" cy="1032952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BB1AB5D-FD5D-485F-BBAE-C4FB121B5155}"/>
                </a:ext>
              </a:extLst>
            </p:cNvPr>
            <p:cNvSpPr/>
            <p:nvPr/>
          </p:nvSpPr>
          <p:spPr>
            <a:xfrm>
              <a:off x="5350854" y="3230823"/>
              <a:ext cx="356564" cy="1032952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3FD1BADE-B54C-4332-9B1D-74338F580784}"/>
                </a:ext>
              </a:extLst>
            </p:cNvPr>
            <p:cNvSpPr txBox="1">
              <a:spLocks/>
            </p:cNvSpPr>
            <p:nvPr/>
          </p:nvSpPr>
          <p:spPr>
            <a:xfrm>
              <a:off x="5329257" y="3270999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 - 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5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91332" y="3128016"/>
            <a:ext cx="4511136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2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1097046"/>
            <a:ext cx="4287785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produzir documento avulso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5931673" y="537755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1CEDC1E-AD96-42B7-B36E-2CB4EDB030B8}"/>
              </a:ext>
            </a:extLst>
          </p:cNvPr>
          <p:cNvSpPr txBox="1">
            <a:spLocks/>
          </p:cNvSpPr>
          <p:nvPr/>
        </p:nvSpPr>
        <p:spPr>
          <a:xfrm>
            <a:off x="5534395" y="1904247"/>
            <a:ext cx="6320999" cy="4941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Vocês são de uma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secretaria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e precisam comprar equipamentos de informática para a sua unidade. Para    isso, precisam fazer um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memorando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solicitando a compra do material necessário. Sigam o passo a passo abaixo:</a:t>
            </a:r>
          </a:p>
          <a:p>
            <a:pPr marL="0" lvl="2" algn="l">
              <a:lnSpc>
                <a:spcPct val="120000"/>
              </a:lnSpc>
              <a:spcBef>
                <a:spcPts val="1000"/>
              </a:spcBef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- Na Mesa Virtual,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Criar Novo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-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Selecione Modelo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- Escolham o modelo e preencham com todas as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informações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: número de referência, interessado, assunto     e texto do memorando.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- Para ver como ficou,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Visualizar documento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- Se estiver tudo certo, cliquem em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D9175045-6A85-464B-91F2-0D6DA8EBE6A1}"/>
              </a:ext>
            </a:extLst>
          </p:cNvPr>
          <p:cNvSpPr/>
          <p:nvPr/>
        </p:nvSpPr>
        <p:spPr>
          <a:xfrm>
            <a:off x="11501688" y="635124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732BEA9-C142-4B5B-9C01-352A57426657}"/>
              </a:ext>
            </a:extLst>
          </p:cNvPr>
          <p:cNvSpPr txBox="1">
            <a:spLocks/>
          </p:cNvSpPr>
          <p:nvPr/>
        </p:nvSpPr>
        <p:spPr>
          <a:xfrm>
            <a:off x="10641133" y="637250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6A99429-FE18-4F2A-8AEB-53985564A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12" y="779496"/>
            <a:ext cx="737447" cy="737447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B67E127-2C8E-4686-9463-E2A2647706F6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4E69C2AE-4C46-4A0B-9F95-441AAA86CA85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9" name="Subtítulo 2">
              <a:extLst>
                <a:ext uri="{FF2B5EF4-FFF2-40B4-BE49-F238E27FC236}">
                  <a16:creationId xmlns:a16="http://schemas.microsoft.com/office/drawing/2014/main" id="{B9B7632B-2D27-4111-B1EB-D622069AE5F3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5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863D127-5787-476D-9DA6-C4034E5A6F41}"/>
              </a:ext>
            </a:extLst>
          </p:cNvPr>
          <p:cNvSpPr txBox="1">
            <a:spLocks/>
          </p:cNvSpPr>
          <p:nvPr/>
        </p:nvSpPr>
        <p:spPr>
          <a:xfrm>
            <a:off x="191332" y="3128016"/>
            <a:ext cx="4511136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2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1097046"/>
            <a:ext cx="4287785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produzir documento avulso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5931673" y="537755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D9175045-6A85-464B-91F2-0D6DA8EBE6A1}"/>
              </a:ext>
            </a:extLst>
          </p:cNvPr>
          <p:cNvSpPr/>
          <p:nvPr/>
        </p:nvSpPr>
        <p:spPr>
          <a:xfrm>
            <a:off x="11501688" y="6396213"/>
            <a:ext cx="430306" cy="376518"/>
          </a:xfrm>
          <a:prstGeom prst="rightArrow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732BEA9-C142-4B5B-9C01-352A57426657}"/>
              </a:ext>
            </a:extLst>
          </p:cNvPr>
          <p:cNvSpPr txBox="1">
            <a:spLocks/>
          </p:cNvSpPr>
          <p:nvPr/>
        </p:nvSpPr>
        <p:spPr>
          <a:xfrm>
            <a:off x="10654009" y="6417013"/>
            <a:ext cx="1011160" cy="31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6A99429-FE18-4F2A-8AEB-53985564A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12" y="779496"/>
            <a:ext cx="737447" cy="737447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796FEABB-1DA5-4818-B34A-789D05A37EF7}"/>
              </a:ext>
            </a:extLst>
          </p:cNvPr>
          <p:cNvSpPr txBox="1">
            <a:spLocks/>
          </p:cNvSpPr>
          <p:nvPr/>
        </p:nvSpPr>
        <p:spPr>
          <a:xfrm>
            <a:off x="5617102" y="2019484"/>
            <a:ext cx="6048067" cy="4838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20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Ops</a:t>
            </a:r>
            <a:r>
              <a:rPr lang="pt-BR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Vocês esqueceram de mencionar a quantidade de equipamentos e de especificá-los!</a:t>
            </a:r>
          </a:p>
          <a:p>
            <a:pPr algn="l">
              <a:lnSpc>
                <a:spcPct val="120000"/>
              </a:lnSpc>
            </a:pPr>
            <a:endParaRPr lang="pt-BR" sz="1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Editem o documento:</a:t>
            </a:r>
          </a:p>
          <a:p>
            <a:pPr lvl="1" algn="l">
              <a:lnSpc>
                <a:spcPct val="12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-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Editar 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e façam as modificações necessárias. Para concluir,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Para que esse documento deixe de ser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Temporário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,   vocês precisam finalizar a elaboração. Para isso: </a:t>
            </a:r>
          </a:p>
          <a:p>
            <a:pPr marL="0" lvl="1" algn="l">
              <a:lnSpc>
                <a:spcPct val="120000"/>
              </a:lnSpc>
              <a:spcBef>
                <a:spcPts val="1000"/>
              </a:spcBef>
            </a:pP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        - Cliquem em </a:t>
            </a: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Finalizar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lvl="1" algn="l">
              <a:lnSpc>
                <a:spcPct val="120000"/>
              </a:lnSpc>
              <a:spcBef>
                <a:spcPts val="1000"/>
              </a:spcBef>
            </a:pPr>
            <a:endParaRPr lang="pt-BR" sz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1900" b="1" dirty="0">
                <a:highlight>
                  <a:srgbClr val="D1D0D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Atenção: </a:t>
            </a:r>
            <a:r>
              <a:rPr lang="pt-BR" sz="1900" dirty="0">
                <a:highlight>
                  <a:srgbClr val="D1D0D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essa opção é usada somente se o servidor não for assinar naquele momento ou se o responsável  pela assinatura for outro usuário.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2D410D6-D8AE-4EF9-B6A3-C3E0996E2BCA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CB15D2C-8208-4982-ACA1-EE21DE32541C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A02158EF-C675-4E31-A612-E044F2D95856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B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4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B3FEC8-8443-4B14-B063-F44AC408531C}"/>
              </a:ext>
            </a:extLst>
          </p:cNvPr>
          <p:cNvSpPr/>
          <p:nvPr/>
        </p:nvSpPr>
        <p:spPr>
          <a:xfrm>
            <a:off x="0" y="0"/>
            <a:ext cx="4893800" cy="6858000"/>
          </a:xfrm>
          <a:prstGeom prst="rect">
            <a:avLst/>
          </a:prstGeom>
          <a:solidFill>
            <a:srgbClr val="2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7CDDAC8-6416-44E6-AD6B-C01A61EB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025" y="762336"/>
            <a:ext cx="1623749" cy="75139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D98F706-8F3E-43B2-A13C-42637F9C130C}"/>
              </a:ext>
            </a:extLst>
          </p:cNvPr>
          <p:cNvSpPr txBox="1">
            <a:spLocks/>
          </p:cNvSpPr>
          <p:nvPr/>
        </p:nvSpPr>
        <p:spPr>
          <a:xfrm>
            <a:off x="7298201" y="1097046"/>
            <a:ext cx="4287785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latin typeface="Poppins Black" panose="00000A00000000000000" pitchFamily="2" charset="0"/>
                <a:cs typeface="Poppins Black" panose="00000A00000000000000" pitchFamily="2" charset="0"/>
              </a:rPr>
              <a:t>Ação: </a:t>
            </a:r>
            <a:r>
              <a:rPr lang="pt-BR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assinar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CEAF679-4A13-4A28-82E7-562AA4FD22D6}"/>
              </a:ext>
            </a:extLst>
          </p:cNvPr>
          <p:cNvSpPr/>
          <p:nvPr/>
        </p:nvSpPr>
        <p:spPr>
          <a:xfrm>
            <a:off x="6167448" y="465553"/>
            <a:ext cx="1048174" cy="1048174"/>
          </a:xfrm>
          <a:prstGeom prst="ellipse">
            <a:avLst/>
          </a:prstGeom>
          <a:solidFill>
            <a:srgbClr val="3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7F0A042-87BC-4464-9E78-94938555F15B}"/>
              </a:ext>
            </a:extLst>
          </p:cNvPr>
          <p:cNvSpPr txBox="1">
            <a:spLocks/>
          </p:cNvSpPr>
          <p:nvPr/>
        </p:nvSpPr>
        <p:spPr>
          <a:xfrm>
            <a:off x="5741234" y="2166480"/>
            <a:ext cx="6259434" cy="35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documento de vocês ainda não tem validade, pois não está assinado. Assinem o documento seguindo o passo  a passo:</a:t>
            </a:r>
          </a:p>
          <a:p>
            <a:pPr lvl="1" algn="l">
              <a:lnSpc>
                <a:spcPct val="120000"/>
              </a:lnSpc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-    Cliquem em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Assinar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Informem a senha do usuário e cliquem em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 algn="l">
              <a:lnSpc>
                <a:spcPct val="120000"/>
              </a:lnSpc>
              <a:buFontTx/>
              <a:buChar char="-"/>
            </a:pPr>
            <a:endParaRPr lang="pt-B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2000" b="1" dirty="0">
                <a:highlight>
                  <a:srgbClr val="D1D0D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Importante: </a:t>
            </a:r>
            <a:r>
              <a:rPr lang="pt-BR" sz="2000" dirty="0">
                <a:highlight>
                  <a:srgbClr val="D1D0D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após a assinatura do documento, não será possível editá-lo ou excluí-lo, apenas </a:t>
            </a:r>
            <a:r>
              <a:rPr lang="pt-BR" sz="2000" dirty="0">
                <a:solidFill>
                  <a:srgbClr val="FF0000"/>
                </a:solidFill>
                <a:highlight>
                  <a:srgbClr val="D1D0D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cancelá-lo</a:t>
            </a:r>
            <a:r>
              <a:rPr lang="pt-BR" sz="2000" dirty="0">
                <a:highlight>
                  <a:srgbClr val="D1D0D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964DDE-BFBC-4616-BAF3-51D806098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1" y="613943"/>
            <a:ext cx="1048175" cy="1048175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43DB0657-AF88-40DA-A6DE-2E9210D64258}"/>
              </a:ext>
            </a:extLst>
          </p:cNvPr>
          <p:cNvSpPr txBox="1">
            <a:spLocks/>
          </p:cNvSpPr>
          <p:nvPr/>
        </p:nvSpPr>
        <p:spPr>
          <a:xfrm>
            <a:off x="191332" y="3128016"/>
            <a:ext cx="4511136" cy="104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Atividade 2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3EBA9DF-3061-45C7-9C03-E3252DF3121A}"/>
              </a:ext>
            </a:extLst>
          </p:cNvPr>
          <p:cNvGrpSpPr/>
          <p:nvPr/>
        </p:nvGrpSpPr>
        <p:grpSpPr>
          <a:xfrm>
            <a:off x="4183759" y="3218360"/>
            <a:ext cx="402734" cy="421280"/>
            <a:chOff x="5882410" y="3591278"/>
            <a:chExt cx="402734" cy="421280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02A9B3C-EF5D-4C49-B621-A4EA6C29AA73}"/>
                </a:ext>
              </a:extLst>
            </p:cNvPr>
            <p:cNvSpPr/>
            <p:nvPr/>
          </p:nvSpPr>
          <p:spPr>
            <a:xfrm>
              <a:off x="5904007" y="3591278"/>
              <a:ext cx="356564" cy="421280"/>
            </a:xfrm>
            <a:prstGeom prst="rect">
              <a:avLst/>
            </a:prstGeom>
            <a:solidFill>
              <a:srgbClr val="35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900A6241-58BC-4C22-882F-AA3C7B3E1C0C}"/>
                </a:ext>
              </a:extLst>
            </p:cNvPr>
            <p:cNvSpPr txBox="1">
              <a:spLocks/>
            </p:cNvSpPr>
            <p:nvPr/>
          </p:nvSpPr>
          <p:spPr>
            <a:xfrm>
              <a:off x="5882410" y="3631454"/>
              <a:ext cx="402734" cy="357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Poppins Black" panose="00000A00000000000000" pitchFamily="2" charset="0"/>
                  <a:cs typeface="Poppins Black" panose="00000A00000000000000" pitchFamily="2" charset="0"/>
                </a:rPr>
                <a:t>A</a:t>
              </a:r>
              <a:endParaRPr lang="pt-BR" sz="2000" dirty="0">
                <a:solidFill>
                  <a:srgbClr val="35B44A"/>
                </a:solidFill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8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1597</Words>
  <Application>Microsoft Office PowerPoint</Application>
  <PresentationFormat>Widescreen</PresentationFormat>
  <Paragraphs>263</Paragraphs>
  <Slides>18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Calibri</vt:lpstr>
      <vt:lpstr>Segoe UI</vt:lpstr>
      <vt:lpstr>Poppins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lucivia@gmail.com</dc:creator>
  <cp:lastModifiedBy>Luciana Souto Mofatto</cp:lastModifiedBy>
  <cp:revision>83</cp:revision>
  <dcterms:created xsi:type="dcterms:W3CDTF">2019-06-14T16:58:40Z</dcterms:created>
  <dcterms:modified xsi:type="dcterms:W3CDTF">2019-10-17T18:49:30Z</dcterms:modified>
</cp:coreProperties>
</file>