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325" r:id="rId3"/>
    <p:sldId id="326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5" r:id="rId12"/>
    <p:sldId id="336" r:id="rId13"/>
    <p:sldId id="337" r:id="rId14"/>
    <p:sldId id="341" r:id="rId15"/>
    <p:sldId id="338" r:id="rId16"/>
    <p:sldId id="339" r:id="rId17"/>
    <p:sldId id="264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57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94832"/>
  </p:normalViewPr>
  <p:slideViewPr>
    <p:cSldViewPr showGuides="1">
      <p:cViewPr varScale="1">
        <p:scale>
          <a:sx n="85" d="100"/>
          <a:sy n="85" d="100"/>
        </p:scale>
        <p:origin x="4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solidFill>
          <a:srgbClr val="2857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>
            <a:extLst>
              <a:ext uri="{FF2B5EF4-FFF2-40B4-BE49-F238E27FC236}">
                <a16:creationId xmlns:a16="http://schemas.microsoft.com/office/drawing/2014/main" id="{C1EE2C0D-A8A3-4B9A-8067-8F6E9F9CF1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33313" r="16138" b="32200"/>
          <a:stretch/>
        </p:blipFill>
        <p:spPr>
          <a:xfrm>
            <a:off x="2999656" y="1700810"/>
            <a:ext cx="6192688" cy="223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85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4">
            <a:extLst>
              <a:ext uri="{FF2B5EF4-FFF2-40B4-BE49-F238E27FC236}">
                <a16:creationId xmlns:a16="http://schemas.microsoft.com/office/drawing/2014/main" id="{276B3C63-2086-400E-80B4-A03BD73C1F04}"/>
              </a:ext>
            </a:extLst>
          </p:cNvPr>
          <p:cNvSpPr/>
          <p:nvPr userDrawn="1"/>
        </p:nvSpPr>
        <p:spPr>
          <a:xfrm>
            <a:off x="0" y="6425952"/>
            <a:ext cx="12192000" cy="432048"/>
          </a:xfrm>
          <a:prstGeom prst="rect">
            <a:avLst/>
          </a:prstGeom>
          <a:solidFill>
            <a:srgbClr val="2857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>
              <a:solidFill>
                <a:srgbClr val="2857A5"/>
              </a:solidFill>
            </a:endParaRPr>
          </a:p>
        </p:txBody>
      </p:sp>
      <p:cxnSp>
        <p:nvCxnSpPr>
          <p:cNvPr id="7" name="Conector reto 8">
            <a:extLst>
              <a:ext uri="{FF2B5EF4-FFF2-40B4-BE49-F238E27FC236}">
                <a16:creationId xmlns:a16="http://schemas.microsoft.com/office/drawing/2014/main" id="{0AC27F71-8849-4910-903C-F5482466A142}"/>
              </a:ext>
            </a:extLst>
          </p:cNvPr>
          <p:cNvCxnSpPr>
            <a:cxnSpLocks/>
          </p:cNvCxnSpPr>
          <p:nvPr userDrawn="1"/>
        </p:nvCxnSpPr>
        <p:spPr>
          <a:xfrm>
            <a:off x="191344" y="747448"/>
            <a:ext cx="117867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>
            <a:extLst>
              <a:ext uri="{FF2B5EF4-FFF2-40B4-BE49-F238E27FC236}">
                <a16:creationId xmlns:a16="http://schemas.microsoft.com/office/drawing/2014/main" id="{CF66641D-3D1D-4F60-AAAD-BD582FE79A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31055" r="16138" b="31055"/>
          <a:stretch/>
        </p:blipFill>
        <p:spPr>
          <a:xfrm>
            <a:off x="10560496" y="156853"/>
            <a:ext cx="1417612" cy="56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46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426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vuol.uol.com.br/video/seminario--combate-a-exploracao-sexual-infantil--gail-dines-0402CC9A3860D4B16326" TargetMode="External"/><Relationship Id="rId2" Type="http://schemas.openxmlformats.org/officeDocument/2006/relationships/hyperlink" Target="http://liberta.org.br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genciapatriciagalvao.org.br/violencia/a-violencia-contra-a-mulher-deve-ser-enfrentada-pelo-repudio-que-representa-por-fabiola-sucasas/" TargetMode="External"/><Relationship Id="rId4" Type="http://schemas.openxmlformats.org/officeDocument/2006/relationships/hyperlink" Target="https://www1.folha.uol.com.br/seminariosfolha/2018/05/novinhas-vao-das-salas-de-aula-para-o-baile-funk.shtm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hist%C3%B3rias-para-se-contar/cicatrizes-da-alma-50e9804d87c2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10">
            <a:extLst>
              <a:ext uri="{FF2B5EF4-FFF2-40B4-BE49-F238E27FC236}">
                <a16:creationId xmlns:a16="http://schemas.microsoft.com/office/drawing/2014/main" id="{8C17B83F-E500-8647-9409-93B763680A7B}"/>
              </a:ext>
            </a:extLst>
          </p:cNvPr>
          <p:cNvSpPr txBox="1"/>
          <p:nvPr/>
        </p:nvSpPr>
        <p:spPr>
          <a:xfrm>
            <a:off x="1271464" y="4445032"/>
            <a:ext cx="9937104" cy="241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4400" b="1" dirty="0"/>
              <a:t>Projeto  Mediação Escolar e Comunitária</a:t>
            </a:r>
            <a:br>
              <a:rPr lang="pt-BR" altLang="pt-BR" sz="5400" b="1" dirty="0"/>
            </a:br>
            <a:r>
              <a:rPr lang="pt-BR" altLang="pt-BR" dirty="0"/>
              <a:t>         </a:t>
            </a:r>
          </a:p>
          <a:p>
            <a:pPr algn="ctr"/>
            <a:r>
              <a:rPr lang="pt-BR" altLang="pt-BR" dirty="0"/>
              <a:t>  </a:t>
            </a:r>
            <a:r>
              <a:rPr lang="pt-BR" altLang="pt-BR" sz="2400" dirty="0"/>
              <a:t>4°Encontro de Formação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pt-BR" dirty="0">
                <a:latin typeface="Verdana" panose="020B0604030504040204" pitchFamily="34" charset="0"/>
              </a:rPr>
              <a:t>Sistema de Proteção Escolar – SPEC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altLang="pt-BR" b="1" dirty="0">
              <a:latin typeface="Verdana" panose="020B060403050404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altLang="pt-BR" dirty="0">
              <a:latin typeface="Verdana" panose="020B060403050404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altLang="pt-BR" dirty="0"/>
              <a:t>2019</a:t>
            </a:r>
            <a:endParaRPr lang="pt-BR" sz="2500" dirty="0">
              <a:latin typeface="Gotham Book" pitchFamily="2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051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28588"/>
            <a:ext cx="1433512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772293" y="260648"/>
            <a:ext cx="25603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pt-BR" altLang="pt-BR" sz="3600" b="1" dirty="0">
                <a:solidFill>
                  <a:srgbClr val="FF0000"/>
                </a:solidFill>
                <a:ea typeface="ＭＳ Ｐゴシック" pitchFamily="34" charset="-128"/>
              </a:rPr>
              <a:t>Vídeo aula 1</a:t>
            </a:r>
            <a:endParaRPr lang="pt-BR" altLang="pt-BR" sz="3600" dirty="0">
              <a:ea typeface="ＭＳ Ｐゴシック" pitchFamily="34" charset="-128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3114412-5959-4132-B87E-CB0FE1AFD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880" y="1340768"/>
            <a:ext cx="673224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81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3501E5BE-7058-4A37-8B25-D73A5D78BB3F}"/>
              </a:ext>
            </a:extLst>
          </p:cNvPr>
          <p:cNvSpPr txBox="1">
            <a:spLocks/>
          </p:cNvSpPr>
          <p:nvPr/>
        </p:nvSpPr>
        <p:spPr>
          <a:xfrm>
            <a:off x="1199456" y="260648"/>
            <a:ext cx="8458200" cy="54784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pt-BR" altLang="pt-BR" b="1" dirty="0">
                <a:solidFill>
                  <a:srgbClr val="FF0000"/>
                </a:solidFill>
                <a:latin typeface="+mj-lt"/>
                <a:ea typeface="ＭＳ Ｐゴシック" pitchFamily="34" charset="-128"/>
              </a:rPr>
              <a:t>A escola na identificação dos casos de abuso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pt-BR" altLang="pt-BR" sz="2800" b="1" dirty="0">
              <a:ea typeface="ＭＳ Ｐゴシック" pitchFamily="34" charset="-128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pt-BR" altLang="pt-BR" sz="2400" dirty="0">
                <a:ea typeface="ＭＳ Ｐゴシック" pitchFamily="34" charset="-128"/>
              </a:rPr>
              <a:t>Uma em cada 60 meninas e um em cada 300 meninos de sua escola pode estar sendo vítima de estupro.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pt-BR" altLang="pt-BR" sz="2400" dirty="0">
                <a:ea typeface="ＭＳ Ｐゴシック" pitchFamily="34" charset="-128"/>
              </a:rPr>
              <a:t>No exato instante em que você lê este texto, na sua escola pode existir uma vítima de crime sexual precisando da sua ajuda!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pt-BR" altLang="pt-BR" sz="2400" dirty="0">
                <a:ea typeface="ＭＳ Ｐゴシック" pitchFamily="34" charset="-128"/>
              </a:rPr>
              <a:t>Para caracterização do crime de estupro, qualquer vítima menor de 14 anos é considerada vulnerável e, portanto, qualquer ato libidinoso com ela praticado será considerado ESTUPRO, ainda que não seja praticado com violência ou grave ameaça.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BR" altLang="pt-BR" sz="2800" dirty="0">
                <a:ea typeface="ＭＳ Ｐゴシック" pitchFamily="34" charset="-128"/>
              </a:rPr>
              <a:t>                                                     </a:t>
            </a:r>
            <a:r>
              <a:rPr lang="pt-BR" altLang="pt-BR" sz="2800" dirty="0">
                <a:solidFill>
                  <a:prstClr val="black"/>
                </a:solidFill>
                <a:ea typeface="ＭＳ Ｐゴシック" pitchFamily="34" charset="-128"/>
              </a:rPr>
              <a:t> </a:t>
            </a: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526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3501E5BE-7058-4A37-8B25-D73A5D78BB3F}"/>
              </a:ext>
            </a:extLst>
          </p:cNvPr>
          <p:cNvSpPr txBox="1">
            <a:spLocks/>
          </p:cNvSpPr>
          <p:nvPr/>
        </p:nvSpPr>
        <p:spPr>
          <a:xfrm>
            <a:off x="947428" y="260648"/>
            <a:ext cx="10297144" cy="54784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pt-BR" altLang="pt-BR" b="1" dirty="0">
                <a:solidFill>
                  <a:srgbClr val="FF0000"/>
                </a:solidFill>
                <a:latin typeface="+mj-lt"/>
                <a:ea typeface="ＭＳ Ｐゴシック" pitchFamily="34" charset="-128"/>
              </a:rPr>
              <a:t>A escola na identificação dos casos de abuso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endParaRPr lang="pt-BR" altLang="pt-BR" sz="2800" b="1" dirty="0">
              <a:ea typeface="ＭＳ Ｐゴシック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BR" altLang="pt-BR" sz="2800" dirty="0">
                <a:ea typeface="ＭＳ Ｐゴシック" pitchFamily="34" charset="-128"/>
              </a:rPr>
              <a:t>Apesar de todas essas dificuldades, a escola pode ser um ambiente que auxilie as crianças e adolescentes vítimas de abuso sexual a revelarem, espontaneamente, os abusos que possam estar sofrendo. Afinal de contas, grande parte de suas vidas desenvolvem-se no ambiente escolar, o que permite que sejam criados laços de confiança com todos os profissionais de ensino.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BR" altLang="pt-BR" sz="2800" b="1" dirty="0">
                <a:ea typeface="ＭＳ Ｐゴシック" pitchFamily="34" charset="-128"/>
              </a:rPr>
              <a:t> 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BR" altLang="pt-BR" sz="1200" dirty="0">
                <a:solidFill>
                  <a:prstClr val="black"/>
                </a:solidFill>
                <a:ea typeface="ＭＳ Ｐゴシック" pitchFamily="34" charset="-128"/>
              </a:rPr>
              <a:t>(A Escola contra o abuso sexual infantil : guia de orientação aos profissionais de ensino – identificar, acolher e não se omitir – São Paulo: 2019. p.13)</a:t>
            </a: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1949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3501E5BE-7058-4A37-8B25-D73A5D78BB3F}"/>
              </a:ext>
            </a:extLst>
          </p:cNvPr>
          <p:cNvSpPr txBox="1">
            <a:spLocks/>
          </p:cNvSpPr>
          <p:nvPr/>
        </p:nvSpPr>
        <p:spPr>
          <a:xfrm>
            <a:off x="1343472" y="188640"/>
            <a:ext cx="8928992" cy="54784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pt-BR" altLang="pt-BR" b="1" dirty="0">
                <a:solidFill>
                  <a:srgbClr val="FF0000"/>
                </a:solidFill>
                <a:latin typeface="+mj-lt"/>
                <a:ea typeface="ＭＳ Ｐゴシック" pitchFamily="34" charset="-128"/>
              </a:rPr>
              <a:t>A escola na identificação dos casos de abuso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endParaRPr lang="pt-BR" altLang="pt-BR" sz="2800" b="1" dirty="0">
              <a:ea typeface="ＭＳ Ｐゴシック" pitchFamily="34" charset="-128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endParaRPr lang="pt-BR" altLang="pt-BR" sz="2800" b="1" dirty="0">
              <a:ea typeface="ＭＳ Ｐゴシック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BR" altLang="pt-BR" dirty="0">
                <a:ea typeface="ＭＳ Ｐゴシック" pitchFamily="34" charset="-128"/>
              </a:rPr>
              <a:t>Todos os profissionais de ensino devem saber identificar os sinais, providenciar o acolhimento destas vítimas e jamais se omitirem diante de uma possível situação de abuso sexual infantil. 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BR" altLang="pt-BR" sz="1200" dirty="0">
                <a:ea typeface="ＭＳ Ｐゴシック" pitchFamily="34" charset="-128"/>
              </a:rPr>
              <a:t>(A Escola contra o abuso sexual infantil : guia de orientação aos profissionais de ensino – identificar, acolher e não se omitir – São Paulo: 2019. p.13)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pt-BR" altLang="pt-BR" sz="1200" dirty="0">
              <a:ea typeface="ＭＳ Ｐゴシック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pt-BR" altLang="pt-BR" sz="12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9096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6B1DDE16-7915-4769-8BA5-7BBC9B125597}"/>
              </a:ext>
            </a:extLst>
          </p:cNvPr>
          <p:cNvSpPr/>
          <p:nvPr/>
        </p:nvSpPr>
        <p:spPr>
          <a:xfrm>
            <a:off x="1921100" y="260648"/>
            <a:ext cx="7726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pt-BR" altLang="pt-BR" sz="3200" b="1" dirty="0">
                <a:solidFill>
                  <a:srgbClr val="FF0000"/>
                </a:solidFill>
                <a:ea typeface="ＭＳ Ｐゴシック" pitchFamily="34" charset="-128"/>
              </a:rPr>
              <a:t>A escola na identificação dos casos de abuso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298CA0A-4349-4AD7-858B-2F4FC0261316}"/>
              </a:ext>
            </a:extLst>
          </p:cNvPr>
          <p:cNvSpPr/>
          <p:nvPr/>
        </p:nvSpPr>
        <p:spPr>
          <a:xfrm>
            <a:off x="767408" y="1180595"/>
            <a:ext cx="1036915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altLang="pt-BR" sz="3200" dirty="0">
                <a:solidFill>
                  <a:prstClr val="black"/>
                </a:solidFill>
                <a:ea typeface="ＭＳ Ｐゴシック" pitchFamily="34" charset="-128"/>
              </a:rPr>
              <a:t>As Promotoras de Justiça Dra. Fabíola Sucasas Negrão Covas e Dra. Renata Lucia Mota Lima De Oliveira </a:t>
            </a:r>
            <a:r>
              <a:rPr lang="pt-BR" altLang="pt-BR" sz="3200" dirty="0" err="1">
                <a:solidFill>
                  <a:prstClr val="black"/>
                </a:solidFill>
                <a:ea typeface="ＭＳ Ｐゴシック" pitchFamily="34" charset="-128"/>
              </a:rPr>
              <a:t>Rivitti</a:t>
            </a:r>
            <a:r>
              <a:rPr lang="pt-BR" altLang="pt-BR" sz="3200" dirty="0">
                <a:solidFill>
                  <a:prstClr val="black"/>
                </a:solidFill>
                <a:ea typeface="ＭＳ Ｐゴシック" pitchFamily="34" charset="-128"/>
              </a:rPr>
              <a:t> orientam:</a:t>
            </a:r>
          </a:p>
          <a:p>
            <a:pPr lvl="0" algn="just">
              <a:defRPr/>
            </a:pPr>
            <a:endParaRPr lang="pt-BR" altLang="pt-BR" sz="3200" dirty="0">
              <a:solidFill>
                <a:prstClr val="black"/>
              </a:solidFill>
              <a:ea typeface="ＭＳ Ｐゴシック" pitchFamily="34" charset="-128"/>
            </a:endParaRPr>
          </a:p>
          <a:p>
            <a:pPr lvl="0" algn="just">
              <a:defRPr/>
            </a:pPr>
            <a:r>
              <a:rPr lang="pt-BR" altLang="pt-BR" sz="3200" i="1" dirty="0">
                <a:solidFill>
                  <a:srgbClr val="FF0000"/>
                </a:solidFill>
                <a:ea typeface="ＭＳ Ｐゴシック" pitchFamily="34" charset="-128"/>
              </a:rPr>
              <a:t>“Além de identificar, acolher e encaminhar, é importante é criar espaços seguros na escola para o diálogo e a informação,  criando assim oportunidades para crianças e adolescentes eventualmente identificarem a violência que estejam vivendo e se sintam acolhidos e preparados para a revelação espontânea. O assunto não pode ser tabu. A informação é chave para a revelação vir à tona”. </a:t>
            </a:r>
          </a:p>
          <a:p>
            <a:pPr lvl="0" algn="just">
              <a:defRPr/>
            </a:pPr>
            <a:endParaRPr lang="pt-BR" altLang="pt-BR" sz="2400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2770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1055440" y="260648"/>
            <a:ext cx="7505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rgbClr val="FF0000"/>
                </a:solidFill>
              </a:rPr>
              <a:t>Registro no Sistema ROE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8B5BB089-8192-4DC0-9713-9A1A2F87F2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565391"/>
              </p:ext>
            </p:extLst>
          </p:nvPr>
        </p:nvGraphicFramePr>
        <p:xfrm>
          <a:off x="1403103" y="1342752"/>
          <a:ext cx="7389811" cy="2832101"/>
        </p:xfrm>
        <a:graphic>
          <a:graphicData uri="http://schemas.openxmlformats.org/drawingml/2006/table">
            <a:tbl>
              <a:tblPr/>
              <a:tblGrid>
                <a:gridCol w="3109081">
                  <a:extLst>
                    <a:ext uri="{9D8B030D-6E8A-4147-A177-3AD203B41FA5}">
                      <a16:colId xmlns:a16="http://schemas.microsoft.com/office/drawing/2014/main" val="4266103484"/>
                    </a:ext>
                  </a:extLst>
                </a:gridCol>
                <a:gridCol w="660611">
                  <a:extLst>
                    <a:ext uri="{9D8B030D-6E8A-4147-A177-3AD203B41FA5}">
                      <a16:colId xmlns:a16="http://schemas.microsoft.com/office/drawing/2014/main" val="2997313871"/>
                    </a:ext>
                  </a:extLst>
                </a:gridCol>
                <a:gridCol w="610754">
                  <a:extLst>
                    <a:ext uri="{9D8B030D-6E8A-4147-A177-3AD203B41FA5}">
                      <a16:colId xmlns:a16="http://schemas.microsoft.com/office/drawing/2014/main" val="3879801688"/>
                    </a:ext>
                  </a:extLst>
                </a:gridCol>
                <a:gridCol w="648147">
                  <a:extLst>
                    <a:ext uri="{9D8B030D-6E8A-4147-A177-3AD203B41FA5}">
                      <a16:colId xmlns:a16="http://schemas.microsoft.com/office/drawing/2014/main" val="2763706422"/>
                    </a:ext>
                  </a:extLst>
                </a:gridCol>
                <a:gridCol w="1232504">
                  <a:extLst>
                    <a:ext uri="{9D8B030D-6E8A-4147-A177-3AD203B41FA5}">
                      <a16:colId xmlns:a16="http://schemas.microsoft.com/office/drawing/2014/main" val="2737617649"/>
                    </a:ext>
                  </a:extLst>
                </a:gridCol>
                <a:gridCol w="1128714">
                  <a:extLst>
                    <a:ext uri="{9D8B030D-6E8A-4147-A177-3AD203B41FA5}">
                      <a16:colId xmlns:a16="http://schemas.microsoft.com/office/drawing/2014/main" val="240889839"/>
                    </a:ext>
                  </a:extLst>
                </a:gridCol>
              </a:tblGrid>
              <a:tr h="43084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1º trimestre anos 2017-2018 e 2019</a:t>
                      </a:r>
                    </a:p>
                  </a:txBody>
                  <a:tcPr marL="9524" marR="9524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5926943"/>
                  </a:ext>
                </a:extLst>
              </a:tr>
              <a:tr h="6114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Descrição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Comparativo 2017-2018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Comparativo 2018-2019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8910334"/>
                  </a:ext>
                </a:extLst>
              </a:tr>
              <a:tr h="49725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Aluno vítima de maus tratos e/ou abandono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1100%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7034956"/>
                  </a:ext>
                </a:extLst>
              </a:tr>
              <a:tr h="43084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Assédio e/ou abuso sexual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382%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3618760"/>
                  </a:ext>
                </a:extLst>
              </a:tr>
              <a:tr h="43084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Violência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auto-infligida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478%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4569739"/>
                  </a:ext>
                </a:extLst>
              </a:tr>
              <a:tr h="43084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Violência sexual e/ou estupro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-20%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6363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7219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C93D5F9D-E609-4023-BE44-341D7E41F981}"/>
              </a:ext>
            </a:extLst>
          </p:cNvPr>
          <p:cNvSpPr txBox="1">
            <a:spLocks/>
          </p:cNvSpPr>
          <p:nvPr/>
        </p:nvSpPr>
        <p:spPr bwMode="auto">
          <a:xfrm>
            <a:off x="607664" y="975023"/>
            <a:ext cx="1081692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330200" indent="-285750">
              <a:defRPr/>
            </a:pPr>
            <a:r>
              <a:rPr lang="pt-BR" sz="2400" dirty="0">
                <a:hlinkClick r:id="rId2"/>
              </a:rPr>
              <a:t>http://liberta.org.br/</a:t>
            </a:r>
            <a:endParaRPr lang="pt-BR" sz="2400" dirty="0"/>
          </a:p>
          <a:p>
            <a:pPr marL="330200" indent="-285750">
              <a:defRPr/>
            </a:pPr>
            <a:r>
              <a:rPr lang="pt-BR" sz="2400" dirty="0">
                <a:hlinkClick r:id="rId3"/>
              </a:rPr>
              <a:t>https://tvuol.uol.com.br/video/seminario--combate-a-exploracao-sexual-infantil--gail-dines-0402CC9A3860D4B16326</a:t>
            </a:r>
            <a:endParaRPr lang="pt-BR" sz="2400" dirty="0"/>
          </a:p>
          <a:p>
            <a:pPr marL="330200" indent="-285750">
              <a:defRPr/>
            </a:pPr>
            <a:r>
              <a:rPr lang="pt-BR" sz="2400" dirty="0">
                <a:hlinkClick r:id="rId4"/>
              </a:rPr>
              <a:t>https://www1.folha.uol.com.br/seminariosfolha/2018/05/novinhas-vao-das-salas-de-aula-para-o-baile-funk.shtml</a:t>
            </a:r>
            <a:endParaRPr lang="pt-BR" sz="2400" dirty="0"/>
          </a:p>
          <a:p>
            <a:pPr marL="330200" indent="-285750">
              <a:defRPr/>
            </a:pPr>
            <a:r>
              <a:rPr lang="pt-BR" sz="2400" dirty="0"/>
              <a:t>SUCASAS, Fabíola. A violência contra a mulher deve ser enfrentada pelo repúdio que representa. Disponível em: </a:t>
            </a:r>
            <a:r>
              <a:rPr lang="pt-BR" sz="2400" dirty="0">
                <a:hlinkClick r:id="rId5"/>
              </a:rPr>
              <a:t>https://agenciapatriciagalvao.org.br/violencia/a-violencia-contra-a-mulher-deve-ser-enfrentada-pelo-repudio-que-representa-por-fabiola-sucasas/</a:t>
            </a:r>
            <a:r>
              <a:rPr lang="pt-BR" sz="2400" dirty="0"/>
              <a:t>  Acesso em 05 de agosto de 2019.</a:t>
            </a:r>
          </a:p>
          <a:p>
            <a:pPr marL="330200" indent="-285750">
              <a:defRPr/>
            </a:pPr>
            <a:endParaRPr lang="pt-BR" alt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1"/>
          <p:cNvSpPr txBox="1">
            <a:spLocks noChangeArrowheads="1"/>
          </p:cNvSpPr>
          <p:nvPr/>
        </p:nvSpPr>
        <p:spPr bwMode="auto">
          <a:xfrm>
            <a:off x="3647728" y="260648"/>
            <a:ext cx="21494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rgbClr val="FF0000"/>
                </a:solidFill>
              </a:rPr>
              <a:t>Referências</a:t>
            </a:r>
          </a:p>
        </p:txBody>
      </p:sp>
    </p:spTree>
    <p:extLst>
      <p:ext uri="{BB962C8B-B14F-4D97-AF65-F5344CB8AC3E}">
        <p14:creationId xmlns:p14="http://schemas.microsoft.com/office/powerpoint/2010/main" val="4099128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0">
            <a:extLst>
              <a:ext uri="{FF2B5EF4-FFF2-40B4-BE49-F238E27FC236}">
                <a16:creationId xmlns:a16="http://schemas.microsoft.com/office/drawing/2014/main" id="{3B783656-A190-C340-9646-82E62A60B711}"/>
              </a:ext>
            </a:extLst>
          </p:cNvPr>
          <p:cNvSpPr txBox="1"/>
          <p:nvPr/>
        </p:nvSpPr>
        <p:spPr>
          <a:xfrm>
            <a:off x="2927648" y="4797152"/>
            <a:ext cx="63367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schemeClr val="tx1">
                    <a:lumMod val="65000"/>
                  </a:schemeClr>
                </a:solidFill>
                <a:latin typeface="Gotham Book" pitchFamily="2" charset="0"/>
                <a:ea typeface="Verdana" panose="020B0604030504040204" pitchFamily="34" charset="0"/>
                <a:cs typeface="Arial" panose="020B0604020202020204" pitchFamily="34" charset="0"/>
              </a:rPr>
              <a:t>Obrigado</a:t>
            </a:r>
          </a:p>
        </p:txBody>
      </p:sp>
    </p:spTree>
    <p:extLst>
      <p:ext uri="{BB962C8B-B14F-4D97-AF65-F5344CB8AC3E}">
        <p14:creationId xmlns:p14="http://schemas.microsoft.com/office/powerpoint/2010/main" val="3666773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791744" y="116632"/>
            <a:ext cx="3168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4000" b="1" dirty="0">
                <a:solidFill>
                  <a:srgbClr val="FF0000"/>
                </a:solidFill>
              </a:rPr>
              <a:t>OBJETIVOS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847528" y="1196752"/>
            <a:ext cx="78488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pt-BR" altLang="pt-BR" sz="1600" b="1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pt-BR" altLang="pt-BR" sz="24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Aprofundar os conhecimentos sobre violência, abuso e exploração sexual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pt-BR" altLang="pt-BR" sz="24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Conhecer o documento orientador criado pela SEE e SSP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pt-BR" altLang="pt-BR" sz="24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Aprender a identificar e lidar com as diferentes situações de violência sexual (art. 4o da Lei 13431/17)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Articular com a rede protetiva para acompanhamento intersetorial dos casos identificados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046213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18449" r="34198" b="4951"/>
          <a:stretch>
            <a:fillRect/>
          </a:stretch>
        </p:blipFill>
        <p:spPr bwMode="auto">
          <a:xfrm>
            <a:off x="407368" y="1484784"/>
            <a:ext cx="2982962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551384" y="32273"/>
            <a:ext cx="9148936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4000" b="1" dirty="0">
                <a:solidFill>
                  <a:srgbClr val="FF0000"/>
                </a:solidFill>
              </a:rPr>
              <a:t>Sensibilização</a:t>
            </a:r>
          </a:p>
        </p:txBody>
      </p:sp>
      <p:sp>
        <p:nvSpPr>
          <p:cNvPr id="5" name="CaixaDeTexto 5"/>
          <p:cNvSpPr txBox="1">
            <a:spLocks noChangeArrowheads="1"/>
          </p:cNvSpPr>
          <p:nvPr/>
        </p:nvSpPr>
        <p:spPr bwMode="auto">
          <a:xfrm>
            <a:off x="3791744" y="1412776"/>
            <a:ext cx="6029549" cy="488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lvl="1" indent="0"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2000" i="1" dirty="0"/>
              <a:t>“Mãe, como ele fazia ameaças de não contar o que aconteceu, ele mexia em  tudo o  que era  parte do meu corpo. Teve um dia que eu fugi, mas  ao  invés  de ir  para casa da vó, eu fui  para  a  padaria. Mas antes de eu chegar lá, ele me encontrou e me levou para a casa dele. Ele me obrigou a deitar na cama dele e tirar a roupa. Ele também tirou e fez coisas. Tipo, ele botou a parte da frente na minha “perereca”, na minha bunda e fez coisas piores. Se quiser conversar, você pode, só que em casa, tá bom? Obrigado. Sua filha.” Relatos da pequena Gabriela, 8 anos.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400" i="1" dirty="0"/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12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https://medium.com/hist%C3%B3rias-para-se-contar/cicatrizes-da-alma-50e9804d87c2</a:t>
            </a:r>
            <a:endParaRPr lang="pt-BR" altLang="pt-BR" sz="1200" b="1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200" b="1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612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3"/>
          <p:cNvSpPr txBox="1">
            <a:spLocks noChangeArrowheads="1"/>
          </p:cNvSpPr>
          <p:nvPr/>
        </p:nvSpPr>
        <p:spPr bwMode="auto">
          <a:xfrm>
            <a:off x="623392" y="260648"/>
            <a:ext cx="7924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pt-BR" altLang="pt-BR" b="1" dirty="0">
                <a:solidFill>
                  <a:srgbClr val="FF0000"/>
                </a:solidFill>
              </a:rPr>
              <a:t>Atividade 1 - Para refletir...  </a:t>
            </a:r>
            <a:endParaRPr lang="pt-BR" altLang="pt-BR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b="1" dirty="0">
              <a:solidFill>
                <a:srgbClr val="FF0000"/>
              </a:solidFill>
            </a:endParaRPr>
          </a:p>
        </p:txBody>
      </p:sp>
      <p:sp>
        <p:nvSpPr>
          <p:cNvPr id="3" name="CaixaDeTexto 5"/>
          <p:cNvSpPr txBox="1">
            <a:spLocks noChangeArrowheads="1"/>
          </p:cNvSpPr>
          <p:nvPr/>
        </p:nvSpPr>
        <p:spPr bwMode="auto">
          <a:xfrm>
            <a:off x="803412" y="844848"/>
            <a:ext cx="10585176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2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1- No slide anterior, vimos um caso de abuso com evidente desconforto da criança. Mas vocês já identificaram casos nos quais a criança ou adolescente ´consentia´ para as práticas sexuais? E situações nos quais a criança ou adolescente sequer se percebia numa situação de violência? (abuso, formas de abuso e exploração sexual)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2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2- Os casos de violência sexual costumam ser identificados na escola que vocês atuam?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2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3- Quais casos são mais comuns?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2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4- Como vocês agem com as vítimas?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2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5- Vocês costumam registrar no Sistema de Ocorrências Escolares (ROE)?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2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6- Quais instituições da rede protetiva a escola tem como parceiras?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2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7- Estas instituições costumam atender as necessidades da escola? E a escola atende as solicitações destas instituições?</a:t>
            </a:r>
          </a:p>
        </p:txBody>
      </p:sp>
    </p:spTree>
    <p:extLst>
      <p:ext uri="{BB962C8B-B14F-4D97-AF65-F5344CB8AC3E}">
        <p14:creationId xmlns:p14="http://schemas.microsoft.com/office/powerpoint/2010/main" val="352890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3501E5BE-7058-4A37-8B25-D73A5D78BB3F}"/>
              </a:ext>
            </a:extLst>
          </p:cNvPr>
          <p:cNvSpPr txBox="1">
            <a:spLocks/>
          </p:cNvSpPr>
          <p:nvPr/>
        </p:nvSpPr>
        <p:spPr>
          <a:xfrm>
            <a:off x="584200" y="227882"/>
            <a:ext cx="8458200" cy="54784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pt-BR" altLang="pt-BR" sz="3600" b="1" dirty="0">
                <a:solidFill>
                  <a:srgbClr val="FF0000"/>
                </a:solidFill>
                <a:ea typeface="ＭＳ Ｐゴシック" pitchFamily="34" charset="-128"/>
              </a:rPr>
              <a:t>Socialização</a:t>
            </a:r>
            <a:endParaRPr lang="pt-BR" altLang="pt-BR" sz="3600" dirty="0">
              <a:ea typeface="ＭＳ Ｐゴシック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pt-BR" altLang="pt-BR" sz="20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</p:txBody>
      </p:sp>
      <p:pic>
        <p:nvPicPr>
          <p:cNvPr id="3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1587500"/>
            <a:ext cx="6118225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10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3501E5BE-7058-4A37-8B25-D73A5D78BB3F}"/>
              </a:ext>
            </a:extLst>
          </p:cNvPr>
          <p:cNvSpPr txBox="1">
            <a:spLocks/>
          </p:cNvSpPr>
          <p:nvPr/>
        </p:nvSpPr>
        <p:spPr>
          <a:xfrm>
            <a:off x="1271464" y="348846"/>
            <a:ext cx="8458200" cy="54784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None/>
              <a:defRPr/>
            </a:pPr>
            <a:r>
              <a:rPr lang="pt-BR" altLang="pt-BR" sz="1800" dirty="0">
                <a:ea typeface="ＭＳ Ｐゴシック" pitchFamily="34" charset="-128"/>
              </a:rPr>
              <a:t>	</a:t>
            </a:r>
            <a:r>
              <a:rPr lang="pt-BR" altLang="pt-BR" sz="2800" b="1" dirty="0">
                <a:solidFill>
                  <a:srgbClr val="FF0000"/>
                </a:solidFill>
                <a:ea typeface="ＭＳ Ｐゴシック" pitchFamily="34" charset="-128"/>
              </a:rPr>
              <a:t>Sessão de Estudos...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BR" altLang="pt-BR" sz="2800" dirty="0">
                <a:ea typeface="ＭＳ Ｐゴシック" pitchFamily="34" charset="-128"/>
              </a:rPr>
              <a:t>A ESCOLA CONTRA O ABUSO SEXUAL INFANTIL - GUIA DE ORIENTAÇÃO AOS PROFISSIONAIS DE ENSINO 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pt-BR" altLang="pt-BR" sz="2800" dirty="0">
              <a:ea typeface="ＭＳ Ｐゴシック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pt-BR" altLang="pt-BR" sz="2800" dirty="0">
              <a:ea typeface="ＭＳ Ｐゴシック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pt-BR" altLang="pt-BR" sz="2800" dirty="0">
              <a:ea typeface="ＭＳ Ｐゴシック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5663952" y="3056890"/>
            <a:ext cx="29194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2800" dirty="0"/>
              <a:t>IDENTIFICAR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2800" dirty="0"/>
              <a:t>ACOLHER 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2800" dirty="0"/>
              <a:t>NÃO SE OMITIR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0710214-767F-490B-B676-7918BDC060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94" t="10101" r="40550" b="5087"/>
          <a:stretch/>
        </p:blipFill>
        <p:spPr>
          <a:xfrm>
            <a:off x="2044180" y="1916832"/>
            <a:ext cx="3456384" cy="416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4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3501E5BE-7058-4A37-8B25-D73A5D78BB3F}"/>
              </a:ext>
            </a:extLst>
          </p:cNvPr>
          <p:cNvSpPr txBox="1">
            <a:spLocks/>
          </p:cNvSpPr>
          <p:nvPr/>
        </p:nvSpPr>
        <p:spPr>
          <a:xfrm>
            <a:off x="1271464" y="-243408"/>
            <a:ext cx="8458200" cy="586792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None/>
              <a:defRPr/>
            </a:pPr>
            <a:endParaRPr lang="pt-BR" altLang="pt-BR" sz="2800" b="1" dirty="0">
              <a:solidFill>
                <a:srgbClr val="FF0000"/>
              </a:solidFill>
              <a:ea typeface="ＭＳ Ｐゴシック" pitchFamily="34" charset="-128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pt-BR" altLang="pt-BR" sz="2800" b="1" dirty="0">
                <a:solidFill>
                  <a:srgbClr val="FF0000"/>
                </a:solidFill>
                <a:ea typeface="ＭＳ Ｐゴシック" pitchFamily="34" charset="-128"/>
              </a:rPr>
              <a:t>Sugestão para a atividade 2</a:t>
            </a:r>
            <a:endParaRPr lang="pt-BR" altLang="pt-BR" sz="2400" dirty="0">
              <a:ea typeface="ＭＳ Ｐゴシック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pt-BR" altLang="pt-BR" sz="2000" dirty="0">
              <a:ea typeface="ＭＳ Ｐゴシック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pt-BR" altLang="pt-BR" sz="2000" dirty="0">
              <a:ea typeface="ＭＳ Ｐゴシック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BR" altLang="pt-BR" sz="2400" dirty="0">
                <a:ea typeface="ＭＳ Ｐゴシック" pitchFamily="34" charset="-128"/>
              </a:rPr>
              <a:t>Dividir os presentes em 4 grupos de trabalho a fim de conhecerem o guia de orientação contra o abuso sexual na íntegra. Cada grupo apresentará um trecho do documento e os participantes poderão discutir suas orientações.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BR" altLang="pt-BR" sz="2400" b="1" dirty="0">
                <a:solidFill>
                  <a:srgbClr val="FF0000"/>
                </a:solidFill>
                <a:ea typeface="ＭＳ Ｐゴシック" pitchFamily="34" charset="-128"/>
              </a:rPr>
              <a:t>Grupo 1</a:t>
            </a:r>
            <a:r>
              <a:rPr lang="pt-BR" altLang="pt-BR" sz="2400" dirty="0">
                <a:ea typeface="ＭＳ Ｐゴシック" pitchFamily="34" charset="-128"/>
              </a:rPr>
              <a:t>: O contexto, objetivos do guia, dados do abuso sexual e legislação.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BR" altLang="pt-BR" sz="2400" b="1" dirty="0">
                <a:solidFill>
                  <a:srgbClr val="FF0000"/>
                </a:solidFill>
                <a:ea typeface="ＭＳ Ｐゴシック" pitchFamily="34" charset="-128"/>
              </a:rPr>
              <a:t>Grupo 2</a:t>
            </a:r>
            <a:r>
              <a:rPr lang="pt-BR" altLang="pt-BR" sz="2400" dirty="0">
                <a:ea typeface="ＭＳ Ｐゴシック" pitchFamily="34" charset="-128"/>
              </a:rPr>
              <a:t>: Identificando o abuso sexual, a revelação e o registro.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BR" altLang="pt-BR" sz="2400" b="1" dirty="0">
                <a:solidFill>
                  <a:srgbClr val="FF0000"/>
                </a:solidFill>
                <a:ea typeface="ＭＳ Ｐゴシック" pitchFamily="34" charset="-128"/>
              </a:rPr>
              <a:t>Grupo 3</a:t>
            </a:r>
            <a:r>
              <a:rPr lang="pt-BR" altLang="pt-BR" sz="2400" dirty="0">
                <a:ea typeface="ＭＳ Ｐゴシック" pitchFamily="34" charset="-128"/>
              </a:rPr>
              <a:t>: O que fazer? Hipóteses sobre a existência do abuso.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BR" altLang="pt-BR" sz="2400" b="1" dirty="0">
                <a:solidFill>
                  <a:srgbClr val="FF0000"/>
                </a:solidFill>
                <a:ea typeface="ＭＳ Ｐゴシック" pitchFamily="34" charset="-128"/>
              </a:rPr>
              <a:t>Grupo 4</a:t>
            </a:r>
            <a:r>
              <a:rPr lang="pt-BR" altLang="pt-BR" sz="2400" dirty="0">
                <a:ea typeface="ＭＳ Ｐゴシック" pitchFamily="34" charset="-128"/>
              </a:rPr>
              <a:t>: Legislação de apoio e serviços públicos.</a:t>
            </a: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5585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1052736"/>
            <a:ext cx="8229600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3719736" y="188640"/>
            <a:ext cx="2941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pt-BR" altLang="pt-BR" sz="3600" b="1" dirty="0">
                <a:solidFill>
                  <a:srgbClr val="FF0000"/>
                </a:solidFill>
                <a:ea typeface="ＭＳ Ｐゴシック" pitchFamily="34" charset="-128"/>
              </a:rPr>
              <a:t>Socialização</a:t>
            </a:r>
            <a:endParaRPr lang="pt-BR" altLang="pt-BR" sz="36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0807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3501E5BE-7058-4A37-8B25-D73A5D78BB3F}"/>
              </a:ext>
            </a:extLst>
          </p:cNvPr>
          <p:cNvSpPr txBox="1">
            <a:spLocks/>
          </p:cNvSpPr>
          <p:nvPr/>
        </p:nvSpPr>
        <p:spPr>
          <a:xfrm>
            <a:off x="1110506" y="188640"/>
            <a:ext cx="8458200" cy="54784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pt-BR" altLang="pt-BR" sz="3600" b="1" dirty="0">
                <a:solidFill>
                  <a:srgbClr val="FF0000"/>
                </a:solidFill>
                <a:ea typeface="ＭＳ Ｐゴシック" pitchFamily="34" charset="-128"/>
              </a:rPr>
              <a:t>Sistematização</a:t>
            </a:r>
            <a:endParaRPr lang="pt-BR" altLang="pt-BR" sz="3600" dirty="0">
              <a:ea typeface="ＭＳ Ｐゴシック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pt-BR" altLang="pt-BR" sz="20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  <a:p>
            <a:pPr algn="just">
              <a:defRPr/>
            </a:pPr>
            <a:endParaRPr lang="pt-BR" altLang="pt-BR" sz="2400" dirty="0">
              <a:ea typeface="ＭＳ Ｐゴシック" pitchFamily="34" charset="-128"/>
            </a:endParaRPr>
          </a:p>
        </p:txBody>
      </p:sp>
      <p:pic>
        <p:nvPicPr>
          <p:cNvPr id="3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1340768"/>
            <a:ext cx="5688013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0984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4487</TotalTime>
  <Words>939</Words>
  <Application>Microsoft Office PowerPoint</Application>
  <PresentationFormat>Widescreen</PresentationFormat>
  <Paragraphs>704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Arial</vt:lpstr>
      <vt:lpstr>Calibri</vt:lpstr>
      <vt:lpstr>Gotham Book</vt:lpstr>
      <vt:lpstr>Verdana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RUDNEI FERREIRA DE SOUZA</dc:creator>
  <cp:lastModifiedBy>Sandra Maria Fodra</cp:lastModifiedBy>
  <cp:revision>77</cp:revision>
  <dcterms:created xsi:type="dcterms:W3CDTF">2014-07-01T15:16:56Z</dcterms:created>
  <dcterms:modified xsi:type="dcterms:W3CDTF">2019-08-21T12:36:11Z</dcterms:modified>
</cp:coreProperties>
</file>