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66" r:id="rId8"/>
    <p:sldId id="270" r:id="rId9"/>
    <p:sldId id="272" r:id="rId10"/>
    <p:sldId id="273" r:id="rId11"/>
    <p:sldId id="274" r:id="rId12"/>
    <p:sldId id="275" r:id="rId13"/>
    <p:sldId id="277" r:id="rId14"/>
    <p:sldId id="278" r:id="rId15"/>
    <p:sldId id="279" r:id="rId16"/>
    <p:sldId id="280" r:id="rId17"/>
    <p:sldId id="268" r:id="rId18"/>
  </p:sldIdLst>
  <p:sldSz cx="10693400" cy="7569200"/>
  <p:notesSz cx="10693400" cy="7569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37"/>
  </p:normalViewPr>
  <p:slideViewPr>
    <p:cSldViewPr>
      <p:cViewPr varScale="1">
        <p:scale>
          <a:sx n="95" d="100"/>
          <a:sy n="95" d="100"/>
        </p:scale>
        <p:origin x="464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675" y="1238756"/>
            <a:ext cx="8020050" cy="2635203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675" y="3975583"/>
            <a:ext cx="8020050" cy="18274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9" indent="0" algn="ctr">
              <a:buNone/>
              <a:defRPr sz="1755"/>
            </a:lvl2pPr>
            <a:lvl3pPr marL="802038" indent="0" algn="ctr">
              <a:buNone/>
              <a:defRPr sz="1578"/>
            </a:lvl3pPr>
            <a:lvl4pPr marL="1203056" indent="0" algn="ctr">
              <a:buNone/>
              <a:defRPr sz="1403"/>
            </a:lvl4pPr>
            <a:lvl5pPr marL="1604075" indent="0" algn="ctr">
              <a:buNone/>
              <a:defRPr sz="1403"/>
            </a:lvl5pPr>
            <a:lvl6pPr marL="2005095" indent="0" algn="ctr">
              <a:buNone/>
              <a:defRPr sz="1403"/>
            </a:lvl6pPr>
            <a:lvl7pPr marL="2406114" indent="0" algn="ctr">
              <a:buNone/>
              <a:defRPr sz="1403"/>
            </a:lvl7pPr>
            <a:lvl8pPr marL="2807132" indent="0" algn="ctr">
              <a:buNone/>
              <a:defRPr sz="1403"/>
            </a:lvl8pPr>
            <a:lvl9pPr marL="3208151" indent="0" algn="ctr">
              <a:buNone/>
              <a:defRPr sz="140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D40-0350-4D7E-89A6-F311DCDA36F0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4E8E-D7C0-4247-90B0-790113C30B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786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repositorio.ipea.gov.br/bitstream/11058/5780/1/NT_n11_Estupro-Brasil-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repositorio.ipea.gov.br/bitstream/11058/5780/1/NT_n11_Estupro-Brasil-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481058" y="930710"/>
            <a:ext cx="6847631" cy="5317290"/>
          </a:xfrm>
          <a:prstGeom prst="rect">
            <a:avLst/>
          </a:prstGeom>
        </p:spPr>
        <p:txBody>
          <a:bodyPr wrap="square" lIns="0" tIns="10033" rIns="0" bIns="0" rtlCol="0">
            <a:noAutofit/>
          </a:bodyPr>
          <a:lstStyle/>
          <a:p>
            <a:pPr marL="755876">
              <a:lnSpc>
                <a:spcPts val="1580"/>
              </a:lnSpc>
            </a:pPr>
            <a:endParaRPr sz="1550" dirty="0">
              <a:latin typeface="Calibri"/>
              <a:cs typeface="Calibri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47E88362-1A2A-4E46-B624-462FE2835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182" y="0"/>
            <a:ext cx="10799763" cy="1704173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B484C787-13C2-6049-AE4B-C91F20997519}"/>
              </a:ext>
            </a:extLst>
          </p:cNvPr>
          <p:cNvSpPr txBox="1"/>
          <p:nvPr/>
        </p:nvSpPr>
        <p:spPr>
          <a:xfrm>
            <a:off x="-53182" y="2873931"/>
            <a:ext cx="107997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rgbClr val="212125"/>
                </a:solidFill>
                <a:latin typeface="Arial Black" panose="020B0A04020102020204" pitchFamily="34" charset="0"/>
              </a:rPr>
              <a:t>Abuso Sexual e a Atuação da Educação 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2ECC7BB8-1051-F04B-AACC-3720E655BD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182" y="4930382"/>
            <a:ext cx="10799763" cy="2635236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1A716FC2-C971-CA43-B8BC-6B52343E5D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527" y="5128080"/>
            <a:ext cx="2520000" cy="6283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927" y="638452"/>
            <a:ext cx="8517373" cy="1012548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Constituição Federal</a:t>
            </a:r>
            <a:endParaRPr sz="4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141194" y="1955800"/>
            <a:ext cx="10820400" cy="2166522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pPr marL="1247165" marR="1278063" algn="just"/>
            <a:r>
              <a:rPr lang="pt-BR" sz="2800" dirty="0"/>
              <a:t>Art. 227. É dever da família, da sociedade e do </a:t>
            </a:r>
            <a:r>
              <a:rPr lang="pt-BR" sz="2800" b="1" dirty="0"/>
              <a:t>Estado</a:t>
            </a:r>
            <a:r>
              <a:rPr lang="pt-BR" sz="2800" dirty="0"/>
              <a:t> assegurar à criança, ao adolescente e ao jovem, com </a:t>
            </a:r>
            <a:r>
              <a:rPr lang="pt-BR" sz="2800" b="1" dirty="0"/>
              <a:t>absoluta prioridade</a:t>
            </a:r>
            <a:r>
              <a:rPr lang="pt-BR" sz="2800" dirty="0"/>
              <a:t>, o direito à vida, à saúde, à alimentação, à educação, ao lazer, à profissionalização, à cultura, à dignidade, ao respeito, à liberdade e à convivência familiar e comunitária, </a:t>
            </a:r>
            <a:r>
              <a:rPr lang="pt-BR" sz="2800" b="1" dirty="0"/>
              <a:t>além de colocá-los a salvo de toda forma de negligência, discriminação, exploração, violência, crueldade e opressão</a:t>
            </a:r>
            <a:r>
              <a:rPr lang="pt-BR" sz="2800" dirty="0"/>
              <a:t>.</a:t>
            </a:r>
            <a:endParaRPr lang="pt-BR" sz="2800" spc="-3" dirty="0">
              <a:latin typeface="Calibri"/>
              <a:cs typeface="Calibri"/>
            </a:endParaRPr>
          </a:p>
          <a:p>
            <a:pPr marL="1247165" marR="1278063">
              <a:lnSpc>
                <a:spcPts val="3160"/>
              </a:lnSpc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0421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9900" y="402584"/>
            <a:ext cx="8517373" cy="1012548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Estatuto da Criança e do Adolescente</a:t>
            </a:r>
            <a:endParaRPr sz="4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36606" y="1995959"/>
            <a:ext cx="10820400" cy="2166522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pPr marL="1247165" marR="1278063" algn="just"/>
            <a:r>
              <a:rPr lang="pt-BR" sz="2000" b="1" dirty="0"/>
              <a:t>Art. 13. </a:t>
            </a:r>
            <a:r>
              <a:rPr lang="pt-BR" sz="2000" dirty="0"/>
              <a:t>Os casos de suspeita ou confirmação de castigo físico, de tratamento cruel ou degradante e de maus-tratos contra criança ou adolescente serão obrigatoriamente comunicados ao Conselho Tutelar da respectiva localidade, sem prejuízo de outras providências legais.</a:t>
            </a:r>
          </a:p>
          <a:p>
            <a:pPr marL="1247165" marR="1278063" algn="just"/>
            <a:endParaRPr lang="pt-BR" sz="2000" dirty="0"/>
          </a:p>
          <a:p>
            <a:pPr marL="1247165" marR="1278063" algn="just"/>
            <a:r>
              <a:rPr lang="pt-BR" sz="2000" b="1" dirty="0"/>
              <a:t>Art. 56. </a:t>
            </a:r>
            <a:r>
              <a:rPr lang="pt-BR" sz="2000" dirty="0"/>
              <a:t>Os dirigentes de estabelecimentos de ensino fundamental comunicarão ao Conselho Tutelar os casos de:</a:t>
            </a:r>
          </a:p>
          <a:p>
            <a:pPr marL="1247165" marR="1278063" algn="just"/>
            <a:r>
              <a:rPr lang="pt-BR" sz="2000" dirty="0" err="1"/>
              <a:t>I</a:t>
            </a:r>
            <a:r>
              <a:rPr lang="pt-BR" sz="2000" dirty="0"/>
              <a:t> - maus-tratos envolvendo seus alunos;</a:t>
            </a:r>
          </a:p>
          <a:p>
            <a:pPr marL="1247165" marR="1278063" algn="just"/>
            <a:endParaRPr lang="pt-BR" sz="2000" dirty="0"/>
          </a:p>
          <a:p>
            <a:pPr marL="1247165" marR="1278063" algn="just"/>
            <a:r>
              <a:rPr lang="pt-BR" sz="2000" b="1" dirty="0"/>
              <a:t>Art. 245. </a:t>
            </a:r>
            <a:r>
              <a:rPr lang="pt-BR" sz="2000" dirty="0"/>
              <a:t>Deixar o médico, professor ou responsável por estabelecimento de atenção à saúde e de </a:t>
            </a:r>
            <a:r>
              <a:rPr lang="pt-BR" sz="2000" b="1" dirty="0"/>
              <a:t>ensino fundamental, pré-escola ou creche</a:t>
            </a:r>
            <a:r>
              <a:rPr lang="pt-BR" sz="2000" dirty="0"/>
              <a:t>, de comunicar à autoridade competente os casos de que tenha conhecimento, envolvendo suspeita ou confirmação de maus-tratos contra criança ou adolescente: Pena - multa de três a vinte salários de referência, aplicando-se o dobro em caso de reincidência.</a:t>
            </a:r>
          </a:p>
          <a:p>
            <a:pPr marL="1247165" marR="1278063" algn="just"/>
            <a:endParaRPr lang="pt-BR" dirty="0"/>
          </a:p>
          <a:p>
            <a:pPr marL="1247165" marR="1278063" algn="just"/>
            <a:endParaRPr lang="pt-BR" sz="2800" dirty="0">
              <a:latin typeface="Calibri"/>
              <a:cs typeface="Calibri"/>
            </a:endParaRPr>
          </a:p>
          <a:p>
            <a:pPr marL="1247165" marR="1278063" algn="just"/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5134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9900" y="402584"/>
            <a:ext cx="8517373" cy="1012548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L. 13.431/17</a:t>
            </a:r>
          </a:p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2800" b="1" spc="-5" dirty="0">
                <a:latin typeface="Calibri"/>
                <a:cs typeface="Calibri"/>
              </a:rPr>
              <a:t>Sistema de Garantia de Direitos das Vítimas ou Testemunhas de Violência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375" y="1995959"/>
            <a:ext cx="9360647" cy="2166522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pPr algn="just"/>
            <a:r>
              <a:rPr lang="pt-BR" sz="2000" b="1" dirty="0"/>
              <a:t>Art. 4º </a:t>
            </a:r>
          </a:p>
          <a:p>
            <a:pPr algn="just"/>
            <a:r>
              <a:rPr lang="pt-BR" sz="2000" dirty="0"/>
              <a:t>§ 1º Para os efeitos desta Lei, a criança e o adolescente serão ouvidos sobre a situação de violência por meio de </a:t>
            </a:r>
            <a:r>
              <a:rPr lang="pt-BR" sz="2000" b="1" dirty="0"/>
              <a:t>escuta especializada</a:t>
            </a:r>
            <a:r>
              <a:rPr lang="pt-BR" sz="2000" dirty="0"/>
              <a:t> e depoimento especial.</a:t>
            </a:r>
          </a:p>
          <a:p>
            <a:pPr algn="just"/>
            <a:r>
              <a:rPr lang="pt-BR" sz="2000" b="1" dirty="0"/>
              <a:t>§ 2º Os órgãos de saúde, assistência social, educação, segurança pública e justiça adotarão os procedimentos necessários por ocasião da revelação espontânea da violência.</a:t>
            </a:r>
          </a:p>
          <a:p>
            <a:pPr algn="just"/>
            <a:r>
              <a:rPr lang="pt-BR" sz="2000" dirty="0"/>
              <a:t>§ 3º Na hipótese de revelação espontânea da violência, a criança e o adolescente serão chamados a confirmar os fatos na forma especificada no § 1º deste artigo (escuta especializada ou depoimento especial) , salvo em caso de intervenções de saúde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/>
              <a:t>Art. 7º Escuta especializada </a:t>
            </a:r>
            <a:r>
              <a:rPr lang="pt-BR" sz="2000" dirty="0"/>
              <a:t>é o procedimento de entrevista sobre situação de violência com criança ou adolescente perante órgão da rede de proteção, </a:t>
            </a:r>
            <a:r>
              <a:rPr lang="pt-BR" sz="2000" u="sng" dirty="0"/>
              <a:t>limitado o relato estritamente ao necessário para o cumprimento de sua finalidade</a:t>
            </a:r>
            <a:r>
              <a:rPr lang="pt-BR" sz="2000" dirty="0"/>
              <a:t>.</a:t>
            </a:r>
          </a:p>
          <a:p>
            <a:pPr marL="1247165" marR="1278063" algn="just">
              <a:lnSpc>
                <a:spcPct val="150000"/>
              </a:lnSpc>
            </a:pPr>
            <a:r>
              <a:rPr lang="pt-BR" sz="2800" b="1" dirty="0">
                <a:latin typeface="Calibri"/>
                <a:cs typeface="Calibri"/>
              </a:rPr>
              <a:t>Revelação Espontânea </a:t>
            </a:r>
            <a:r>
              <a:rPr lang="pt-BR" sz="2800" b="1" dirty="0">
                <a:latin typeface="Calibri"/>
                <a:cs typeface="Calibri"/>
                <a:sym typeface="Wingdings" pitchFamily="2" charset="2"/>
              </a:rPr>
              <a:t> Escuta Especializada </a:t>
            </a:r>
            <a:endParaRPr sz="2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229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9900" y="402584"/>
            <a:ext cx="8517373" cy="1012548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Dec. 9603/18</a:t>
            </a:r>
          </a:p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2800" b="1" spc="-5" dirty="0">
                <a:latin typeface="Calibri"/>
                <a:cs typeface="Calibri"/>
              </a:rPr>
              <a:t>Regulamenta a Lei 13.431/17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375" y="1995959"/>
            <a:ext cx="9360647" cy="2166522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pPr algn="just"/>
            <a:r>
              <a:rPr lang="pt-BR" sz="2000" dirty="0"/>
              <a:t>Art. 5º Para fins do disposto neste Decreto, considera-se:</a:t>
            </a:r>
          </a:p>
          <a:p>
            <a:pPr algn="just"/>
            <a:br>
              <a:rPr lang="pt-BR" sz="2000" dirty="0"/>
            </a:br>
            <a:r>
              <a:rPr lang="pt-BR" sz="2000" b="1" dirty="0" err="1"/>
              <a:t>I</a:t>
            </a:r>
            <a:r>
              <a:rPr lang="pt-BR" sz="2000" b="1" dirty="0"/>
              <a:t> - violência institucional </a:t>
            </a:r>
            <a:r>
              <a:rPr lang="pt-BR" sz="2000" dirty="0"/>
              <a:t>- violência praticada por agente público no desempenho de função pública, em instituição de qualquer natureza, por meio de atos comissivos ou omissivos que prejudiquem o atendimento à criança ou ao adolescente vítima ou testemunha de violência;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/>
              <a:t>II - </a:t>
            </a:r>
            <a:r>
              <a:rPr lang="pt-BR" sz="2000" b="1" dirty="0" err="1"/>
              <a:t>revitimização</a:t>
            </a:r>
            <a:r>
              <a:rPr lang="pt-BR" sz="2000" b="1" dirty="0"/>
              <a:t> </a:t>
            </a:r>
            <a:r>
              <a:rPr lang="pt-BR" sz="2000" dirty="0"/>
              <a:t>- discurso ou prática institucional que submeta crianças e adolescentes a procedimentos desnecessários, repetitivos, invasivos, que levem as vítimas ou testemunhas a reviver a situação de violência ou outras situações que gerem sofrimento, </a:t>
            </a:r>
            <a:r>
              <a:rPr lang="pt-BR" sz="2000" dirty="0" err="1"/>
              <a:t>estigmatização</a:t>
            </a:r>
            <a:r>
              <a:rPr lang="pt-BR" sz="2000" dirty="0"/>
              <a:t> ou exposição de sua imagem;</a:t>
            </a:r>
            <a:endParaRPr lang="pt-BR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405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9900" y="402584"/>
            <a:ext cx="8517373" cy="1012548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Dec. 9603/18</a:t>
            </a:r>
          </a:p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2800" b="1" spc="-5" dirty="0">
                <a:latin typeface="Calibri"/>
                <a:cs typeface="Calibri"/>
              </a:rPr>
              <a:t>Regulamenta a Lei 13.431/17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375" y="1879600"/>
            <a:ext cx="9360647" cy="2166522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pPr algn="just"/>
            <a:r>
              <a:rPr lang="pt-BR" sz="2100" dirty="0"/>
              <a:t>Art. 11. Na hipótese de </a:t>
            </a:r>
            <a:r>
              <a:rPr lang="pt-BR" sz="2100" b="1" dirty="0"/>
              <a:t>o profissional da educação </a:t>
            </a:r>
            <a:r>
              <a:rPr lang="pt-BR" sz="2100" dirty="0"/>
              <a:t>identificar ou a criança ou adolescente revelar atos de violência, inclusive no ambiente escolar, ele </a:t>
            </a:r>
            <a:r>
              <a:rPr lang="pt-BR" sz="2100" b="1" dirty="0"/>
              <a:t>deverá</a:t>
            </a:r>
            <a:r>
              <a:rPr lang="pt-BR" sz="2100" dirty="0"/>
              <a:t>:</a:t>
            </a:r>
          </a:p>
          <a:p>
            <a:pPr algn="just"/>
            <a:br>
              <a:rPr lang="pt-BR" sz="2100" dirty="0"/>
            </a:br>
            <a:r>
              <a:rPr lang="pt-BR" sz="2100" dirty="0" err="1"/>
              <a:t>I</a:t>
            </a:r>
            <a:r>
              <a:rPr lang="pt-BR" sz="2100" dirty="0"/>
              <a:t> - acolher a criança ou o adolescente;</a:t>
            </a:r>
          </a:p>
          <a:p>
            <a:pPr algn="just"/>
            <a:r>
              <a:rPr lang="pt-BR" sz="2100" dirty="0"/>
              <a:t>II - informar à criança ou ao adolescente, ou ao responsável ou à pessoa de referência, sobre direitos, procedimentos de comunicação à autoridade policial e ao conselho tutelar;</a:t>
            </a:r>
          </a:p>
          <a:p>
            <a:pPr algn="just"/>
            <a:r>
              <a:rPr lang="pt-BR" sz="2100" dirty="0"/>
              <a:t>III - encaminhar a criança ou o adolescente, quando couber, para atendimento emergencial em órgão do sistema de garantia de direitos da criança e do adolescente vítima ou testemunha de violência; e</a:t>
            </a:r>
          </a:p>
          <a:p>
            <a:pPr algn="just"/>
            <a:r>
              <a:rPr lang="pt-BR" sz="2100" dirty="0"/>
              <a:t>IV - comunicar o Conselho Tutelar.</a:t>
            </a:r>
          </a:p>
          <a:p>
            <a:pPr algn="just"/>
            <a:endParaRPr lang="pt-BR" sz="2100" dirty="0"/>
          </a:p>
          <a:p>
            <a:pPr algn="just"/>
            <a:r>
              <a:rPr lang="pt-BR" sz="2100" i="1" dirty="0"/>
              <a:t>Parágrafo único. </a:t>
            </a:r>
            <a:r>
              <a:rPr lang="pt-BR" sz="2100" dirty="0"/>
              <a:t>As redes de ensino deverão contribuir para o enfrentamento das vulnerabilidades que possam comprometer o pleno desenvolvimento escolar de crianças e adolescentes por meio da implementação de programas de prevenção à violência.</a:t>
            </a:r>
          </a:p>
          <a:p>
            <a:pPr algn="just"/>
            <a:br>
              <a:rPr lang="pt-BR" sz="2000" dirty="0"/>
            </a:br>
            <a:endParaRPr lang="pt-BR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5301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9900" y="402584"/>
            <a:ext cx="8517373" cy="1012548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Dec. 9603/18</a:t>
            </a:r>
          </a:p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2800" b="1" spc="-5" dirty="0">
                <a:latin typeface="Calibri"/>
                <a:cs typeface="Calibri"/>
              </a:rPr>
              <a:t>Regulamenta a Lei 13.431/17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375" y="2184400"/>
            <a:ext cx="9360647" cy="2166522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pPr algn="just"/>
            <a:r>
              <a:rPr lang="pt-BR" sz="2000" b="1" dirty="0"/>
              <a:t>Atuação Integrada e Criação de Fluxo de Atendimento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Art. 9º Os órgãos, os serviços, os programas e os equipamentos públicos </a:t>
            </a:r>
            <a:r>
              <a:rPr lang="pt-BR" sz="2000" b="1" dirty="0"/>
              <a:t>trabalharão de forma integrada e coordenada</a:t>
            </a:r>
            <a:r>
              <a:rPr lang="pt-BR" sz="2000" dirty="0"/>
              <a:t>, garantidos os cuidados necessários e a proteção das crianças e dos adolescentes vítimas ou testemunhas de violência, os quais deverão, no prazo de cento e oitenta dias, contado da data de publicação deste Decreto: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II - definir o fluxo de atendimento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br>
              <a:rPr lang="pt-BR" sz="2000" dirty="0"/>
            </a:br>
            <a:endParaRPr lang="pt-BR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5660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9900" y="402584"/>
            <a:ext cx="8517373" cy="1012548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Dec. 9603/18</a:t>
            </a:r>
          </a:p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2800" b="1" spc="-5" dirty="0">
                <a:latin typeface="Calibri"/>
                <a:cs typeface="Calibri"/>
              </a:rPr>
              <a:t>Regulamenta a Lei 13.431/17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375" y="1803400"/>
            <a:ext cx="9360647" cy="2166522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r>
              <a:rPr lang="pt-BR" dirty="0"/>
              <a:t> III - criar </a:t>
            </a:r>
            <a:r>
              <a:rPr lang="pt-BR" b="1" dirty="0"/>
              <a:t>grupos </a:t>
            </a:r>
            <a:r>
              <a:rPr lang="pt-BR" b="1" dirty="0" err="1"/>
              <a:t>intersetoriais</a:t>
            </a:r>
            <a:r>
              <a:rPr lang="pt-BR" dirty="0"/>
              <a:t> locais para discussão, acompanhamento e encaminhamento de casos de suspeita ou de confirmação de violência contra crianças e adolescentes.</a:t>
            </a:r>
            <a:br>
              <a:rPr lang="pt-BR" sz="2000" dirty="0"/>
            </a:br>
            <a:br>
              <a:rPr lang="pt-BR" sz="2000" dirty="0"/>
            </a:br>
            <a:r>
              <a:rPr lang="pt-BR" dirty="0"/>
              <a:t>     § 1º O atendimento </a:t>
            </a:r>
            <a:r>
              <a:rPr lang="pt-BR" dirty="0" err="1"/>
              <a:t>intersetorial</a:t>
            </a:r>
            <a:r>
              <a:rPr lang="pt-BR" dirty="0"/>
              <a:t> poderá conter os seguintes procedimentos:</a:t>
            </a:r>
            <a:br>
              <a:rPr lang="pt-BR" sz="2000" dirty="0"/>
            </a:br>
            <a:br>
              <a:rPr lang="pt-BR" sz="2000" dirty="0"/>
            </a:br>
            <a:r>
              <a:rPr lang="pt-BR" dirty="0"/>
              <a:t>     </a:t>
            </a:r>
            <a:r>
              <a:rPr lang="pt-BR" dirty="0" err="1"/>
              <a:t>I</a:t>
            </a:r>
            <a:r>
              <a:rPr lang="pt-BR" dirty="0"/>
              <a:t> - acolhimento ou acolhida;</a:t>
            </a:r>
            <a:br>
              <a:rPr lang="pt-BR" sz="2000" dirty="0"/>
            </a:br>
            <a:r>
              <a:rPr lang="pt-BR" dirty="0"/>
              <a:t>     II - escuta especializada nos órgãos do sistema de proteção;</a:t>
            </a:r>
            <a:br>
              <a:rPr lang="pt-BR" sz="2000" dirty="0"/>
            </a:br>
            <a:r>
              <a:rPr lang="pt-BR" dirty="0"/>
              <a:t>     III - atendimento da rede de saúde e da rede de assistência social;</a:t>
            </a:r>
            <a:br>
              <a:rPr lang="pt-BR" sz="2000" dirty="0"/>
            </a:br>
            <a:r>
              <a:rPr lang="pt-BR" dirty="0"/>
              <a:t>     IV - comunicação ao Conselho Tutelar;</a:t>
            </a:r>
            <a:br>
              <a:rPr lang="pt-BR" sz="2000" dirty="0"/>
            </a:br>
            <a:r>
              <a:rPr lang="pt-BR" dirty="0"/>
              <a:t>     V - comunicação à autoridade policial;</a:t>
            </a:r>
            <a:br>
              <a:rPr lang="pt-BR" sz="2000" dirty="0"/>
            </a:br>
            <a:r>
              <a:rPr lang="pt-BR" dirty="0"/>
              <a:t>     VI - comunicação ao Ministério Público;</a:t>
            </a:r>
            <a:br>
              <a:rPr lang="pt-BR" sz="2000" dirty="0"/>
            </a:br>
            <a:r>
              <a:rPr lang="pt-BR" dirty="0"/>
              <a:t>     VII - depoimento especial perante autoridade policial ou judiciária; e</a:t>
            </a:r>
            <a:br>
              <a:rPr lang="pt-BR" sz="2000" dirty="0"/>
            </a:br>
            <a:r>
              <a:rPr lang="pt-BR" dirty="0"/>
              <a:t>     VIII - aplicação de medida de proteção pelo Conselho Tutelar, caso necessário.</a:t>
            </a:r>
            <a:br>
              <a:rPr lang="pt-BR" sz="2000" dirty="0"/>
            </a:br>
            <a:br>
              <a:rPr lang="pt-BR" sz="2000" dirty="0"/>
            </a:br>
            <a:r>
              <a:rPr lang="pt-BR" dirty="0"/>
              <a:t>     § 2º </a:t>
            </a:r>
            <a:r>
              <a:rPr lang="pt-BR" b="1" dirty="0"/>
              <a:t>Os serviços deverão compartilhar entre si, de forma integrada, as informações coletadas </a:t>
            </a:r>
            <a:r>
              <a:rPr lang="pt-BR" dirty="0"/>
              <a:t>junto às vítimas, aos membros da família e a outros sujeitos de sua rede afetiva, por meio de relatórios, em conformidade com o fluxo estabelecido, preservado o sigilo das informações.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br>
              <a:rPr lang="pt-BR" sz="2000" dirty="0"/>
            </a:br>
            <a:endParaRPr lang="pt-BR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7159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217E92D0-F518-4788-9952-2E56F5ACB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4"/>
            <a:ext cx="10693400" cy="1687389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C770FE54-0F18-4F9E-AEC3-0E39358675A4}"/>
              </a:ext>
            </a:extLst>
          </p:cNvPr>
          <p:cNvSpPr txBox="1"/>
          <p:nvPr/>
        </p:nvSpPr>
        <p:spPr>
          <a:xfrm>
            <a:off x="1144711" y="1843426"/>
            <a:ext cx="8403978" cy="4046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565" dirty="0">
                <a:solidFill>
                  <a:srgbClr val="212125"/>
                </a:solidFill>
                <a:latin typeface="Arial Black" panose="020B0A04020102020204" pitchFamily="34" charset="0"/>
              </a:rPr>
              <a:t>OBRIGADA!</a:t>
            </a:r>
          </a:p>
          <a:p>
            <a:pPr algn="ctr">
              <a:lnSpc>
                <a:spcPct val="150000"/>
              </a:lnSpc>
            </a:pPr>
            <a:endParaRPr lang="pt-BR" sz="2376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773" i="1" dirty="0" err="1">
                <a:latin typeface="Arial" panose="020B0604020202020204" pitchFamily="34" charset="0"/>
                <a:cs typeface="Arial" panose="020B0604020202020204" pitchFamily="34" charset="0"/>
              </a:rPr>
              <a:t>mirellamonteiro@mpsp.mp.br</a:t>
            </a:r>
            <a:endParaRPr lang="pt-BR" sz="2773" i="1" dirty="0">
              <a:solidFill>
                <a:srgbClr val="212125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20000"/>
              </a:lnSpc>
            </a:pPr>
            <a:endParaRPr lang="pt-BR" sz="3169" dirty="0">
              <a:solidFill>
                <a:srgbClr val="212125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20000"/>
              </a:lnSpc>
            </a:pPr>
            <a:endParaRPr lang="pt-BR" sz="3169" dirty="0">
              <a:solidFill>
                <a:srgbClr val="212125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20000"/>
              </a:lnSpc>
            </a:pPr>
            <a:endParaRPr lang="pt-BR" sz="3961" dirty="0">
              <a:solidFill>
                <a:srgbClr val="212125"/>
              </a:solidFill>
              <a:latin typeface="Arial Black" panose="020B0A04020102020204" pitchFamily="34" charset="0"/>
            </a:endParaRPr>
          </a:p>
        </p:txBody>
      </p:sp>
      <p:pic>
        <p:nvPicPr>
          <p:cNvPr id="38" name="Imagem 37">
            <a:extLst>
              <a:ext uri="{FF2B5EF4-FFF2-40B4-BE49-F238E27FC236}">
                <a16:creationId xmlns:a16="http://schemas.microsoft.com/office/drawing/2014/main" id="{B4AEE1DE-80AC-4147-8D21-0044200FB1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570546"/>
            <a:ext cx="10693400" cy="260928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DC2CCCA-70C7-3F40-80FE-D4DEC7B699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302" y="4849990"/>
            <a:ext cx="3564545" cy="42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682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4208618" y="6386769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1231" y="2218532"/>
            <a:ext cx="1999819" cy="2583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69289" y="1313296"/>
            <a:ext cx="7736008" cy="603058"/>
          </a:xfrm>
          <a:custGeom>
            <a:avLst/>
            <a:gdLst/>
            <a:ahLst/>
            <a:cxnLst/>
            <a:rect l="l" t="t" r="r" b="b"/>
            <a:pathLst>
              <a:path w="7736008" h="603058">
                <a:moveTo>
                  <a:pt x="0" y="603058"/>
                </a:moveTo>
                <a:lnTo>
                  <a:pt x="7736008" y="603058"/>
                </a:lnTo>
                <a:lnTo>
                  <a:pt x="7736008" y="0"/>
                </a:lnTo>
                <a:lnTo>
                  <a:pt x="0" y="0"/>
                </a:lnTo>
                <a:lnTo>
                  <a:pt x="0" y="60305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6378" y="5258466"/>
            <a:ext cx="9597059" cy="785920"/>
          </a:xfrm>
          <a:custGeom>
            <a:avLst/>
            <a:gdLst/>
            <a:ahLst/>
            <a:cxnLst/>
            <a:rect l="l" t="t" r="r" b="b"/>
            <a:pathLst>
              <a:path w="9597059" h="785920">
                <a:moveTo>
                  <a:pt x="0" y="785920"/>
                </a:moveTo>
                <a:lnTo>
                  <a:pt x="9597059" y="785920"/>
                </a:lnTo>
                <a:lnTo>
                  <a:pt x="9597059" y="0"/>
                </a:lnTo>
                <a:lnTo>
                  <a:pt x="0" y="0"/>
                </a:lnTo>
                <a:lnTo>
                  <a:pt x="0" y="78592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58413" y="2241821"/>
            <a:ext cx="7130866" cy="501362"/>
          </a:xfrm>
          <a:prstGeom prst="rect">
            <a:avLst/>
          </a:prstGeom>
        </p:spPr>
        <p:txBody>
          <a:bodyPr wrap="square" lIns="0" tIns="11461" rIns="0" bIns="0" rtlCol="0">
            <a:noAutofit/>
          </a:bodyPr>
          <a:lstStyle/>
          <a:p>
            <a:pPr marL="12700">
              <a:lnSpc>
                <a:spcPts val="1805"/>
              </a:lnSpc>
            </a:pPr>
            <a:r>
              <a:rPr sz="1700" spc="-5" dirty="0">
                <a:latin typeface="Calibri"/>
                <a:cs typeface="Calibri"/>
              </a:rPr>
              <a:t>DADOS – ESTUPRO NO BRASIL (Nota Técnica: Estupro no Brasil – Uma radiografia</a:t>
            </a:r>
            <a:endParaRPr sz="1700">
              <a:latin typeface="Calibri"/>
              <a:cs typeface="Calibri"/>
            </a:endParaRPr>
          </a:p>
          <a:p>
            <a:pPr marL="12700" marR="32487">
              <a:lnSpc>
                <a:spcPts val="2039"/>
              </a:lnSpc>
              <a:spcBef>
                <a:spcPts val="11"/>
              </a:spcBef>
            </a:pPr>
            <a:r>
              <a:rPr sz="1700" spc="0" dirty="0">
                <a:latin typeface="Calibri"/>
                <a:cs typeface="Calibri"/>
              </a:rPr>
              <a:t>segundo os dados da Saúde – IPEA - 2014)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58413" y="3020177"/>
            <a:ext cx="7358010" cy="1279567"/>
          </a:xfrm>
          <a:prstGeom prst="rect">
            <a:avLst/>
          </a:prstGeom>
        </p:spPr>
        <p:txBody>
          <a:bodyPr wrap="square" lIns="0" tIns="11461" rIns="0" bIns="0" rtlCol="0">
            <a:noAutofit/>
          </a:bodyPr>
          <a:lstStyle/>
          <a:p>
            <a:pPr marL="12700" marR="32487">
              <a:lnSpc>
                <a:spcPts val="1805"/>
              </a:lnSpc>
            </a:pPr>
            <a:r>
              <a:rPr sz="1700" spc="-1" dirty="0">
                <a:latin typeface="Calibri"/>
                <a:cs typeface="Calibri"/>
              </a:rPr>
              <a:t>- 88,5% MULHERES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ts val="2039"/>
              </a:lnSpc>
              <a:spcBef>
                <a:spcPts val="11"/>
              </a:spcBef>
            </a:pPr>
            <a:r>
              <a:rPr sz="1700" spc="-3" dirty="0">
                <a:latin typeface="Calibri"/>
                <a:cs typeface="Calibri"/>
              </a:rPr>
              <a:t>- na MAIORIA das vezes, os abusos acontecem DENTRO DE CASA e contra MENINAS</a:t>
            </a:r>
            <a:endParaRPr sz="1700">
              <a:latin typeface="Calibri"/>
              <a:cs typeface="Calibri"/>
            </a:endParaRPr>
          </a:p>
          <a:p>
            <a:pPr marL="12700" marR="32487">
              <a:lnSpc>
                <a:spcPts val="2039"/>
              </a:lnSpc>
            </a:pPr>
            <a:r>
              <a:rPr sz="1700" spc="-2" dirty="0">
                <a:latin typeface="Calibri"/>
                <a:cs typeface="Calibri"/>
              </a:rPr>
              <a:t>- 70% CRIANÇAS E ADOLESCENTES</a:t>
            </a:r>
            <a:endParaRPr sz="1700">
              <a:latin typeface="Calibri"/>
              <a:cs typeface="Calibri"/>
            </a:endParaRPr>
          </a:p>
          <a:p>
            <a:pPr marL="12700" marR="32487">
              <a:lnSpc>
                <a:spcPts val="2039"/>
              </a:lnSpc>
            </a:pPr>
            <a:r>
              <a:rPr sz="1700" spc="-2" dirty="0">
                <a:latin typeface="Calibri"/>
                <a:cs typeface="Calibri"/>
              </a:rPr>
              <a:t>- 50% MENORES DE 13 ANOS</a:t>
            </a:r>
            <a:endParaRPr sz="1700">
              <a:latin typeface="Calibri"/>
              <a:cs typeface="Calibri"/>
            </a:endParaRPr>
          </a:p>
          <a:p>
            <a:pPr marL="12700" marR="32487">
              <a:lnSpc>
                <a:spcPts val="2039"/>
              </a:lnSpc>
            </a:pPr>
            <a:r>
              <a:rPr sz="1700" spc="-3" dirty="0">
                <a:latin typeface="Calibri"/>
                <a:cs typeface="Calibri"/>
              </a:rPr>
              <a:t>- 46% NÃO possuía ensino fundamental completo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8413" y="4576781"/>
            <a:ext cx="7298983" cy="501362"/>
          </a:xfrm>
          <a:prstGeom prst="rect">
            <a:avLst/>
          </a:prstGeom>
        </p:spPr>
        <p:txBody>
          <a:bodyPr wrap="square" lIns="0" tIns="11461" rIns="0" bIns="0" rtlCol="0">
            <a:noAutofit/>
          </a:bodyPr>
          <a:lstStyle/>
          <a:p>
            <a:pPr marL="12700">
              <a:lnSpc>
                <a:spcPts val="1805"/>
              </a:lnSpc>
            </a:pPr>
            <a:r>
              <a:rPr sz="1700" spc="-3" dirty="0">
                <a:latin typeface="Calibri"/>
                <a:cs typeface="Calibri"/>
              </a:rPr>
              <a:t>Conseq: estresse pós-traumático (23,3%), transtorno de comportamento (11,4%) e</a:t>
            </a:r>
            <a:endParaRPr sz="1700">
              <a:latin typeface="Calibri"/>
              <a:cs typeface="Calibri"/>
            </a:endParaRPr>
          </a:p>
          <a:p>
            <a:pPr marL="12700" marR="32487">
              <a:lnSpc>
                <a:spcPts val="2039"/>
              </a:lnSpc>
              <a:spcBef>
                <a:spcPts val="11"/>
              </a:spcBef>
            </a:pPr>
            <a:r>
              <a:rPr sz="1700" spc="-5" dirty="0">
                <a:latin typeface="Calibri"/>
                <a:cs typeface="Calibri"/>
              </a:rPr>
              <a:t>gravidez (7,1%)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6345" y="6294115"/>
            <a:ext cx="3568890" cy="262732"/>
          </a:xfrm>
          <a:prstGeom prst="rect">
            <a:avLst/>
          </a:prstGeom>
        </p:spPr>
        <p:txBody>
          <a:bodyPr wrap="square" lIns="0" tIns="6032" rIns="0" bIns="0" rtlCol="0">
            <a:noAutofit/>
          </a:bodyPr>
          <a:lstStyle/>
          <a:p>
            <a:pPr marL="12700">
              <a:lnSpc>
                <a:spcPts val="950"/>
              </a:lnSpc>
            </a:pPr>
            <a:r>
              <a:rPr sz="850" u="sng" spc="1" dirty="0">
                <a:latin typeface="Calibri"/>
                <a:cs typeface="Calibri"/>
                <a:hlinkClick r:id="rId4"/>
              </a:rPr>
              <a:t>http://repositorio.ipea.gov.br/bitstream/11058/5780/1/NT_n11_Estupro-Brasil-</a:t>
            </a:r>
            <a:endParaRPr sz="850">
              <a:latin typeface="Calibri"/>
              <a:cs typeface="Calibri"/>
            </a:endParaRPr>
          </a:p>
          <a:p>
            <a:pPr marL="12700" marR="16146">
              <a:lnSpc>
                <a:spcPts val="1019"/>
              </a:lnSpc>
              <a:spcBef>
                <a:spcPts val="3"/>
              </a:spcBef>
            </a:pPr>
            <a:r>
              <a:rPr sz="850" u="sng" spc="0" dirty="0">
                <a:latin typeface="Calibri"/>
                <a:cs typeface="Calibri"/>
              </a:rPr>
              <a:t>radiografia_Diest_2014-mar.pdf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378" y="5258466"/>
            <a:ext cx="9597059" cy="785920"/>
          </a:xfrm>
          <a:prstGeom prst="rect">
            <a:avLst/>
          </a:prstGeom>
        </p:spPr>
        <p:txBody>
          <a:bodyPr wrap="square" lIns="0" tIns="36195" rIns="0" bIns="0" rtlCol="0">
            <a:noAutofit/>
          </a:bodyPr>
          <a:lstStyle/>
          <a:p>
            <a:pPr marL="73601" marR="75676" indent="-4280" algn="ctr">
              <a:lnSpc>
                <a:spcPct val="102132"/>
              </a:lnSpc>
            </a:pPr>
            <a:r>
              <a:rPr sz="1550" spc="8" dirty="0">
                <a:latin typeface="Calibri"/>
                <a:cs typeface="Calibri"/>
              </a:rPr>
              <a:t>“As consequências, em termos psicológicos, para esses garotos e garotas, são devastadoras, uma vez que o processo de formação da autoestima – que se dá exatamente nessa fase – estará comprometido, ocasionando inúmeras vicissitudes nos relacionamentos sociais destes indivíduos”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69289" y="1313296"/>
            <a:ext cx="7736008" cy="603058"/>
          </a:xfrm>
          <a:prstGeom prst="rect">
            <a:avLst/>
          </a:prstGeom>
        </p:spPr>
        <p:txBody>
          <a:bodyPr wrap="square" lIns="0" tIns="31750" rIns="0" bIns="0" rtlCol="0">
            <a:noAutofit/>
          </a:bodyPr>
          <a:lstStyle/>
          <a:p>
            <a:pPr marL="609002">
              <a:lnSpc>
                <a:spcPct val="101725"/>
              </a:lnSpc>
            </a:pPr>
            <a:r>
              <a:rPr sz="1700" b="1" spc="-5" dirty="0">
                <a:latin typeface="Calibri"/>
                <a:cs typeface="Calibri"/>
              </a:rPr>
              <a:t>ESTIMA-SE QUE UMA PESSOA É ESTUPRADA A CADA MINUTO NO BRASIL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4208618" y="6386769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1231" y="2439005"/>
            <a:ext cx="1999819" cy="25821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9411" y="1317186"/>
            <a:ext cx="9597059" cy="863735"/>
          </a:xfrm>
          <a:custGeom>
            <a:avLst/>
            <a:gdLst/>
            <a:ahLst/>
            <a:cxnLst/>
            <a:rect l="l" t="t" r="r" b="b"/>
            <a:pathLst>
              <a:path w="9597059" h="863735">
                <a:moveTo>
                  <a:pt x="0" y="863735"/>
                </a:moveTo>
                <a:lnTo>
                  <a:pt x="9597059" y="863735"/>
                </a:lnTo>
                <a:lnTo>
                  <a:pt x="9597059" y="0"/>
                </a:lnTo>
                <a:lnTo>
                  <a:pt x="0" y="0"/>
                </a:lnTo>
                <a:lnTo>
                  <a:pt x="0" y="863735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57430" y="5611223"/>
            <a:ext cx="9361023" cy="391662"/>
          </a:xfrm>
          <a:custGeom>
            <a:avLst/>
            <a:gdLst/>
            <a:ahLst/>
            <a:cxnLst/>
            <a:rect l="l" t="t" r="r" b="b"/>
            <a:pathLst>
              <a:path w="9361023" h="391662">
                <a:moveTo>
                  <a:pt x="0" y="391662"/>
                </a:moveTo>
                <a:lnTo>
                  <a:pt x="9361023" y="391662"/>
                </a:lnTo>
                <a:lnTo>
                  <a:pt x="9361023" y="0"/>
                </a:lnTo>
                <a:lnTo>
                  <a:pt x="0" y="0"/>
                </a:lnTo>
                <a:lnTo>
                  <a:pt x="0" y="391662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58413" y="2281485"/>
            <a:ext cx="7358052" cy="453376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7" dirty="0">
                <a:latin typeface="Calibri"/>
                <a:cs typeface="Calibri"/>
              </a:rPr>
              <a:t>DADOS – ESTUPRO NO BRASIL (Nota Técnica: Estupro no Brasil – Uma radiografia segundo os</a:t>
            </a:r>
            <a:endParaRPr sz="1550">
              <a:latin typeface="Calibri"/>
              <a:cs typeface="Calibri"/>
            </a:endParaRPr>
          </a:p>
          <a:p>
            <a:pPr marL="12700" marR="29180">
              <a:lnSpc>
                <a:spcPct val="101725"/>
              </a:lnSpc>
            </a:pPr>
            <a:r>
              <a:rPr sz="1550" spc="11" dirty="0">
                <a:latin typeface="Calibri"/>
                <a:cs typeface="Calibri"/>
              </a:rPr>
              <a:t>dados da Saúde – IPEA - 2014)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8413" y="2981811"/>
            <a:ext cx="4615117" cy="920477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 marR="29180">
              <a:lnSpc>
                <a:spcPts val="1625"/>
              </a:lnSpc>
            </a:pPr>
            <a:r>
              <a:rPr sz="1550" spc="9" dirty="0">
                <a:latin typeface="Calibri"/>
                <a:cs typeface="Calibri"/>
              </a:rPr>
              <a:t>- 92,55% dos  AGRESSORES são do sexo masculino</a:t>
            </a:r>
            <a:endParaRPr sz="1550">
              <a:latin typeface="Calibri"/>
              <a:cs typeface="Calibri"/>
            </a:endParaRPr>
          </a:p>
          <a:p>
            <a:pPr marL="12700" marR="29180">
              <a:lnSpc>
                <a:spcPct val="101725"/>
              </a:lnSpc>
            </a:pPr>
            <a:r>
              <a:rPr sz="1550" spc="10" dirty="0">
                <a:latin typeface="Calibri"/>
                <a:cs typeface="Calibri"/>
              </a:rPr>
              <a:t>- os AGRESSORES DE CRIANÇAS:</a:t>
            </a:r>
            <a:endParaRPr sz="1550">
              <a:latin typeface="Calibri"/>
              <a:cs typeface="Calibri"/>
            </a:endParaRPr>
          </a:p>
          <a:p>
            <a:pPr marL="790839" marR="29180">
              <a:lnSpc>
                <a:spcPct val="101725"/>
              </a:lnSpc>
              <a:spcBef>
                <a:spcPts val="5"/>
              </a:spcBef>
            </a:pPr>
            <a:r>
              <a:rPr sz="1550" spc="4" dirty="0">
                <a:latin typeface="Calibri"/>
                <a:cs typeface="Calibri"/>
              </a:rPr>
              <a:t>. 24,1% são os próprios PAIS ou PADRASTOS</a:t>
            </a:r>
            <a:endParaRPr sz="1550">
              <a:latin typeface="Calibri"/>
              <a:cs typeface="Calibri"/>
            </a:endParaRPr>
          </a:p>
          <a:p>
            <a:pPr marL="790839">
              <a:lnSpc>
                <a:spcPct val="101725"/>
              </a:lnSpc>
              <a:spcBef>
                <a:spcPts val="5"/>
              </a:spcBef>
            </a:pPr>
            <a:r>
              <a:rPr sz="1550" spc="11" dirty="0">
                <a:latin typeface="Calibri"/>
                <a:cs typeface="Calibri"/>
              </a:rPr>
              <a:t>. 32,2% são AMIGOS ou CONHECIDOS da vítima.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58413" y="4149237"/>
            <a:ext cx="114137" cy="219934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2230" y="4149237"/>
            <a:ext cx="7082221" cy="1153919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10" dirty="0">
                <a:latin typeface="Calibri"/>
                <a:cs typeface="Calibri"/>
              </a:rPr>
              <a:t>DIAS DA SEMANA são o período de MAIOR ocorrência dos casos (segunda-feira com mais</a:t>
            </a:r>
            <a:endParaRPr sz="1550">
              <a:latin typeface="Calibri"/>
              <a:cs typeface="Calibri"/>
            </a:endParaRPr>
          </a:p>
          <a:p>
            <a:pPr marL="12700" marR="29180">
              <a:lnSpc>
                <a:spcPct val="101725"/>
              </a:lnSpc>
            </a:pPr>
            <a:r>
              <a:rPr sz="1550" spc="10" dirty="0">
                <a:latin typeface="Calibri"/>
                <a:cs typeface="Calibri"/>
              </a:rPr>
              <a:t>frequência)</a:t>
            </a:r>
            <a:endParaRPr sz="1550">
              <a:latin typeface="Calibri"/>
              <a:cs typeface="Calibri"/>
            </a:endParaRPr>
          </a:p>
          <a:p>
            <a:pPr marL="12700" marR="218708">
              <a:lnSpc>
                <a:spcPct val="102132"/>
              </a:lnSpc>
              <a:spcBef>
                <a:spcPts val="5"/>
              </a:spcBef>
            </a:pPr>
            <a:r>
              <a:rPr sz="1550" dirty="0">
                <a:latin typeface="Calibri"/>
                <a:cs typeface="Calibri"/>
              </a:rPr>
              <a:t>Ma</a:t>
            </a:r>
            <a:r>
              <a:rPr sz="1550" spc="-4" dirty="0">
                <a:latin typeface="Calibri"/>
                <a:cs typeface="Calibri"/>
              </a:rPr>
              <a:t>i</a:t>
            </a:r>
            <a:r>
              <a:rPr sz="1550" spc="0" dirty="0">
                <a:latin typeface="Calibri"/>
                <a:cs typeface="Calibri"/>
              </a:rPr>
              <a:t>o</a:t>
            </a:r>
            <a:r>
              <a:rPr sz="1550" spc="-25" dirty="0">
                <a:latin typeface="Calibri"/>
                <a:cs typeface="Calibri"/>
              </a:rPr>
              <a:t>r</a:t>
            </a:r>
            <a:r>
              <a:rPr sz="1550" spc="0" dirty="0">
                <a:latin typeface="Calibri"/>
                <a:cs typeface="Calibri"/>
              </a:rPr>
              <a:t>es</a:t>
            </a:r>
            <a:r>
              <a:rPr sz="1550" spc="103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chances</a:t>
            </a:r>
            <a:r>
              <a:rPr sz="1550" spc="111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de</a:t>
            </a:r>
            <a:r>
              <a:rPr sz="1550" spc="41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e</a:t>
            </a:r>
            <a:r>
              <a:rPr sz="1550" spc="-14" dirty="0">
                <a:latin typeface="Calibri"/>
                <a:cs typeface="Calibri"/>
              </a:rPr>
              <a:t>s</a:t>
            </a:r>
            <a:r>
              <a:rPr sz="1550" spc="0" dirty="0">
                <a:latin typeface="Calibri"/>
                <a:cs typeface="Calibri"/>
              </a:rPr>
              <a:t>tup</a:t>
            </a:r>
            <a:r>
              <a:rPr sz="1550" spc="-19" dirty="0">
                <a:latin typeface="Calibri"/>
                <a:cs typeface="Calibri"/>
              </a:rPr>
              <a:t>r</a:t>
            </a:r>
            <a:r>
              <a:rPr sz="1550" spc="0" dirty="0">
                <a:latin typeface="Calibri"/>
                <a:cs typeface="Calibri"/>
              </a:rPr>
              <a:t>os</a:t>
            </a:r>
            <a:r>
              <a:rPr sz="1550" spc="99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R</a:t>
            </a:r>
            <a:r>
              <a:rPr sz="1550" spc="-29" dirty="0">
                <a:latin typeface="Calibri"/>
                <a:cs typeface="Calibri"/>
              </a:rPr>
              <a:t>E</a:t>
            </a:r>
            <a:r>
              <a:rPr sz="1550" spc="-9" dirty="0">
                <a:latin typeface="Calibri"/>
                <a:cs typeface="Calibri"/>
              </a:rPr>
              <a:t>C</a:t>
            </a:r>
            <a:r>
              <a:rPr sz="1550" spc="0" dirty="0">
                <a:latin typeface="Calibri"/>
                <a:cs typeface="Calibri"/>
              </a:rPr>
              <a:t>O</a:t>
            </a:r>
            <a:r>
              <a:rPr sz="1550" spc="-9" dirty="0">
                <a:latin typeface="Calibri"/>
                <a:cs typeface="Calibri"/>
              </a:rPr>
              <a:t>R</a:t>
            </a:r>
            <a:r>
              <a:rPr sz="1550" spc="0" dirty="0">
                <a:latin typeface="Calibri"/>
                <a:cs typeface="Calibri"/>
              </a:rPr>
              <a:t>R</a:t>
            </a:r>
            <a:r>
              <a:rPr sz="1550" spc="-4" dirty="0">
                <a:latin typeface="Calibri"/>
                <a:cs typeface="Calibri"/>
              </a:rPr>
              <a:t>E</a:t>
            </a:r>
            <a:r>
              <a:rPr sz="1550" spc="0" dirty="0">
                <a:latin typeface="Calibri"/>
                <a:cs typeface="Calibri"/>
              </a:rPr>
              <a:t>NT</a:t>
            </a:r>
            <a:r>
              <a:rPr sz="1550" spc="-9" dirty="0">
                <a:latin typeface="Calibri"/>
                <a:cs typeface="Calibri"/>
              </a:rPr>
              <a:t>E</a:t>
            </a:r>
            <a:r>
              <a:rPr sz="1550" spc="0" dirty="0">
                <a:latin typeface="Calibri"/>
                <a:cs typeface="Calibri"/>
              </a:rPr>
              <a:t>S:</a:t>
            </a:r>
            <a:r>
              <a:rPr sz="1550" spc="195" dirty="0">
                <a:latin typeface="Calibri"/>
                <a:cs typeface="Calibri"/>
              </a:rPr>
              <a:t> </a:t>
            </a:r>
            <a:r>
              <a:rPr sz="1550" spc="-25" dirty="0">
                <a:latin typeface="Calibri"/>
                <a:cs typeface="Calibri"/>
              </a:rPr>
              <a:t>r</a:t>
            </a:r>
            <a:r>
              <a:rPr sz="1550" spc="0" dirty="0">
                <a:latin typeface="Calibri"/>
                <a:cs typeface="Calibri"/>
              </a:rPr>
              <a:t>e</a:t>
            </a:r>
            <a:r>
              <a:rPr sz="1550" spc="4" dirty="0">
                <a:latin typeface="Calibri"/>
                <a:cs typeface="Calibri"/>
              </a:rPr>
              <a:t>s</a:t>
            </a:r>
            <a:r>
              <a:rPr sz="1550" spc="-4" dirty="0">
                <a:latin typeface="Calibri"/>
                <a:cs typeface="Calibri"/>
              </a:rPr>
              <a:t>i</a:t>
            </a:r>
            <a:r>
              <a:rPr sz="1550" spc="0" dirty="0">
                <a:latin typeface="Calibri"/>
                <a:cs typeface="Calibri"/>
              </a:rPr>
              <a:t>d</a:t>
            </a:r>
            <a:r>
              <a:rPr sz="1550" spc="4" dirty="0">
                <a:latin typeface="Calibri"/>
                <a:cs typeface="Calibri"/>
              </a:rPr>
              <a:t>ê</a:t>
            </a:r>
            <a:r>
              <a:rPr sz="1550" spc="0" dirty="0">
                <a:latin typeface="Calibri"/>
                <a:cs typeface="Calibri"/>
              </a:rPr>
              <a:t>nc</a:t>
            </a:r>
            <a:r>
              <a:rPr sz="1550" spc="-4" dirty="0">
                <a:latin typeface="Calibri"/>
                <a:cs typeface="Calibri"/>
              </a:rPr>
              <a:t>i</a:t>
            </a:r>
            <a:r>
              <a:rPr sz="1550" spc="0" dirty="0">
                <a:latin typeface="Calibri"/>
                <a:cs typeface="Calibri"/>
              </a:rPr>
              <a:t>a</a:t>
            </a:r>
            <a:r>
              <a:rPr sz="1550" spc="133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em</a:t>
            </a:r>
            <a:r>
              <a:rPr sz="1550" spc="50" dirty="0">
                <a:latin typeface="Calibri"/>
                <a:cs typeface="Calibri"/>
              </a:rPr>
              <a:t> </a:t>
            </a:r>
            <a:r>
              <a:rPr sz="1550" spc="-25" dirty="0">
                <a:latin typeface="Calibri"/>
                <a:cs typeface="Calibri"/>
              </a:rPr>
              <a:t>r</a:t>
            </a:r>
            <a:r>
              <a:rPr sz="1550" spc="0" dirty="0">
                <a:latin typeface="Calibri"/>
                <a:cs typeface="Calibri"/>
              </a:rPr>
              <a:t>e</a:t>
            </a:r>
            <a:r>
              <a:rPr sz="1550" spc="4" dirty="0">
                <a:latin typeface="Calibri"/>
                <a:cs typeface="Calibri"/>
              </a:rPr>
              <a:t>g</a:t>
            </a:r>
            <a:r>
              <a:rPr sz="1550" spc="-4" dirty="0">
                <a:latin typeface="Calibri"/>
                <a:cs typeface="Calibri"/>
              </a:rPr>
              <a:t>i</a:t>
            </a:r>
            <a:r>
              <a:rPr sz="1550" spc="0" dirty="0">
                <a:latin typeface="Calibri"/>
                <a:cs typeface="Calibri"/>
              </a:rPr>
              <a:t>ão</a:t>
            </a:r>
            <a:r>
              <a:rPr sz="1550" spc="74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ru</a:t>
            </a:r>
            <a:r>
              <a:rPr sz="1550" spc="-34" dirty="0">
                <a:latin typeface="Calibri"/>
                <a:cs typeface="Calibri"/>
              </a:rPr>
              <a:t>r</a:t>
            </a:r>
            <a:r>
              <a:rPr sz="1550" spc="0" dirty="0">
                <a:latin typeface="Calibri"/>
                <a:cs typeface="Calibri"/>
              </a:rPr>
              <a:t>al,</a:t>
            </a:r>
            <a:r>
              <a:rPr sz="1550" spc="72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me</a:t>
            </a:r>
            <a:r>
              <a:rPr sz="1550" spc="4" dirty="0">
                <a:latin typeface="Calibri"/>
                <a:cs typeface="Calibri"/>
              </a:rPr>
              <a:t>n</a:t>
            </a:r>
            <a:r>
              <a:rPr sz="1550" spc="0" dirty="0">
                <a:latin typeface="Calibri"/>
                <a:cs typeface="Calibri"/>
              </a:rPr>
              <a:t>or</a:t>
            </a:r>
            <a:r>
              <a:rPr sz="1550" spc="78" dirty="0">
                <a:latin typeface="Calibri"/>
                <a:cs typeface="Calibri"/>
              </a:rPr>
              <a:t> </a:t>
            </a:r>
            <a:r>
              <a:rPr sz="1550" spc="15" dirty="0">
                <a:latin typeface="Calibri"/>
                <a:cs typeface="Calibri"/>
              </a:rPr>
              <a:t>o</a:t>
            </a:r>
            <a:r>
              <a:rPr sz="1550" spc="0" dirty="0">
                <a:latin typeface="Calibri"/>
                <a:cs typeface="Calibri"/>
              </a:rPr>
              <a:t> ní</a:t>
            </a:r>
            <a:r>
              <a:rPr sz="1550" spc="-9" dirty="0">
                <a:latin typeface="Calibri"/>
                <a:cs typeface="Calibri"/>
              </a:rPr>
              <a:t>v</a:t>
            </a:r>
            <a:r>
              <a:rPr sz="1550" spc="0" dirty="0">
                <a:latin typeface="Calibri"/>
                <a:cs typeface="Calibri"/>
              </a:rPr>
              <a:t>el</a:t>
            </a:r>
            <a:r>
              <a:rPr sz="1550" spc="66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e</a:t>
            </a:r>
            <a:r>
              <a:rPr sz="1550" spc="4" dirty="0">
                <a:latin typeface="Calibri"/>
                <a:cs typeface="Calibri"/>
              </a:rPr>
              <a:t>d</a:t>
            </a:r>
            <a:r>
              <a:rPr sz="1550" spc="0" dirty="0">
                <a:latin typeface="Calibri"/>
                <a:cs typeface="Calibri"/>
              </a:rPr>
              <a:t>u</a:t>
            </a:r>
            <a:r>
              <a:rPr sz="1550" spc="-14" dirty="0">
                <a:latin typeface="Calibri"/>
                <a:cs typeface="Calibri"/>
              </a:rPr>
              <a:t>c</a:t>
            </a:r>
            <a:r>
              <a:rPr sz="1550" spc="0" dirty="0">
                <a:latin typeface="Calibri"/>
                <a:cs typeface="Calibri"/>
              </a:rPr>
              <a:t>ac</a:t>
            </a:r>
            <a:r>
              <a:rPr sz="1550" spc="-4" dirty="0">
                <a:latin typeface="Calibri"/>
                <a:cs typeface="Calibri"/>
              </a:rPr>
              <a:t>i</a:t>
            </a:r>
            <a:r>
              <a:rPr sz="1550" spc="0" dirty="0">
                <a:latin typeface="Calibri"/>
                <a:cs typeface="Calibri"/>
              </a:rPr>
              <a:t>onal</a:t>
            </a:r>
            <a:r>
              <a:rPr sz="1550" spc="165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da</a:t>
            </a:r>
            <a:r>
              <a:rPr sz="1550" spc="41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ví</a:t>
            </a:r>
            <a:r>
              <a:rPr sz="1550" spc="-4" dirty="0">
                <a:latin typeface="Calibri"/>
                <a:cs typeface="Calibri"/>
              </a:rPr>
              <a:t>ti</a:t>
            </a:r>
            <a:r>
              <a:rPr sz="1550" spc="0" dirty="0">
                <a:latin typeface="Calibri"/>
                <a:cs typeface="Calibri"/>
              </a:rPr>
              <a:t>ma</a:t>
            </a:r>
            <a:r>
              <a:rPr sz="1550" spc="73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e</a:t>
            </a:r>
            <a:r>
              <a:rPr sz="1550" spc="25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maior</a:t>
            </a:r>
            <a:r>
              <a:rPr sz="1550" spc="63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a</a:t>
            </a:r>
            <a:r>
              <a:rPr sz="1550" spc="24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p</a:t>
            </a:r>
            <a:r>
              <a:rPr sz="1550" spc="-19" dirty="0">
                <a:latin typeface="Calibri"/>
                <a:cs typeface="Calibri"/>
              </a:rPr>
              <a:t>r</a:t>
            </a:r>
            <a:r>
              <a:rPr sz="1550" spc="-29" dirty="0">
                <a:latin typeface="Calibri"/>
                <a:cs typeface="Calibri"/>
              </a:rPr>
              <a:t>o</a:t>
            </a:r>
            <a:r>
              <a:rPr sz="1550" spc="0" dirty="0">
                <a:latin typeface="Calibri"/>
                <a:cs typeface="Calibri"/>
              </a:rPr>
              <a:t>x</a:t>
            </a:r>
            <a:r>
              <a:rPr sz="1550" spc="-4" dirty="0">
                <a:latin typeface="Calibri"/>
                <a:cs typeface="Calibri"/>
              </a:rPr>
              <a:t>i</a:t>
            </a:r>
            <a:r>
              <a:rPr sz="1550" spc="0" dirty="0">
                <a:latin typeface="Calibri"/>
                <a:cs typeface="Calibri"/>
              </a:rPr>
              <a:t>midade</a:t>
            </a:r>
            <a:r>
              <a:rPr sz="1550" spc="158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de</a:t>
            </a:r>
            <a:r>
              <a:rPr sz="1550" spc="41" dirty="0">
                <a:latin typeface="Calibri"/>
                <a:cs typeface="Calibri"/>
              </a:rPr>
              <a:t> </a:t>
            </a:r>
            <a:r>
              <a:rPr sz="1550" spc="-25" dirty="0">
                <a:latin typeface="Calibri"/>
                <a:cs typeface="Calibri"/>
              </a:rPr>
              <a:t>r</a:t>
            </a:r>
            <a:r>
              <a:rPr sz="1550" spc="0" dirty="0">
                <a:latin typeface="Calibri"/>
                <a:cs typeface="Calibri"/>
              </a:rPr>
              <a:t>ela</a:t>
            </a:r>
            <a:r>
              <a:rPr sz="1550" spc="-4" dirty="0">
                <a:latin typeface="Calibri"/>
                <a:cs typeface="Calibri"/>
              </a:rPr>
              <a:t>ci</a:t>
            </a:r>
            <a:r>
              <a:rPr sz="1550" spc="0" dirty="0">
                <a:latin typeface="Calibri"/>
                <a:cs typeface="Calibri"/>
              </a:rPr>
              <a:t>oname</a:t>
            </a:r>
            <a:r>
              <a:rPr sz="1550" spc="-4" dirty="0">
                <a:latin typeface="Calibri"/>
                <a:cs typeface="Calibri"/>
              </a:rPr>
              <a:t>n</a:t>
            </a:r>
            <a:r>
              <a:rPr sz="1550" spc="-9" dirty="0">
                <a:latin typeface="Calibri"/>
                <a:cs typeface="Calibri"/>
              </a:rPr>
              <a:t>t</a:t>
            </a:r>
            <a:r>
              <a:rPr sz="1550" spc="0" dirty="0">
                <a:latin typeface="Calibri"/>
                <a:cs typeface="Calibri"/>
              </a:rPr>
              <a:t>o</a:t>
            </a:r>
            <a:r>
              <a:rPr sz="1550" spc="203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e</a:t>
            </a:r>
            <a:r>
              <a:rPr sz="1550" spc="-4" dirty="0">
                <a:latin typeface="Calibri"/>
                <a:cs typeface="Calibri"/>
              </a:rPr>
              <a:t>n</a:t>
            </a:r>
            <a:r>
              <a:rPr sz="1550" spc="0" dirty="0">
                <a:latin typeface="Calibri"/>
                <a:cs typeface="Calibri"/>
              </a:rPr>
              <a:t>t</a:t>
            </a:r>
            <a:r>
              <a:rPr sz="1550" spc="-25" dirty="0">
                <a:latin typeface="Calibri"/>
                <a:cs typeface="Calibri"/>
              </a:rPr>
              <a:t>r</a:t>
            </a:r>
            <a:r>
              <a:rPr sz="1550" spc="0" dirty="0">
                <a:latin typeface="Calibri"/>
                <a:cs typeface="Calibri"/>
              </a:rPr>
              <a:t>e</a:t>
            </a:r>
            <a:r>
              <a:rPr sz="1550" spc="68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a</a:t>
            </a:r>
            <a:r>
              <a:rPr sz="1550" spc="24" dirty="0">
                <a:latin typeface="Calibri"/>
                <a:cs typeface="Calibri"/>
              </a:rPr>
              <a:t> </a:t>
            </a:r>
            <a:r>
              <a:rPr sz="1550" spc="9" dirty="0">
                <a:latin typeface="Calibri"/>
                <a:cs typeface="Calibri"/>
              </a:rPr>
              <a:t>ví</a:t>
            </a:r>
            <a:r>
              <a:rPr sz="1550" spc="4" dirty="0">
                <a:latin typeface="Calibri"/>
                <a:cs typeface="Calibri"/>
              </a:rPr>
              <a:t>t</a:t>
            </a:r>
            <a:r>
              <a:rPr sz="1550" spc="1" dirty="0">
                <a:latin typeface="Calibri"/>
                <a:cs typeface="Calibri"/>
              </a:rPr>
              <a:t>i</a:t>
            </a:r>
            <a:r>
              <a:rPr sz="1550" spc="18" dirty="0">
                <a:latin typeface="Calibri"/>
                <a:cs typeface="Calibri"/>
              </a:rPr>
              <a:t>ma</a:t>
            </a:r>
            <a:r>
              <a:rPr sz="1550" spc="-4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e</a:t>
            </a:r>
            <a:r>
              <a:rPr sz="1550" spc="25" dirty="0">
                <a:latin typeface="Calibri"/>
                <a:cs typeface="Calibri"/>
              </a:rPr>
              <a:t> </a:t>
            </a:r>
            <a:r>
              <a:rPr sz="1550" spc="0" dirty="0">
                <a:latin typeface="Calibri"/>
                <a:cs typeface="Calibri"/>
              </a:rPr>
              <a:t>o</a:t>
            </a:r>
            <a:r>
              <a:rPr sz="1550" spc="23" dirty="0">
                <a:latin typeface="Calibri"/>
                <a:cs typeface="Calibri"/>
              </a:rPr>
              <a:t> </a:t>
            </a:r>
            <a:r>
              <a:rPr sz="1550" spc="15" dirty="0">
                <a:latin typeface="Calibri"/>
                <a:cs typeface="Calibri"/>
              </a:rPr>
              <a:t>p</a:t>
            </a:r>
            <a:r>
              <a:rPr sz="1550" spc="20" dirty="0">
                <a:latin typeface="Calibri"/>
                <a:cs typeface="Calibri"/>
              </a:rPr>
              <a:t>e</a:t>
            </a:r>
            <a:r>
              <a:rPr sz="1550" spc="12" dirty="0">
                <a:latin typeface="Calibri"/>
                <a:cs typeface="Calibri"/>
              </a:rPr>
              <a:t>rp</a:t>
            </a:r>
            <a:r>
              <a:rPr sz="1550" spc="9" dirty="0">
                <a:latin typeface="Calibri"/>
                <a:cs typeface="Calibri"/>
              </a:rPr>
              <a:t>et</a:t>
            </a:r>
            <a:r>
              <a:rPr sz="1550" spc="-25" dirty="0">
                <a:latin typeface="Calibri"/>
                <a:cs typeface="Calibri"/>
              </a:rPr>
              <a:t>r</a:t>
            </a:r>
            <a:r>
              <a:rPr sz="1550" spc="13" dirty="0">
                <a:latin typeface="Calibri"/>
                <a:cs typeface="Calibri"/>
              </a:rPr>
              <a:t>ador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8413" y="4616337"/>
            <a:ext cx="114137" cy="219934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6345" y="6294115"/>
            <a:ext cx="3568890" cy="262732"/>
          </a:xfrm>
          <a:prstGeom prst="rect">
            <a:avLst/>
          </a:prstGeom>
        </p:spPr>
        <p:txBody>
          <a:bodyPr wrap="square" lIns="0" tIns="6032" rIns="0" bIns="0" rtlCol="0">
            <a:noAutofit/>
          </a:bodyPr>
          <a:lstStyle/>
          <a:p>
            <a:pPr marL="12700">
              <a:lnSpc>
                <a:spcPts val="950"/>
              </a:lnSpc>
            </a:pPr>
            <a:r>
              <a:rPr sz="850" u="sng" spc="1" dirty="0">
                <a:latin typeface="Calibri"/>
                <a:cs typeface="Calibri"/>
                <a:hlinkClick r:id="rId4"/>
              </a:rPr>
              <a:t>http://repositorio.ipea.gov.br/bitstream/11058/5780/1/NT_n11_Estupro-Brasil-</a:t>
            </a:r>
            <a:endParaRPr sz="850">
              <a:latin typeface="Calibri"/>
              <a:cs typeface="Calibri"/>
            </a:endParaRPr>
          </a:p>
          <a:p>
            <a:pPr marL="12700" marR="16146">
              <a:lnSpc>
                <a:spcPts val="1019"/>
              </a:lnSpc>
              <a:spcBef>
                <a:spcPts val="3"/>
              </a:spcBef>
            </a:pPr>
            <a:r>
              <a:rPr sz="850" u="sng" spc="0" dirty="0">
                <a:latin typeface="Calibri"/>
                <a:cs typeface="Calibri"/>
              </a:rPr>
              <a:t>radiografia_Diest_2014-mar.pdf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7430" y="5611223"/>
            <a:ext cx="9361023" cy="391662"/>
          </a:xfrm>
          <a:prstGeom prst="rect">
            <a:avLst/>
          </a:prstGeom>
        </p:spPr>
        <p:txBody>
          <a:bodyPr wrap="square" lIns="0" tIns="29209" rIns="0" bIns="0" rtlCol="0">
            <a:noAutofit/>
          </a:bodyPr>
          <a:lstStyle/>
          <a:p>
            <a:pPr marL="514328">
              <a:lnSpc>
                <a:spcPct val="101725"/>
              </a:lnSpc>
            </a:pPr>
            <a:r>
              <a:rPr sz="2050" spc="-13" dirty="0">
                <a:latin typeface="Calibri"/>
                <a:cs typeface="Calibri"/>
              </a:rPr>
              <a:t>“O INIMIGO ESTÁ DENTRO DE CASA E A VIOLÊNCIA NASCE DENTRO DOS LARES”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39411" y="1317187"/>
            <a:ext cx="9597059" cy="889672"/>
          </a:xfrm>
          <a:prstGeom prst="rect">
            <a:avLst/>
          </a:prstGeom>
        </p:spPr>
        <p:txBody>
          <a:bodyPr wrap="square" lIns="0" tIns="31115" rIns="0" bIns="0" rtlCol="0">
            <a:noAutofit/>
          </a:bodyPr>
          <a:lstStyle/>
          <a:p>
            <a:pPr marL="75327" marR="76809" algn="ctr">
              <a:lnSpc>
                <a:spcPts val="2039"/>
              </a:lnSpc>
              <a:spcBef>
                <a:spcPts val="102"/>
              </a:spcBef>
            </a:pPr>
            <a:r>
              <a:rPr sz="1700" b="1" spc="-8" dirty="0">
                <a:latin typeface="Calibri"/>
                <a:cs typeface="Calibri"/>
              </a:rPr>
              <a:t>EM 50% DOS INCIDENTES TOTAIS ENVOLVENDO </a:t>
            </a:r>
            <a:r>
              <a:rPr lang="pt-BR" sz="1700" b="1" spc="-8" dirty="0">
                <a:latin typeface="Calibri"/>
                <a:cs typeface="Calibri"/>
              </a:rPr>
              <a:t>CRIANÇAS/ADOLESCENTES</a:t>
            </a:r>
            <a:r>
              <a:rPr sz="1700" b="1" spc="-8" dirty="0">
                <a:latin typeface="Calibri"/>
                <a:cs typeface="Calibri"/>
              </a:rPr>
              <a:t> HÁ UM HISTÓRICO DE ESTUPROS ANTERIORES</a:t>
            </a:r>
            <a:endParaRPr sz="1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4208618" y="6386769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43628" y="1257529"/>
            <a:ext cx="1121818" cy="15848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3408" y="3189849"/>
            <a:ext cx="3318954" cy="33052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91849" y="1383329"/>
            <a:ext cx="6676441" cy="392959"/>
          </a:xfrm>
          <a:custGeom>
            <a:avLst/>
            <a:gdLst/>
            <a:ahLst/>
            <a:cxnLst/>
            <a:rect l="l" t="t" r="r" b="b"/>
            <a:pathLst>
              <a:path w="6676441" h="392959">
                <a:moveTo>
                  <a:pt x="0" y="392959"/>
                </a:moveTo>
                <a:lnTo>
                  <a:pt x="6676441" y="392959"/>
                </a:lnTo>
                <a:lnTo>
                  <a:pt x="6676441" y="0"/>
                </a:lnTo>
                <a:lnTo>
                  <a:pt x="0" y="0"/>
                </a:lnTo>
                <a:lnTo>
                  <a:pt x="0" y="392959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64989" y="1776289"/>
            <a:ext cx="3365455" cy="339788"/>
          </a:xfrm>
          <a:custGeom>
            <a:avLst/>
            <a:gdLst/>
            <a:ahLst/>
            <a:cxnLst/>
            <a:rect l="l" t="t" r="r" b="b"/>
            <a:pathLst>
              <a:path w="3365455" h="339788">
                <a:moveTo>
                  <a:pt x="0" y="339788"/>
                </a:moveTo>
                <a:lnTo>
                  <a:pt x="3365455" y="339788"/>
                </a:lnTo>
                <a:lnTo>
                  <a:pt x="3365455" y="0"/>
                </a:lnTo>
                <a:lnTo>
                  <a:pt x="0" y="0"/>
                </a:lnTo>
                <a:lnTo>
                  <a:pt x="0" y="33978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24234" y="924927"/>
            <a:ext cx="2272494" cy="219934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10" dirty="0">
                <a:latin typeface="Calibri"/>
                <a:cs typeface="Calibri"/>
              </a:rPr>
              <a:t>ABUSO SEXUAL DOMÉSTICO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30643" y="1842592"/>
            <a:ext cx="3235932" cy="241982"/>
          </a:xfrm>
          <a:prstGeom prst="rect">
            <a:avLst/>
          </a:prstGeom>
        </p:spPr>
        <p:txBody>
          <a:bodyPr wrap="square" lIns="0" tIns="11461" rIns="0" bIns="0" rtlCol="0">
            <a:noAutofit/>
          </a:bodyPr>
          <a:lstStyle/>
          <a:p>
            <a:pPr marL="12700">
              <a:lnSpc>
                <a:spcPts val="1805"/>
              </a:lnSpc>
            </a:pPr>
            <a:r>
              <a:rPr sz="1700" b="1" spc="-1" dirty="0">
                <a:solidFill>
                  <a:srgbClr val="FF0000"/>
                </a:solidFill>
                <a:latin typeface="Calibri"/>
                <a:cs typeface="Calibri"/>
              </a:rPr>
              <a:t>26,8% tinham NO MÁXIMO 9 ANOS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60007" y="2571471"/>
            <a:ext cx="5052753" cy="920779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317396" marR="320190" algn="ctr">
              <a:lnSpc>
                <a:spcPts val="1625"/>
              </a:lnSpc>
            </a:pPr>
            <a:r>
              <a:rPr sz="1550" spc="9" dirty="0">
                <a:solidFill>
                  <a:srgbClr val="212121"/>
                </a:solidFill>
                <a:latin typeface="Calibri"/>
                <a:cs typeface="Calibri"/>
              </a:rPr>
              <a:t>O Anuário Brasileiro de Segurança Pública se </a:t>
            </a:r>
            <a:r>
              <a:rPr sz="1550" spc="9" dirty="0" err="1">
                <a:solidFill>
                  <a:srgbClr val="212121"/>
                </a:solidFill>
                <a:latin typeface="Calibri"/>
                <a:cs typeface="Calibri"/>
              </a:rPr>
              <a:t>baseia</a:t>
            </a:r>
            <a:r>
              <a:rPr sz="1550" spc="9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9" dirty="0" err="1">
                <a:solidFill>
                  <a:srgbClr val="212121"/>
                </a:solidFill>
                <a:latin typeface="Calibri"/>
                <a:cs typeface="Calibri"/>
              </a:rPr>
              <a:t>em</a:t>
            </a:r>
            <a:r>
              <a:rPr lang="pt-BR" sz="1550" dirty="0">
                <a:latin typeface="Calibri"/>
                <a:cs typeface="Calibri"/>
              </a:rPr>
              <a:t> </a:t>
            </a:r>
            <a:r>
              <a:rPr sz="1550" spc="-4" dirty="0" err="1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sz="1550" spc="-9" dirty="0" err="1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sz="1550" spc="-29" dirty="0" err="1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sz="1550" spc="0" dirty="0" err="1">
                <a:solidFill>
                  <a:srgbClr val="212121"/>
                </a:solidFill>
                <a:latin typeface="Calibri"/>
                <a:cs typeface="Calibri"/>
              </a:rPr>
              <a:t>orma</a:t>
            </a:r>
            <a:r>
              <a:rPr sz="1550" spc="-14" dirty="0" err="1">
                <a:solidFill>
                  <a:srgbClr val="212121"/>
                </a:solidFill>
                <a:latin typeface="Calibri"/>
                <a:cs typeface="Calibri"/>
              </a:rPr>
              <a:t>ç</a:t>
            </a:r>
            <a:r>
              <a:rPr sz="1550" spc="0" dirty="0" err="1">
                <a:solidFill>
                  <a:srgbClr val="212121"/>
                </a:solidFill>
                <a:latin typeface="Calibri"/>
                <a:cs typeface="Calibri"/>
              </a:rPr>
              <a:t>ões</a:t>
            </a:r>
            <a:r>
              <a:rPr sz="1550" spc="156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-29" dirty="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ornec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das</a:t>
            </a:r>
            <a:r>
              <a:rPr sz="1550" spc="141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sz="1550" spc="65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ec</a:t>
            </a:r>
            <a:r>
              <a:rPr sz="1550" spc="-25" dirty="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-25" dirty="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ar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sz="1550" spc="146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de</a:t>
            </a:r>
            <a:r>
              <a:rPr sz="1550" spc="31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sz="1550" spc="-29" dirty="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an</a:t>
            </a:r>
            <a:r>
              <a:rPr sz="1550" spc="-9" dirty="0">
                <a:solidFill>
                  <a:srgbClr val="212121"/>
                </a:solidFill>
                <a:latin typeface="Calibri"/>
                <a:cs typeface="Calibri"/>
              </a:rPr>
              <a:t>ç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sz="1550" spc="123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15" dirty="0">
                <a:solidFill>
                  <a:srgbClr val="212121"/>
                </a:solidFill>
                <a:latin typeface="Calibri"/>
                <a:cs typeface="Calibri"/>
              </a:rPr>
              <a:t>púb</a:t>
            </a:r>
            <a:r>
              <a:rPr sz="1550" spc="1" dirty="0">
                <a:solidFill>
                  <a:srgbClr val="212121"/>
                </a:solidFill>
                <a:latin typeface="Calibri"/>
                <a:cs typeface="Calibri"/>
              </a:rPr>
              <a:t>li</a:t>
            </a:r>
            <a:r>
              <a:rPr sz="1550" spc="-1" dirty="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sz="1550" spc="13" dirty="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sz="1550" spc="6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-14" dirty="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sz="1550" spc="-25" dirty="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ad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ais,</a:t>
            </a:r>
            <a:r>
              <a:rPr sz="1550" spc="117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sz="1550" spc="70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-134" dirty="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s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ou</a:t>
            </a:r>
            <a:r>
              <a:rPr sz="1550" spc="-19" dirty="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sz="1550" spc="87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Nac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onal,</a:t>
            </a:r>
            <a:r>
              <a:rPr sz="1550" spc="127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p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sz="1550" spc="65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pol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íci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sz="1550" spc="113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ci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vis,</a:t>
            </a:r>
            <a:r>
              <a:rPr sz="1550" spc="61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14" dirty="0">
                <a:solidFill>
                  <a:srgbClr val="212121"/>
                </a:solidFill>
                <a:latin typeface="Calibri"/>
                <a:cs typeface="Calibri"/>
              </a:rPr>
              <a:t>mi</a:t>
            </a:r>
            <a:r>
              <a:rPr sz="1550" spc="-2" dirty="0">
                <a:solidFill>
                  <a:srgbClr val="212121"/>
                </a:solidFill>
                <a:latin typeface="Calibri"/>
                <a:cs typeface="Calibri"/>
              </a:rPr>
              <a:t>l</a:t>
            </a:r>
            <a:r>
              <a:rPr sz="1550" spc="1" dirty="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sz="1550" spc="-14" dirty="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sz="1550" spc="13" dirty="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sz="1550" spc="-9" dirty="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sz="1550" spc="12" dirty="0">
                <a:solidFill>
                  <a:srgbClr val="212121"/>
                </a:solidFill>
                <a:latin typeface="Calibri"/>
                <a:cs typeface="Calibri"/>
              </a:rPr>
              <a:t>es</a:t>
            </a:r>
            <a:r>
              <a:rPr sz="1550" spc="9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22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-39" dirty="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d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-29" dirty="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al,</a:t>
            </a:r>
            <a:r>
              <a:rPr sz="1550" spc="96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sz="1550" spc="-25" dirty="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</a:t>
            </a:r>
            <a:r>
              <a:rPr sz="1550" spc="78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out</a:t>
            </a:r>
            <a:r>
              <a:rPr sz="1550" spc="-34" dirty="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sz="1550" spc="80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-29" dirty="0">
                <a:solidFill>
                  <a:srgbClr val="212121"/>
                </a:solidFill>
                <a:latin typeface="Calibri"/>
                <a:cs typeface="Calibri"/>
              </a:rPr>
              <a:t>f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o</a:t>
            </a:r>
            <a:r>
              <a:rPr sz="1550" spc="-9" dirty="0">
                <a:solidFill>
                  <a:srgbClr val="212121"/>
                </a:solidFill>
                <a:latin typeface="Calibri"/>
                <a:cs typeface="Calibri"/>
              </a:rPr>
              <a:t>n</a:t>
            </a:r>
            <a:r>
              <a:rPr sz="1550" spc="-25" dirty="0">
                <a:solidFill>
                  <a:srgbClr val="212121"/>
                </a:solidFill>
                <a:latin typeface="Calibri"/>
                <a:cs typeface="Calibri"/>
              </a:rPr>
              <a:t>t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es</a:t>
            </a:r>
            <a:r>
              <a:rPr sz="1550" spc="69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ofi</a:t>
            </a:r>
            <a:r>
              <a:rPr sz="1550" spc="-4" dirty="0">
                <a:solidFill>
                  <a:srgbClr val="212121"/>
                </a:solidFill>
                <a:latin typeface="Calibri"/>
                <a:cs typeface="Calibri"/>
              </a:rPr>
              <a:t>ci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ais</a:t>
            </a:r>
            <a:r>
              <a:rPr sz="1550" spc="102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da</a:t>
            </a:r>
            <a:r>
              <a:rPr sz="1550" spc="31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Se</a:t>
            </a:r>
            <a:r>
              <a:rPr sz="1550" spc="4" dirty="0">
                <a:solidFill>
                  <a:srgbClr val="212121"/>
                </a:solidFill>
                <a:latin typeface="Calibri"/>
                <a:cs typeface="Calibri"/>
              </a:rPr>
              <a:t>g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u</a:t>
            </a:r>
            <a:r>
              <a:rPr sz="1550" spc="-29" dirty="0">
                <a:solidFill>
                  <a:srgbClr val="212121"/>
                </a:solidFill>
                <a:latin typeface="Calibri"/>
                <a:cs typeface="Calibri"/>
              </a:rPr>
              <a:t>r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an</a:t>
            </a:r>
            <a:r>
              <a:rPr sz="1550" spc="-9" dirty="0">
                <a:solidFill>
                  <a:srgbClr val="212121"/>
                </a:solidFill>
                <a:latin typeface="Calibri"/>
                <a:cs typeface="Calibri"/>
              </a:rPr>
              <a:t>ç</a:t>
            </a:r>
            <a:r>
              <a:rPr sz="1550" spc="0" dirty="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sz="1550" spc="125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550" spc="12" dirty="0">
                <a:solidFill>
                  <a:srgbClr val="212121"/>
                </a:solidFill>
                <a:latin typeface="Calibri"/>
                <a:cs typeface="Calibri"/>
              </a:rPr>
              <a:t>Públ</a:t>
            </a:r>
            <a:r>
              <a:rPr sz="1550" spc="1" dirty="0">
                <a:solidFill>
                  <a:srgbClr val="212121"/>
                </a:solidFill>
                <a:latin typeface="Calibri"/>
                <a:cs typeface="Calibri"/>
              </a:rPr>
              <a:t>i</a:t>
            </a:r>
            <a:r>
              <a:rPr sz="1550" spc="-2" dirty="0">
                <a:solidFill>
                  <a:srgbClr val="212121"/>
                </a:solidFill>
                <a:latin typeface="Calibri"/>
                <a:cs typeface="Calibri"/>
              </a:rPr>
              <a:t>c</a:t>
            </a:r>
            <a:r>
              <a:rPr sz="1550" spc="13" dirty="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1416" y="3757573"/>
            <a:ext cx="114137" cy="219934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15450" y="3757573"/>
            <a:ext cx="5737449" cy="2321172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 marR="22181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Os crimes sexuais estão entre aqueles com as menores taxas de</a:t>
            </a:r>
            <a:endParaRPr sz="1550" dirty="0">
              <a:latin typeface="Calibri"/>
              <a:cs typeface="Calibri"/>
            </a:endParaRPr>
          </a:p>
          <a:p>
            <a:pPr marL="12700" marR="22181">
              <a:lnSpc>
                <a:spcPct val="101725"/>
              </a:lnSpc>
            </a:pPr>
            <a:r>
              <a:rPr sz="1550" spc="8" dirty="0">
                <a:latin typeface="Calibri"/>
                <a:cs typeface="Calibri"/>
              </a:rPr>
              <a:t>notificação à polícia: medo de retaliação por parte do agressor, medo</a:t>
            </a:r>
            <a:endParaRPr sz="1550" dirty="0">
              <a:latin typeface="Calibri"/>
              <a:cs typeface="Calibri"/>
            </a:endParaRPr>
          </a:p>
          <a:p>
            <a:pPr marL="12700">
              <a:lnSpc>
                <a:spcPct val="102132"/>
              </a:lnSpc>
              <a:spcBef>
                <a:spcPts val="5"/>
              </a:spcBef>
            </a:pPr>
            <a:r>
              <a:rPr sz="1550" spc="8" dirty="0">
                <a:latin typeface="Calibri"/>
                <a:cs typeface="Calibri"/>
              </a:rPr>
              <a:t>do julgamento e exposição da vítima, descrédito nas instituições, dentre outros</a:t>
            </a:r>
            <a:endParaRPr sz="1550" dirty="0">
              <a:latin typeface="Calibri"/>
              <a:cs typeface="Calibri"/>
            </a:endParaRPr>
          </a:p>
          <a:p>
            <a:pPr marL="12700" marR="22181">
              <a:lnSpc>
                <a:spcPct val="101725"/>
              </a:lnSpc>
            </a:pPr>
            <a:r>
              <a:rPr sz="1550" spc="9" dirty="0">
                <a:latin typeface="Calibri"/>
                <a:cs typeface="Calibri"/>
              </a:rPr>
              <a:t>63,8% são cometidos CONTRA VULNERÁVEIS</a:t>
            </a:r>
            <a:endParaRPr sz="1550" dirty="0">
              <a:latin typeface="Calibri"/>
              <a:cs typeface="Calibri"/>
            </a:endParaRPr>
          </a:p>
          <a:p>
            <a:pPr marL="12700" marR="22181">
              <a:lnSpc>
                <a:spcPct val="101725"/>
              </a:lnSpc>
              <a:spcBef>
                <a:spcPts val="5"/>
              </a:spcBef>
            </a:pPr>
            <a:r>
              <a:rPr sz="1550" spc="13" dirty="0">
                <a:latin typeface="Calibri"/>
                <a:cs typeface="Calibri"/>
              </a:rPr>
              <a:t>71,8% tinham no MÁXIMO 17 anos:</a:t>
            </a:r>
            <a:endParaRPr sz="1550" dirty="0">
              <a:latin typeface="Calibri"/>
              <a:cs typeface="Calibri"/>
            </a:endParaRPr>
          </a:p>
          <a:p>
            <a:pPr marL="547022" marR="22181">
              <a:lnSpc>
                <a:spcPct val="101725"/>
              </a:lnSpc>
              <a:spcBef>
                <a:spcPts val="5"/>
              </a:spcBef>
            </a:pPr>
            <a:r>
              <a:rPr sz="1550" spc="11" dirty="0">
                <a:latin typeface="Calibri"/>
                <a:cs typeface="Calibri"/>
              </a:rPr>
              <a:t>. 53,6% tinham NO MÁXIMO 13 ANOS (auge da vitimização)</a:t>
            </a:r>
            <a:endParaRPr sz="1550" dirty="0">
              <a:latin typeface="Calibri"/>
              <a:cs typeface="Calibri"/>
            </a:endParaRPr>
          </a:p>
          <a:p>
            <a:pPr marL="547022" marR="22181">
              <a:lnSpc>
                <a:spcPct val="101725"/>
              </a:lnSpc>
              <a:spcBef>
                <a:spcPts val="5"/>
              </a:spcBef>
            </a:pPr>
            <a:r>
              <a:rPr sz="1550" spc="12" dirty="0">
                <a:latin typeface="Calibri"/>
                <a:cs typeface="Calibri"/>
              </a:rPr>
              <a:t>. 26,8% tinham NO MÁXIMO 9 ANOS</a:t>
            </a:r>
            <a:endParaRPr sz="1550" dirty="0">
              <a:latin typeface="Calibri"/>
              <a:cs typeface="Calibri"/>
            </a:endParaRPr>
          </a:p>
          <a:p>
            <a:pPr marL="12700" marR="22181">
              <a:lnSpc>
                <a:spcPct val="101725"/>
              </a:lnSpc>
              <a:spcBef>
                <a:spcPts val="5"/>
              </a:spcBef>
            </a:pPr>
            <a:r>
              <a:rPr sz="1550" spc="11" dirty="0">
                <a:latin typeface="Calibri"/>
                <a:cs typeface="Calibri"/>
              </a:rPr>
              <a:t>75,9% das vítimas possuem ALGUM VÍNCULO com o abusador</a:t>
            </a:r>
            <a:endParaRPr sz="1550" dirty="0">
              <a:latin typeface="Calibri"/>
              <a:cs typeface="Calibri"/>
            </a:endParaRPr>
          </a:p>
          <a:p>
            <a:pPr marL="12700" marR="22181">
              <a:lnSpc>
                <a:spcPct val="101725"/>
              </a:lnSpc>
              <a:spcBef>
                <a:spcPts val="5"/>
              </a:spcBef>
            </a:pPr>
            <a:r>
              <a:rPr sz="1550" spc="9" dirty="0">
                <a:latin typeface="Calibri"/>
                <a:cs typeface="Calibri"/>
              </a:rPr>
              <a:t>(parentes, companheiros, amigos e outros)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1416" y="4691146"/>
            <a:ext cx="114255" cy="453787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  <a:p>
            <a:pPr marL="12700" marR="118">
              <a:lnSpc>
                <a:spcPct val="1017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1416" y="5625368"/>
            <a:ext cx="114137" cy="219934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91849" y="1383329"/>
            <a:ext cx="6676441" cy="392959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78354">
              <a:lnSpc>
                <a:spcPct val="101725"/>
              </a:lnSpc>
            </a:pPr>
            <a:r>
              <a:rPr sz="2050" b="1" spc="-16" dirty="0">
                <a:latin typeface="Calibri"/>
                <a:cs typeface="Calibri"/>
              </a:rPr>
              <a:t>4 MENINAS DE ATÉ 13 ANOS SÃO ESTUPRADAS POR HORA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4292916" y="668020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5488" y="1861884"/>
            <a:ext cx="9529620" cy="1230758"/>
          </a:xfrm>
          <a:custGeom>
            <a:avLst/>
            <a:gdLst/>
            <a:ahLst/>
            <a:cxnLst/>
            <a:rect l="l" t="t" r="r" b="b"/>
            <a:pathLst>
              <a:path w="9529620" h="1230758">
                <a:moveTo>
                  <a:pt x="0" y="1230758"/>
                </a:moveTo>
                <a:lnTo>
                  <a:pt x="9529620" y="1230758"/>
                </a:lnTo>
                <a:lnTo>
                  <a:pt x="9529620" y="0"/>
                </a:lnTo>
                <a:lnTo>
                  <a:pt x="0" y="0"/>
                </a:lnTo>
                <a:lnTo>
                  <a:pt x="0" y="123075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415" y="1147973"/>
            <a:ext cx="9285766" cy="453895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algn="ctr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O estupro é sobre poder e sexo, sobre a forma como os homens são treinados para entender a si mesmos e </a:t>
            </a:r>
            <a:r>
              <a:rPr sz="1550" spc="8" dirty="0" err="1">
                <a:latin typeface="Calibri"/>
                <a:cs typeface="Calibri"/>
              </a:rPr>
              <a:t>entender</a:t>
            </a:r>
            <a:r>
              <a:rPr lang="pt-BR" sz="1550" dirty="0">
                <a:latin typeface="Calibri"/>
                <a:cs typeface="Calibri"/>
              </a:rPr>
              <a:t> </a:t>
            </a:r>
            <a:r>
              <a:rPr sz="1550" spc="10" dirty="0">
                <a:latin typeface="Calibri"/>
                <a:cs typeface="Calibri"/>
              </a:rPr>
              <a:t>as mulheres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0237" y="3495923"/>
            <a:ext cx="8938941" cy="2188888"/>
          </a:xfrm>
          <a:prstGeom prst="rect">
            <a:avLst/>
          </a:prstGeom>
        </p:spPr>
        <p:txBody>
          <a:bodyPr wrap="square" lIns="0" tIns="17907" rIns="0" bIns="0" rtlCol="0">
            <a:noAutofit/>
          </a:bodyPr>
          <a:lstStyle/>
          <a:p>
            <a:pPr marL="12700" marR="26832">
              <a:lnSpc>
                <a:spcPts val="2820"/>
              </a:lnSpc>
            </a:pPr>
            <a:r>
              <a:rPr sz="2750" b="1" spc="5" dirty="0">
                <a:latin typeface="Calibri"/>
                <a:cs typeface="Calibri"/>
              </a:rPr>
              <a:t>O que é violência sexual?</a:t>
            </a:r>
            <a:endParaRPr sz="2750" dirty="0">
              <a:latin typeface="Calibri"/>
              <a:cs typeface="Calibri"/>
            </a:endParaRPr>
          </a:p>
          <a:p>
            <a:pPr marL="12700" indent="0" algn="just">
              <a:lnSpc>
                <a:spcPct val="100097"/>
              </a:lnSpc>
              <a:spcBef>
                <a:spcPts val="1910"/>
              </a:spcBef>
            </a:pPr>
            <a:r>
              <a:rPr sz="2000" b="1" spc="-3" dirty="0">
                <a:latin typeface="Calibri"/>
                <a:cs typeface="Calibri"/>
              </a:rPr>
              <a:t>Art. 7º, inc. III, da LMP</a:t>
            </a:r>
            <a:r>
              <a:rPr sz="2000" spc="-3" dirty="0">
                <a:latin typeface="Calibri"/>
                <a:cs typeface="Calibri"/>
              </a:rPr>
              <a:t>: </a:t>
            </a:r>
            <a:r>
              <a:rPr sz="2000" b="1" spc="-3" dirty="0">
                <a:latin typeface="Calibri"/>
                <a:cs typeface="Calibri"/>
              </a:rPr>
              <a:t>a violência sexual</a:t>
            </a:r>
            <a:r>
              <a:rPr sz="2000" spc="-3" dirty="0">
                <a:latin typeface="Calibri"/>
                <a:cs typeface="Calibri"/>
              </a:rPr>
              <a:t>, entendida como qualquer conduta que a constranja a presenciar, a manter ou a participar de relação sexual não desejada, mediante intimidação, ameaça, coação ou uso da força; que a induza a comercializar ou a utilizar, de qualquer modo, a sua sexualidade, que a impeça de usar qualquer método contraceptivo ou que a force ao matrimônio, à gravidez, ao aborto ou à prostituição, mediante coação, chantagem, suborno ou manipulação; ou que limite ou anule o exercício de seus direitos sexuais e reprodutivos.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5488" y="1861884"/>
            <a:ext cx="9529620" cy="1230758"/>
          </a:xfrm>
          <a:prstGeom prst="rect">
            <a:avLst/>
          </a:prstGeom>
        </p:spPr>
        <p:txBody>
          <a:bodyPr wrap="square" lIns="0" tIns="47244" rIns="0" bIns="0" rtlCol="0">
            <a:noAutofit/>
          </a:bodyPr>
          <a:lstStyle/>
          <a:p>
            <a:pPr marL="216009" marR="218122" algn="ctr">
              <a:lnSpc>
                <a:spcPts val="2039"/>
              </a:lnSpc>
            </a:pPr>
            <a:r>
              <a:rPr sz="1700" b="1" spc="-3" dirty="0">
                <a:latin typeface="Calibri"/>
                <a:cs typeface="Calibri"/>
              </a:rPr>
              <a:t>“Há um fosso entre a compreensão social sobre a violência sexual e a realidade, o que faz perpetrar a chamada ‘cultura do estupro’”</a:t>
            </a:r>
            <a:endParaRPr sz="1700" dirty="0">
              <a:latin typeface="Calibri"/>
              <a:cs typeface="Calibri"/>
            </a:endParaRPr>
          </a:p>
          <a:p>
            <a:pPr marL="222673" marR="222099" indent="-2899" algn="ctr">
              <a:lnSpc>
                <a:spcPts val="1630"/>
              </a:lnSpc>
            </a:pPr>
            <a:r>
              <a:rPr sz="1350" spc="0" dirty="0">
                <a:latin typeface="Calibri"/>
                <a:cs typeface="Calibri"/>
              </a:rPr>
              <a:t>(Flávia Piovesan, </a:t>
            </a:r>
            <a:r>
              <a:rPr sz="1350" i="1" spc="0" dirty="0">
                <a:latin typeface="Calibri"/>
                <a:cs typeface="Calibri"/>
              </a:rPr>
              <a:t>in </a:t>
            </a:r>
            <a:r>
              <a:rPr sz="1350" spc="0" dirty="0">
                <a:latin typeface="Calibri"/>
                <a:cs typeface="Calibri"/>
              </a:rPr>
              <a:t>Violência Sexual e Proteção aos Direitos Humanos das Mulheres: casos paradigmáticos da Comissão Interamericana de Direitos Humanos / Estupro: perspectiva de gênero, interseccionalidade e interdisciplinariedade – Coord. Silvia Pimentel)</a:t>
            </a:r>
            <a:endParaRPr sz="13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4208618" y="6386769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24234" y="924927"/>
            <a:ext cx="2272494" cy="219934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endParaRPr sz="155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7962" y="1180477"/>
            <a:ext cx="3688011" cy="632349"/>
          </a:xfrm>
          <a:prstGeom prst="rect">
            <a:avLst/>
          </a:prstGeom>
        </p:spPr>
        <p:txBody>
          <a:bodyPr wrap="square" lIns="0" tIns="17907" rIns="0" bIns="0" rtlCol="0">
            <a:noAutofit/>
          </a:bodyPr>
          <a:lstStyle/>
          <a:p>
            <a:pPr marL="12700">
              <a:lnSpc>
                <a:spcPts val="2820"/>
              </a:lnSpc>
            </a:pPr>
            <a:r>
              <a:rPr sz="2750" b="1" dirty="0">
                <a:latin typeface="Calibri"/>
                <a:cs typeface="Calibri"/>
              </a:rPr>
              <a:t>O</a:t>
            </a:r>
            <a:r>
              <a:rPr sz="2750" b="1" spc="18" dirty="0">
                <a:latin typeface="Calibri"/>
                <a:cs typeface="Calibri"/>
              </a:rPr>
              <a:t> </a:t>
            </a:r>
            <a:r>
              <a:rPr sz="2750" b="1" spc="0" dirty="0">
                <a:latin typeface="Calibri"/>
                <a:cs typeface="Calibri"/>
              </a:rPr>
              <a:t>que</a:t>
            </a:r>
            <a:r>
              <a:rPr sz="2750" b="1" spc="28" dirty="0">
                <a:latin typeface="Calibri"/>
                <a:cs typeface="Calibri"/>
              </a:rPr>
              <a:t> </a:t>
            </a:r>
            <a:r>
              <a:rPr sz="2750" b="1" spc="0" dirty="0">
                <a:latin typeface="Calibri"/>
                <a:cs typeface="Calibri"/>
              </a:rPr>
              <a:t>é</a:t>
            </a:r>
            <a:r>
              <a:rPr sz="2750" b="1" spc="8" dirty="0">
                <a:latin typeface="Calibri"/>
                <a:cs typeface="Calibri"/>
              </a:rPr>
              <a:t> </a:t>
            </a:r>
            <a:r>
              <a:rPr sz="2750" b="1" spc="0" dirty="0">
                <a:latin typeface="Calibri"/>
                <a:cs typeface="Calibri"/>
              </a:rPr>
              <a:t>violência</a:t>
            </a:r>
            <a:r>
              <a:rPr sz="2750" b="1" spc="81" dirty="0">
                <a:latin typeface="Calibri"/>
                <a:cs typeface="Calibri"/>
              </a:rPr>
              <a:t> </a:t>
            </a:r>
            <a:r>
              <a:rPr sz="2750" b="1" spc="9" dirty="0">
                <a:latin typeface="Calibri"/>
                <a:cs typeface="Calibri"/>
              </a:rPr>
              <a:t>s</a:t>
            </a:r>
            <a:r>
              <a:rPr sz="2750" b="1" spc="-27" dirty="0">
                <a:latin typeface="Calibri"/>
                <a:cs typeface="Calibri"/>
              </a:rPr>
              <a:t>e</a:t>
            </a:r>
            <a:r>
              <a:rPr sz="2750" b="1" spc="-18" dirty="0">
                <a:latin typeface="Calibri"/>
                <a:cs typeface="Calibri"/>
              </a:rPr>
              <a:t>x</a:t>
            </a:r>
            <a:r>
              <a:rPr sz="2750" b="1" spc="10" dirty="0">
                <a:latin typeface="Calibri"/>
                <a:cs typeface="Calibri"/>
              </a:rPr>
              <a:t>ual?</a:t>
            </a:r>
            <a:endParaRPr sz="2750" dirty="0">
              <a:latin typeface="Calibri"/>
              <a:cs typeface="Calibri"/>
            </a:endParaRPr>
          </a:p>
          <a:p>
            <a:pPr marL="12700" marR="51940">
              <a:lnSpc>
                <a:spcPts val="2060"/>
              </a:lnSpc>
            </a:pPr>
            <a:r>
              <a:rPr sz="1700" b="1" spc="0" dirty="0">
                <a:latin typeface="Calibri"/>
                <a:cs typeface="Calibri"/>
              </a:rPr>
              <a:t>Art. 4º, inciso III, Lei n. 13.431/17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962" y="2395592"/>
            <a:ext cx="9128813" cy="804923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1700" spc="-4" dirty="0">
                <a:latin typeface="Calibri"/>
                <a:cs typeface="Calibri"/>
              </a:rPr>
              <a:t>III - </a:t>
            </a:r>
            <a:r>
              <a:rPr sz="2050" b="1" spc="-4" dirty="0">
                <a:latin typeface="Calibri"/>
                <a:cs typeface="Calibri"/>
              </a:rPr>
              <a:t>violência sexual</a:t>
            </a:r>
            <a:r>
              <a:rPr sz="2050" spc="-4" dirty="0">
                <a:latin typeface="Calibri"/>
                <a:cs typeface="Calibri"/>
              </a:rPr>
              <a:t>, </a:t>
            </a:r>
            <a:r>
              <a:rPr sz="1700" spc="-4" dirty="0">
                <a:latin typeface="Calibri"/>
                <a:cs typeface="Calibri"/>
              </a:rPr>
              <a:t>entendida como qualquer conduta que constranja a criança ou o adolescente a</a:t>
            </a:r>
            <a:endParaRPr sz="1700" dirty="0">
              <a:latin typeface="Calibri"/>
              <a:cs typeface="Calibri"/>
            </a:endParaRPr>
          </a:p>
          <a:p>
            <a:pPr marL="12700" marR="122265">
              <a:lnSpc>
                <a:spcPct val="100097"/>
              </a:lnSpc>
            </a:pPr>
            <a:r>
              <a:rPr sz="1700" spc="-3" dirty="0">
                <a:latin typeface="Calibri"/>
                <a:cs typeface="Calibri"/>
              </a:rPr>
              <a:t>praticar ou presenciar conjunção carnal ou qualquer outro ato libidinoso, inclusive exposição do corpo em foto ou vídeo por meio eletrônico ou não, que compreenda: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1121" y="3740281"/>
            <a:ext cx="273672" cy="284779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50" b="1" dirty="0">
                <a:latin typeface="Calibri"/>
                <a:cs typeface="Calibri"/>
              </a:rPr>
              <a:t>a)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0191" y="3740281"/>
            <a:ext cx="8518078" cy="804836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 marR="5806">
              <a:lnSpc>
                <a:spcPts val="2145"/>
              </a:lnSpc>
            </a:pPr>
            <a:r>
              <a:rPr sz="2050" b="1" spc="-4" dirty="0">
                <a:latin typeface="Calibri"/>
                <a:cs typeface="Calibri"/>
              </a:rPr>
              <a:t>abuso sexual</a:t>
            </a:r>
            <a:r>
              <a:rPr sz="1700" spc="-4" dirty="0">
                <a:latin typeface="Calibri"/>
                <a:cs typeface="Calibri"/>
              </a:rPr>
              <a:t>, entendido como toda ação que se utiliza da criança ou do adolescente para fins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2045"/>
              </a:lnSpc>
            </a:pPr>
            <a:r>
              <a:rPr sz="1700" spc="-4" dirty="0">
                <a:latin typeface="Calibri"/>
                <a:cs typeface="Calibri"/>
              </a:rPr>
              <a:t>sexuais, seja conjunção carnal ou outro ato libidinoso, realizado de modo presencial ou por meio</a:t>
            </a:r>
            <a:endParaRPr sz="1700" dirty="0">
              <a:latin typeface="Calibri"/>
              <a:cs typeface="Calibri"/>
            </a:endParaRPr>
          </a:p>
          <a:p>
            <a:pPr marL="12700" marR="32526">
              <a:lnSpc>
                <a:spcPts val="2045"/>
              </a:lnSpc>
            </a:pPr>
            <a:r>
              <a:rPr sz="1700" spc="-5" dirty="0">
                <a:latin typeface="Calibri"/>
                <a:cs typeface="Calibri"/>
              </a:rPr>
              <a:t>eletrônico, para estimulação sexual do agente ou de terceiro;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1121" y="4830001"/>
            <a:ext cx="283261" cy="284779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50" b="1" spc="-4" dirty="0">
                <a:latin typeface="Calibri"/>
                <a:cs typeface="Calibri"/>
              </a:rPr>
              <a:t>b)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20191" y="4830001"/>
            <a:ext cx="8448797" cy="106413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 marR="32487">
              <a:lnSpc>
                <a:spcPts val="2145"/>
              </a:lnSpc>
            </a:pPr>
            <a:r>
              <a:rPr sz="2050" b="1" spc="-6" dirty="0">
                <a:latin typeface="Calibri"/>
                <a:cs typeface="Calibri"/>
              </a:rPr>
              <a:t>exploração sexual comercial</a:t>
            </a:r>
            <a:r>
              <a:rPr sz="1700" spc="-6" dirty="0">
                <a:latin typeface="Calibri"/>
                <a:cs typeface="Calibri"/>
              </a:rPr>
              <a:t>, entendida como o uso da criança ou do adolescente em</a:t>
            </a:r>
            <a:endParaRPr sz="1700" dirty="0">
              <a:latin typeface="Calibri"/>
              <a:cs typeface="Calibri"/>
            </a:endParaRPr>
          </a:p>
          <a:p>
            <a:pPr marL="12700" marR="32487">
              <a:lnSpc>
                <a:spcPts val="2045"/>
              </a:lnSpc>
            </a:pPr>
            <a:r>
              <a:rPr sz="1700" spc="-3" dirty="0">
                <a:latin typeface="Calibri"/>
                <a:cs typeface="Calibri"/>
              </a:rPr>
              <a:t>atividade sexual em troca de remuneração ou qualquer outra forma de compensação, de forma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2045"/>
              </a:lnSpc>
            </a:pPr>
            <a:r>
              <a:rPr sz="1700" spc="-3" dirty="0">
                <a:latin typeface="Calibri"/>
                <a:cs typeface="Calibri"/>
              </a:rPr>
              <a:t>independente ou sob patrocínio, apoio ou incentivo de terceiro, seja de modo presencial ou por</a:t>
            </a:r>
            <a:endParaRPr sz="1700" dirty="0">
              <a:latin typeface="Calibri"/>
              <a:cs typeface="Calibri"/>
            </a:endParaRPr>
          </a:p>
          <a:p>
            <a:pPr marL="12700" marR="32487">
              <a:lnSpc>
                <a:spcPts val="2045"/>
              </a:lnSpc>
            </a:pPr>
            <a:r>
              <a:rPr sz="1700" spc="-3" dirty="0">
                <a:latin typeface="Calibri"/>
                <a:cs typeface="Calibri"/>
              </a:rPr>
              <a:t>meio eletrônico;</a:t>
            </a:r>
            <a:endParaRPr sz="1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4226125" y="6848561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8563" y="871225"/>
            <a:ext cx="9709889" cy="706809"/>
          </a:xfrm>
          <a:custGeom>
            <a:avLst/>
            <a:gdLst/>
            <a:ahLst/>
            <a:cxnLst/>
            <a:rect l="l" t="t" r="r" b="b"/>
            <a:pathLst>
              <a:path w="9709889" h="706809">
                <a:moveTo>
                  <a:pt x="0" y="706809"/>
                </a:moveTo>
                <a:lnTo>
                  <a:pt x="9709889" y="706809"/>
                </a:lnTo>
                <a:lnTo>
                  <a:pt x="9709889" y="0"/>
                </a:lnTo>
                <a:lnTo>
                  <a:pt x="0" y="0"/>
                </a:lnTo>
                <a:lnTo>
                  <a:pt x="0" y="706809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8563" y="4700799"/>
            <a:ext cx="9709889" cy="1545903"/>
          </a:xfrm>
          <a:custGeom>
            <a:avLst/>
            <a:gdLst/>
            <a:ahLst/>
            <a:cxnLst/>
            <a:rect l="l" t="t" r="r" b="b"/>
            <a:pathLst>
              <a:path w="9709889" h="1545903">
                <a:moveTo>
                  <a:pt x="0" y="1545903"/>
                </a:moveTo>
                <a:lnTo>
                  <a:pt x="9709889" y="1545903"/>
                </a:lnTo>
                <a:lnTo>
                  <a:pt x="9709889" y="0"/>
                </a:lnTo>
                <a:lnTo>
                  <a:pt x="0" y="0"/>
                </a:lnTo>
                <a:lnTo>
                  <a:pt x="0" y="1545903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3158" y="1908734"/>
            <a:ext cx="114255" cy="1153919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 marR="118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  <a:p>
            <a:pPr marL="12700" marR="118">
              <a:lnSpc>
                <a:spcPct val="1017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  <a:p>
            <a:pPr marL="12700" marR="118">
              <a:lnSpc>
                <a:spcPct val="101725"/>
              </a:lnSpc>
              <a:spcBef>
                <a:spcPts val="5"/>
              </a:spcBef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"/>
              </a:spcBef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  <a:p>
            <a:pPr marL="12700" marR="118">
              <a:lnSpc>
                <a:spcPct val="101725"/>
              </a:lnSpc>
              <a:spcBef>
                <a:spcPts val="5"/>
              </a:spcBef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7375" y="1723567"/>
            <a:ext cx="9286627" cy="2736461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 marR="31393">
              <a:lnSpc>
                <a:spcPts val="1625"/>
              </a:lnSpc>
            </a:pPr>
            <a:r>
              <a:rPr sz="1600" spc="1" dirty="0">
                <a:latin typeface="Calibri"/>
                <a:cs typeface="Calibri"/>
              </a:rPr>
              <a:t>Ato Obsceno (detenção, de três meses a um ano, ou multa)</a:t>
            </a:r>
            <a:endParaRPr sz="1600" dirty="0">
              <a:latin typeface="Calibri"/>
              <a:cs typeface="Calibri"/>
            </a:endParaRPr>
          </a:p>
          <a:p>
            <a:pPr marL="12700" marR="31393">
              <a:lnSpc>
                <a:spcPct val="101725"/>
              </a:lnSpc>
            </a:pPr>
            <a:r>
              <a:rPr sz="1600" spc="1" dirty="0">
                <a:latin typeface="Calibri"/>
                <a:cs typeface="Calibri"/>
              </a:rPr>
              <a:t>Importunação Sexual (reclusão, de 1 (um) a 5 (cinco) anos, se o ato não constitui crime mais grave)</a:t>
            </a:r>
            <a:endParaRPr sz="1600" dirty="0">
              <a:latin typeface="Calibri"/>
              <a:cs typeface="Calibri"/>
            </a:endParaRPr>
          </a:p>
          <a:p>
            <a:pPr marL="12700" marR="31393">
              <a:lnSpc>
                <a:spcPct val="101725"/>
              </a:lnSpc>
              <a:spcBef>
                <a:spcPts val="5"/>
              </a:spcBef>
            </a:pPr>
            <a:r>
              <a:rPr sz="1600" spc="1" dirty="0">
                <a:latin typeface="Calibri"/>
                <a:cs typeface="Calibri"/>
              </a:rPr>
              <a:t>Estupro (reclusão, de 6 (seis) a 10 (dez) anos)</a:t>
            </a:r>
            <a:endParaRPr sz="1600" dirty="0">
              <a:latin typeface="Calibri"/>
              <a:cs typeface="Calibri"/>
            </a:endParaRPr>
          </a:p>
          <a:p>
            <a:pPr marL="12700" marR="31393">
              <a:lnSpc>
                <a:spcPct val="101725"/>
              </a:lnSpc>
              <a:spcBef>
                <a:spcPts val="5"/>
              </a:spcBef>
            </a:pPr>
            <a:r>
              <a:rPr sz="1600" spc="4" dirty="0">
                <a:latin typeface="Calibri"/>
                <a:cs typeface="Calibri"/>
              </a:rPr>
              <a:t>Estupro mediante fraude – boa noite cinderela (reclusão, de 2 (dois) a 6 (seis) anos)</a:t>
            </a:r>
            <a:endParaRPr sz="1600" dirty="0">
              <a:latin typeface="Calibri"/>
              <a:cs typeface="Calibri"/>
            </a:endParaRPr>
          </a:p>
          <a:p>
            <a:pPr marL="12700" marR="53101">
              <a:lnSpc>
                <a:spcPct val="101521"/>
              </a:lnSpc>
              <a:spcBef>
                <a:spcPts val="10"/>
              </a:spcBef>
            </a:pPr>
            <a:r>
              <a:rPr sz="1600" spc="0" dirty="0">
                <a:latin typeface="Calibri"/>
                <a:cs typeface="Calibri"/>
              </a:rPr>
              <a:t>Estupro de vulnerável (reclusão, de 8 (oito) a 15 (quinze) anos) – menor de 14 anos ou que, por enfermidade ou deficiência mental, não tem o necessário discernimento para a prática do ato ou que, por qualquer outra causa, não pode oferecer resistência, Estupro coletivo (aumento de 1/3 a 2/3)</a:t>
            </a:r>
            <a:endParaRPr sz="1600" dirty="0">
              <a:latin typeface="Calibri"/>
              <a:cs typeface="Calibri"/>
            </a:endParaRPr>
          </a:p>
          <a:p>
            <a:pPr marL="12700" marR="31393">
              <a:lnSpc>
                <a:spcPct val="101725"/>
              </a:lnSpc>
              <a:spcBef>
                <a:spcPts val="5"/>
              </a:spcBef>
            </a:pPr>
            <a:r>
              <a:rPr sz="1600" spc="0" dirty="0">
                <a:latin typeface="Calibri"/>
                <a:cs typeface="Calibri"/>
              </a:rPr>
              <a:t>Estupro corretivo (para controlar o comportamento social ou sexual da vítima – aumento de 1/3 a 2/3)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"/>
              </a:spcBef>
            </a:pPr>
            <a:r>
              <a:rPr sz="1600" spc="8" dirty="0">
                <a:latin typeface="Calibri"/>
                <a:cs typeface="Calibri"/>
              </a:rPr>
              <a:t>Divulgação de cena de estupro ou de cena de estupro de vulnerável, de cena de sexo ou de pornografia (reclusão, de 1</a:t>
            </a:r>
            <a:r>
              <a:rPr lang="pt-BR" sz="1600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(um) a 5 (cinco) anos, se o fato não constitui crime mais grave; pode aumentar se por vingança)</a:t>
            </a:r>
            <a:endParaRPr sz="1600" dirty="0">
              <a:latin typeface="Calibri"/>
              <a:cs typeface="Calibri"/>
            </a:endParaRPr>
          </a:p>
          <a:p>
            <a:pPr marL="12700" marR="31393">
              <a:lnSpc>
                <a:spcPts val="1825"/>
              </a:lnSpc>
              <a:spcBef>
                <a:spcPts val="91"/>
              </a:spcBef>
            </a:pPr>
            <a:r>
              <a:rPr sz="1600" spc="7" dirty="0">
                <a:latin typeface="Calibri"/>
                <a:cs typeface="Calibri"/>
              </a:rPr>
              <a:t>Art. 240 e seguintes, do ECA (crimes referentes ao registro, armazenamento, postagens, etc. de crianças e</a:t>
            </a:r>
            <a:endParaRPr sz="1600" dirty="0">
              <a:latin typeface="Calibri"/>
              <a:cs typeface="Calibri"/>
            </a:endParaRPr>
          </a:p>
          <a:p>
            <a:pPr marL="12700" marR="31393">
              <a:lnSpc>
                <a:spcPct val="101725"/>
              </a:lnSpc>
            </a:pPr>
            <a:r>
              <a:rPr sz="1600" spc="8" dirty="0">
                <a:latin typeface="Calibri"/>
                <a:cs typeface="Calibri"/>
              </a:rPr>
              <a:t>adolescentes em cena de sexo explícito ou pornográfica)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3158" y="3283664"/>
            <a:ext cx="114255" cy="686883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 marR="118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  <a:p>
            <a:pPr marL="12700" marR="118">
              <a:lnSpc>
                <a:spcPct val="1017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"/>
              </a:spcBef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3158" y="4191818"/>
            <a:ext cx="114137" cy="219934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spc="8" dirty="0"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7" y="4759579"/>
            <a:ext cx="9709889" cy="1545903"/>
          </a:xfrm>
          <a:prstGeom prst="rect">
            <a:avLst/>
          </a:prstGeom>
        </p:spPr>
        <p:txBody>
          <a:bodyPr wrap="square" lIns="0" tIns="49212" rIns="0" bIns="0" rtlCol="0">
            <a:noAutofit/>
          </a:bodyPr>
          <a:lstStyle/>
          <a:p>
            <a:pPr marL="350708" marR="352048" indent="0" algn="ctr">
              <a:lnSpc>
                <a:spcPts val="2450"/>
              </a:lnSpc>
            </a:pPr>
            <a:r>
              <a:rPr sz="2050" b="1" spc="-12" dirty="0">
                <a:latin typeface="Calibri"/>
                <a:cs typeface="Calibri"/>
              </a:rPr>
              <a:t>SEMPRE será estupro de vulnerável a violência sexual praticada contra menor de 14 (catorze) anos INDEPENDEMENTE de consentimento da vítima ou do fato de ela ter mantido relações sexuais ANTERIORMENTE ao crime</a:t>
            </a:r>
            <a:endParaRPr sz="2050" dirty="0">
              <a:latin typeface="Calibri"/>
              <a:cs typeface="Calibri"/>
            </a:endParaRPr>
          </a:p>
          <a:p>
            <a:pPr marL="52601" marR="57813" algn="ctr">
              <a:lnSpc>
                <a:spcPct val="101725"/>
              </a:lnSpc>
            </a:pPr>
            <a:r>
              <a:rPr sz="1550" spc="7" dirty="0">
                <a:latin typeface="Calibri"/>
                <a:cs typeface="Calibri"/>
              </a:rPr>
              <a:t>Obs: a pena é aumentada de metade se o agente é ascendente, padrasto, tio, irmão, tutor, ou por qualquer outro </a:t>
            </a:r>
            <a:r>
              <a:rPr sz="1550" spc="7" dirty="0" err="1">
                <a:latin typeface="Calibri"/>
                <a:cs typeface="Calibri"/>
              </a:rPr>
              <a:t>motivo</a:t>
            </a:r>
            <a:r>
              <a:rPr lang="pt-BR" sz="1550" dirty="0">
                <a:latin typeface="Calibri"/>
                <a:cs typeface="Calibri"/>
              </a:rPr>
              <a:t> </a:t>
            </a:r>
            <a:r>
              <a:rPr sz="1550" spc="10" dirty="0" err="1">
                <a:latin typeface="Calibri"/>
                <a:cs typeface="Calibri"/>
              </a:rPr>
              <a:t>tiver</a:t>
            </a:r>
            <a:r>
              <a:rPr sz="1550" spc="10" dirty="0">
                <a:latin typeface="Calibri"/>
                <a:cs typeface="Calibri"/>
              </a:rPr>
              <a:t> autoridade sobre ela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4948" y="926829"/>
            <a:ext cx="9709889" cy="706809"/>
          </a:xfrm>
          <a:prstGeom prst="rect">
            <a:avLst/>
          </a:prstGeom>
        </p:spPr>
        <p:txBody>
          <a:bodyPr wrap="square" lIns="0" tIns="47942" rIns="0" bIns="0" rtlCol="0">
            <a:noAutofit/>
          </a:bodyPr>
          <a:lstStyle/>
          <a:p>
            <a:pPr marL="4274798" marR="374708" indent="-3854862">
              <a:lnSpc>
                <a:spcPts val="2450"/>
              </a:lnSpc>
            </a:pPr>
            <a:r>
              <a:rPr sz="2050" b="1" spc="-9" dirty="0">
                <a:latin typeface="Calibri"/>
                <a:cs typeface="Calibri"/>
              </a:rPr>
              <a:t>A violência sexual pode constituir vários crimes dispostos no Código Penal e outras legislações</a:t>
            </a:r>
            <a:endParaRPr sz="20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927" y="638452"/>
            <a:ext cx="9296400" cy="2891656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Importância da Escola na Identificação das Situações</a:t>
            </a:r>
            <a:endParaRPr sz="4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235994" y="2530185"/>
            <a:ext cx="11165386" cy="1508908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pPr marL="1704365" marR="1278063" indent="-457200" algn="just">
              <a:buFontTx/>
              <a:buChar char="-"/>
            </a:pPr>
            <a:r>
              <a:rPr lang="pt-BR" sz="2400" spc="-3" dirty="0">
                <a:latin typeface="Calibri"/>
                <a:cs typeface="Calibri"/>
              </a:rPr>
              <a:t>Acompanhamento diário</a:t>
            </a:r>
          </a:p>
          <a:p>
            <a:pPr marL="1704365" marR="1278063" indent="-457200" algn="just">
              <a:buFontTx/>
              <a:buChar char="-"/>
            </a:pPr>
            <a:r>
              <a:rPr lang="pt-BR" sz="2400" spc="-3" dirty="0">
                <a:latin typeface="Calibri"/>
                <a:cs typeface="Calibri"/>
              </a:rPr>
              <a:t>Muitas vezes é o único local que a criança frequenta fora de casa </a:t>
            </a:r>
          </a:p>
          <a:p>
            <a:pPr marL="1704365" marR="1278063" indent="-457200" algn="just">
              <a:buFontTx/>
              <a:buChar char="-"/>
            </a:pPr>
            <a:r>
              <a:rPr lang="pt-BR" sz="2400" spc="-3" dirty="0">
                <a:latin typeface="Calibri"/>
                <a:cs typeface="Calibri"/>
              </a:rPr>
              <a:t>Relação de confiança do aluno com professores e outros profissionais escolares </a:t>
            </a:r>
          </a:p>
          <a:p>
            <a:pPr marL="1704365" marR="1278063" indent="-457200" algn="just">
              <a:buFontTx/>
              <a:buChar char="-"/>
            </a:pPr>
            <a:r>
              <a:rPr lang="pt-BR" sz="2400" spc="-3" dirty="0">
                <a:latin typeface="Calibri"/>
                <a:cs typeface="Calibri"/>
              </a:rPr>
              <a:t>Deve criar ambiente acolhedor e seguro para diálogo e revelação espontânea</a:t>
            </a:r>
          </a:p>
          <a:p>
            <a:pPr marL="1704365" marR="1278063" indent="-457200" algn="just">
              <a:buFontTx/>
              <a:buChar char="-"/>
            </a:pPr>
            <a:r>
              <a:rPr lang="pt-BR" sz="2400" spc="-3" dirty="0">
                <a:latin typeface="Calibri"/>
                <a:cs typeface="Calibri"/>
              </a:rPr>
              <a:t>Informação sobre sexo (não pode ser tabu)</a:t>
            </a:r>
          </a:p>
          <a:p>
            <a:pPr marL="1704365" marR="1278063" indent="-457200" algn="just">
              <a:buFontTx/>
              <a:buChar char="-"/>
            </a:pPr>
            <a:r>
              <a:rPr lang="pt-BR" sz="2400" spc="-3" dirty="0">
                <a:latin typeface="Calibri"/>
                <a:cs typeface="Calibri"/>
              </a:rPr>
              <a:t>Educação das próximas gerações sobre desigualdade de gênero e violência </a:t>
            </a:r>
          </a:p>
          <a:p>
            <a:pPr marL="1704365" marR="1278063" indent="-457200">
              <a:buFontTx/>
              <a:buChar char="-"/>
            </a:pPr>
            <a:endParaRPr lang="pt-BR" sz="2800" spc="-3" dirty="0">
              <a:latin typeface="Calibri"/>
              <a:cs typeface="Calibri"/>
            </a:endParaRPr>
          </a:p>
          <a:p>
            <a:pPr marL="1247165" marR="1278063"/>
            <a:endParaRPr sz="30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209318" y="6909830"/>
            <a:ext cx="2274763" cy="2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665" y="2268221"/>
            <a:ext cx="9296400" cy="2891656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714405" marR="312888" algn="ctr">
              <a:lnSpc>
                <a:spcPct val="101725"/>
              </a:lnSpc>
              <a:spcBef>
                <a:spcPts val="408"/>
              </a:spcBef>
            </a:pPr>
            <a:r>
              <a:rPr lang="pt-BR" sz="4600" b="1" spc="-5" dirty="0">
                <a:latin typeface="Calibri"/>
                <a:cs typeface="Calibri"/>
              </a:rPr>
              <a:t>O que a Escola deve fazer quando receber a notícia de abuso sexual? </a:t>
            </a:r>
            <a:endParaRPr sz="4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256086" y="2275692"/>
            <a:ext cx="10820400" cy="1508908"/>
          </a:xfrm>
          <a:prstGeom prst="rect">
            <a:avLst/>
          </a:prstGeom>
        </p:spPr>
        <p:txBody>
          <a:bodyPr wrap="square" lIns="0" tIns="20066" rIns="0" bIns="0" rtlCol="0">
            <a:noAutofit/>
          </a:bodyPr>
          <a:lstStyle/>
          <a:p>
            <a:pPr marL="1704365" marR="1278063" indent="-457200">
              <a:buFontTx/>
              <a:buChar char="-"/>
            </a:pPr>
            <a:endParaRPr lang="pt-BR" sz="2800" spc="-3" dirty="0">
              <a:latin typeface="Calibri"/>
              <a:cs typeface="Calibri"/>
            </a:endParaRPr>
          </a:p>
          <a:p>
            <a:pPr marL="1247165" marR="1278063">
              <a:lnSpc>
                <a:spcPts val="3160"/>
              </a:lnSpc>
            </a:pPr>
            <a:endParaRPr sz="305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9645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1714</Words>
  <Application>Microsoft Macintosh PowerPoint</Application>
  <PresentationFormat>Personalizar</PresentationFormat>
  <Paragraphs>152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Mirella Monteiro</cp:lastModifiedBy>
  <cp:revision>6</cp:revision>
  <dcterms:modified xsi:type="dcterms:W3CDTF">2019-10-11T05:01:07Z</dcterms:modified>
</cp:coreProperties>
</file>