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A845D-2F19-403F-AC73-95CBEEC87480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351FF-1A00-4A25-A008-ED842A71D6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36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C5643-194B-4936-87FB-4F4433CE7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6DB869-C7C1-4A6F-8A2C-DA9208EC9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93F8DA-220A-4780-B97D-EC7671FC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8EA71D-3A7A-4C67-9CE9-801D7163D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1687F2-7B15-4B9F-973A-5C87FDFB9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77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ABECBA-0F68-43DB-8E9A-F19F785D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04D184D-1C0C-4474-8D48-063CE5124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26633E-19CA-46C1-A798-C791BAF4E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63944B-085C-4E97-A7E7-8A5D54D5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2BFF73-0137-4255-90DC-325392236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56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DBD4AE-5056-4683-8204-813CC2B6F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D41A33-1849-44EC-9437-B0009477E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D82477-F4A3-4EBA-9446-7BCA2C74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6CC5B6-3061-4496-B640-93BD2A9E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7A39F5-7940-4DF6-A9E9-186B12B7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01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6129D-4B03-492B-8FC2-256454F2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855F71-6B7B-4401-98EE-BC17C0352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FF28B3-5AA3-48EA-A868-25D35383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BFFC51-B9F0-49B9-971B-5B13C1EFC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302C0B-9989-4156-94D8-86672455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09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2529C-4089-4954-9734-118A805D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916D4-85B2-4052-BED1-E2133560F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6A48F5-CE30-469F-A29D-F834C576E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94B2BD-1710-4100-8A95-B1D6DECE8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666F01-E7C5-4DD1-80CB-881B52CA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95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92E33-8795-4522-97C3-1D8C4BA85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FC8552-181A-4086-8E29-B0654B367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71F0A9A-77C8-4FCF-885C-2EF3C3AE2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8D09AEE-5B92-4A2F-8EC0-05B92C58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8A1639-C8C1-4F9F-9D50-389339339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B0360A-519A-493B-81FA-4BD955E2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66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A3A52-93B3-4FF2-BC0E-674830F2B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DF9FE9-BC43-409A-A88C-489CB3166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3EC129-13B1-4774-A09C-65DF6A6AE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6B1603C-61B7-466C-A041-4AA5FCFAB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6D99579-CE6D-4DC3-BB7D-B0CEAD6C4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F4D4077-3AB5-4BC7-8457-FAF88BCD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9223B82-CA36-4A7A-9B14-0BEBA56E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0C3AC32-A4B2-4FD3-B003-31F259F5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89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1E82D-C089-4D0D-96B1-3AFCDD09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4DABB3-B66D-46F5-AC0F-D64E0594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B302369-A2F6-440D-8647-175DE05F3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3366F4F-DB20-4AD3-8BF6-56C6CB85C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88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01068F0-056C-4386-81CA-4400CF0B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CF2AC0A-039B-4D51-AC00-E08A2976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3E90C96-4A90-43C9-A768-7738DEEFB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04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623E2-B67D-4F90-ABA4-310C18C1F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769ED8-9AA5-44EA-9021-B44503440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60FD84-4689-44DB-84E0-017A3F918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5416CB-F247-46D0-914B-6C63FDFB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48D97B-1A9C-4732-A4A4-48F7D40F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328C00-7A16-425A-8C88-32B7D9CD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36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0F811-A905-4097-9B6E-5AA9D03A3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75C937D-8EEC-4DA5-862B-6BF954EB9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330FD9-6637-4D6F-B474-A06A882EA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41A248-0844-40B4-93AC-6B010535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A192F6-52BF-47AF-8582-C3A1A4F61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1AAF6-5A48-4D5C-AEED-37346F144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05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CC19183-8C50-4406-B93C-495D09855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4CF9E1-8B6B-48BB-B073-D7D3A4CD4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8395C6-ACC3-4934-8329-EC664CBC8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39D4-87FD-4079-B84F-3B208A709E3B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18908E-D726-4285-90F3-03654560C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342A67-13F1-47FD-AB2F-A96DC68EF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C8213-6DBB-461A-9E32-0C67CC5935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81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86CBD-C501-438B-9060-6C3CA775E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4904"/>
            <a:ext cx="9144000" cy="3789803"/>
          </a:xfrm>
        </p:spPr>
        <p:txBody>
          <a:bodyPr>
            <a:normAutofit/>
          </a:bodyPr>
          <a:lstStyle/>
          <a:p>
            <a:r>
              <a:rPr lang="pt-BR" sz="8000" dirty="0"/>
              <a:t>Transcendência</a:t>
            </a:r>
            <a:br>
              <a:rPr lang="pt-BR" sz="8000" dirty="0"/>
            </a:br>
            <a:br>
              <a:rPr lang="pt-BR" sz="8000" dirty="0"/>
            </a:br>
            <a:r>
              <a:rPr lang="pt-BR" sz="8000" dirty="0"/>
              <a:t>Humana</a:t>
            </a:r>
          </a:p>
        </p:txBody>
      </p:sp>
    </p:spTree>
    <p:extLst>
      <p:ext uri="{BB962C8B-B14F-4D97-AF65-F5344CB8AC3E}">
        <p14:creationId xmlns:p14="http://schemas.microsoft.com/office/powerpoint/2010/main" val="302036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9A0C8F4-BC6D-4CB1-838B-6A13F6106CD9}"/>
              </a:ext>
            </a:extLst>
          </p:cNvPr>
          <p:cNvSpPr txBox="1"/>
          <p:nvPr/>
        </p:nvSpPr>
        <p:spPr>
          <a:xfrm>
            <a:off x="3481632" y="465835"/>
            <a:ext cx="46423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chemeClr val="accent6">
                    <a:lumMod val="75000"/>
                  </a:schemeClr>
                </a:solidFill>
              </a:rPr>
              <a:t>Transcendência Humana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1824F57-AD0A-4717-B7D5-C26B9026B522}"/>
              </a:ext>
            </a:extLst>
          </p:cNvPr>
          <p:cNvSpPr txBox="1"/>
          <p:nvPr/>
        </p:nvSpPr>
        <p:spPr>
          <a:xfrm>
            <a:off x="1803876" y="2518116"/>
            <a:ext cx="37730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4000" dirty="0"/>
              <a:t>Para o Divino</a:t>
            </a:r>
          </a:p>
          <a:p>
            <a:pPr marL="342900" indent="-342900">
              <a:buAutoNum type="arabicPeriod"/>
            </a:pPr>
            <a:r>
              <a:rPr lang="pt-BR" sz="4000" dirty="0"/>
              <a:t>Para o Humano</a:t>
            </a:r>
          </a:p>
        </p:txBody>
      </p:sp>
      <p:sp>
        <p:nvSpPr>
          <p:cNvPr id="4" name="Chave Esquerda 3">
            <a:extLst>
              <a:ext uri="{FF2B5EF4-FFF2-40B4-BE49-F238E27FC236}">
                <a16:creationId xmlns:a16="http://schemas.microsoft.com/office/drawing/2014/main" id="{77A0B52A-2D33-4747-BC37-9532F016795D}"/>
              </a:ext>
            </a:extLst>
          </p:cNvPr>
          <p:cNvSpPr/>
          <p:nvPr/>
        </p:nvSpPr>
        <p:spPr>
          <a:xfrm rot="16200000">
            <a:off x="3482852" y="3773037"/>
            <a:ext cx="415138" cy="24618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D20FC9F-F4AC-49D9-BBF1-DCD02C34356C}"/>
              </a:ext>
            </a:extLst>
          </p:cNvPr>
          <p:cNvSpPr txBox="1"/>
          <p:nvPr/>
        </p:nvSpPr>
        <p:spPr>
          <a:xfrm>
            <a:off x="1761513" y="4116722"/>
            <a:ext cx="488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Alteridade: EU      TU </a:t>
            </a:r>
          </a:p>
        </p:txBody>
      </p:sp>
      <p:sp>
        <p:nvSpPr>
          <p:cNvPr id="6" name="Seta: da Esquerda para a Direita 5">
            <a:extLst>
              <a:ext uri="{FF2B5EF4-FFF2-40B4-BE49-F238E27FC236}">
                <a16:creationId xmlns:a16="http://schemas.microsoft.com/office/drawing/2014/main" id="{03F5CF06-9E1B-415A-A2DB-F54FF381CB85}"/>
              </a:ext>
            </a:extLst>
          </p:cNvPr>
          <p:cNvSpPr/>
          <p:nvPr/>
        </p:nvSpPr>
        <p:spPr>
          <a:xfrm>
            <a:off x="4615380" y="4415655"/>
            <a:ext cx="476719" cy="6484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   </a:t>
            </a:r>
          </a:p>
        </p:txBody>
      </p:sp>
      <p:sp>
        <p:nvSpPr>
          <p:cNvPr id="7" name="Seta: da Esquerda para a Direita 6">
            <a:extLst>
              <a:ext uri="{FF2B5EF4-FFF2-40B4-BE49-F238E27FC236}">
                <a16:creationId xmlns:a16="http://schemas.microsoft.com/office/drawing/2014/main" id="{95743330-EC32-4336-A5D5-2DF8625969B6}"/>
              </a:ext>
            </a:extLst>
          </p:cNvPr>
          <p:cNvSpPr/>
          <p:nvPr/>
        </p:nvSpPr>
        <p:spPr>
          <a:xfrm rot="18608413">
            <a:off x="4199681" y="2135575"/>
            <a:ext cx="651243" cy="12543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da Esquerda para a Direita 7">
            <a:extLst>
              <a:ext uri="{FF2B5EF4-FFF2-40B4-BE49-F238E27FC236}">
                <a16:creationId xmlns:a16="http://schemas.microsoft.com/office/drawing/2014/main" id="{90E7F47F-EC0C-4594-8CB6-48E8A0F69227}"/>
              </a:ext>
            </a:extLst>
          </p:cNvPr>
          <p:cNvSpPr/>
          <p:nvPr/>
        </p:nvSpPr>
        <p:spPr>
          <a:xfrm rot="2724022" flipV="1">
            <a:off x="6697059" y="2159564"/>
            <a:ext cx="655087" cy="1114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BA6BEF7-C236-4374-91DD-1AE6B696BCEA}"/>
              </a:ext>
            </a:extLst>
          </p:cNvPr>
          <p:cNvSpPr txBox="1"/>
          <p:nvPr/>
        </p:nvSpPr>
        <p:spPr>
          <a:xfrm>
            <a:off x="7258930" y="2883466"/>
            <a:ext cx="36716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3. </a:t>
            </a:r>
            <a:r>
              <a:rPr lang="pt-BR" sz="4000" dirty="0"/>
              <a:t>Para as coisas </a:t>
            </a:r>
          </a:p>
          <a:p>
            <a:endParaRPr lang="pt-BR" sz="3200" dirty="0"/>
          </a:p>
          <a:p>
            <a:endParaRPr lang="pt-BR" sz="32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961CB4B-0764-4BEE-8713-0BD2A71B7A68}"/>
              </a:ext>
            </a:extLst>
          </p:cNvPr>
          <p:cNvSpPr txBox="1"/>
          <p:nvPr/>
        </p:nvSpPr>
        <p:spPr>
          <a:xfrm>
            <a:off x="6981831" y="4138782"/>
            <a:ext cx="47936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 </a:t>
            </a:r>
            <a:r>
              <a:rPr lang="pt-BR" sz="3600" dirty="0"/>
              <a:t>Alteridade:  EU       ISSO</a:t>
            </a:r>
          </a:p>
          <a:p>
            <a:endParaRPr lang="pt-BR" sz="3200" dirty="0"/>
          </a:p>
        </p:txBody>
      </p:sp>
      <p:sp>
        <p:nvSpPr>
          <p:cNvPr id="12" name="Seta: da Esquerda para a Direita 11">
            <a:extLst>
              <a:ext uri="{FF2B5EF4-FFF2-40B4-BE49-F238E27FC236}">
                <a16:creationId xmlns:a16="http://schemas.microsoft.com/office/drawing/2014/main" id="{F6E39E3C-992E-4D4A-AA05-790977C7B172}"/>
              </a:ext>
            </a:extLst>
          </p:cNvPr>
          <p:cNvSpPr/>
          <p:nvPr/>
        </p:nvSpPr>
        <p:spPr>
          <a:xfrm>
            <a:off x="10032152" y="4440802"/>
            <a:ext cx="510660" cy="794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2A77902-8ADB-4930-B33B-964824F5BFD3}"/>
              </a:ext>
            </a:extLst>
          </p:cNvPr>
          <p:cNvSpPr txBox="1"/>
          <p:nvPr/>
        </p:nvSpPr>
        <p:spPr>
          <a:xfrm>
            <a:off x="7950713" y="5227064"/>
            <a:ext cx="4241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Coisificação</a:t>
            </a:r>
          </a:p>
        </p:txBody>
      </p:sp>
      <p:sp>
        <p:nvSpPr>
          <p:cNvPr id="15" name="Chave Esquerda 3">
            <a:extLst>
              <a:ext uri="{FF2B5EF4-FFF2-40B4-BE49-F238E27FC236}">
                <a16:creationId xmlns:a16="http://schemas.microsoft.com/office/drawing/2014/main" id="{77A0B52A-2D33-4747-BC37-9532F016795D}"/>
              </a:ext>
            </a:extLst>
          </p:cNvPr>
          <p:cNvSpPr/>
          <p:nvPr/>
        </p:nvSpPr>
        <p:spPr>
          <a:xfrm rot="16200000">
            <a:off x="3482850" y="2710261"/>
            <a:ext cx="415138" cy="24618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have Esquerda 3">
            <a:extLst>
              <a:ext uri="{FF2B5EF4-FFF2-40B4-BE49-F238E27FC236}">
                <a16:creationId xmlns:a16="http://schemas.microsoft.com/office/drawing/2014/main" id="{77A0B52A-2D33-4747-BC37-9532F016795D}"/>
              </a:ext>
            </a:extLst>
          </p:cNvPr>
          <p:cNvSpPr/>
          <p:nvPr/>
        </p:nvSpPr>
        <p:spPr>
          <a:xfrm rot="16200000">
            <a:off x="8974080" y="3804075"/>
            <a:ext cx="415138" cy="24618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have Esquerda 3">
            <a:extLst>
              <a:ext uri="{FF2B5EF4-FFF2-40B4-BE49-F238E27FC236}">
                <a16:creationId xmlns:a16="http://schemas.microsoft.com/office/drawing/2014/main" id="{77A0B52A-2D33-4747-BC37-9532F016795D}"/>
              </a:ext>
            </a:extLst>
          </p:cNvPr>
          <p:cNvSpPr/>
          <p:nvPr/>
        </p:nvSpPr>
        <p:spPr>
          <a:xfrm rot="16200000">
            <a:off x="8926095" y="2685902"/>
            <a:ext cx="415138" cy="24618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26E035E-9D48-45CC-A4BD-BD5008545F68}"/>
              </a:ext>
            </a:extLst>
          </p:cNvPr>
          <p:cNvSpPr txBox="1"/>
          <p:nvPr/>
        </p:nvSpPr>
        <p:spPr>
          <a:xfrm>
            <a:off x="2362200" y="5227064"/>
            <a:ext cx="2791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Humanização</a:t>
            </a:r>
          </a:p>
        </p:txBody>
      </p:sp>
    </p:spTree>
    <p:extLst>
      <p:ext uri="{BB962C8B-B14F-4D97-AF65-F5344CB8AC3E}">
        <p14:creationId xmlns:p14="http://schemas.microsoft.com/office/powerpoint/2010/main" val="202055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9A0C8F4-BC6D-4CB1-838B-6A13F6106CD9}"/>
              </a:ext>
            </a:extLst>
          </p:cNvPr>
          <p:cNvSpPr txBox="1"/>
          <p:nvPr/>
        </p:nvSpPr>
        <p:spPr>
          <a:xfrm>
            <a:off x="1327685" y="977897"/>
            <a:ext cx="7895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chemeClr val="accent6">
                    <a:lumMod val="75000"/>
                  </a:schemeClr>
                </a:solidFill>
              </a:rPr>
              <a:t>Transcendência Humana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1824F57-AD0A-4717-B7D5-C26B9026B522}"/>
              </a:ext>
            </a:extLst>
          </p:cNvPr>
          <p:cNvSpPr txBox="1"/>
          <p:nvPr/>
        </p:nvSpPr>
        <p:spPr>
          <a:xfrm>
            <a:off x="1800665" y="2518117"/>
            <a:ext cx="90619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/>
              <a:t>Como acontece a “Transcendência  Humana” na minha escola: com os alunos, professores, funcionários, pais? É no nível da “humanização” ou da “coisificação”? </a:t>
            </a:r>
          </a:p>
        </p:txBody>
      </p:sp>
    </p:spTree>
    <p:extLst>
      <p:ext uri="{BB962C8B-B14F-4D97-AF65-F5344CB8AC3E}">
        <p14:creationId xmlns:p14="http://schemas.microsoft.com/office/powerpoint/2010/main" val="282602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9A0C8F4-BC6D-4CB1-838B-6A13F6106CD9}"/>
              </a:ext>
            </a:extLst>
          </p:cNvPr>
          <p:cNvSpPr txBox="1"/>
          <p:nvPr/>
        </p:nvSpPr>
        <p:spPr>
          <a:xfrm>
            <a:off x="2059193" y="26581"/>
            <a:ext cx="515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chemeClr val="accent5">
                    <a:lumMod val="75000"/>
                  </a:schemeClr>
                </a:solidFill>
              </a:rPr>
              <a:t>Pessoa Humana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1824F57-AD0A-4717-B7D5-C26B9026B522}"/>
              </a:ext>
            </a:extLst>
          </p:cNvPr>
          <p:cNvSpPr txBox="1"/>
          <p:nvPr/>
        </p:nvSpPr>
        <p:spPr>
          <a:xfrm>
            <a:off x="1128863" y="966916"/>
            <a:ext cx="388769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     </a:t>
            </a:r>
          </a:p>
          <a:p>
            <a:pPr algn="just"/>
            <a:r>
              <a:rPr lang="pt-BR" sz="3600" dirty="0"/>
              <a:t>    Ser       Essência</a:t>
            </a:r>
          </a:p>
          <a:p>
            <a:pPr algn="just"/>
            <a:r>
              <a:rPr lang="pt-BR" sz="3600" dirty="0"/>
              <a:t>                                              </a:t>
            </a:r>
          </a:p>
          <a:p>
            <a:pPr algn="just"/>
            <a:r>
              <a:rPr lang="pt-BR" sz="3600" dirty="0"/>
              <a:t>            Eu sou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dirty="0"/>
              <a:t>          Unidade </a:t>
            </a:r>
          </a:p>
          <a:p>
            <a:pPr algn="just"/>
            <a:r>
              <a:rPr lang="pt-BR" sz="3600" dirty="0"/>
              <a:t>     do ser humano</a:t>
            </a:r>
          </a:p>
          <a:p>
            <a:pPr algn="just"/>
            <a:endParaRPr lang="pt-BR" sz="3600" dirty="0"/>
          </a:p>
          <a:p>
            <a:pPr algn="just"/>
            <a:endParaRPr lang="pt-BR" sz="3600" dirty="0"/>
          </a:p>
          <a:p>
            <a:pPr algn="just"/>
            <a:endParaRPr lang="pt-BR" sz="2400" dirty="0"/>
          </a:p>
        </p:txBody>
      </p:sp>
      <p:sp>
        <p:nvSpPr>
          <p:cNvPr id="4" name="Seta: da Esquerda para a Direita 3">
            <a:extLst>
              <a:ext uri="{FF2B5EF4-FFF2-40B4-BE49-F238E27FC236}">
                <a16:creationId xmlns:a16="http://schemas.microsoft.com/office/drawing/2014/main" id="{3DF2CFBF-08EB-419A-B6C6-927EA5EAA92D}"/>
              </a:ext>
            </a:extLst>
          </p:cNvPr>
          <p:cNvSpPr/>
          <p:nvPr/>
        </p:nvSpPr>
        <p:spPr>
          <a:xfrm rot="18291307">
            <a:off x="2375075" y="1037038"/>
            <a:ext cx="643895" cy="1593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494D85D-7FF6-4E16-9A33-C6733D652AE9}"/>
              </a:ext>
            </a:extLst>
          </p:cNvPr>
          <p:cNvSpPr txBox="1"/>
          <p:nvPr/>
        </p:nvSpPr>
        <p:spPr>
          <a:xfrm>
            <a:off x="5187692" y="936655"/>
            <a:ext cx="680876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/>
          </a:p>
          <a:p>
            <a:endParaRPr lang="pt-BR" sz="1200" dirty="0"/>
          </a:p>
          <a:p>
            <a:r>
              <a:rPr lang="pt-BR" sz="1200" dirty="0"/>
              <a:t>  </a:t>
            </a:r>
            <a:r>
              <a:rPr lang="pt-BR" sz="3600" dirty="0"/>
              <a:t>Existir        Existência           </a:t>
            </a:r>
          </a:p>
          <a:p>
            <a:r>
              <a:rPr lang="pt-BR" sz="3600" dirty="0"/>
              <a:t>      </a:t>
            </a:r>
          </a:p>
          <a:p>
            <a:r>
              <a:rPr lang="pt-BR" sz="3600" dirty="0"/>
              <a:t>                    Eu existo</a:t>
            </a:r>
          </a:p>
          <a:p>
            <a:endParaRPr lang="pt-BR" sz="1200" dirty="0"/>
          </a:p>
          <a:p>
            <a:endParaRPr lang="pt-BR" sz="1200" dirty="0"/>
          </a:p>
          <a:p>
            <a:r>
              <a:rPr lang="pt-BR" sz="3200" dirty="0"/>
              <a:t>Diversidade: múltiplas atualizações do ser humano</a:t>
            </a:r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 </a:t>
            </a:r>
          </a:p>
        </p:txBody>
      </p:sp>
      <p:sp>
        <p:nvSpPr>
          <p:cNvPr id="13" name="Seta: da Esquerda para a Direita 12">
            <a:extLst>
              <a:ext uri="{FF2B5EF4-FFF2-40B4-BE49-F238E27FC236}">
                <a16:creationId xmlns:a16="http://schemas.microsoft.com/office/drawing/2014/main" id="{A561B00C-6083-4278-8B8C-C95B670A2BB1}"/>
              </a:ext>
            </a:extLst>
          </p:cNvPr>
          <p:cNvSpPr/>
          <p:nvPr/>
        </p:nvSpPr>
        <p:spPr>
          <a:xfrm rot="10800000">
            <a:off x="6663543" y="1611366"/>
            <a:ext cx="486404" cy="9632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da Esquerda para a Direita 14">
            <a:extLst>
              <a:ext uri="{FF2B5EF4-FFF2-40B4-BE49-F238E27FC236}">
                <a16:creationId xmlns:a16="http://schemas.microsoft.com/office/drawing/2014/main" id="{198CFEC7-3E04-4F6B-98A2-15C8782C1276}"/>
              </a:ext>
            </a:extLst>
          </p:cNvPr>
          <p:cNvSpPr/>
          <p:nvPr/>
        </p:nvSpPr>
        <p:spPr>
          <a:xfrm rot="16200000">
            <a:off x="7956158" y="3127208"/>
            <a:ext cx="382576" cy="997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have Esquerda 16">
            <a:extLst>
              <a:ext uri="{FF2B5EF4-FFF2-40B4-BE49-F238E27FC236}">
                <a16:creationId xmlns:a16="http://schemas.microsoft.com/office/drawing/2014/main" id="{278CD1A5-CE3A-45EF-B875-E8B8294FFDFD}"/>
              </a:ext>
            </a:extLst>
          </p:cNvPr>
          <p:cNvSpPr/>
          <p:nvPr/>
        </p:nvSpPr>
        <p:spPr>
          <a:xfrm rot="16200000">
            <a:off x="9352203" y="2442687"/>
            <a:ext cx="565570" cy="3502155"/>
          </a:xfrm>
          <a:prstGeom prst="leftBrace">
            <a:avLst>
              <a:gd name="adj1" fmla="val 8333"/>
              <a:gd name="adj2" fmla="val 68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83C6D732-2470-4D96-8C13-AF45D0CE7EEF}"/>
              </a:ext>
            </a:extLst>
          </p:cNvPr>
          <p:cNvSpPr/>
          <p:nvPr/>
        </p:nvSpPr>
        <p:spPr>
          <a:xfrm>
            <a:off x="5247679" y="4935569"/>
            <a:ext cx="2218006" cy="1173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Convivência </a:t>
            </a:r>
          </a:p>
          <a:p>
            <a:pPr algn="ctr"/>
            <a:r>
              <a:rPr lang="pt-BR" sz="2400" dirty="0"/>
              <a:t>na diferença e </a:t>
            </a:r>
          </a:p>
          <a:p>
            <a:pPr algn="ctr"/>
            <a:r>
              <a:rPr lang="pt-BR" sz="2400" dirty="0"/>
              <a:t>na diversidade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E7B4037E-B9C5-425E-A4C9-EF0DAB0E0C24}"/>
              </a:ext>
            </a:extLst>
          </p:cNvPr>
          <p:cNvSpPr/>
          <p:nvPr/>
        </p:nvSpPr>
        <p:spPr>
          <a:xfrm>
            <a:off x="9055100" y="4610100"/>
            <a:ext cx="2451100" cy="195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Homem e Mulher </a:t>
            </a:r>
          </a:p>
          <a:p>
            <a:pPr algn="ctr"/>
            <a:r>
              <a:rPr lang="pt-BR" sz="2400" dirty="0"/>
              <a:t>Jovem e Idoso</a:t>
            </a:r>
          </a:p>
          <a:p>
            <a:pPr algn="ctr"/>
            <a:r>
              <a:rPr lang="pt-BR" sz="2400" dirty="0"/>
              <a:t>Alto e Baixo</a:t>
            </a:r>
          </a:p>
          <a:p>
            <a:pPr algn="ctr"/>
            <a:r>
              <a:rPr lang="pt-BR" sz="2400" dirty="0"/>
              <a:t>Branco e Negro</a:t>
            </a:r>
          </a:p>
          <a:p>
            <a:pPr algn="ctr"/>
            <a:r>
              <a:rPr lang="pt-BR" sz="2400" dirty="0"/>
              <a:t>Etc.</a:t>
            </a:r>
          </a:p>
        </p:txBody>
      </p:sp>
      <p:sp>
        <p:nvSpPr>
          <p:cNvPr id="27" name="Seta: da Esquerda para a Direita 26">
            <a:extLst>
              <a:ext uri="{FF2B5EF4-FFF2-40B4-BE49-F238E27FC236}">
                <a16:creationId xmlns:a16="http://schemas.microsoft.com/office/drawing/2014/main" id="{F1E55323-3B49-4BD3-85AF-9661006C66FB}"/>
              </a:ext>
            </a:extLst>
          </p:cNvPr>
          <p:cNvSpPr/>
          <p:nvPr/>
        </p:nvSpPr>
        <p:spPr>
          <a:xfrm rot="14444371">
            <a:off x="5088515" y="1019088"/>
            <a:ext cx="651340" cy="165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: da Esquerda para a Direita 14">
            <a:extLst>
              <a:ext uri="{FF2B5EF4-FFF2-40B4-BE49-F238E27FC236}">
                <a16:creationId xmlns:a16="http://schemas.microsoft.com/office/drawing/2014/main" id="{198CFEC7-3E04-4F6B-98A2-15C8782C1276}"/>
              </a:ext>
            </a:extLst>
          </p:cNvPr>
          <p:cNvSpPr/>
          <p:nvPr/>
        </p:nvSpPr>
        <p:spPr>
          <a:xfrm rot="16200000">
            <a:off x="7920134" y="2122839"/>
            <a:ext cx="382576" cy="997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: da Esquerda para a Direita 14">
            <a:extLst>
              <a:ext uri="{FF2B5EF4-FFF2-40B4-BE49-F238E27FC236}">
                <a16:creationId xmlns:a16="http://schemas.microsoft.com/office/drawing/2014/main" id="{198CFEC7-3E04-4F6B-98A2-15C8782C1276}"/>
              </a:ext>
            </a:extLst>
          </p:cNvPr>
          <p:cNvSpPr/>
          <p:nvPr/>
        </p:nvSpPr>
        <p:spPr>
          <a:xfrm rot="16200000">
            <a:off x="2979005" y="2127040"/>
            <a:ext cx="382576" cy="997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: da Esquerda para a Direita 14">
            <a:extLst>
              <a:ext uri="{FF2B5EF4-FFF2-40B4-BE49-F238E27FC236}">
                <a16:creationId xmlns:a16="http://schemas.microsoft.com/office/drawing/2014/main" id="{198CFEC7-3E04-4F6B-98A2-15C8782C1276}"/>
              </a:ext>
            </a:extLst>
          </p:cNvPr>
          <p:cNvSpPr/>
          <p:nvPr/>
        </p:nvSpPr>
        <p:spPr>
          <a:xfrm rot="16200000">
            <a:off x="2943036" y="3179738"/>
            <a:ext cx="382576" cy="997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: da Esquerda para a Direita 12">
            <a:extLst>
              <a:ext uri="{FF2B5EF4-FFF2-40B4-BE49-F238E27FC236}">
                <a16:creationId xmlns:a16="http://schemas.microsoft.com/office/drawing/2014/main" id="{A561B00C-6083-4278-8B8C-C95B670A2BB1}"/>
              </a:ext>
            </a:extLst>
          </p:cNvPr>
          <p:cNvSpPr/>
          <p:nvPr/>
        </p:nvSpPr>
        <p:spPr>
          <a:xfrm rot="10800000">
            <a:off x="2325647" y="1631637"/>
            <a:ext cx="486404" cy="9632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: da Esquerda para a Direita 14">
            <a:extLst>
              <a:ext uri="{FF2B5EF4-FFF2-40B4-BE49-F238E27FC236}">
                <a16:creationId xmlns:a16="http://schemas.microsoft.com/office/drawing/2014/main" id="{198CFEC7-3E04-4F6B-98A2-15C8782C1276}"/>
              </a:ext>
            </a:extLst>
          </p:cNvPr>
          <p:cNvSpPr/>
          <p:nvPr/>
        </p:nvSpPr>
        <p:spPr>
          <a:xfrm rot="16200000">
            <a:off x="5975654" y="4547882"/>
            <a:ext cx="382576" cy="997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69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71A7D-20EF-4A40-AC8B-42C1C5304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16" y="388179"/>
            <a:ext cx="10515600" cy="135113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Momento para Reflexão:</a:t>
            </a:r>
            <a:br>
              <a:rPr lang="pt-BR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Convivência  na Diferença e na Diversidade</a:t>
            </a:r>
            <a:br>
              <a:rPr lang="pt-BR" dirty="0"/>
            </a:b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80EF194-ED2A-4252-98DF-6BDA2419B57B}"/>
              </a:ext>
            </a:extLst>
          </p:cNvPr>
          <p:cNvSpPr txBox="1"/>
          <p:nvPr/>
        </p:nvSpPr>
        <p:spPr>
          <a:xfrm>
            <a:off x="1542762" y="1739312"/>
            <a:ext cx="999392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3600" dirty="0"/>
              <a:t>Como a escola trabalha a essência e a existência, ou seja, a unidade na diversidade ?</a:t>
            </a:r>
          </a:p>
          <a:p>
            <a:pPr marL="342900" indent="-342900">
              <a:buAutoNum type="arabicPeriod"/>
            </a:pPr>
            <a:endParaRPr lang="pt-BR" sz="3600" dirty="0"/>
          </a:p>
          <a:p>
            <a:pPr marL="342900" indent="-342900">
              <a:buAutoNum type="arabicPeriod"/>
            </a:pPr>
            <a:r>
              <a:rPr lang="pt-BR" sz="3600" dirty="0"/>
              <a:t>A partir de qual pressuposto são resolvidos os conflitos de diversidade dentro da escola? </a:t>
            </a:r>
          </a:p>
          <a:p>
            <a:pPr marL="342900" indent="-342900">
              <a:buAutoNum type="arabicPeriod"/>
            </a:pPr>
            <a:endParaRPr lang="pt-BR" sz="3600" dirty="0"/>
          </a:p>
          <a:p>
            <a:pPr marL="342900" indent="-342900">
              <a:buAutoNum type="arabicPeriod"/>
            </a:pPr>
            <a:r>
              <a:rPr lang="pt-BR" sz="3600" dirty="0"/>
              <a:t>Que plano de ação existe na escola para a Humanização da diversidade escolar?  </a:t>
            </a:r>
          </a:p>
          <a:p>
            <a:pPr marL="342900" indent="-342900">
              <a:buAutoNum type="arabicPeriod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21605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163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Transcendência  Humana</vt:lpstr>
      <vt:lpstr>Apresentação do PowerPoint</vt:lpstr>
      <vt:lpstr>Apresentação do PowerPoint</vt:lpstr>
      <vt:lpstr>Apresentação do PowerPoint</vt:lpstr>
      <vt:lpstr>Momento para Reflexão: Convivência  na Diferença e na Diversidade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Transcendência Humana</dc:title>
  <dc:creator>Donizetti Ribeiro Dos Santos</dc:creator>
  <cp:lastModifiedBy>Erica Do Espirito Santo</cp:lastModifiedBy>
  <cp:revision>38</cp:revision>
  <dcterms:created xsi:type="dcterms:W3CDTF">2019-09-12T17:59:30Z</dcterms:created>
  <dcterms:modified xsi:type="dcterms:W3CDTF">2019-09-13T10:52:56Z</dcterms:modified>
</cp:coreProperties>
</file>