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64" r:id="rId3"/>
  </p:sldMasterIdLst>
  <p:notesMasterIdLst>
    <p:notesMasterId r:id="rId33"/>
  </p:notesMasterIdLst>
  <p:sldIdLst>
    <p:sldId id="256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embeddedFontLst>
    <p:embeddedFont>
      <p:font typeface="PT Sans Narrow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1" roundtripDataSignature="AMtx7mhQ7AIVLHQXYxp3DU98tBd4aO8T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9A69B4-8801-4CBE-8E86-7D27E1627688}">
  <a:tblStyle styleId="{DF9A69B4-8801-4CBE-8E86-7D27E16276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43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778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2"/>
          <p:cNvSpPr/>
          <p:nvPr/>
        </p:nvSpPr>
        <p:spPr>
          <a:xfrm>
            <a:off x="0" y="0"/>
            <a:ext cx="12191999" cy="2552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32"/>
          <p:cNvGrpSpPr/>
          <p:nvPr/>
        </p:nvGrpSpPr>
        <p:grpSpPr>
          <a:xfrm>
            <a:off x="-3" y="2543120"/>
            <a:ext cx="12192003" cy="92498"/>
            <a:chOff x="11445923" y="0"/>
            <a:chExt cx="1119115" cy="2552282"/>
          </a:xfrm>
        </p:grpSpPr>
        <p:sp>
          <p:nvSpPr>
            <p:cNvPr id="9" name="Google Shape;9;p32"/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32"/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32"/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2;p32"/>
          <p:cNvGrpSpPr/>
          <p:nvPr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13" name="Google Shape;13;p32"/>
            <p:cNvCxnSpPr/>
            <p:nvPr/>
          </p:nvCxnSpPr>
          <p:spPr>
            <a:xfrm>
              <a:off x="9105681" y="1504009"/>
              <a:ext cx="914400" cy="91440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14;p32"/>
            <p:cNvCxnSpPr/>
            <p:nvPr/>
          </p:nvCxnSpPr>
          <p:spPr>
            <a:xfrm rot="10800000" flipH="1">
              <a:off x="8423293" y="2418409"/>
              <a:ext cx="1596788" cy="1910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p32"/>
            <p:cNvCxnSpPr/>
            <p:nvPr/>
          </p:nvCxnSpPr>
          <p:spPr>
            <a:xfrm rot="10800000" flipH="1">
              <a:off x="8423293" y="1504009"/>
              <a:ext cx="682388" cy="11054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32"/>
            <p:cNvCxnSpPr/>
            <p:nvPr/>
          </p:nvCxnSpPr>
          <p:spPr>
            <a:xfrm>
              <a:off x="10702469" y="701066"/>
              <a:ext cx="509515" cy="1260143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32"/>
            <p:cNvCxnSpPr/>
            <p:nvPr/>
          </p:nvCxnSpPr>
          <p:spPr>
            <a:xfrm rot="10800000" flipH="1">
              <a:off x="10020081" y="701065"/>
              <a:ext cx="682388" cy="171734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32"/>
            <p:cNvCxnSpPr/>
            <p:nvPr/>
          </p:nvCxnSpPr>
          <p:spPr>
            <a:xfrm rot="10800000" flipH="1">
              <a:off x="9105681" y="701067"/>
              <a:ext cx="1596788" cy="8029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32"/>
            <p:cNvCxnSpPr/>
            <p:nvPr/>
          </p:nvCxnSpPr>
          <p:spPr>
            <a:xfrm rot="10800000" flipH="1">
              <a:off x="8764487" y="2415851"/>
              <a:ext cx="1255594" cy="119503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32"/>
            <p:cNvCxnSpPr/>
            <p:nvPr/>
          </p:nvCxnSpPr>
          <p:spPr>
            <a:xfrm>
              <a:off x="8423293" y="2609478"/>
              <a:ext cx="341194" cy="100140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32"/>
            <p:cNvCxnSpPr/>
            <p:nvPr/>
          </p:nvCxnSpPr>
          <p:spPr>
            <a:xfrm rot="10800000">
              <a:off x="10020081" y="2415851"/>
              <a:ext cx="0" cy="1775916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32"/>
            <p:cNvCxnSpPr/>
            <p:nvPr/>
          </p:nvCxnSpPr>
          <p:spPr>
            <a:xfrm>
              <a:off x="10020081" y="2418409"/>
              <a:ext cx="1026994" cy="7403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32"/>
            <p:cNvCxnSpPr/>
            <p:nvPr/>
          </p:nvCxnSpPr>
          <p:spPr>
            <a:xfrm>
              <a:off x="9111368" y="1501451"/>
              <a:ext cx="792707" cy="1535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32"/>
            <p:cNvCxnSpPr/>
            <p:nvPr/>
          </p:nvCxnSpPr>
          <p:spPr>
            <a:xfrm flipH="1">
              <a:off x="9904075" y="701065"/>
              <a:ext cx="798394" cy="81517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32"/>
            <p:cNvCxnSpPr/>
            <p:nvPr/>
          </p:nvCxnSpPr>
          <p:spPr>
            <a:xfrm>
              <a:off x="8764487" y="3610883"/>
              <a:ext cx="1249907" cy="58088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32"/>
            <p:cNvCxnSpPr/>
            <p:nvPr/>
          </p:nvCxnSpPr>
          <p:spPr>
            <a:xfrm rot="10800000" flipH="1">
              <a:off x="10014394" y="3158800"/>
              <a:ext cx="1032681" cy="103296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32"/>
            <p:cNvCxnSpPr/>
            <p:nvPr/>
          </p:nvCxnSpPr>
          <p:spPr>
            <a:xfrm rot="10800000" flipH="1">
              <a:off x="10020081" y="1961209"/>
              <a:ext cx="1191903" cy="4546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32"/>
            <p:cNvCxnSpPr/>
            <p:nvPr/>
          </p:nvCxnSpPr>
          <p:spPr>
            <a:xfrm flipH="1">
              <a:off x="11052762" y="1961209"/>
              <a:ext cx="159222" cy="11975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32"/>
            <p:cNvCxnSpPr/>
            <p:nvPr/>
          </p:nvCxnSpPr>
          <p:spPr>
            <a:xfrm>
              <a:off x="9904075" y="1501451"/>
              <a:ext cx="116006" cy="91440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32"/>
            <p:cNvCxnSpPr/>
            <p:nvPr/>
          </p:nvCxnSpPr>
          <p:spPr>
            <a:xfrm rot="10800000">
              <a:off x="8417606" y="3605125"/>
              <a:ext cx="343470" cy="320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32"/>
            <p:cNvCxnSpPr/>
            <p:nvPr/>
          </p:nvCxnSpPr>
          <p:spPr>
            <a:xfrm>
              <a:off x="8764487" y="1040840"/>
              <a:ext cx="346881" cy="47539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32"/>
            <p:cNvCxnSpPr/>
            <p:nvPr/>
          </p:nvCxnSpPr>
          <p:spPr>
            <a:xfrm rot="10800000" flipH="1">
              <a:off x="8423292" y="1040840"/>
              <a:ext cx="329821" cy="1568638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32"/>
            <p:cNvCxnSpPr/>
            <p:nvPr/>
          </p:nvCxnSpPr>
          <p:spPr>
            <a:xfrm rot="10800000" flipH="1">
              <a:off x="8761075" y="734546"/>
              <a:ext cx="1941393" cy="32193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32"/>
            <p:cNvCxnSpPr/>
            <p:nvPr/>
          </p:nvCxnSpPr>
          <p:spPr>
            <a:xfrm flipH="1">
              <a:off x="8411919" y="2609478"/>
              <a:ext cx="11374" cy="99564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5;p32"/>
          <p:cNvGrpSpPr/>
          <p:nvPr/>
        </p:nvGrpSpPr>
        <p:grpSpPr>
          <a:xfrm rot="-586999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6" name="Google Shape;36;p32"/>
            <p:cNvCxnSpPr/>
            <p:nvPr/>
          </p:nvCxnSpPr>
          <p:spPr>
            <a:xfrm>
              <a:off x="9105681" y="1504009"/>
              <a:ext cx="914400" cy="91440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32"/>
            <p:cNvCxnSpPr/>
            <p:nvPr/>
          </p:nvCxnSpPr>
          <p:spPr>
            <a:xfrm rot="10800000" flipH="1">
              <a:off x="8423293" y="2418409"/>
              <a:ext cx="1596788" cy="1910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32"/>
            <p:cNvCxnSpPr/>
            <p:nvPr/>
          </p:nvCxnSpPr>
          <p:spPr>
            <a:xfrm rot="10800000" flipH="1">
              <a:off x="8423293" y="1504009"/>
              <a:ext cx="682388" cy="11054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32"/>
            <p:cNvCxnSpPr/>
            <p:nvPr/>
          </p:nvCxnSpPr>
          <p:spPr>
            <a:xfrm>
              <a:off x="10702469" y="701066"/>
              <a:ext cx="509515" cy="1260143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32"/>
            <p:cNvCxnSpPr/>
            <p:nvPr/>
          </p:nvCxnSpPr>
          <p:spPr>
            <a:xfrm rot="10800000" flipH="1">
              <a:off x="10020081" y="701065"/>
              <a:ext cx="682388" cy="171734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32"/>
            <p:cNvCxnSpPr/>
            <p:nvPr/>
          </p:nvCxnSpPr>
          <p:spPr>
            <a:xfrm rot="10800000" flipH="1">
              <a:off x="9105681" y="701067"/>
              <a:ext cx="1596788" cy="8029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32"/>
            <p:cNvCxnSpPr/>
            <p:nvPr/>
          </p:nvCxnSpPr>
          <p:spPr>
            <a:xfrm rot="10800000" flipH="1">
              <a:off x="8764487" y="2415851"/>
              <a:ext cx="1255594" cy="119503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32"/>
            <p:cNvCxnSpPr/>
            <p:nvPr/>
          </p:nvCxnSpPr>
          <p:spPr>
            <a:xfrm>
              <a:off x="8423293" y="2609478"/>
              <a:ext cx="341194" cy="100140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32"/>
            <p:cNvCxnSpPr/>
            <p:nvPr/>
          </p:nvCxnSpPr>
          <p:spPr>
            <a:xfrm rot="10800000">
              <a:off x="10020081" y="2415851"/>
              <a:ext cx="0" cy="1775916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32"/>
            <p:cNvCxnSpPr/>
            <p:nvPr/>
          </p:nvCxnSpPr>
          <p:spPr>
            <a:xfrm>
              <a:off x="10020081" y="2418409"/>
              <a:ext cx="1026994" cy="7403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32"/>
            <p:cNvCxnSpPr/>
            <p:nvPr/>
          </p:nvCxnSpPr>
          <p:spPr>
            <a:xfrm>
              <a:off x="9111368" y="1501451"/>
              <a:ext cx="792707" cy="1535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32"/>
            <p:cNvCxnSpPr/>
            <p:nvPr/>
          </p:nvCxnSpPr>
          <p:spPr>
            <a:xfrm flipH="1">
              <a:off x="9904075" y="701065"/>
              <a:ext cx="798394" cy="81517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32"/>
            <p:cNvCxnSpPr/>
            <p:nvPr/>
          </p:nvCxnSpPr>
          <p:spPr>
            <a:xfrm>
              <a:off x="8764487" y="3610883"/>
              <a:ext cx="1249907" cy="58088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32"/>
            <p:cNvCxnSpPr/>
            <p:nvPr/>
          </p:nvCxnSpPr>
          <p:spPr>
            <a:xfrm rot="10800000" flipH="1">
              <a:off x="10014394" y="3158800"/>
              <a:ext cx="1032681" cy="103296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32"/>
            <p:cNvCxnSpPr/>
            <p:nvPr/>
          </p:nvCxnSpPr>
          <p:spPr>
            <a:xfrm rot="10800000" flipH="1">
              <a:off x="10020081" y="1961209"/>
              <a:ext cx="1191903" cy="4546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32"/>
            <p:cNvCxnSpPr/>
            <p:nvPr/>
          </p:nvCxnSpPr>
          <p:spPr>
            <a:xfrm flipH="1">
              <a:off x="11052762" y="1961209"/>
              <a:ext cx="159222" cy="11975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52;p32"/>
            <p:cNvCxnSpPr/>
            <p:nvPr/>
          </p:nvCxnSpPr>
          <p:spPr>
            <a:xfrm>
              <a:off x="9904075" y="1501451"/>
              <a:ext cx="116006" cy="91440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53;p32"/>
            <p:cNvCxnSpPr/>
            <p:nvPr/>
          </p:nvCxnSpPr>
          <p:spPr>
            <a:xfrm rot="10800000">
              <a:off x="8417606" y="3605125"/>
              <a:ext cx="343470" cy="320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54;p32"/>
            <p:cNvCxnSpPr/>
            <p:nvPr/>
          </p:nvCxnSpPr>
          <p:spPr>
            <a:xfrm>
              <a:off x="8764487" y="1040840"/>
              <a:ext cx="346881" cy="47539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32"/>
            <p:cNvCxnSpPr/>
            <p:nvPr/>
          </p:nvCxnSpPr>
          <p:spPr>
            <a:xfrm rot="10800000" flipH="1">
              <a:off x="8423292" y="1040840"/>
              <a:ext cx="329821" cy="1568638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" name="Google Shape;56;p32"/>
            <p:cNvCxnSpPr/>
            <p:nvPr/>
          </p:nvCxnSpPr>
          <p:spPr>
            <a:xfrm rot="10800000" flipH="1">
              <a:off x="8761075" y="734546"/>
              <a:ext cx="1941393" cy="32193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57;p32"/>
            <p:cNvCxnSpPr/>
            <p:nvPr/>
          </p:nvCxnSpPr>
          <p:spPr>
            <a:xfrm flipH="1">
              <a:off x="8411919" y="2609478"/>
              <a:ext cx="11374" cy="99564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8" name="Google Shape;58;p32"/>
          <p:cNvGrpSpPr/>
          <p:nvPr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9" name="Google Shape;59;p32"/>
            <p:cNvCxnSpPr/>
            <p:nvPr/>
          </p:nvCxnSpPr>
          <p:spPr>
            <a:xfrm>
              <a:off x="9105681" y="1504009"/>
              <a:ext cx="914400" cy="91440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60;p32"/>
            <p:cNvCxnSpPr/>
            <p:nvPr/>
          </p:nvCxnSpPr>
          <p:spPr>
            <a:xfrm rot="10800000" flipH="1">
              <a:off x="8423293" y="2418409"/>
              <a:ext cx="1596788" cy="1910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61;p32"/>
            <p:cNvCxnSpPr/>
            <p:nvPr/>
          </p:nvCxnSpPr>
          <p:spPr>
            <a:xfrm rot="10800000" flipH="1">
              <a:off x="8423293" y="1504009"/>
              <a:ext cx="682388" cy="11054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Google Shape;62;p32"/>
            <p:cNvCxnSpPr/>
            <p:nvPr/>
          </p:nvCxnSpPr>
          <p:spPr>
            <a:xfrm>
              <a:off x="10702469" y="701066"/>
              <a:ext cx="509515" cy="1260143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63;p32"/>
            <p:cNvCxnSpPr/>
            <p:nvPr/>
          </p:nvCxnSpPr>
          <p:spPr>
            <a:xfrm rot="10800000" flipH="1">
              <a:off x="10020081" y="701065"/>
              <a:ext cx="682388" cy="171734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Google Shape;64;p32"/>
            <p:cNvCxnSpPr/>
            <p:nvPr/>
          </p:nvCxnSpPr>
          <p:spPr>
            <a:xfrm rot="10800000" flipH="1">
              <a:off x="9105681" y="701067"/>
              <a:ext cx="1596788" cy="8029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32"/>
            <p:cNvCxnSpPr/>
            <p:nvPr/>
          </p:nvCxnSpPr>
          <p:spPr>
            <a:xfrm rot="10800000" flipH="1">
              <a:off x="8764487" y="2415851"/>
              <a:ext cx="1255594" cy="119503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66;p32"/>
            <p:cNvCxnSpPr/>
            <p:nvPr/>
          </p:nvCxnSpPr>
          <p:spPr>
            <a:xfrm>
              <a:off x="8423293" y="2609478"/>
              <a:ext cx="341194" cy="100140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67;p32"/>
            <p:cNvCxnSpPr/>
            <p:nvPr/>
          </p:nvCxnSpPr>
          <p:spPr>
            <a:xfrm rot="10800000">
              <a:off x="10020081" y="2415851"/>
              <a:ext cx="0" cy="1775916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68;p32"/>
            <p:cNvCxnSpPr/>
            <p:nvPr/>
          </p:nvCxnSpPr>
          <p:spPr>
            <a:xfrm>
              <a:off x="10020081" y="2418409"/>
              <a:ext cx="1026994" cy="7403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69;p32"/>
            <p:cNvCxnSpPr/>
            <p:nvPr/>
          </p:nvCxnSpPr>
          <p:spPr>
            <a:xfrm>
              <a:off x="9111368" y="1501451"/>
              <a:ext cx="792707" cy="1535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32"/>
            <p:cNvCxnSpPr/>
            <p:nvPr/>
          </p:nvCxnSpPr>
          <p:spPr>
            <a:xfrm flipH="1">
              <a:off x="9904075" y="701065"/>
              <a:ext cx="798394" cy="81517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71;p32"/>
            <p:cNvCxnSpPr/>
            <p:nvPr/>
          </p:nvCxnSpPr>
          <p:spPr>
            <a:xfrm>
              <a:off x="8764487" y="3610883"/>
              <a:ext cx="1249907" cy="58088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72;p32"/>
            <p:cNvCxnSpPr/>
            <p:nvPr/>
          </p:nvCxnSpPr>
          <p:spPr>
            <a:xfrm rot="10800000" flipH="1">
              <a:off x="10014394" y="3158800"/>
              <a:ext cx="1032681" cy="103296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73;p32"/>
            <p:cNvCxnSpPr/>
            <p:nvPr/>
          </p:nvCxnSpPr>
          <p:spPr>
            <a:xfrm rot="10800000" flipH="1">
              <a:off x="10020081" y="1961209"/>
              <a:ext cx="1191903" cy="4546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74;p32"/>
            <p:cNvCxnSpPr/>
            <p:nvPr/>
          </p:nvCxnSpPr>
          <p:spPr>
            <a:xfrm flipH="1">
              <a:off x="11052762" y="1961209"/>
              <a:ext cx="159222" cy="11975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" name="Google Shape;75;p32"/>
            <p:cNvCxnSpPr/>
            <p:nvPr/>
          </p:nvCxnSpPr>
          <p:spPr>
            <a:xfrm>
              <a:off x="9904075" y="1501451"/>
              <a:ext cx="116006" cy="91440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Google Shape;76;p32"/>
            <p:cNvCxnSpPr/>
            <p:nvPr/>
          </p:nvCxnSpPr>
          <p:spPr>
            <a:xfrm rot="10800000">
              <a:off x="8417606" y="3605125"/>
              <a:ext cx="343470" cy="320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" name="Google Shape;77;p32"/>
            <p:cNvCxnSpPr/>
            <p:nvPr/>
          </p:nvCxnSpPr>
          <p:spPr>
            <a:xfrm>
              <a:off x="8764487" y="1040840"/>
              <a:ext cx="346881" cy="47539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32"/>
            <p:cNvCxnSpPr/>
            <p:nvPr/>
          </p:nvCxnSpPr>
          <p:spPr>
            <a:xfrm rot="10800000" flipH="1">
              <a:off x="8423292" y="1040840"/>
              <a:ext cx="329821" cy="1568638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" name="Google Shape;79;p32"/>
            <p:cNvCxnSpPr/>
            <p:nvPr/>
          </p:nvCxnSpPr>
          <p:spPr>
            <a:xfrm rot="10800000" flipH="1">
              <a:off x="8761075" y="734546"/>
              <a:ext cx="1941393" cy="32193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" name="Google Shape;80;p32"/>
            <p:cNvCxnSpPr/>
            <p:nvPr/>
          </p:nvCxnSpPr>
          <p:spPr>
            <a:xfrm flipH="1">
              <a:off x="8411919" y="2609478"/>
              <a:ext cx="11374" cy="99564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1" name="Google Shape;81;p32"/>
          <p:cNvGrpSpPr/>
          <p:nvPr/>
        </p:nvGrpSpPr>
        <p:grpSpPr>
          <a:xfrm rot="-1265676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82" name="Google Shape;82;p32"/>
            <p:cNvCxnSpPr/>
            <p:nvPr/>
          </p:nvCxnSpPr>
          <p:spPr>
            <a:xfrm>
              <a:off x="9105681" y="1504009"/>
              <a:ext cx="914400" cy="91440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" name="Google Shape;83;p32"/>
            <p:cNvCxnSpPr/>
            <p:nvPr/>
          </p:nvCxnSpPr>
          <p:spPr>
            <a:xfrm rot="10800000" flipH="1">
              <a:off x="8423293" y="2418409"/>
              <a:ext cx="1596788" cy="1910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" name="Google Shape;84;p32"/>
            <p:cNvCxnSpPr/>
            <p:nvPr/>
          </p:nvCxnSpPr>
          <p:spPr>
            <a:xfrm rot="10800000" flipH="1">
              <a:off x="8423293" y="1504009"/>
              <a:ext cx="682388" cy="11054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" name="Google Shape;85;p32"/>
            <p:cNvCxnSpPr/>
            <p:nvPr/>
          </p:nvCxnSpPr>
          <p:spPr>
            <a:xfrm>
              <a:off x="10702469" y="701066"/>
              <a:ext cx="509515" cy="1260143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" name="Google Shape;86;p32"/>
            <p:cNvCxnSpPr/>
            <p:nvPr/>
          </p:nvCxnSpPr>
          <p:spPr>
            <a:xfrm rot="10800000" flipH="1">
              <a:off x="10020081" y="701065"/>
              <a:ext cx="682388" cy="171734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" name="Google Shape;87;p32"/>
            <p:cNvCxnSpPr/>
            <p:nvPr/>
          </p:nvCxnSpPr>
          <p:spPr>
            <a:xfrm rot="10800000" flipH="1">
              <a:off x="9105681" y="701067"/>
              <a:ext cx="1596788" cy="8029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" name="Google Shape;88;p32"/>
            <p:cNvCxnSpPr/>
            <p:nvPr/>
          </p:nvCxnSpPr>
          <p:spPr>
            <a:xfrm rot="10800000" flipH="1">
              <a:off x="8764487" y="2415851"/>
              <a:ext cx="1255594" cy="119503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" name="Google Shape;89;p32"/>
            <p:cNvCxnSpPr/>
            <p:nvPr/>
          </p:nvCxnSpPr>
          <p:spPr>
            <a:xfrm>
              <a:off x="8423293" y="2609478"/>
              <a:ext cx="341194" cy="100140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" name="Google Shape;90;p32"/>
            <p:cNvCxnSpPr/>
            <p:nvPr/>
          </p:nvCxnSpPr>
          <p:spPr>
            <a:xfrm rot="10800000">
              <a:off x="10020081" y="2415851"/>
              <a:ext cx="0" cy="1775916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" name="Google Shape;91;p32"/>
            <p:cNvCxnSpPr/>
            <p:nvPr/>
          </p:nvCxnSpPr>
          <p:spPr>
            <a:xfrm>
              <a:off x="10020081" y="2418409"/>
              <a:ext cx="1026994" cy="7403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92;p32"/>
            <p:cNvCxnSpPr/>
            <p:nvPr/>
          </p:nvCxnSpPr>
          <p:spPr>
            <a:xfrm>
              <a:off x="9111368" y="1501451"/>
              <a:ext cx="792707" cy="1535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Google Shape;93;p32"/>
            <p:cNvCxnSpPr/>
            <p:nvPr/>
          </p:nvCxnSpPr>
          <p:spPr>
            <a:xfrm flipH="1">
              <a:off x="9904075" y="701065"/>
              <a:ext cx="798394" cy="81517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" name="Google Shape;94;p32"/>
            <p:cNvCxnSpPr/>
            <p:nvPr/>
          </p:nvCxnSpPr>
          <p:spPr>
            <a:xfrm>
              <a:off x="8764487" y="3610883"/>
              <a:ext cx="1249907" cy="58088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" name="Google Shape;95;p32"/>
            <p:cNvCxnSpPr/>
            <p:nvPr/>
          </p:nvCxnSpPr>
          <p:spPr>
            <a:xfrm rot="10800000" flipH="1">
              <a:off x="10014394" y="3158800"/>
              <a:ext cx="1032681" cy="103296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" name="Google Shape;96;p32"/>
            <p:cNvCxnSpPr/>
            <p:nvPr/>
          </p:nvCxnSpPr>
          <p:spPr>
            <a:xfrm rot="10800000" flipH="1">
              <a:off x="10020081" y="1961209"/>
              <a:ext cx="1191903" cy="4546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32"/>
            <p:cNvCxnSpPr/>
            <p:nvPr/>
          </p:nvCxnSpPr>
          <p:spPr>
            <a:xfrm flipH="1">
              <a:off x="11052762" y="1961209"/>
              <a:ext cx="159222" cy="11975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32"/>
            <p:cNvCxnSpPr/>
            <p:nvPr/>
          </p:nvCxnSpPr>
          <p:spPr>
            <a:xfrm>
              <a:off x="9904075" y="1501451"/>
              <a:ext cx="116006" cy="91440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32"/>
            <p:cNvCxnSpPr/>
            <p:nvPr/>
          </p:nvCxnSpPr>
          <p:spPr>
            <a:xfrm rot="10800000">
              <a:off x="8417606" y="3605125"/>
              <a:ext cx="343470" cy="320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100;p32"/>
            <p:cNvCxnSpPr/>
            <p:nvPr/>
          </p:nvCxnSpPr>
          <p:spPr>
            <a:xfrm>
              <a:off x="8764487" y="1040840"/>
              <a:ext cx="346881" cy="47539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32"/>
            <p:cNvCxnSpPr/>
            <p:nvPr/>
          </p:nvCxnSpPr>
          <p:spPr>
            <a:xfrm rot="10800000" flipH="1">
              <a:off x="8423292" y="1040840"/>
              <a:ext cx="329821" cy="1568638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102;p32"/>
            <p:cNvCxnSpPr/>
            <p:nvPr/>
          </p:nvCxnSpPr>
          <p:spPr>
            <a:xfrm rot="10800000" flipH="1">
              <a:off x="8761075" y="734546"/>
              <a:ext cx="1941393" cy="32193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Google Shape;103;p32"/>
            <p:cNvCxnSpPr/>
            <p:nvPr/>
          </p:nvCxnSpPr>
          <p:spPr>
            <a:xfrm flipH="1">
              <a:off x="8411919" y="2609478"/>
              <a:ext cx="11374" cy="99564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4" name="Google Shape;104;p32"/>
          <p:cNvGrpSpPr/>
          <p:nvPr/>
        </p:nvGrpSpPr>
        <p:grpSpPr>
          <a:xfrm rot="-1265676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5" name="Google Shape;105;p32"/>
            <p:cNvCxnSpPr/>
            <p:nvPr/>
          </p:nvCxnSpPr>
          <p:spPr>
            <a:xfrm>
              <a:off x="9105681" y="1504009"/>
              <a:ext cx="914400" cy="91440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32"/>
            <p:cNvCxnSpPr/>
            <p:nvPr/>
          </p:nvCxnSpPr>
          <p:spPr>
            <a:xfrm rot="10800000" flipH="1">
              <a:off x="8423293" y="2418409"/>
              <a:ext cx="1596788" cy="1910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32"/>
            <p:cNvCxnSpPr/>
            <p:nvPr/>
          </p:nvCxnSpPr>
          <p:spPr>
            <a:xfrm rot="10800000" flipH="1">
              <a:off x="8423293" y="1504009"/>
              <a:ext cx="682388" cy="11054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32"/>
            <p:cNvCxnSpPr/>
            <p:nvPr/>
          </p:nvCxnSpPr>
          <p:spPr>
            <a:xfrm>
              <a:off x="10702469" y="701066"/>
              <a:ext cx="509515" cy="1260143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32"/>
            <p:cNvCxnSpPr/>
            <p:nvPr/>
          </p:nvCxnSpPr>
          <p:spPr>
            <a:xfrm rot="10800000" flipH="1">
              <a:off x="10020081" y="701065"/>
              <a:ext cx="682388" cy="171734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110;p32"/>
            <p:cNvCxnSpPr/>
            <p:nvPr/>
          </p:nvCxnSpPr>
          <p:spPr>
            <a:xfrm rot="10800000" flipH="1">
              <a:off x="9105681" y="701067"/>
              <a:ext cx="1596788" cy="8029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32"/>
            <p:cNvCxnSpPr/>
            <p:nvPr/>
          </p:nvCxnSpPr>
          <p:spPr>
            <a:xfrm rot="10800000" flipH="1">
              <a:off x="8764487" y="2415851"/>
              <a:ext cx="1255594" cy="119503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32"/>
            <p:cNvCxnSpPr/>
            <p:nvPr/>
          </p:nvCxnSpPr>
          <p:spPr>
            <a:xfrm>
              <a:off x="8423293" y="2609478"/>
              <a:ext cx="341194" cy="100140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32"/>
            <p:cNvCxnSpPr/>
            <p:nvPr/>
          </p:nvCxnSpPr>
          <p:spPr>
            <a:xfrm rot="10800000">
              <a:off x="10020081" y="2415851"/>
              <a:ext cx="0" cy="1775916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32"/>
            <p:cNvCxnSpPr/>
            <p:nvPr/>
          </p:nvCxnSpPr>
          <p:spPr>
            <a:xfrm>
              <a:off x="10020081" y="2418409"/>
              <a:ext cx="1026994" cy="7403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32"/>
            <p:cNvCxnSpPr/>
            <p:nvPr/>
          </p:nvCxnSpPr>
          <p:spPr>
            <a:xfrm>
              <a:off x="9111368" y="1501451"/>
              <a:ext cx="792707" cy="1535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32"/>
            <p:cNvCxnSpPr/>
            <p:nvPr/>
          </p:nvCxnSpPr>
          <p:spPr>
            <a:xfrm flipH="1">
              <a:off x="9904075" y="701065"/>
              <a:ext cx="798394" cy="81517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32"/>
            <p:cNvCxnSpPr/>
            <p:nvPr/>
          </p:nvCxnSpPr>
          <p:spPr>
            <a:xfrm>
              <a:off x="8764487" y="3610883"/>
              <a:ext cx="1249907" cy="58088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" name="Google Shape;118;p32"/>
            <p:cNvCxnSpPr/>
            <p:nvPr/>
          </p:nvCxnSpPr>
          <p:spPr>
            <a:xfrm rot="10800000" flipH="1">
              <a:off x="10014394" y="3158800"/>
              <a:ext cx="1032681" cy="103296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32"/>
            <p:cNvCxnSpPr/>
            <p:nvPr/>
          </p:nvCxnSpPr>
          <p:spPr>
            <a:xfrm rot="10800000" flipH="1">
              <a:off x="10020081" y="1961209"/>
              <a:ext cx="1191903" cy="4546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32"/>
            <p:cNvCxnSpPr/>
            <p:nvPr/>
          </p:nvCxnSpPr>
          <p:spPr>
            <a:xfrm flipH="1">
              <a:off x="11052762" y="1961209"/>
              <a:ext cx="159222" cy="11975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" name="Google Shape;121;p32"/>
            <p:cNvCxnSpPr/>
            <p:nvPr/>
          </p:nvCxnSpPr>
          <p:spPr>
            <a:xfrm>
              <a:off x="9904075" y="1501451"/>
              <a:ext cx="116006" cy="91440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122;p32"/>
            <p:cNvCxnSpPr/>
            <p:nvPr/>
          </p:nvCxnSpPr>
          <p:spPr>
            <a:xfrm rot="10800000">
              <a:off x="8417606" y="3605125"/>
              <a:ext cx="343470" cy="320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32"/>
            <p:cNvCxnSpPr/>
            <p:nvPr/>
          </p:nvCxnSpPr>
          <p:spPr>
            <a:xfrm>
              <a:off x="8764487" y="1040840"/>
              <a:ext cx="346881" cy="47539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32"/>
            <p:cNvCxnSpPr/>
            <p:nvPr/>
          </p:nvCxnSpPr>
          <p:spPr>
            <a:xfrm rot="10800000" flipH="1">
              <a:off x="8423292" y="1040840"/>
              <a:ext cx="329821" cy="1568638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32"/>
            <p:cNvCxnSpPr/>
            <p:nvPr/>
          </p:nvCxnSpPr>
          <p:spPr>
            <a:xfrm rot="10800000" flipH="1">
              <a:off x="8761075" y="734546"/>
              <a:ext cx="1941393" cy="32193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126;p32"/>
            <p:cNvCxnSpPr/>
            <p:nvPr/>
          </p:nvCxnSpPr>
          <p:spPr>
            <a:xfrm flipH="1">
              <a:off x="8411919" y="2609478"/>
              <a:ext cx="11374" cy="99564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7" name="Google Shape;127;p32"/>
          <p:cNvGrpSpPr/>
          <p:nvPr/>
        </p:nvGrpSpPr>
        <p:grpSpPr>
          <a:xfrm rot="-2178002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8" name="Google Shape;128;p32"/>
            <p:cNvCxnSpPr/>
            <p:nvPr/>
          </p:nvCxnSpPr>
          <p:spPr>
            <a:xfrm>
              <a:off x="9105681" y="1504009"/>
              <a:ext cx="914400" cy="91440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" name="Google Shape;129;p32"/>
            <p:cNvCxnSpPr/>
            <p:nvPr/>
          </p:nvCxnSpPr>
          <p:spPr>
            <a:xfrm rot="10800000" flipH="1">
              <a:off x="8423293" y="2418409"/>
              <a:ext cx="1596788" cy="1910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" name="Google Shape;130;p32"/>
            <p:cNvCxnSpPr/>
            <p:nvPr/>
          </p:nvCxnSpPr>
          <p:spPr>
            <a:xfrm rot="10800000" flipH="1">
              <a:off x="8423293" y="1504009"/>
              <a:ext cx="682388" cy="11054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" name="Google Shape;131;p32"/>
            <p:cNvCxnSpPr/>
            <p:nvPr/>
          </p:nvCxnSpPr>
          <p:spPr>
            <a:xfrm>
              <a:off x="10702469" y="701066"/>
              <a:ext cx="509515" cy="1260143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" name="Google Shape;132;p32"/>
            <p:cNvCxnSpPr/>
            <p:nvPr/>
          </p:nvCxnSpPr>
          <p:spPr>
            <a:xfrm rot="10800000" flipH="1">
              <a:off x="10020081" y="701065"/>
              <a:ext cx="682388" cy="171734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133;p32"/>
            <p:cNvCxnSpPr/>
            <p:nvPr/>
          </p:nvCxnSpPr>
          <p:spPr>
            <a:xfrm rot="10800000" flipH="1">
              <a:off x="9105681" y="701067"/>
              <a:ext cx="1596788" cy="8029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134;p32"/>
            <p:cNvCxnSpPr/>
            <p:nvPr/>
          </p:nvCxnSpPr>
          <p:spPr>
            <a:xfrm rot="10800000" flipH="1">
              <a:off x="8764487" y="2415851"/>
              <a:ext cx="1255594" cy="119503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" name="Google Shape;135;p32"/>
            <p:cNvCxnSpPr/>
            <p:nvPr/>
          </p:nvCxnSpPr>
          <p:spPr>
            <a:xfrm>
              <a:off x="8423293" y="2609478"/>
              <a:ext cx="341194" cy="100140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p32"/>
            <p:cNvCxnSpPr/>
            <p:nvPr/>
          </p:nvCxnSpPr>
          <p:spPr>
            <a:xfrm rot="10800000">
              <a:off x="10020081" y="2415851"/>
              <a:ext cx="0" cy="1775916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32"/>
            <p:cNvCxnSpPr/>
            <p:nvPr/>
          </p:nvCxnSpPr>
          <p:spPr>
            <a:xfrm>
              <a:off x="10020081" y="2418409"/>
              <a:ext cx="1026994" cy="7403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32"/>
            <p:cNvCxnSpPr/>
            <p:nvPr/>
          </p:nvCxnSpPr>
          <p:spPr>
            <a:xfrm>
              <a:off x="9111368" y="1501451"/>
              <a:ext cx="792707" cy="1535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" name="Google Shape;139;p32"/>
            <p:cNvCxnSpPr/>
            <p:nvPr/>
          </p:nvCxnSpPr>
          <p:spPr>
            <a:xfrm flipH="1">
              <a:off x="9904075" y="701065"/>
              <a:ext cx="798394" cy="81517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32"/>
            <p:cNvCxnSpPr/>
            <p:nvPr/>
          </p:nvCxnSpPr>
          <p:spPr>
            <a:xfrm>
              <a:off x="8764487" y="3610883"/>
              <a:ext cx="1249907" cy="58088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32"/>
            <p:cNvCxnSpPr/>
            <p:nvPr/>
          </p:nvCxnSpPr>
          <p:spPr>
            <a:xfrm rot="10800000" flipH="1">
              <a:off x="10014394" y="3158800"/>
              <a:ext cx="1032681" cy="103296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32"/>
            <p:cNvCxnSpPr/>
            <p:nvPr/>
          </p:nvCxnSpPr>
          <p:spPr>
            <a:xfrm rot="10800000" flipH="1">
              <a:off x="10020081" y="1961209"/>
              <a:ext cx="1191903" cy="4546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143;p32"/>
            <p:cNvCxnSpPr/>
            <p:nvPr/>
          </p:nvCxnSpPr>
          <p:spPr>
            <a:xfrm flipH="1">
              <a:off x="11052762" y="1961209"/>
              <a:ext cx="159222" cy="11975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32"/>
            <p:cNvCxnSpPr/>
            <p:nvPr/>
          </p:nvCxnSpPr>
          <p:spPr>
            <a:xfrm>
              <a:off x="9904075" y="1501451"/>
              <a:ext cx="116006" cy="91440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32"/>
            <p:cNvCxnSpPr/>
            <p:nvPr/>
          </p:nvCxnSpPr>
          <p:spPr>
            <a:xfrm rot="10800000">
              <a:off x="8417606" y="3605125"/>
              <a:ext cx="343470" cy="320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32"/>
            <p:cNvCxnSpPr/>
            <p:nvPr/>
          </p:nvCxnSpPr>
          <p:spPr>
            <a:xfrm>
              <a:off x="8764487" y="1040840"/>
              <a:ext cx="346881" cy="47539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32"/>
            <p:cNvCxnSpPr/>
            <p:nvPr/>
          </p:nvCxnSpPr>
          <p:spPr>
            <a:xfrm rot="10800000" flipH="1">
              <a:off x="8423292" y="1040840"/>
              <a:ext cx="329821" cy="1568638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148;p32"/>
            <p:cNvCxnSpPr/>
            <p:nvPr/>
          </p:nvCxnSpPr>
          <p:spPr>
            <a:xfrm rot="10800000" flipH="1">
              <a:off x="8761075" y="734546"/>
              <a:ext cx="1941393" cy="32193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149;p32"/>
            <p:cNvCxnSpPr/>
            <p:nvPr/>
          </p:nvCxnSpPr>
          <p:spPr>
            <a:xfrm flipH="1">
              <a:off x="8411919" y="2609478"/>
              <a:ext cx="11374" cy="99564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0" name="Google Shape;150;p32"/>
          <p:cNvGrpSpPr/>
          <p:nvPr/>
        </p:nvGrpSpPr>
        <p:grpSpPr>
          <a:xfrm rot="-2178002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51" name="Google Shape;151;p32"/>
            <p:cNvCxnSpPr/>
            <p:nvPr/>
          </p:nvCxnSpPr>
          <p:spPr>
            <a:xfrm>
              <a:off x="9105681" y="1504009"/>
              <a:ext cx="914400" cy="91440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152;p32"/>
            <p:cNvCxnSpPr/>
            <p:nvPr/>
          </p:nvCxnSpPr>
          <p:spPr>
            <a:xfrm rot="10800000" flipH="1">
              <a:off x="8423293" y="2418409"/>
              <a:ext cx="1596788" cy="1910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153;p32"/>
            <p:cNvCxnSpPr/>
            <p:nvPr/>
          </p:nvCxnSpPr>
          <p:spPr>
            <a:xfrm rot="10800000" flipH="1">
              <a:off x="8423293" y="1504009"/>
              <a:ext cx="682388" cy="11054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" name="Google Shape;154;p32"/>
            <p:cNvCxnSpPr/>
            <p:nvPr/>
          </p:nvCxnSpPr>
          <p:spPr>
            <a:xfrm>
              <a:off x="10702469" y="701066"/>
              <a:ext cx="509515" cy="1260143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" name="Google Shape;155;p32"/>
            <p:cNvCxnSpPr/>
            <p:nvPr/>
          </p:nvCxnSpPr>
          <p:spPr>
            <a:xfrm rot="10800000" flipH="1">
              <a:off x="10020081" y="701065"/>
              <a:ext cx="682388" cy="171734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32"/>
            <p:cNvCxnSpPr/>
            <p:nvPr/>
          </p:nvCxnSpPr>
          <p:spPr>
            <a:xfrm rot="10800000" flipH="1">
              <a:off x="9105681" y="701067"/>
              <a:ext cx="1596788" cy="8029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157;p32"/>
            <p:cNvCxnSpPr/>
            <p:nvPr/>
          </p:nvCxnSpPr>
          <p:spPr>
            <a:xfrm rot="10800000" flipH="1">
              <a:off x="8764487" y="2415851"/>
              <a:ext cx="1255594" cy="119503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158;p32"/>
            <p:cNvCxnSpPr/>
            <p:nvPr/>
          </p:nvCxnSpPr>
          <p:spPr>
            <a:xfrm>
              <a:off x="8423293" y="2609478"/>
              <a:ext cx="341194" cy="100140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159;p32"/>
            <p:cNvCxnSpPr/>
            <p:nvPr/>
          </p:nvCxnSpPr>
          <p:spPr>
            <a:xfrm rot="10800000">
              <a:off x="10020081" y="2415851"/>
              <a:ext cx="0" cy="1775916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160;p32"/>
            <p:cNvCxnSpPr/>
            <p:nvPr/>
          </p:nvCxnSpPr>
          <p:spPr>
            <a:xfrm>
              <a:off x="10020081" y="2418409"/>
              <a:ext cx="1026994" cy="7403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161;p32"/>
            <p:cNvCxnSpPr/>
            <p:nvPr/>
          </p:nvCxnSpPr>
          <p:spPr>
            <a:xfrm>
              <a:off x="9111368" y="1501451"/>
              <a:ext cx="792707" cy="1535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162;p32"/>
            <p:cNvCxnSpPr/>
            <p:nvPr/>
          </p:nvCxnSpPr>
          <p:spPr>
            <a:xfrm flipH="1">
              <a:off x="9904075" y="701065"/>
              <a:ext cx="798394" cy="81517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163;p32"/>
            <p:cNvCxnSpPr/>
            <p:nvPr/>
          </p:nvCxnSpPr>
          <p:spPr>
            <a:xfrm>
              <a:off x="8764487" y="3610883"/>
              <a:ext cx="1249907" cy="58088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164;p32"/>
            <p:cNvCxnSpPr/>
            <p:nvPr/>
          </p:nvCxnSpPr>
          <p:spPr>
            <a:xfrm rot="10800000" flipH="1">
              <a:off x="10014394" y="3158800"/>
              <a:ext cx="1032681" cy="103296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165;p32"/>
            <p:cNvCxnSpPr/>
            <p:nvPr/>
          </p:nvCxnSpPr>
          <p:spPr>
            <a:xfrm rot="10800000" flipH="1">
              <a:off x="10020081" y="1961209"/>
              <a:ext cx="1191903" cy="4546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166;p32"/>
            <p:cNvCxnSpPr/>
            <p:nvPr/>
          </p:nvCxnSpPr>
          <p:spPr>
            <a:xfrm flipH="1">
              <a:off x="11052762" y="1961209"/>
              <a:ext cx="159222" cy="11975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167;p32"/>
            <p:cNvCxnSpPr/>
            <p:nvPr/>
          </p:nvCxnSpPr>
          <p:spPr>
            <a:xfrm>
              <a:off x="9904075" y="1501451"/>
              <a:ext cx="116006" cy="91440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168;p32"/>
            <p:cNvCxnSpPr/>
            <p:nvPr/>
          </p:nvCxnSpPr>
          <p:spPr>
            <a:xfrm rot="10800000">
              <a:off x="8417606" y="3605125"/>
              <a:ext cx="343470" cy="320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169;p32"/>
            <p:cNvCxnSpPr/>
            <p:nvPr/>
          </p:nvCxnSpPr>
          <p:spPr>
            <a:xfrm>
              <a:off x="8764487" y="1040840"/>
              <a:ext cx="346881" cy="47539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" name="Google Shape;170;p32"/>
            <p:cNvCxnSpPr/>
            <p:nvPr/>
          </p:nvCxnSpPr>
          <p:spPr>
            <a:xfrm rot="10800000" flipH="1">
              <a:off x="8423292" y="1040840"/>
              <a:ext cx="329821" cy="1568638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" name="Google Shape;171;p32"/>
            <p:cNvCxnSpPr/>
            <p:nvPr/>
          </p:nvCxnSpPr>
          <p:spPr>
            <a:xfrm rot="10800000" flipH="1">
              <a:off x="8761075" y="734546"/>
              <a:ext cx="1941393" cy="32193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Google Shape;172;p32"/>
            <p:cNvCxnSpPr/>
            <p:nvPr/>
          </p:nvCxnSpPr>
          <p:spPr>
            <a:xfrm flipH="1">
              <a:off x="8411919" y="2609478"/>
              <a:ext cx="11374" cy="99564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3" name="Google Shape;173;p32"/>
          <p:cNvGrpSpPr/>
          <p:nvPr/>
        </p:nvGrpSpPr>
        <p:grpSpPr>
          <a:xfrm rot="-2178002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4" name="Google Shape;174;p32"/>
            <p:cNvCxnSpPr/>
            <p:nvPr/>
          </p:nvCxnSpPr>
          <p:spPr>
            <a:xfrm>
              <a:off x="9105681" y="1504009"/>
              <a:ext cx="914400" cy="91440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" name="Google Shape;175;p32"/>
            <p:cNvCxnSpPr/>
            <p:nvPr/>
          </p:nvCxnSpPr>
          <p:spPr>
            <a:xfrm rot="10800000" flipH="1">
              <a:off x="8423293" y="2418409"/>
              <a:ext cx="1596788" cy="1910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" name="Google Shape;176;p32"/>
            <p:cNvCxnSpPr/>
            <p:nvPr/>
          </p:nvCxnSpPr>
          <p:spPr>
            <a:xfrm rot="10800000" flipH="1">
              <a:off x="8423293" y="1504009"/>
              <a:ext cx="682388" cy="1105469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" name="Google Shape;177;p32"/>
            <p:cNvCxnSpPr/>
            <p:nvPr/>
          </p:nvCxnSpPr>
          <p:spPr>
            <a:xfrm>
              <a:off x="10702469" y="701066"/>
              <a:ext cx="509515" cy="1260143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" name="Google Shape;178;p32"/>
            <p:cNvCxnSpPr/>
            <p:nvPr/>
          </p:nvCxnSpPr>
          <p:spPr>
            <a:xfrm rot="10800000" flipH="1">
              <a:off x="10020081" y="701065"/>
              <a:ext cx="682388" cy="171734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" name="Google Shape;179;p32"/>
            <p:cNvCxnSpPr/>
            <p:nvPr/>
          </p:nvCxnSpPr>
          <p:spPr>
            <a:xfrm rot="10800000" flipH="1">
              <a:off x="9105681" y="701067"/>
              <a:ext cx="1596788" cy="8029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" name="Google Shape;180;p32"/>
            <p:cNvCxnSpPr/>
            <p:nvPr/>
          </p:nvCxnSpPr>
          <p:spPr>
            <a:xfrm rot="10800000" flipH="1">
              <a:off x="8764487" y="2415851"/>
              <a:ext cx="1255594" cy="119503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" name="Google Shape;181;p32"/>
            <p:cNvCxnSpPr/>
            <p:nvPr/>
          </p:nvCxnSpPr>
          <p:spPr>
            <a:xfrm>
              <a:off x="8423293" y="2609478"/>
              <a:ext cx="341194" cy="100140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" name="Google Shape;182;p32"/>
            <p:cNvCxnSpPr/>
            <p:nvPr/>
          </p:nvCxnSpPr>
          <p:spPr>
            <a:xfrm rot="10800000">
              <a:off x="10020081" y="2415851"/>
              <a:ext cx="0" cy="1775916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" name="Google Shape;183;p32"/>
            <p:cNvCxnSpPr/>
            <p:nvPr/>
          </p:nvCxnSpPr>
          <p:spPr>
            <a:xfrm>
              <a:off x="10020081" y="2418409"/>
              <a:ext cx="1026994" cy="7403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" name="Google Shape;184;p32"/>
            <p:cNvCxnSpPr/>
            <p:nvPr/>
          </p:nvCxnSpPr>
          <p:spPr>
            <a:xfrm>
              <a:off x="9111368" y="1501451"/>
              <a:ext cx="792707" cy="1535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Google Shape;185;p32"/>
            <p:cNvCxnSpPr/>
            <p:nvPr/>
          </p:nvCxnSpPr>
          <p:spPr>
            <a:xfrm flipH="1">
              <a:off x="9904075" y="701065"/>
              <a:ext cx="798394" cy="815170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Google Shape;186;p32"/>
            <p:cNvCxnSpPr/>
            <p:nvPr/>
          </p:nvCxnSpPr>
          <p:spPr>
            <a:xfrm>
              <a:off x="8764487" y="3610883"/>
              <a:ext cx="1249907" cy="580884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" name="Google Shape;187;p32"/>
            <p:cNvCxnSpPr/>
            <p:nvPr/>
          </p:nvCxnSpPr>
          <p:spPr>
            <a:xfrm rot="10800000" flipH="1">
              <a:off x="10014394" y="3158800"/>
              <a:ext cx="1032681" cy="103296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" name="Google Shape;188;p32"/>
            <p:cNvCxnSpPr/>
            <p:nvPr/>
          </p:nvCxnSpPr>
          <p:spPr>
            <a:xfrm rot="10800000" flipH="1">
              <a:off x="10020081" y="1961209"/>
              <a:ext cx="1191903" cy="45464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32"/>
            <p:cNvCxnSpPr/>
            <p:nvPr/>
          </p:nvCxnSpPr>
          <p:spPr>
            <a:xfrm flipH="1">
              <a:off x="11052762" y="1961209"/>
              <a:ext cx="159222" cy="119759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32"/>
            <p:cNvCxnSpPr/>
            <p:nvPr/>
          </p:nvCxnSpPr>
          <p:spPr>
            <a:xfrm>
              <a:off x="9904075" y="1501451"/>
              <a:ext cx="116006" cy="91440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32"/>
            <p:cNvCxnSpPr/>
            <p:nvPr/>
          </p:nvCxnSpPr>
          <p:spPr>
            <a:xfrm rot="10800000">
              <a:off x="8417606" y="3605125"/>
              <a:ext cx="343470" cy="3202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" name="Google Shape;192;p32"/>
            <p:cNvCxnSpPr/>
            <p:nvPr/>
          </p:nvCxnSpPr>
          <p:spPr>
            <a:xfrm>
              <a:off x="8764487" y="1040840"/>
              <a:ext cx="346881" cy="475395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" name="Google Shape;193;p32"/>
            <p:cNvCxnSpPr/>
            <p:nvPr/>
          </p:nvCxnSpPr>
          <p:spPr>
            <a:xfrm rot="10800000" flipH="1">
              <a:off x="8423292" y="1040840"/>
              <a:ext cx="329821" cy="1568638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" name="Google Shape;194;p32"/>
            <p:cNvCxnSpPr/>
            <p:nvPr/>
          </p:nvCxnSpPr>
          <p:spPr>
            <a:xfrm rot="10800000" flipH="1">
              <a:off x="8761075" y="734546"/>
              <a:ext cx="1941393" cy="321931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" name="Google Shape;195;p32"/>
            <p:cNvCxnSpPr/>
            <p:nvPr/>
          </p:nvCxnSpPr>
          <p:spPr>
            <a:xfrm flipH="1">
              <a:off x="8411919" y="2609478"/>
              <a:ext cx="11374" cy="995647"/>
            </a:xfrm>
            <a:prstGeom prst="straightConnector1">
              <a:avLst/>
            </a:prstGeom>
            <a:noFill/>
            <a:ln w="9525" cap="flat" cmpd="sng">
              <a:solidFill>
                <a:srgbClr val="9DD7E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6" name="Google Shape;196;p32"/>
          <p:cNvSpPr/>
          <p:nvPr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rgbClr val="229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2"/>
          <p:cNvSpPr/>
          <p:nvPr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rgbClr val="1769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tyle slide layout">
  <p:cSld name="4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tyle slide layout">
  <p:cSld name="7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tyle slide layout">
  <p:cSld name="5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tyle slide layout">
  <p:cSld name="6_Style slide layout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solidFill>
          <a:schemeClr val="accen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Images &amp; Contents Layout">
  <p:cSld name="37_Images &amp; Contents Layou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>
            <a:spLocks noGrp="1"/>
          </p:cNvSpPr>
          <p:nvPr>
            <p:ph type="pic" idx="2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7"/>
          <p:cNvSpPr/>
          <p:nvPr/>
        </p:nvSpPr>
        <p:spPr>
          <a:xfrm>
            <a:off x="0" y="0"/>
            <a:ext cx="2038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yle slide layout">
  <p:cSld name="1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tyle slide layout">
  <p:cSld name="3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yle slide layout">
  <p:cSld name="2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d.educacao.sp.gov.br/ConsultaPublica/Consult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 txBox="1"/>
          <p:nvPr/>
        </p:nvSpPr>
        <p:spPr>
          <a:xfrm>
            <a:off x="1461888" y="692496"/>
            <a:ext cx="97243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Programa de Matrícula Antecipada/Chamada Escolar – Ano 2020</a:t>
            </a:r>
            <a:endParaRPr/>
          </a:p>
        </p:txBody>
      </p:sp>
      <p:sp>
        <p:nvSpPr>
          <p:cNvPr id="224" name="Google Shape;224;p1"/>
          <p:cNvSpPr/>
          <p:nvPr/>
        </p:nvSpPr>
        <p:spPr>
          <a:xfrm>
            <a:off x="218574" y="3429000"/>
            <a:ext cx="1175485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Resolução SEDUC 40– Matrícula Ensino Fundamental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Resolução </a:t>
            </a:r>
            <a:r>
              <a:rPr lang="pt-BR" sz="3600" b="0" i="0" u="none" strike="noStrike" cap="non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SEDUC 41– 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Matrícula Ensino Médio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2"/>
          <p:cNvSpPr/>
          <p:nvPr/>
        </p:nvSpPr>
        <p:spPr>
          <a:xfrm>
            <a:off x="52423" y="1153241"/>
            <a:ext cx="3400640" cy="151861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2"/>
          <p:cNvSpPr/>
          <p:nvPr/>
        </p:nvSpPr>
        <p:spPr>
          <a:xfrm>
            <a:off x="1265775" y="140839"/>
            <a:ext cx="848413" cy="848413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12" descr="Conexõ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4507" y="176482"/>
            <a:ext cx="832356" cy="832356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2"/>
          <p:cNvSpPr txBox="1"/>
          <p:nvPr/>
        </p:nvSpPr>
        <p:spPr>
          <a:xfrm>
            <a:off x="759206" y="1388989"/>
            <a:ext cx="1973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Outubro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2"/>
          <p:cNvSpPr/>
          <p:nvPr/>
        </p:nvSpPr>
        <p:spPr>
          <a:xfrm rot="5400000">
            <a:off x="2586850" y="767975"/>
            <a:ext cx="1491900" cy="4838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2"/>
          <p:cNvSpPr/>
          <p:nvPr/>
        </p:nvSpPr>
        <p:spPr>
          <a:xfrm rot="-2700000">
            <a:off x="4887085" y="2671390"/>
            <a:ext cx="838770" cy="838770"/>
          </a:xfrm>
          <a:prstGeom prst="ellipse">
            <a:avLst/>
          </a:prstGeom>
          <a:solidFill>
            <a:srgbClr val="229ECE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2"/>
          <p:cNvSpPr/>
          <p:nvPr/>
        </p:nvSpPr>
        <p:spPr>
          <a:xfrm rot="-2700000">
            <a:off x="4930364" y="2749455"/>
            <a:ext cx="682641" cy="68264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2"/>
          <p:cNvSpPr txBox="1"/>
          <p:nvPr/>
        </p:nvSpPr>
        <p:spPr>
          <a:xfrm>
            <a:off x="4886720" y="2906125"/>
            <a:ext cx="76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2"/>
          <p:cNvSpPr/>
          <p:nvPr/>
        </p:nvSpPr>
        <p:spPr>
          <a:xfrm rot="-5400000">
            <a:off x="1917575" y="2515737"/>
            <a:ext cx="1931400" cy="4838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2"/>
          <p:cNvSpPr/>
          <p:nvPr/>
        </p:nvSpPr>
        <p:spPr>
          <a:xfrm rot="-2700000">
            <a:off x="506537" y="4331550"/>
            <a:ext cx="935927" cy="103562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12" descr="E:\002-KIMS BUSINESS\007-04-1-FIVERR\01-PPT-TEMPLATE\COVER-PSD\05-cut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693690" y="4388556"/>
            <a:ext cx="1150267" cy="205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12"/>
          <p:cNvGrpSpPr/>
          <p:nvPr/>
        </p:nvGrpSpPr>
        <p:grpSpPr>
          <a:xfrm>
            <a:off x="933324" y="2499357"/>
            <a:ext cx="3782459" cy="833164"/>
            <a:chOff x="186053" y="3817386"/>
            <a:chExt cx="4713485" cy="833164"/>
          </a:xfrm>
        </p:grpSpPr>
        <p:sp>
          <p:nvSpPr>
            <p:cNvPr id="458" name="Google Shape;458;p12"/>
            <p:cNvSpPr txBox="1"/>
            <p:nvPr/>
          </p:nvSpPr>
          <p:spPr>
            <a:xfrm>
              <a:off x="186053" y="4188850"/>
              <a:ext cx="4620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dirty="0">
                  <a:latin typeface="Arial"/>
                  <a:ea typeface="Arial"/>
                  <a:cs typeface="Arial"/>
                  <a:sym typeface="Arial"/>
                </a:rPr>
                <a:t>Aceitação da indicação realizada pela SED para as matrículas dos estudantes em continuidade</a:t>
              </a:r>
              <a:endParaRPr sz="180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2"/>
            <p:cNvSpPr txBox="1"/>
            <p:nvPr/>
          </p:nvSpPr>
          <p:spPr>
            <a:xfrm>
              <a:off x="211738" y="3817386"/>
              <a:ext cx="4687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latin typeface="Arial"/>
                  <a:ea typeface="Arial"/>
                  <a:cs typeface="Arial"/>
                  <a:sym typeface="Arial"/>
                </a:rPr>
                <a:t>De 14 a 18/10</a:t>
              </a:r>
              <a:endParaRPr sz="1800" b="1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12"/>
          <p:cNvGrpSpPr/>
          <p:nvPr/>
        </p:nvGrpSpPr>
        <p:grpSpPr>
          <a:xfrm>
            <a:off x="1432325" y="4104323"/>
            <a:ext cx="3800941" cy="1622964"/>
            <a:chOff x="152296" y="4307149"/>
            <a:chExt cx="4736375" cy="1622964"/>
          </a:xfrm>
        </p:grpSpPr>
        <p:sp>
          <p:nvSpPr>
            <p:cNvPr id="461" name="Google Shape;461;p12"/>
            <p:cNvSpPr txBox="1"/>
            <p:nvPr/>
          </p:nvSpPr>
          <p:spPr>
            <a:xfrm>
              <a:off x="152296" y="4560313"/>
              <a:ext cx="4713600" cy="136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Ajuste, pelas </a:t>
              </a:r>
              <a:r>
                <a:rPr lang="pt-BR" sz="1800" dirty="0" err="1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DEs</a:t>
              </a:r>
              <a:r>
                <a:rPr lang="pt-BR" sz="18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, do quadro-resumo e das classes previstas para o ano de 2020, com vistas ao atendimento da totalidade dos estudantes definidos e em continuidade de estudos.</a:t>
              </a: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2"/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De 21 a 31/10: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3" name="Google Shape;463;p12" descr="E:\002-KIMS BUSINESS\007-04-1-FIVERR\01-PPT-TEMPLATE\COVER-PSD\05-cut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226225" y="3101462"/>
            <a:ext cx="1461400" cy="1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12"/>
          <p:cNvSpPr txBox="1"/>
          <p:nvPr/>
        </p:nvSpPr>
        <p:spPr>
          <a:xfrm>
            <a:off x="589608" y="4674938"/>
            <a:ext cx="76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pt-BR" sz="2400" b="1">
                <a:solidFill>
                  <a:srgbClr val="3F3F3F"/>
                </a:solidFill>
              </a:rPr>
              <a:t>2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"/>
          <p:cNvSpPr/>
          <p:nvPr/>
        </p:nvSpPr>
        <p:spPr>
          <a:xfrm>
            <a:off x="52423" y="1153241"/>
            <a:ext cx="3400640" cy="151861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3"/>
          <p:cNvSpPr/>
          <p:nvPr/>
        </p:nvSpPr>
        <p:spPr>
          <a:xfrm>
            <a:off x="1265775" y="140839"/>
            <a:ext cx="848413" cy="848413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13" descr="Conexõ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4507" y="176482"/>
            <a:ext cx="832356" cy="832356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3"/>
          <p:cNvSpPr txBox="1"/>
          <p:nvPr/>
        </p:nvSpPr>
        <p:spPr>
          <a:xfrm>
            <a:off x="759206" y="1388989"/>
            <a:ext cx="1973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Outubro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3"/>
          <p:cNvSpPr/>
          <p:nvPr/>
        </p:nvSpPr>
        <p:spPr>
          <a:xfrm>
            <a:off x="3636146" y="747850"/>
            <a:ext cx="8076453" cy="810782"/>
          </a:xfrm>
          <a:prstGeom prst="roundRect">
            <a:avLst>
              <a:gd name="adj" fmla="val 7734"/>
            </a:avLst>
          </a:prstGeom>
          <a:solidFill>
            <a:srgbClr val="5EBEE4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 1º a 31 - </a:t>
            </a:r>
            <a:r>
              <a:rPr lang="pt-BR" sz="1600" b="1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Fase de Inscrição</a:t>
            </a: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chamada escolar e cadastramento, na SED, de crianças, jovens e adultos que se encontrem fora da escola pública, para matrícula, em qualquer ano/série do EF e EM, em escola estadual e municipal, inclusive na modalidade EJA.</a:t>
            </a:r>
            <a:endParaRPr sz="16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75" name="Google Shape;47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2289" y="2622914"/>
            <a:ext cx="3802981" cy="31184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6" name="Google Shape;476;p13"/>
          <p:cNvGraphicFramePr/>
          <p:nvPr/>
        </p:nvGraphicFramePr>
        <p:xfrm>
          <a:off x="6445287" y="2925999"/>
          <a:ext cx="3549325" cy="2512275"/>
        </p:xfrm>
        <a:graphic>
          <a:graphicData uri="http://schemas.openxmlformats.org/drawingml/2006/table">
            <a:tbl>
              <a:tblPr firstRow="1" bandRow="1">
                <a:noFill/>
                <a:tableStyleId>{DF9A69B4-8801-4CBE-8E86-7D27E1627688}</a:tableStyleId>
              </a:tblPr>
              <a:tblGrid>
                <a:gridCol w="35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>
                          <a:solidFill>
                            <a:schemeClr val="lt1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Divulgue: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EB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392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pt-BR" sz="24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Cartazes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pt-BR" sz="24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Grêmios Estudantis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pt-BR" sz="24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Reuniões de Pais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pt-BR" sz="24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Rádio/TV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pt-BR" sz="24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Mídia Digital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" name="Google Shape;481;p14"/>
          <p:cNvCxnSpPr>
            <a:endCxn id="482" idx="3"/>
          </p:cNvCxnSpPr>
          <p:nvPr/>
        </p:nvCxnSpPr>
        <p:spPr>
          <a:xfrm rot="10800000" flipH="1">
            <a:off x="2561860" y="4587718"/>
            <a:ext cx="2250600" cy="240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3" name="Google Shape;483;p14"/>
          <p:cNvCxnSpPr>
            <a:endCxn id="484" idx="2"/>
          </p:cNvCxnSpPr>
          <p:nvPr/>
        </p:nvCxnSpPr>
        <p:spPr>
          <a:xfrm rot="10800000" flipH="1">
            <a:off x="7436525" y="3725000"/>
            <a:ext cx="2109000" cy="377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5" name="Google Shape;485;p14"/>
          <p:cNvCxnSpPr/>
          <p:nvPr/>
        </p:nvCxnSpPr>
        <p:spPr>
          <a:xfrm rot="10800000" flipH="1">
            <a:off x="10263364" y="2179791"/>
            <a:ext cx="807278" cy="794621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6" name="Google Shape;486;p14"/>
          <p:cNvCxnSpPr>
            <a:stCxn id="484" idx="7"/>
          </p:cNvCxnSpPr>
          <p:nvPr/>
        </p:nvCxnSpPr>
        <p:spPr>
          <a:xfrm rot="10800000" flipH="1">
            <a:off x="9685288" y="2909308"/>
            <a:ext cx="638100" cy="7578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2" name="Google Shape;482;p14"/>
          <p:cNvSpPr/>
          <p:nvPr/>
        </p:nvSpPr>
        <p:spPr>
          <a:xfrm>
            <a:off x="4788480" y="4447955"/>
            <a:ext cx="163742" cy="163742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4"/>
          <p:cNvSpPr/>
          <p:nvPr/>
        </p:nvSpPr>
        <p:spPr>
          <a:xfrm>
            <a:off x="9545525" y="3643129"/>
            <a:ext cx="163742" cy="163742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4"/>
          <p:cNvSpPr txBox="1"/>
          <p:nvPr/>
        </p:nvSpPr>
        <p:spPr>
          <a:xfrm>
            <a:off x="4040722" y="3806871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2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4"/>
          <p:cNvSpPr txBox="1"/>
          <p:nvPr/>
        </p:nvSpPr>
        <p:spPr>
          <a:xfrm>
            <a:off x="7051379" y="4244003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2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4"/>
          <p:cNvSpPr txBox="1"/>
          <p:nvPr/>
        </p:nvSpPr>
        <p:spPr>
          <a:xfrm>
            <a:off x="9792950" y="3432612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2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4"/>
          <p:cNvSpPr txBox="1"/>
          <p:nvPr/>
        </p:nvSpPr>
        <p:spPr>
          <a:xfrm>
            <a:off x="6278117" y="4943511"/>
            <a:ext cx="25674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Alunos definidos (rede pública)</a:t>
            </a:r>
            <a:endParaRPr sz="1800" dirty="0"/>
          </a:p>
        </p:txBody>
      </p:sp>
      <p:cxnSp>
        <p:nvCxnSpPr>
          <p:cNvPr id="491" name="Google Shape;491;p14"/>
          <p:cNvCxnSpPr/>
          <p:nvPr/>
        </p:nvCxnSpPr>
        <p:spPr>
          <a:xfrm flipH="1">
            <a:off x="11058652" y="839265"/>
            <a:ext cx="23979" cy="1370692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14"/>
          <p:cNvCxnSpPr/>
          <p:nvPr/>
        </p:nvCxnSpPr>
        <p:spPr>
          <a:xfrm rot="10800000" flipH="1">
            <a:off x="10626869" y="840961"/>
            <a:ext cx="455940" cy="43856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3" name="Google Shape;493;p14"/>
          <p:cNvCxnSpPr/>
          <p:nvPr/>
        </p:nvCxnSpPr>
        <p:spPr>
          <a:xfrm rot="10800000">
            <a:off x="11064526" y="839265"/>
            <a:ext cx="433376" cy="416858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94" name="Google Shape;494;p14"/>
          <p:cNvGrpSpPr/>
          <p:nvPr/>
        </p:nvGrpSpPr>
        <p:grpSpPr>
          <a:xfrm>
            <a:off x="4428445" y="1653940"/>
            <a:ext cx="3446039" cy="2794015"/>
            <a:chOff x="4428445" y="1653940"/>
            <a:chExt cx="3446039" cy="2794015"/>
          </a:xfrm>
        </p:grpSpPr>
        <p:cxnSp>
          <p:nvCxnSpPr>
            <p:cNvPr id="495" name="Google Shape;495;p14"/>
            <p:cNvCxnSpPr/>
            <p:nvPr/>
          </p:nvCxnSpPr>
          <p:spPr>
            <a:xfrm>
              <a:off x="4428445" y="3083840"/>
              <a:ext cx="441906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6" name="Google Shape;496;p14"/>
            <p:cNvCxnSpPr>
              <a:endCxn id="482" idx="0"/>
            </p:cNvCxnSpPr>
            <p:nvPr/>
          </p:nvCxnSpPr>
          <p:spPr>
            <a:xfrm flipH="1">
              <a:off x="4870351" y="3051455"/>
              <a:ext cx="2100" cy="13965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7" name="Google Shape;497;p14"/>
            <p:cNvCxnSpPr/>
            <p:nvPr/>
          </p:nvCxnSpPr>
          <p:spPr>
            <a:xfrm>
              <a:off x="7402022" y="3087232"/>
              <a:ext cx="441906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8" name="Google Shape;498;p14"/>
            <p:cNvCxnSpPr/>
            <p:nvPr/>
          </p:nvCxnSpPr>
          <p:spPr>
            <a:xfrm>
              <a:off x="7410620" y="3085536"/>
              <a:ext cx="43559" cy="909082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9" name="Google Shape;499;p14"/>
            <p:cNvCxnSpPr/>
            <p:nvPr/>
          </p:nvCxnSpPr>
          <p:spPr>
            <a:xfrm>
              <a:off x="6881121" y="1653940"/>
              <a:ext cx="0" cy="73573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0" name="Google Shape;500;p14"/>
            <p:cNvCxnSpPr/>
            <p:nvPr/>
          </p:nvCxnSpPr>
          <p:spPr>
            <a:xfrm rot="10800000" flipH="1">
              <a:off x="4428445" y="1839083"/>
              <a:ext cx="1729391" cy="1244757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1" name="Google Shape;501;p14"/>
            <p:cNvCxnSpPr/>
            <p:nvPr/>
          </p:nvCxnSpPr>
          <p:spPr>
            <a:xfrm rot="10800000">
              <a:off x="7249199" y="2648081"/>
              <a:ext cx="625285" cy="43576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2" name="Google Shape;502;p14"/>
            <p:cNvCxnSpPr/>
            <p:nvPr/>
          </p:nvCxnSpPr>
          <p:spPr>
            <a:xfrm rot="10800000">
              <a:off x="6151669" y="1837388"/>
              <a:ext cx="733556" cy="53116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3" name="Google Shape;503;p14"/>
            <p:cNvCxnSpPr/>
            <p:nvPr/>
          </p:nvCxnSpPr>
          <p:spPr>
            <a:xfrm>
              <a:off x="7249199" y="1653940"/>
              <a:ext cx="0" cy="98863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4" name="Google Shape;504;p14"/>
            <p:cNvCxnSpPr/>
            <p:nvPr/>
          </p:nvCxnSpPr>
          <p:spPr>
            <a:xfrm>
              <a:off x="6870101" y="1653940"/>
              <a:ext cx="379098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05" name="Google Shape;505;p14"/>
          <p:cNvGrpSpPr/>
          <p:nvPr/>
        </p:nvGrpSpPr>
        <p:grpSpPr>
          <a:xfrm>
            <a:off x="6274838" y="2909422"/>
            <a:ext cx="837477" cy="850987"/>
            <a:chOff x="5951998" y="2924697"/>
            <a:chExt cx="1104830" cy="1122653"/>
          </a:xfrm>
        </p:grpSpPr>
        <p:sp>
          <p:nvSpPr>
            <p:cNvPr id="506" name="Google Shape;506;p14"/>
            <p:cNvSpPr/>
            <p:nvPr/>
          </p:nvSpPr>
          <p:spPr>
            <a:xfrm>
              <a:off x="5951998" y="2924697"/>
              <a:ext cx="512891" cy="512891"/>
            </a:xfrm>
            <a:prstGeom prst="rect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6543937" y="2924697"/>
              <a:ext cx="512891" cy="512891"/>
            </a:xfrm>
            <a:prstGeom prst="rect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5951998" y="3534459"/>
              <a:ext cx="512891" cy="512891"/>
            </a:xfrm>
            <a:prstGeom prst="rect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6543937" y="3534459"/>
              <a:ext cx="512891" cy="512891"/>
            </a:xfrm>
            <a:prstGeom prst="rect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" name="Google Shape;510;p14"/>
          <p:cNvSpPr txBox="1">
            <a:spLocks noGrp="1"/>
          </p:cNvSpPr>
          <p:nvPr>
            <p:ph type="body" idx="1"/>
          </p:nvPr>
        </p:nvSpPr>
        <p:spPr>
          <a:xfrm>
            <a:off x="694098" y="32949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Compatibilização</a:t>
            </a:r>
            <a:endParaRPr/>
          </a:p>
        </p:txBody>
      </p:sp>
      <p:sp>
        <p:nvSpPr>
          <p:cNvPr id="511" name="Google Shape;511;p14"/>
          <p:cNvSpPr/>
          <p:nvPr/>
        </p:nvSpPr>
        <p:spPr>
          <a:xfrm rot="10800000">
            <a:off x="-30026" y="428183"/>
            <a:ext cx="3380875" cy="338553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4"/>
          <p:cNvSpPr/>
          <p:nvPr/>
        </p:nvSpPr>
        <p:spPr>
          <a:xfrm>
            <a:off x="1294651" y="907488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4"/>
          <p:cNvSpPr txBox="1"/>
          <p:nvPr/>
        </p:nvSpPr>
        <p:spPr>
          <a:xfrm>
            <a:off x="848220" y="59630"/>
            <a:ext cx="1636413" cy="33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Novembro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14" descr="Pesqui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128" y="989418"/>
            <a:ext cx="567659" cy="56765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4"/>
          <p:cNvSpPr/>
          <p:nvPr/>
        </p:nvSpPr>
        <p:spPr>
          <a:xfrm>
            <a:off x="615580" y="2829591"/>
            <a:ext cx="2308367" cy="2976021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rgbClr val="4CD6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Compatibilização e matrícula, pela SED, entre a demanda definida, inscrita e em continuidade de estudos e as vagas existentes.</a:t>
            </a:r>
            <a:endParaRPr/>
          </a:p>
        </p:txBody>
      </p:sp>
      <p:sp>
        <p:nvSpPr>
          <p:cNvPr id="516" name="Google Shape;516;p14"/>
          <p:cNvSpPr/>
          <p:nvPr/>
        </p:nvSpPr>
        <p:spPr>
          <a:xfrm>
            <a:off x="605718" y="2389670"/>
            <a:ext cx="2308366" cy="439921"/>
          </a:xfrm>
          <a:prstGeom prst="roundRect">
            <a:avLst>
              <a:gd name="adj" fmla="val 7734"/>
            </a:avLst>
          </a:prstGeom>
          <a:solidFill>
            <a:srgbClr val="4CD6B0"/>
          </a:solidFill>
          <a:ln w="25400" cap="flat" cmpd="sng">
            <a:solidFill>
              <a:srgbClr val="4CD6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 1 a 7:</a:t>
            </a:r>
            <a:endParaRPr/>
          </a:p>
        </p:txBody>
      </p:sp>
      <p:sp>
        <p:nvSpPr>
          <p:cNvPr id="517" name="Google Shape;517;p14"/>
          <p:cNvSpPr/>
          <p:nvPr/>
        </p:nvSpPr>
        <p:spPr>
          <a:xfrm>
            <a:off x="3853073" y="4693833"/>
            <a:ext cx="18643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Alunos em continuidade de estudos</a:t>
            </a:r>
            <a:endParaRPr dirty="0"/>
          </a:p>
        </p:txBody>
      </p:sp>
      <p:sp>
        <p:nvSpPr>
          <p:cNvPr id="518" name="Google Shape;518;p14"/>
          <p:cNvSpPr/>
          <p:nvPr/>
        </p:nvSpPr>
        <p:spPr>
          <a:xfrm>
            <a:off x="7398099" y="3972467"/>
            <a:ext cx="163742" cy="163742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4"/>
          <p:cNvSpPr/>
          <p:nvPr/>
        </p:nvSpPr>
        <p:spPr>
          <a:xfrm>
            <a:off x="8491084" y="4022314"/>
            <a:ext cx="35445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Inscrições (fora da rede pública)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5"/>
          <p:cNvSpPr txBox="1">
            <a:spLocks noGrp="1"/>
          </p:cNvSpPr>
          <p:nvPr>
            <p:ph type="body" idx="1"/>
          </p:nvPr>
        </p:nvSpPr>
        <p:spPr>
          <a:xfrm>
            <a:off x="694098" y="32949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Compatibilização</a:t>
            </a:r>
            <a:endParaRPr/>
          </a:p>
        </p:txBody>
      </p:sp>
      <p:sp>
        <p:nvSpPr>
          <p:cNvPr id="525" name="Google Shape;525;p15"/>
          <p:cNvSpPr/>
          <p:nvPr/>
        </p:nvSpPr>
        <p:spPr>
          <a:xfrm rot="10800000">
            <a:off x="-30026" y="428183"/>
            <a:ext cx="3380875" cy="338553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5"/>
          <p:cNvSpPr/>
          <p:nvPr/>
        </p:nvSpPr>
        <p:spPr>
          <a:xfrm>
            <a:off x="1294651" y="907488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5"/>
          <p:cNvSpPr txBox="1"/>
          <p:nvPr/>
        </p:nvSpPr>
        <p:spPr>
          <a:xfrm>
            <a:off x="848220" y="59630"/>
            <a:ext cx="1636413" cy="33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Novembro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15" descr="Pesqui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128" y="989418"/>
            <a:ext cx="567659" cy="56765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5"/>
          <p:cNvSpPr/>
          <p:nvPr/>
        </p:nvSpPr>
        <p:spPr>
          <a:xfrm>
            <a:off x="738214" y="1899545"/>
            <a:ext cx="10244509" cy="1574548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5"/>
          <p:cNvSpPr txBox="1"/>
          <p:nvPr/>
        </p:nvSpPr>
        <p:spPr>
          <a:xfrm>
            <a:off x="1020282" y="2580522"/>
            <a:ext cx="98468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É o processo de distribuição/matrícula dos estudantes nas escolas, por meio de sua geolocalização, observando as vagas disponibilizadas e respeitando os critérios pré-estabelecidos pela CITEM (distância, necessidades especiais, irmãos gêmeos, irmãos e demais estudantes).</a:t>
            </a:r>
            <a:endParaRPr sz="16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5"/>
          <p:cNvSpPr txBox="1"/>
          <p:nvPr/>
        </p:nvSpPr>
        <p:spPr>
          <a:xfrm>
            <a:off x="1324822" y="2259856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5"/>
          <p:cNvSpPr/>
          <p:nvPr/>
        </p:nvSpPr>
        <p:spPr>
          <a:xfrm>
            <a:off x="494674" y="2021757"/>
            <a:ext cx="3283241" cy="439921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 que é:</a:t>
            </a:r>
            <a:endParaRPr/>
          </a:p>
        </p:txBody>
      </p:sp>
      <p:sp>
        <p:nvSpPr>
          <p:cNvPr id="533" name="Google Shape;533;p15"/>
          <p:cNvSpPr/>
          <p:nvPr/>
        </p:nvSpPr>
        <p:spPr>
          <a:xfrm>
            <a:off x="5979695" y="4319892"/>
            <a:ext cx="5990524" cy="1972624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plataforma Secretaria Escolar Digital - SED faz a leitura da rota a pé do estudante, localiza as escolas do entorno e indica a vaga disponível nas classes abertas.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5"/>
          <p:cNvSpPr/>
          <p:nvPr/>
        </p:nvSpPr>
        <p:spPr>
          <a:xfrm>
            <a:off x="8037095" y="4458720"/>
            <a:ext cx="4070684" cy="439921"/>
          </a:xfrm>
          <a:prstGeom prst="roundRect">
            <a:avLst>
              <a:gd name="adj" fmla="val 7734"/>
            </a:avLst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Como Funciona</a:t>
            </a:r>
            <a:endParaRPr/>
          </a:p>
        </p:txBody>
      </p:sp>
      <p:pic>
        <p:nvPicPr>
          <p:cNvPr id="535" name="Google Shape;535;p15" descr="Sala de au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027" y="4160388"/>
            <a:ext cx="2938479" cy="2938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"/>
          <p:cNvSpPr txBox="1">
            <a:spLocks noGrp="1"/>
          </p:cNvSpPr>
          <p:nvPr>
            <p:ph type="body" idx="1"/>
          </p:nvPr>
        </p:nvSpPr>
        <p:spPr>
          <a:xfrm>
            <a:off x="694098" y="32949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Compatibilização</a:t>
            </a:r>
            <a:endParaRPr/>
          </a:p>
        </p:txBody>
      </p:sp>
      <p:sp>
        <p:nvSpPr>
          <p:cNvPr id="541" name="Google Shape;541;p16"/>
          <p:cNvSpPr/>
          <p:nvPr/>
        </p:nvSpPr>
        <p:spPr>
          <a:xfrm rot="10800000">
            <a:off x="-30026" y="428183"/>
            <a:ext cx="3380875" cy="338553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6"/>
          <p:cNvSpPr/>
          <p:nvPr/>
        </p:nvSpPr>
        <p:spPr>
          <a:xfrm>
            <a:off x="1294651" y="907488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6"/>
          <p:cNvSpPr txBox="1"/>
          <p:nvPr/>
        </p:nvSpPr>
        <p:spPr>
          <a:xfrm>
            <a:off x="848220" y="59630"/>
            <a:ext cx="1636413" cy="33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Novembro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p16" descr="Pesqui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128" y="989418"/>
            <a:ext cx="567659" cy="56765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6"/>
          <p:cNvSpPr/>
          <p:nvPr/>
        </p:nvSpPr>
        <p:spPr>
          <a:xfrm>
            <a:off x="738214" y="1899544"/>
            <a:ext cx="10244509" cy="1758195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6"/>
          <p:cNvSpPr txBox="1"/>
          <p:nvPr/>
        </p:nvSpPr>
        <p:spPr>
          <a:xfrm>
            <a:off x="1020282" y="2580522"/>
            <a:ext cx="87734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Em novembro, de 1 a 7, acontecerá a compatibilização da maior parte dos estudantes (em continuidade e definidos) e, a partir de dezembro, começam as compatibilizações automáticas periódicas para todos os pendentes devidamente registrados na SED (Terças e quintas-feiras, após as 15h).</a:t>
            </a:r>
            <a:endParaRPr sz="16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6"/>
          <p:cNvSpPr txBox="1"/>
          <p:nvPr/>
        </p:nvSpPr>
        <p:spPr>
          <a:xfrm>
            <a:off x="1324822" y="2259856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6"/>
          <p:cNvSpPr/>
          <p:nvPr/>
        </p:nvSpPr>
        <p:spPr>
          <a:xfrm>
            <a:off x="494674" y="2021757"/>
            <a:ext cx="4366084" cy="439921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Compatibilização automática:</a:t>
            </a:r>
            <a:endParaRPr/>
          </a:p>
        </p:txBody>
      </p:sp>
      <p:sp>
        <p:nvSpPr>
          <p:cNvPr id="549" name="Google Shape;549;p16"/>
          <p:cNvSpPr/>
          <p:nvPr/>
        </p:nvSpPr>
        <p:spPr>
          <a:xfrm>
            <a:off x="1167063" y="4319892"/>
            <a:ext cx="8626642" cy="1758195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Podem ser feitas a qualquer tempo, desde que haja necessidade de matrícula do estudante. Devem ser respeitados os mesmos critérios de atendimento.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6"/>
          <p:cNvSpPr/>
          <p:nvPr/>
        </p:nvSpPr>
        <p:spPr>
          <a:xfrm>
            <a:off x="694098" y="4488596"/>
            <a:ext cx="4070684" cy="439921"/>
          </a:xfrm>
          <a:prstGeom prst="roundRect">
            <a:avLst>
              <a:gd name="adj" fmla="val 7734"/>
            </a:avLst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Compatibilização manual: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7"/>
          <p:cNvSpPr txBox="1">
            <a:spLocks noGrp="1"/>
          </p:cNvSpPr>
          <p:nvPr>
            <p:ph type="body" idx="1"/>
          </p:nvPr>
        </p:nvSpPr>
        <p:spPr>
          <a:xfrm>
            <a:off x="694098" y="32949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Compatibilização</a:t>
            </a:r>
            <a:endParaRPr/>
          </a:p>
        </p:txBody>
      </p:sp>
      <p:sp>
        <p:nvSpPr>
          <p:cNvPr id="556" name="Google Shape;556;p17"/>
          <p:cNvSpPr/>
          <p:nvPr/>
        </p:nvSpPr>
        <p:spPr>
          <a:xfrm rot="10800000">
            <a:off x="-30026" y="428183"/>
            <a:ext cx="3380875" cy="338553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7"/>
          <p:cNvSpPr/>
          <p:nvPr/>
        </p:nvSpPr>
        <p:spPr>
          <a:xfrm>
            <a:off x="1294651" y="907488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7"/>
          <p:cNvSpPr txBox="1"/>
          <p:nvPr/>
        </p:nvSpPr>
        <p:spPr>
          <a:xfrm>
            <a:off x="848220" y="59630"/>
            <a:ext cx="1636413" cy="33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Novembro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p17" descr="Pesqui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128" y="989418"/>
            <a:ext cx="567659" cy="56765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7"/>
          <p:cNvSpPr/>
          <p:nvPr/>
        </p:nvSpPr>
        <p:spPr>
          <a:xfrm>
            <a:off x="4405814" y="2252337"/>
            <a:ext cx="5916989" cy="3216925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Matrículas no período noturno;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Educação de Jovens e Adultos – EJA e CEEJA;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Quilombola;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Em área de assentamento;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Educação indígena;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Educação prisional;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Ensino profissionalizante.</a:t>
            </a:r>
            <a:endParaRPr dirty="0"/>
          </a:p>
        </p:txBody>
      </p:sp>
      <p:sp>
        <p:nvSpPr>
          <p:cNvPr id="561" name="Google Shape;561;p17"/>
          <p:cNvSpPr/>
          <p:nvPr/>
        </p:nvSpPr>
        <p:spPr>
          <a:xfrm>
            <a:off x="4405814" y="2639042"/>
            <a:ext cx="4374628" cy="497956"/>
          </a:xfrm>
          <a:prstGeom prst="roundRect">
            <a:avLst>
              <a:gd name="adj" fmla="val 7734"/>
            </a:avLst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Compatibilização manual: </a:t>
            </a:r>
            <a:endParaRPr/>
          </a:p>
        </p:txBody>
      </p:sp>
      <p:pic>
        <p:nvPicPr>
          <p:cNvPr id="562" name="Google Shape;56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789" y="3774860"/>
            <a:ext cx="3006060" cy="308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8"/>
          <p:cNvSpPr/>
          <p:nvPr/>
        </p:nvSpPr>
        <p:spPr>
          <a:xfrm rot="10800000">
            <a:off x="399632" y="3300419"/>
            <a:ext cx="3380875" cy="338553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8"/>
          <p:cNvSpPr/>
          <p:nvPr/>
        </p:nvSpPr>
        <p:spPr>
          <a:xfrm>
            <a:off x="1724309" y="3779724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8"/>
          <p:cNvSpPr txBox="1"/>
          <p:nvPr/>
        </p:nvSpPr>
        <p:spPr>
          <a:xfrm>
            <a:off x="1277878" y="2931866"/>
            <a:ext cx="1636413" cy="33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Novembro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0" name="Google Shape;570;p18" descr="Pesqui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5786" y="3861654"/>
            <a:ext cx="567659" cy="567659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8"/>
          <p:cNvSpPr/>
          <p:nvPr/>
        </p:nvSpPr>
        <p:spPr>
          <a:xfrm>
            <a:off x="5172748" y="2931866"/>
            <a:ext cx="5216157" cy="724248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Análise e solução das pendências da compatibilização automática, pelas DE e órgãos municipais.</a:t>
            </a:r>
            <a:endParaRPr dirty="0"/>
          </a:p>
        </p:txBody>
      </p:sp>
      <p:sp>
        <p:nvSpPr>
          <p:cNvPr id="572" name="Google Shape;572;p18"/>
          <p:cNvSpPr/>
          <p:nvPr/>
        </p:nvSpPr>
        <p:spPr>
          <a:xfrm>
            <a:off x="5847555" y="4717570"/>
            <a:ext cx="5216157" cy="724248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Ajuste do quadro-resumo e matrícula da totalidade dos estudantes  inscritos.</a:t>
            </a:r>
            <a:endParaRPr dirty="0"/>
          </a:p>
        </p:txBody>
      </p:sp>
      <p:sp>
        <p:nvSpPr>
          <p:cNvPr id="573" name="Google Shape;573;p18"/>
          <p:cNvSpPr/>
          <p:nvPr/>
        </p:nvSpPr>
        <p:spPr>
          <a:xfrm>
            <a:off x="4857505" y="2484807"/>
            <a:ext cx="1686513" cy="497956"/>
          </a:xfrm>
          <a:prstGeom prst="roundRect">
            <a:avLst>
              <a:gd name="adj" fmla="val 7734"/>
            </a:avLst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 8 a 22</a:t>
            </a:r>
            <a:endParaRPr/>
          </a:p>
        </p:txBody>
      </p:sp>
      <p:sp>
        <p:nvSpPr>
          <p:cNvPr id="574" name="Google Shape;574;p18"/>
          <p:cNvSpPr/>
          <p:nvPr/>
        </p:nvSpPr>
        <p:spPr>
          <a:xfrm>
            <a:off x="4857505" y="4213340"/>
            <a:ext cx="1884916" cy="497956"/>
          </a:xfrm>
          <a:prstGeom prst="roundRect">
            <a:avLst>
              <a:gd name="adj" fmla="val 7734"/>
            </a:avLst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 25 a 27 </a:t>
            </a:r>
            <a:endParaRPr dirty="0"/>
          </a:p>
        </p:txBody>
      </p:sp>
      <p:sp>
        <p:nvSpPr>
          <p:cNvPr id="575" name="Google Shape;575;p1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Cronograma Matrícula - Ano 2020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9"/>
          <p:cNvSpPr/>
          <p:nvPr/>
        </p:nvSpPr>
        <p:spPr>
          <a:xfrm rot="10800000">
            <a:off x="399632" y="3300419"/>
            <a:ext cx="3380875" cy="338553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9"/>
          <p:cNvSpPr/>
          <p:nvPr/>
        </p:nvSpPr>
        <p:spPr>
          <a:xfrm>
            <a:off x="1724309" y="3779724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9"/>
          <p:cNvSpPr txBox="1"/>
          <p:nvPr/>
        </p:nvSpPr>
        <p:spPr>
          <a:xfrm>
            <a:off x="1277878" y="2931866"/>
            <a:ext cx="1636413" cy="33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Novembro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3" name="Google Shape;583;p19" descr="Pesqui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5786" y="3861654"/>
            <a:ext cx="567659" cy="56765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9"/>
          <p:cNvSpPr/>
          <p:nvPr/>
        </p:nvSpPr>
        <p:spPr>
          <a:xfrm>
            <a:off x="5172748" y="2931866"/>
            <a:ext cx="5513613" cy="928934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Divulgação do resultado da matrícula a todos os estudantes informando a escola onde foi disponibilizada a vaga para 2020.</a:t>
            </a:r>
            <a:endParaRPr dirty="0"/>
          </a:p>
        </p:txBody>
      </p:sp>
      <p:sp>
        <p:nvSpPr>
          <p:cNvPr id="585" name="Google Shape;585;p19"/>
          <p:cNvSpPr/>
          <p:nvPr/>
        </p:nvSpPr>
        <p:spPr>
          <a:xfrm>
            <a:off x="5160057" y="4145483"/>
            <a:ext cx="6451721" cy="1792609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Consulta pública – Link: </a:t>
            </a:r>
            <a:r>
              <a:rPr lang="pt-BR" sz="1600" u="sng" dirty="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https://sed.educacao.sp.gov.br/ConsultaPublica/Consulta</a:t>
            </a:r>
            <a:endParaRPr lang="pt-BR" sz="1600" u="sng" dirty="0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sz="16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Minha Escola SP</a:t>
            </a:r>
            <a:endParaRPr dirty="0"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Qualquer escola pública</a:t>
            </a:r>
            <a:endParaRPr dirty="0"/>
          </a:p>
        </p:txBody>
      </p:sp>
      <p:sp>
        <p:nvSpPr>
          <p:cNvPr id="586" name="Google Shape;586;p19"/>
          <p:cNvSpPr/>
          <p:nvPr/>
        </p:nvSpPr>
        <p:spPr>
          <a:xfrm>
            <a:off x="4857505" y="2484807"/>
            <a:ext cx="3107690" cy="497956"/>
          </a:xfrm>
          <a:prstGeom prst="roundRect">
            <a:avLst>
              <a:gd name="adj" fmla="val 7734"/>
            </a:avLst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partir de 28</a:t>
            </a:r>
            <a:endParaRPr/>
          </a:p>
        </p:txBody>
      </p:sp>
      <p:sp>
        <p:nvSpPr>
          <p:cNvPr id="587" name="Google Shape;587;p1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Cronograma Matrícula - Ano 2020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Cronograma Matrícula - Ano 2020</a:t>
            </a:r>
            <a:endParaRPr/>
          </a:p>
        </p:txBody>
      </p:sp>
      <p:sp>
        <p:nvSpPr>
          <p:cNvPr id="593" name="Google Shape;593;p20"/>
          <p:cNvSpPr/>
          <p:nvPr/>
        </p:nvSpPr>
        <p:spPr>
          <a:xfrm>
            <a:off x="1300202" y="2849664"/>
            <a:ext cx="2084179" cy="343529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0"/>
          <p:cNvSpPr/>
          <p:nvPr/>
        </p:nvSpPr>
        <p:spPr>
          <a:xfrm>
            <a:off x="1828574" y="1665948"/>
            <a:ext cx="980836" cy="980836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0"/>
          <p:cNvSpPr txBox="1"/>
          <p:nvPr/>
        </p:nvSpPr>
        <p:spPr>
          <a:xfrm>
            <a:off x="1354632" y="3315739"/>
            <a:ext cx="17475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" name="Google Shape;596;p20"/>
          <p:cNvGrpSpPr/>
          <p:nvPr/>
        </p:nvGrpSpPr>
        <p:grpSpPr>
          <a:xfrm>
            <a:off x="1273011" y="3775232"/>
            <a:ext cx="2267630" cy="1702807"/>
            <a:chOff x="3343992" y="4311889"/>
            <a:chExt cx="1774653" cy="1115061"/>
          </a:xfrm>
        </p:grpSpPr>
        <p:sp>
          <p:nvSpPr>
            <p:cNvPr id="597" name="Google Shape;597;p20"/>
            <p:cNvSpPr txBox="1"/>
            <p:nvPr/>
          </p:nvSpPr>
          <p:spPr>
            <a:xfrm>
              <a:off x="3343992" y="4560313"/>
              <a:ext cx="1521786" cy="86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Deslocamento; Reabertura de inscrição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fora da rede pública</a:t>
              </a:r>
              <a:r>
                <a:rPr lang="pt-BR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  </a:t>
              </a:r>
              <a:endParaRPr/>
            </a:p>
          </p:txBody>
        </p:sp>
        <p:sp>
          <p:nvSpPr>
            <p:cNvPr id="598" name="Google Shape;598;p20"/>
            <p:cNvSpPr txBox="1"/>
            <p:nvPr/>
          </p:nvSpPr>
          <p:spPr>
            <a:xfrm>
              <a:off x="3344692" y="4311889"/>
              <a:ext cx="1773953" cy="221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Novembro/Dezembro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9" name="Google Shape;599;p20" descr="Documen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506" y="1810019"/>
            <a:ext cx="689569" cy="6895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0" name="Google Shape;600;p20"/>
          <p:cNvGraphicFramePr/>
          <p:nvPr/>
        </p:nvGraphicFramePr>
        <p:xfrm>
          <a:off x="4077270" y="2052352"/>
          <a:ext cx="7082750" cy="3425675"/>
        </p:xfrm>
        <a:graphic>
          <a:graphicData uri="http://schemas.openxmlformats.org/drawingml/2006/table">
            <a:tbl>
              <a:tblPr firstRow="1" bandRow="1">
                <a:noFill/>
                <a:tableStyleId>{DF9A69B4-8801-4CBE-8E86-7D27E1627688}</a:tableStyleId>
              </a:tblPr>
              <a:tblGrid>
                <a:gridCol w="708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Deslocamento.</a:t>
                      </a:r>
                      <a:endParaRPr sz="20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5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BE27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pt-BR" sz="2000" b="1">
                          <a:solidFill>
                            <a:srgbClr val="71BE2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29/11 a 5/12: </a:t>
                      </a:r>
                      <a:r>
                        <a:rPr lang="pt-BR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Inscrição por Deslocamento de matrícula - com e sem alteração de endereço;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BE27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pt-BR" sz="2000" b="1">
                          <a:solidFill>
                            <a:srgbClr val="71BE2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6 a 9/12: </a:t>
                      </a:r>
                      <a:r>
                        <a:rPr lang="pt-BR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Compatibilização automática e matrícula das inscrições por Deslocamento, pela SED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BE27"/>
                        </a:buClr>
                        <a:buSzPts val="2000"/>
                        <a:buFont typeface="Noto Sans Symbols"/>
                        <a:buNone/>
                      </a:pPr>
                      <a:endParaRPr sz="2000"/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BE27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pt-BR" sz="2000" b="1">
                          <a:solidFill>
                            <a:srgbClr val="71BE27"/>
                          </a:solidFill>
                        </a:rPr>
                        <a:t>Dia 10/12: </a:t>
                      </a:r>
                      <a:r>
                        <a:rPr lang="pt-BR" sz="2000">
                          <a:solidFill>
                            <a:schemeClr val="dk1"/>
                          </a:solidFill>
                        </a:rPr>
                        <a:t>Resultado da compatibilização automática</a:t>
                      </a: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Cronograma Matrícula - Ano 2020</a:t>
            </a:r>
            <a:endParaRPr/>
          </a:p>
        </p:txBody>
      </p:sp>
      <p:sp>
        <p:nvSpPr>
          <p:cNvPr id="606" name="Google Shape;606;p21"/>
          <p:cNvSpPr/>
          <p:nvPr/>
        </p:nvSpPr>
        <p:spPr>
          <a:xfrm>
            <a:off x="1300202" y="2849664"/>
            <a:ext cx="2084179" cy="343529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1"/>
          <p:cNvSpPr/>
          <p:nvPr/>
        </p:nvSpPr>
        <p:spPr>
          <a:xfrm>
            <a:off x="1828574" y="1665948"/>
            <a:ext cx="980836" cy="980836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1"/>
          <p:cNvSpPr txBox="1"/>
          <p:nvPr/>
        </p:nvSpPr>
        <p:spPr>
          <a:xfrm>
            <a:off x="1354632" y="3315739"/>
            <a:ext cx="17475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9" name="Google Shape;609;p21"/>
          <p:cNvGrpSpPr/>
          <p:nvPr/>
        </p:nvGrpSpPr>
        <p:grpSpPr>
          <a:xfrm>
            <a:off x="1273011" y="3775232"/>
            <a:ext cx="1973772" cy="1702807"/>
            <a:chOff x="3343992" y="4311889"/>
            <a:chExt cx="1544679" cy="1115061"/>
          </a:xfrm>
        </p:grpSpPr>
        <p:sp>
          <p:nvSpPr>
            <p:cNvPr id="610" name="Google Shape;610;p21"/>
            <p:cNvSpPr txBox="1"/>
            <p:nvPr/>
          </p:nvSpPr>
          <p:spPr>
            <a:xfrm>
              <a:off x="3343992" y="4560313"/>
              <a:ext cx="1521786" cy="86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Deslocamento; Reabertura de inscrição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fora da rede pública</a:t>
              </a:r>
              <a:r>
                <a:rPr lang="pt-BR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  </a:t>
              </a:r>
              <a:endParaRPr/>
            </a:p>
          </p:txBody>
        </p:sp>
        <p:sp>
          <p:nvSpPr>
            <p:cNvPr id="611" name="Google Shape;611;p21"/>
            <p:cNvSpPr txBox="1"/>
            <p:nvPr/>
          </p:nvSpPr>
          <p:spPr>
            <a:xfrm>
              <a:off x="3344692" y="4311889"/>
              <a:ext cx="1543979" cy="297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Dezembro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2" name="Google Shape;612;p21" descr="Documen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506" y="1810019"/>
            <a:ext cx="689569" cy="6895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3" name="Google Shape;613;p21"/>
          <p:cNvGraphicFramePr/>
          <p:nvPr/>
        </p:nvGraphicFramePr>
        <p:xfrm>
          <a:off x="4077270" y="2052352"/>
          <a:ext cx="7082750" cy="3425675"/>
        </p:xfrm>
        <a:graphic>
          <a:graphicData uri="http://schemas.openxmlformats.org/drawingml/2006/table">
            <a:tbl>
              <a:tblPr firstRow="1" bandRow="1">
                <a:noFill/>
                <a:tableStyleId>{DF9A69B4-8801-4CBE-8E86-7D27E1627688}</a:tableStyleId>
              </a:tblPr>
              <a:tblGrid>
                <a:gridCol w="708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Inscrição de fora da rede pública.</a:t>
                      </a:r>
                      <a:endParaRPr sz="20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575">
                <a:tc>
                  <a:txBody>
                    <a:bodyPr/>
                    <a:lstStyle/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BE27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pt-BR" sz="2000" b="1">
                          <a:solidFill>
                            <a:srgbClr val="71BE27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 partir de 10/12 </a:t>
                      </a:r>
                      <a:r>
                        <a:rPr lang="pt-BR" sz="2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e ao longo de 2020: Reabertura da opção de Inscrição para estudantes que estão fora da rede pública.</a:t>
                      </a:r>
                      <a:endParaRPr/>
                    </a:p>
                    <a:p>
                      <a:pPr marL="285750" marR="0" lvl="0" indent="-158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endParaRPr sz="2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  <a:p>
                      <a:pPr marL="285750" marR="0" lvl="0" indent="-158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endParaRPr sz="2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BE27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pt-BR" sz="2000" b="1">
                          <a:solidFill>
                            <a:srgbClr val="71BE27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 partir de 17/12: </a:t>
                      </a:r>
                      <a:r>
                        <a:rPr lang="pt-BR" sz="2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Compatibilização periódica – terças e quintas-feiras</a:t>
                      </a:r>
                      <a:endParaRPr sz="1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 txBox="1">
            <a:spLocks noGrp="1"/>
          </p:cNvSpPr>
          <p:nvPr>
            <p:ph type="body" idx="1"/>
          </p:nvPr>
        </p:nvSpPr>
        <p:spPr>
          <a:xfrm>
            <a:off x="309401" y="2076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pt-BR"/>
              <a:t>Agenda</a:t>
            </a: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14904" y="2133358"/>
            <a:ext cx="826933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Matrícula Antecipada/Chamada Escolar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/>
          <p:nvPr/>
        </p:nvSpPr>
        <p:spPr>
          <a:xfrm>
            <a:off x="7453" y="2684639"/>
            <a:ext cx="5347414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Ações Obrigatórias</a:t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7452" y="3210842"/>
            <a:ext cx="6088548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Processos Cadastrais</a:t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/>
          <p:nvPr/>
        </p:nvSpPr>
        <p:spPr>
          <a:xfrm>
            <a:off x="7452" y="3779241"/>
            <a:ext cx="7394843" cy="4871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Compatibilização Automática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"/>
          <p:cNvSpPr/>
          <p:nvPr/>
        </p:nvSpPr>
        <p:spPr>
          <a:xfrm>
            <a:off x="14904" y="4368914"/>
            <a:ext cx="5347413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Corte Etário</a:t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7765885" y="2133358"/>
            <a:ext cx="518356" cy="46166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4836511" y="2684638"/>
            <a:ext cx="518356" cy="46166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5576933" y="3210841"/>
            <a:ext cx="518356" cy="46166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883939" y="3806008"/>
            <a:ext cx="518356" cy="46166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4836511" y="4368913"/>
            <a:ext cx="518356" cy="46166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7452" y="1063756"/>
            <a:ext cx="9798285" cy="4571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"/>
          <p:cNvSpPr/>
          <p:nvPr/>
        </p:nvSpPr>
        <p:spPr>
          <a:xfrm>
            <a:off x="8298921" y="2038481"/>
            <a:ext cx="3549315" cy="3429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" descr="Calendário diár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74" y="2711070"/>
            <a:ext cx="1868023" cy="1868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Cronograma Matrícula - Ano 2020</a:t>
            </a:r>
            <a:endParaRPr/>
          </a:p>
        </p:txBody>
      </p:sp>
      <p:sp>
        <p:nvSpPr>
          <p:cNvPr id="606" name="Google Shape;606;p21"/>
          <p:cNvSpPr/>
          <p:nvPr/>
        </p:nvSpPr>
        <p:spPr>
          <a:xfrm>
            <a:off x="1300202" y="2849664"/>
            <a:ext cx="2084179" cy="343529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1"/>
          <p:cNvSpPr/>
          <p:nvPr/>
        </p:nvSpPr>
        <p:spPr>
          <a:xfrm>
            <a:off x="1828574" y="1665948"/>
            <a:ext cx="980836" cy="980836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1"/>
          <p:cNvSpPr txBox="1"/>
          <p:nvPr/>
        </p:nvSpPr>
        <p:spPr>
          <a:xfrm>
            <a:off x="1354632" y="3315739"/>
            <a:ext cx="17475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9" name="Google Shape;609;p21"/>
          <p:cNvGrpSpPr/>
          <p:nvPr/>
        </p:nvGrpSpPr>
        <p:grpSpPr>
          <a:xfrm>
            <a:off x="1273011" y="3775227"/>
            <a:ext cx="1973772" cy="717882"/>
            <a:chOff x="3343992" y="4311889"/>
            <a:chExt cx="1544679" cy="470096"/>
          </a:xfrm>
        </p:grpSpPr>
        <p:sp>
          <p:nvSpPr>
            <p:cNvPr id="610" name="Google Shape;610;p21"/>
            <p:cNvSpPr txBox="1"/>
            <p:nvPr/>
          </p:nvSpPr>
          <p:spPr>
            <a:xfrm>
              <a:off x="3343992" y="4560313"/>
              <a:ext cx="1521786" cy="221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PT Sans Narrow"/>
                  <a:sym typeface="PT Sans Narrow"/>
                </a:rPr>
                <a:t>Rendimento Escolar</a:t>
              </a:r>
              <a:r>
                <a:rPr lang="pt-BR" sz="16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dirty="0"/>
            </a:p>
          </p:txBody>
        </p:sp>
        <p:sp>
          <p:nvSpPr>
            <p:cNvPr id="611" name="Google Shape;611;p21"/>
            <p:cNvSpPr txBox="1"/>
            <p:nvPr/>
          </p:nvSpPr>
          <p:spPr>
            <a:xfrm>
              <a:off x="3344692" y="4311889"/>
              <a:ext cx="1543979" cy="297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Dezembro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2" name="Google Shape;612;p21" descr="Documen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506" y="1810019"/>
            <a:ext cx="689569" cy="6895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3" name="Google Shape;613;p21"/>
          <p:cNvGraphicFramePr/>
          <p:nvPr>
            <p:extLst>
              <p:ext uri="{D42A27DB-BD31-4B8C-83A1-F6EECF244321}">
                <p14:modId xmlns:p14="http://schemas.microsoft.com/office/powerpoint/2010/main" val="1719328188"/>
              </p:ext>
            </p:extLst>
          </p:nvPr>
        </p:nvGraphicFramePr>
        <p:xfrm>
          <a:off x="4077270" y="2052352"/>
          <a:ext cx="7082750" cy="3425675"/>
        </p:xfrm>
        <a:graphic>
          <a:graphicData uri="http://schemas.openxmlformats.org/drawingml/2006/table">
            <a:tbl>
              <a:tblPr firstRow="1" bandRow="1">
                <a:noFill/>
                <a:tableStyleId>{DF9A69B4-8801-4CBE-8E86-7D27E1627688}</a:tableStyleId>
              </a:tblPr>
              <a:tblGrid>
                <a:gridCol w="708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Lançamento do Rendimento Escolar</a:t>
                      </a:r>
                      <a:endParaRPr sz="2000" b="1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575">
                <a:tc>
                  <a:txBody>
                    <a:bodyPr/>
                    <a:lstStyle/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BE27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pt-BR" sz="2000" b="1" dirty="0">
                          <a:solidFill>
                            <a:srgbClr val="71BE27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De 02 a 26/12: </a:t>
                      </a:r>
                      <a:r>
                        <a:rPr lang="pt-BR" sz="2000" dirty="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Lançamento do Rendimento Escolar dos alunos das classes 2019.</a:t>
                      </a:r>
                      <a:endParaRPr dirty="0"/>
                    </a:p>
                    <a:p>
                      <a:pPr marL="285750" marR="0" lvl="0" indent="-158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endParaRPr sz="2000" dirty="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47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2"/>
          <p:cNvSpPr txBox="1">
            <a:spLocks noGrp="1"/>
          </p:cNvSpPr>
          <p:nvPr>
            <p:ph type="body" idx="1"/>
          </p:nvPr>
        </p:nvSpPr>
        <p:spPr>
          <a:xfrm>
            <a:off x="1556705" y="678373"/>
            <a:ext cx="9078590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90"/>
              <a:buNone/>
            </a:pPr>
            <a:r>
              <a:rPr lang="pt-BR" sz="4590"/>
              <a:t>Cronograma Matrícula - Ano 2020</a:t>
            </a:r>
            <a:endParaRPr/>
          </a:p>
        </p:txBody>
      </p:sp>
      <p:sp>
        <p:nvSpPr>
          <p:cNvPr id="619" name="Google Shape;619;p22"/>
          <p:cNvSpPr/>
          <p:nvPr/>
        </p:nvSpPr>
        <p:spPr>
          <a:xfrm rot="10800000">
            <a:off x="7112345" y="4587085"/>
            <a:ext cx="2177282" cy="340850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2"/>
          <p:cNvSpPr txBox="1"/>
          <p:nvPr/>
        </p:nvSpPr>
        <p:spPr>
          <a:xfrm>
            <a:off x="7251943" y="2122133"/>
            <a:ext cx="1825651" cy="461665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2"/>
          <p:cNvSpPr/>
          <p:nvPr/>
        </p:nvSpPr>
        <p:spPr>
          <a:xfrm>
            <a:off x="7702611" y="5015863"/>
            <a:ext cx="973188" cy="973188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2"/>
          <p:cNvSpPr/>
          <p:nvPr/>
        </p:nvSpPr>
        <p:spPr>
          <a:xfrm>
            <a:off x="7937993" y="5237266"/>
            <a:ext cx="525990" cy="530383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3" name="Google Shape;623;p22"/>
          <p:cNvGrpSpPr/>
          <p:nvPr/>
        </p:nvGrpSpPr>
        <p:grpSpPr>
          <a:xfrm>
            <a:off x="7157766" y="2805204"/>
            <a:ext cx="2073724" cy="1724737"/>
            <a:chOff x="3343992" y="4051711"/>
            <a:chExt cx="1553505" cy="1138297"/>
          </a:xfrm>
        </p:grpSpPr>
        <p:sp>
          <p:nvSpPr>
            <p:cNvPr id="624" name="Google Shape;624;p22"/>
            <p:cNvSpPr txBox="1"/>
            <p:nvPr/>
          </p:nvSpPr>
          <p:spPr>
            <a:xfrm>
              <a:off x="3343992" y="4560313"/>
              <a:ext cx="1521786" cy="629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Início das aulas</a:t>
              </a:r>
              <a:endParaRPr/>
            </a:p>
          </p:txBody>
        </p:sp>
        <p:sp>
          <p:nvSpPr>
            <p:cNvPr id="625" name="Google Shape;625;p22"/>
            <p:cNvSpPr txBox="1"/>
            <p:nvPr/>
          </p:nvSpPr>
          <p:spPr>
            <a:xfrm>
              <a:off x="3353518" y="4051711"/>
              <a:ext cx="1543979" cy="345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Fevereiro</a:t>
              </a:r>
              <a:endParaRPr sz="2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6" name="Google Shape;626;p22"/>
          <p:cNvSpPr/>
          <p:nvPr/>
        </p:nvSpPr>
        <p:spPr>
          <a:xfrm rot="10800000">
            <a:off x="3010797" y="4587085"/>
            <a:ext cx="2177282" cy="340850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2"/>
          <p:cNvSpPr txBox="1"/>
          <p:nvPr/>
        </p:nvSpPr>
        <p:spPr>
          <a:xfrm>
            <a:off x="3150395" y="2122133"/>
            <a:ext cx="1825651" cy="461665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2"/>
          <p:cNvSpPr/>
          <p:nvPr/>
        </p:nvSpPr>
        <p:spPr>
          <a:xfrm>
            <a:off x="3601063" y="5015863"/>
            <a:ext cx="973188" cy="973188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2"/>
          <p:cNvSpPr/>
          <p:nvPr/>
        </p:nvSpPr>
        <p:spPr>
          <a:xfrm>
            <a:off x="3836445" y="5237266"/>
            <a:ext cx="525990" cy="530383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22"/>
          <p:cNvGrpSpPr/>
          <p:nvPr/>
        </p:nvGrpSpPr>
        <p:grpSpPr>
          <a:xfrm>
            <a:off x="3056218" y="2805207"/>
            <a:ext cx="2073724" cy="2586471"/>
            <a:chOff x="3343992" y="4051711"/>
            <a:chExt cx="1553505" cy="1707026"/>
          </a:xfrm>
        </p:grpSpPr>
        <p:sp>
          <p:nvSpPr>
            <p:cNvPr id="631" name="Google Shape;631;p22"/>
            <p:cNvSpPr txBox="1"/>
            <p:nvPr/>
          </p:nvSpPr>
          <p:spPr>
            <a:xfrm>
              <a:off x="3343992" y="4560313"/>
              <a:ext cx="1521786" cy="1198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Inscrições de alunos fora da rede pública –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abertas</a:t>
              </a:r>
              <a:endParaRPr dirty="0"/>
            </a:p>
          </p:txBody>
        </p:sp>
        <p:sp>
          <p:nvSpPr>
            <p:cNvPr id="632" name="Google Shape;632;p22"/>
            <p:cNvSpPr txBox="1"/>
            <p:nvPr/>
          </p:nvSpPr>
          <p:spPr>
            <a:xfrm>
              <a:off x="3353518" y="4051711"/>
              <a:ext cx="1543979" cy="345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Janeiro</a:t>
              </a:r>
              <a:endParaRPr sz="2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body" idx="1"/>
          </p:nvPr>
        </p:nvSpPr>
        <p:spPr>
          <a:xfrm>
            <a:off x="1556705" y="678373"/>
            <a:ext cx="9078590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90"/>
              <a:buNone/>
            </a:pPr>
            <a:r>
              <a:rPr lang="pt-BR" sz="4590"/>
              <a:t>Cronograma Matrícula - Ano 2020</a:t>
            </a:r>
            <a:endParaRPr/>
          </a:p>
        </p:txBody>
      </p:sp>
      <p:sp>
        <p:nvSpPr>
          <p:cNvPr id="638" name="Google Shape;638;p23"/>
          <p:cNvSpPr/>
          <p:nvPr/>
        </p:nvSpPr>
        <p:spPr>
          <a:xfrm rot="10800000">
            <a:off x="1997006" y="4573832"/>
            <a:ext cx="2177282" cy="340850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3"/>
          <p:cNvSpPr txBox="1"/>
          <p:nvPr/>
        </p:nvSpPr>
        <p:spPr>
          <a:xfrm>
            <a:off x="2136604" y="2108880"/>
            <a:ext cx="1825651" cy="461665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3"/>
          <p:cNvSpPr/>
          <p:nvPr/>
        </p:nvSpPr>
        <p:spPr>
          <a:xfrm>
            <a:off x="2587272" y="5002610"/>
            <a:ext cx="973188" cy="973188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3"/>
          <p:cNvSpPr/>
          <p:nvPr/>
        </p:nvSpPr>
        <p:spPr>
          <a:xfrm>
            <a:off x="2822654" y="5224013"/>
            <a:ext cx="525990" cy="530383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23"/>
          <p:cNvGrpSpPr/>
          <p:nvPr/>
        </p:nvGrpSpPr>
        <p:grpSpPr>
          <a:xfrm>
            <a:off x="2042427" y="2791947"/>
            <a:ext cx="2073724" cy="1693958"/>
            <a:chOff x="3343992" y="4051711"/>
            <a:chExt cx="1553505" cy="1117984"/>
          </a:xfrm>
        </p:grpSpPr>
        <p:sp>
          <p:nvSpPr>
            <p:cNvPr id="643" name="Google Shape;643;p23"/>
            <p:cNvSpPr txBox="1"/>
            <p:nvPr/>
          </p:nvSpPr>
          <p:spPr>
            <a:xfrm>
              <a:off x="3343992" y="4560313"/>
              <a:ext cx="1521786" cy="609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Transferência e Intenção de Transferência</a:t>
              </a:r>
              <a:endParaRPr/>
            </a:p>
          </p:txBody>
        </p:sp>
        <p:sp>
          <p:nvSpPr>
            <p:cNvPr id="644" name="Google Shape;644;p23"/>
            <p:cNvSpPr txBox="1"/>
            <p:nvPr/>
          </p:nvSpPr>
          <p:spPr>
            <a:xfrm>
              <a:off x="3353518" y="4051711"/>
              <a:ext cx="1543979" cy="345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Fevereiro</a:t>
              </a:r>
              <a:endParaRPr sz="2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5" name="Google Shape;645;p23"/>
          <p:cNvSpPr/>
          <p:nvPr/>
        </p:nvSpPr>
        <p:spPr>
          <a:xfrm>
            <a:off x="4788365" y="3397132"/>
            <a:ext cx="611276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229ECE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DESLOCAMENTO</a:t>
            </a:r>
            <a:r>
              <a:rPr lang="pt-BR" sz="2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pt-BR" sz="20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– no início do ano letivo, todas as inscrições por deslocamentos não atendidas serão transformadas automaticamente em intenção (sem mudança de endereço) ou transferência (com mudança de endereço).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4"/>
          <p:cNvSpPr txBox="1">
            <a:spLocks noGrp="1"/>
          </p:cNvSpPr>
          <p:nvPr>
            <p:ph type="body" idx="1"/>
          </p:nvPr>
        </p:nvSpPr>
        <p:spPr>
          <a:xfrm>
            <a:off x="309401" y="68362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90"/>
              <a:buNone/>
            </a:pPr>
            <a:r>
              <a:rPr lang="pt-BR" sz="4590"/>
              <a:t>Transferência e Intenção de Transferência</a:t>
            </a:r>
            <a:endParaRPr/>
          </a:p>
        </p:txBody>
      </p:sp>
      <p:sp>
        <p:nvSpPr>
          <p:cNvPr id="651" name="Google Shape;651;p24"/>
          <p:cNvSpPr/>
          <p:nvPr/>
        </p:nvSpPr>
        <p:spPr>
          <a:xfrm flipH="1">
            <a:off x="8525656" y="2236794"/>
            <a:ext cx="458765" cy="378453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4"/>
          <p:cNvSpPr/>
          <p:nvPr/>
        </p:nvSpPr>
        <p:spPr>
          <a:xfrm>
            <a:off x="3126052" y="1783058"/>
            <a:ext cx="432306" cy="453736"/>
          </a:xfrm>
          <a:custGeom>
            <a:avLst/>
            <a:gdLst/>
            <a:ahLst/>
            <a:cxnLst/>
            <a:rect l="l" t="t" r="r" b="b"/>
            <a:pathLst>
              <a:path w="2921968" h="3066808" extrusionOk="0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4"/>
          <p:cNvSpPr txBox="1"/>
          <p:nvPr/>
        </p:nvSpPr>
        <p:spPr>
          <a:xfrm>
            <a:off x="1285943" y="1595463"/>
            <a:ext cx="4112524" cy="4739719"/>
          </a:xfrm>
          <a:prstGeom prst="rect">
            <a:avLst/>
          </a:prstGeom>
          <a:noFill/>
          <a:ln w="57150" cap="flat" cmpd="sng">
            <a:solidFill>
              <a:srgbClr val="5EBE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Transferência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Atendimento obrigatório</a:t>
            </a:r>
            <a:endParaRPr sz="200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Utilizar essa opção quando o estudante  mudou de residência Procurar uma escola e realizar a inscrição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transferência </a:t>
            </a: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é necessário atualizar o endereço e a geolocalização,  </a:t>
            </a: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pt-BR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atendimento é obrigatório</a:t>
            </a: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Nesses casos o estudante será transferido para uma escola próxima da sua nova residência.</a:t>
            </a:r>
            <a:endParaRPr dirty="0"/>
          </a:p>
        </p:txBody>
      </p:sp>
      <p:sp>
        <p:nvSpPr>
          <p:cNvPr id="654" name="Google Shape;654;p24"/>
          <p:cNvSpPr txBox="1"/>
          <p:nvPr/>
        </p:nvSpPr>
        <p:spPr>
          <a:xfrm>
            <a:off x="6586964" y="2062495"/>
            <a:ext cx="4396469" cy="3847207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Intenção de Transferência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71BE27"/>
                </a:solidFill>
                <a:latin typeface="Arial"/>
                <a:ea typeface="Arial"/>
                <a:cs typeface="Arial"/>
                <a:sym typeface="Arial"/>
              </a:rPr>
              <a:t>Atendimento não obrigatório</a:t>
            </a:r>
            <a:endParaRPr sz="2000">
              <a:solidFill>
                <a:srgbClr val="71BE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Pedido de transferência por vontade, não por necessidade – o atendimento não é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obrigatório porque o estudante já está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matriculado perto da sua residência –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há mudança de endereço, nem nova geolocalização.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5"/>
          <p:cNvSpPr txBox="1">
            <a:spLocks noGrp="1"/>
          </p:cNvSpPr>
          <p:nvPr>
            <p:ph type="body" idx="1"/>
          </p:nvPr>
        </p:nvSpPr>
        <p:spPr>
          <a:xfrm>
            <a:off x="1556705" y="678373"/>
            <a:ext cx="9078590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90"/>
              <a:buNone/>
            </a:pPr>
            <a:r>
              <a:rPr lang="pt-BR" sz="4590"/>
              <a:t>Cronograma Matrícula - Ano 2020</a:t>
            </a:r>
            <a:endParaRPr/>
          </a:p>
        </p:txBody>
      </p:sp>
      <p:sp>
        <p:nvSpPr>
          <p:cNvPr id="660" name="Google Shape;660;p25"/>
          <p:cNvSpPr/>
          <p:nvPr/>
        </p:nvSpPr>
        <p:spPr>
          <a:xfrm rot="10800000">
            <a:off x="1229317" y="3720408"/>
            <a:ext cx="2177522" cy="340757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5"/>
          <p:cNvSpPr txBox="1"/>
          <p:nvPr/>
        </p:nvSpPr>
        <p:spPr>
          <a:xfrm>
            <a:off x="1405380" y="2513988"/>
            <a:ext cx="1825800" cy="4617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5"/>
          <p:cNvSpPr/>
          <p:nvPr/>
        </p:nvSpPr>
        <p:spPr>
          <a:xfrm>
            <a:off x="1831498" y="4234418"/>
            <a:ext cx="973200" cy="9732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5"/>
          <p:cNvSpPr/>
          <p:nvPr/>
        </p:nvSpPr>
        <p:spPr>
          <a:xfrm>
            <a:off x="2066880" y="4455820"/>
            <a:ext cx="524555" cy="528936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5"/>
          <p:cNvSpPr txBox="1"/>
          <p:nvPr/>
        </p:nvSpPr>
        <p:spPr>
          <a:xfrm>
            <a:off x="1324026" y="3197096"/>
            <a:ext cx="206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Fevereiro</a:t>
            </a:r>
            <a:endParaRPr sz="2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5"/>
          <p:cNvSpPr/>
          <p:nvPr/>
        </p:nvSpPr>
        <p:spPr>
          <a:xfrm>
            <a:off x="4017050" y="2102642"/>
            <a:ext cx="627193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 18 a 27/2: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Lançamento de NCOM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 partir de 28/2: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Lançamento de NCOM fora do prazo (NFP) até a data-base do Censo Escolar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FF0000"/>
                </a:solidFill>
                <a:sym typeface="Arial"/>
              </a:rPr>
              <a:t>* Para matrículas com data início em 3 de fevereiro – previsão EE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6"/>
          <p:cNvSpPr txBox="1">
            <a:spLocks noGrp="1"/>
          </p:cNvSpPr>
          <p:nvPr>
            <p:ph type="body" idx="1"/>
          </p:nvPr>
        </p:nvSpPr>
        <p:spPr>
          <a:xfrm>
            <a:off x="439264" y="46086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None/>
            </a:pPr>
            <a:r>
              <a:rPr lang="pt-BR" sz="4400"/>
              <a:t>NCOM e Data Base do Censo Escolar</a:t>
            </a:r>
            <a:endParaRPr/>
          </a:p>
        </p:txBody>
      </p:sp>
      <p:grpSp>
        <p:nvGrpSpPr>
          <p:cNvPr id="671" name="Google Shape;671;p26"/>
          <p:cNvGrpSpPr/>
          <p:nvPr/>
        </p:nvGrpSpPr>
        <p:grpSpPr>
          <a:xfrm>
            <a:off x="4751890" y="1559193"/>
            <a:ext cx="2630675" cy="2389682"/>
            <a:chOff x="3715178" y="979403"/>
            <a:chExt cx="4750560" cy="4751923"/>
          </a:xfrm>
        </p:grpSpPr>
        <p:sp>
          <p:nvSpPr>
            <p:cNvPr id="672" name="Google Shape;672;p26"/>
            <p:cNvSpPr/>
            <p:nvPr/>
          </p:nvSpPr>
          <p:spPr>
            <a:xfrm rot="-2794009">
              <a:off x="4401199" y="1683732"/>
              <a:ext cx="3378518" cy="3343265"/>
            </a:xfrm>
            <a:custGeom>
              <a:avLst/>
              <a:gdLst/>
              <a:ahLst/>
              <a:cxnLst/>
              <a:rect l="l" t="t" r="r" b="b"/>
              <a:pathLst>
                <a:path w="3378518" h="3343265" extrusionOk="0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3" name="Google Shape;673;p26"/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674" name="Google Shape;674;p26"/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</p:grpSpPr>
            <p:sp>
              <p:nvSpPr>
                <p:cNvPr id="675" name="Google Shape;675;p26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26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7" name="Google Shape;677;p26"/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</p:grpSpPr>
            <p:sp>
              <p:nvSpPr>
                <p:cNvPr id="678" name="Google Shape;678;p26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26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0" name="Google Shape;680;p26"/>
              <p:cNvSpPr/>
              <p:nvPr/>
            </p:nvSpPr>
            <p:spPr>
              <a:xfrm>
                <a:off x="6050355" y="3733354"/>
                <a:ext cx="305196" cy="3051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>
                <a:off x="5804852" y="3899207"/>
                <a:ext cx="305196" cy="3051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82" name="Google Shape;682;p26"/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</p:grpSpPr>
            <p:sp>
              <p:nvSpPr>
                <p:cNvPr id="683" name="Google Shape;683;p26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" name="Google Shape;684;p26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5" name="Google Shape;685;p26"/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</p:grpSpPr>
            <p:sp>
              <p:nvSpPr>
                <p:cNvPr id="686" name="Google Shape;686;p26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26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8" name="Google Shape;688;p26"/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</p:grpSpPr>
            <p:sp>
              <p:nvSpPr>
                <p:cNvPr id="689" name="Google Shape;689;p26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" name="Google Shape;690;p26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1" name="Google Shape;691;p26"/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</p:grpSpPr>
            <p:sp>
              <p:nvSpPr>
                <p:cNvPr id="692" name="Google Shape;692;p26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26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4" name="Google Shape;694;p26"/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6"/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96" name="Google Shape;696;p26"/>
          <p:cNvGrpSpPr/>
          <p:nvPr/>
        </p:nvGrpSpPr>
        <p:grpSpPr>
          <a:xfrm>
            <a:off x="4368884" y="1278573"/>
            <a:ext cx="3274503" cy="3103270"/>
            <a:chOff x="21230" y="1617134"/>
            <a:chExt cx="4021170" cy="3810892"/>
          </a:xfrm>
        </p:grpSpPr>
        <p:grpSp>
          <p:nvGrpSpPr>
            <p:cNvPr id="697" name="Google Shape;697;p26"/>
            <p:cNvGrpSpPr/>
            <p:nvPr/>
          </p:nvGrpSpPr>
          <p:grpSpPr>
            <a:xfrm>
              <a:off x="853314" y="1617134"/>
              <a:ext cx="2195070" cy="925855"/>
              <a:chOff x="853314" y="1617134"/>
              <a:chExt cx="2195070" cy="925855"/>
            </a:xfrm>
          </p:grpSpPr>
          <p:sp>
            <p:nvSpPr>
              <p:cNvPr id="698" name="Google Shape;698;p26"/>
              <p:cNvSpPr/>
              <p:nvPr/>
            </p:nvSpPr>
            <p:spPr>
              <a:xfrm rot="-1650734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 extrusionOk="0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 extrusionOk="0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rot="-9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 extrusionOk="0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6"/>
              <p:cNvSpPr/>
              <p:nvPr/>
            </p:nvSpPr>
            <p:spPr>
              <a:xfrm rot="-2407326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 extrusionOk="0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26"/>
              <p:cNvSpPr/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 extrusionOk="0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3" name="Google Shape;703;p26"/>
            <p:cNvGrpSpPr/>
            <p:nvPr/>
          </p:nvGrpSpPr>
          <p:grpSpPr>
            <a:xfrm rot="4990866">
              <a:off x="2354900" y="2755376"/>
              <a:ext cx="2195070" cy="925855"/>
              <a:chOff x="853314" y="1617134"/>
              <a:chExt cx="2195070" cy="925855"/>
            </a:xfrm>
          </p:grpSpPr>
          <p:sp>
            <p:nvSpPr>
              <p:cNvPr id="704" name="Google Shape;704;p26"/>
              <p:cNvSpPr/>
              <p:nvPr/>
            </p:nvSpPr>
            <p:spPr>
              <a:xfrm rot="-1650734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 extrusionOk="0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6"/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 extrusionOk="0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6"/>
              <p:cNvSpPr/>
              <p:nvPr/>
            </p:nvSpPr>
            <p:spPr>
              <a:xfrm rot="-9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 extrusionOk="0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 rot="-2407326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 extrusionOk="0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 extrusionOk="0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9" name="Google Shape;709;p26"/>
            <p:cNvGrpSpPr/>
            <p:nvPr/>
          </p:nvGrpSpPr>
          <p:grpSpPr>
            <a:xfrm rot="10066674">
              <a:off x="1364630" y="4278820"/>
              <a:ext cx="2209185" cy="925855"/>
              <a:chOff x="853314" y="1617134"/>
              <a:chExt cx="2209185" cy="925855"/>
            </a:xfrm>
          </p:grpSpPr>
          <p:sp>
            <p:nvSpPr>
              <p:cNvPr id="710" name="Google Shape;710;p26"/>
              <p:cNvSpPr/>
              <p:nvPr/>
            </p:nvSpPr>
            <p:spPr>
              <a:xfrm rot="-1650734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 extrusionOk="0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 extrusionOk="0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 rot="-9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 extrusionOk="0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 rot="-2407326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 extrusionOk="0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6"/>
              <p:cNvSpPr/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 extrusionOk="0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5" name="Google Shape;715;p26"/>
            <p:cNvGrpSpPr/>
            <p:nvPr/>
          </p:nvGrpSpPr>
          <p:grpSpPr>
            <a:xfrm rot="-6545926">
              <a:off x="-305449" y="3514062"/>
              <a:ext cx="2271469" cy="925854"/>
              <a:chOff x="853314" y="1617134"/>
              <a:chExt cx="2271469" cy="925855"/>
            </a:xfrm>
          </p:grpSpPr>
          <p:sp>
            <p:nvSpPr>
              <p:cNvPr id="716" name="Google Shape;716;p26"/>
              <p:cNvSpPr/>
              <p:nvPr/>
            </p:nvSpPr>
            <p:spPr>
              <a:xfrm rot="-1650734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 extrusionOk="0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 extrusionOk="0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 rot="-9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 extrusionOk="0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 rot="-2407326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 extrusionOk="0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 extrusionOk="0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1" name="Google Shape;721;p26"/>
            <p:cNvSpPr/>
            <p:nvPr/>
          </p:nvSpPr>
          <p:spPr>
            <a:xfrm rot="-3456109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 extrusionOk="0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26"/>
          <p:cNvSpPr/>
          <p:nvPr/>
        </p:nvSpPr>
        <p:spPr>
          <a:xfrm>
            <a:off x="6096000" y="3025457"/>
            <a:ext cx="129863" cy="114653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6"/>
          <p:cNvSpPr/>
          <p:nvPr/>
        </p:nvSpPr>
        <p:spPr>
          <a:xfrm>
            <a:off x="5925122" y="3058757"/>
            <a:ext cx="143842" cy="13062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6"/>
          <p:cNvSpPr/>
          <p:nvPr/>
        </p:nvSpPr>
        <p:spPr>
          <a:xfrm>
            <a:off x="5769170" y="3077271"/>
            <a:ext cx="143842" cy="13062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25" name="Google Shape;725;p26"/>
          <p:cNvGraphicFramePr/>
          <p:nvPr/>
        </p:nvGraphicFramePr>
        <p:xfrm>
          <a:off x="1272783" y="4511984"/>
          <a:ext cx="9592350" cy="1929500"/>
        </p:xfrm>
        <a:graphic>
          <a:graphicData uri="http://schemas.openxmlformats.org/drawingml/2006/table">
            <a:tbl>
              <a:tblPr firstRow="1" bandRow="1">
                <a:noFill/>
                <a:tableStyleId>{DF9A69B4-8801-4CBE-8E86-7D27E1627688}</a:tableStyleId>
              </a:tblPr>
              <a:tblGrid>
                <a:gridCol w="95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Obs.:</a:t>
                      </a:r>
                      <a:endParaRPr sz="20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dirty="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Para as matrículas efetivadas até a primeira quinzena do mês de referência do Censo Escolar de 2020, o lançamento do "Não-Comparecimento" (NCOM) e "Não-Comparecimento" fora de prazo (NFP), para os casos em que se aplica, deve ser registrado até a “Data Base do Censo Escolar”.</a:t>
                      </a:r>
                      <a:endParaRPr sz="2000" dirty="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27" descr="Globo terrestre: Améric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2258" y="4927119"/>
            <a:ext cx="1323439" cy="1323439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27"/>
          <p:cNvSpPr/>
          <p:nvPr/>
        </p:nvSpPr>
        <p:spPr>
          <a:xfrm>
            <a:off x="5873174" y="4140410"/>
            <a:ext cx="1018087" cy="9961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 txBox="1"/>
          <p:nvPr/>
        </p:nvSpPr>
        <p:spPr>
          <a:xfrm>
            <a:off x="753773" y="236825"/>
            <a:ext cx="10311900" cy="15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Arial"/>
              <a:buNone/>
            </a:pPr>
            <a:r>
              <a:rPr lang="pt-BR" sz="5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Baixa de Transferência</a:t>
            </a:r>
            <a:endParaRPr sz="5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8376000" y="3184800"/>
            <a:ext cx="3816000" cy="36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7"/>
          <p:cNvSpPr/>
          <p:nvPr/>
        </p:nvSpPr>
        <p:spPr>
          <a:xfrm>
            <a:off x="0" y="3184875"/>
            <a:ext cx="3815100" cy="367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5" name="Google Shape;735;p27"/>
          <p:cNvGrpSpPr/>
          <p:nvPr/>
        </p:nvGrpSpPr>
        <p:grpSpPr>
          <a:xfrm>
            <a:off x="3313446" y="5854720"/>
            <a:ext cx="2946140" cy="733401"/>
            <a:chOff x="2499805" y="4721523"/>
            <a:chExt cx="2711303" cy="675172"/>
          </a:xfrm>
        </p:grpSpPr>
        <p:sp>
          <p:nvSpPr>
            <p:cNvPr id="736" name="Google Shape;736;p27"/>
            <p:cNvSpPr/>
            <p:nvPr/>
          </p:nvSpPr>
          <p:spPr>
            <a:xfrm flipH="1">
              <a:off x="3339391" y="4721523"/>
              <a:ext cx="1871717" cy="630148"/>
            </a:xfrm>
            <a:custGeom>
              <a:avLst/>
              <a:gdLst/>
              <a:ahLst/>
              <a:cxnLst/>
              <a:rect l="l" t="t" r="r" b="b"/>
              <a:pathLst>
                <a:path w="4979534" h="1676452" extrusionOk="0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7"/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738" name="Google Shape;738;p27"/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1" name="Google Shape;741;p27"/>
          <p:cNvSpPr txBox="1"/>
          <p:nvPr/>
        </p:nvSpPr>
        <p:spPr>
          <a:xfrm>
            <a:off x="8976450" y="5411844"/>
            <a:ext cx="26151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Rede Privada de Ensino</a:t>
            </a:r>
            <a:endParaRPr sz="3000"/>
          </a:p>
        </p:txBody>
      </p:sp>
      <p:sp>
        <p:nvSpPr>
          <p:cNvPr id="742" name="Google Shape;742;p27"/>
          <p:cNvSpPr txBox="1"/>
          <p:nvPr/>
        </p:nvSpPr>
        <p:spPr>
          <a:xfrm>
            <a:off x="600000" y="5411845"/>
            <a:ext cx="26151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Outro Estado ou País</a:t>
            </a:r>
            <a:endParaRPr sz="3000"/>
          </a:p>
        </p:txBody>
      </p:sp>
      <p:sp>
        <p:nvSpPr>
          <p:cNvPr id="743" name="Google Shape;743;p27"/>
          <p:cNvSpPr txBox="1"/>
          <p:nvPr/>
        </p:nvSpPr>
        <p:spPr>
          <a:xfrm>
            <a:off x="1794000" y="1548075"/>
            <a:ext cx="8604000" cy="13233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baixa de transferência deve ser registrada </a:t>
            </a:r>
            <a:r>
              <a:rPr lang="pt-BR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EXCLUSIVAMENTE</a:t>
            </a: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nos casos em que o aluno mudou-se para</a:t>
            </a:r>
            <a:r>
              <a:rPr lang="pt-BR" sz="2000"/>
              <a:t> outro Estado/País e Rede Privada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4" name="Google Shape;744;p27"/>
          <p:cNvGrpSpPr/>
          <p:nvPr/>
        </p:nvGrpSpPr>
        <p:grpSpPr>
          <a:xfrm rot="10800000">
            <a:off x="5447855" y="3470077"/>
            <a:ext cx="2928145" cy="735499"/>
            <a:chOff x="2499805" y="4719592"/>
            <a:chExt cx="2694742" cy="677103"/>
          </a:xfrm>
        </p:grpSpPr>
        <p:sp>
          <p:nvSpPr>
            <p:cNvPr id="745" name="Google Shape;745;p27"/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/>
              <a:ahLst/>
              <a:cxnLst/>
              <a:rect l="l" t="t" r="r" b="b"/>
              <a:pathLst>
                <a:path w="4979534" h="1676452" extrusionOk="0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6" name="Google Shape;746;p27"/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747" name="Google Shape;747;p27"/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50" name="Google Shape;750;p27" descr="Mapa com alfine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87265">
            <a:off x="1262803" y="4011643"/>
            <a:ext cx="1358293" cy="135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27" descr="Reuniã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3675" y="3860788"/>
            <a:ext cx="1332000" cy="13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Principais mudanças para 2020</a:t>
            </a:r>
            <a:endParaRPr/>
          </a:p>
        </p:txBody>
      </p:sp>
      <p:sp>
        <p:nvSpPr>
          <p:cNvPr id="757" name="Google Shape;757;p28"/>
          <p:cNvSpPr/>
          <p:nvPr/>
        </p:nvSpPr>
        <p:spPr>
          <a:xfrm rot="5400000">
            <a:off x="5930654" y="1961686"/>
            <a:ext cx="1891293" cy="6978904"/>
          </a:xfrm>
          <a:prstGeom prst="round2SameRect">
            <a:avLst>
              <a:gd name="adj1" fmla="val 45796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8"/>
          <p:cNvSpPr/>
          <p:nvPr/>
        </p:nvSpPr>
        <p:spPr>
          <a:xfrm rot="-2700000">
            <a:off x="9094781" y="5004211"/>
            <a:ext cx="837070" cy="837070"/>
          </a:xfrm>
          <a:prstGeom prst="ellipse">
            <a:avLst/>
          </a:prstGeom>
          <a:solidFill>
            <a:srgbClr val="28B08B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 rot="-2700000">
            <a:off x="9162489" y="5099370"/>
            <a:ext cx="681166" cy="68116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 txBox="1"/>
          <p:nvPr/>
        </p:nvSpPr>
        <p:spPr>
          <a:xfrm>
            <a:off x="9250277" y="5230972"/>
            <a:ext cx="4983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 rot="5400000">
            <a:off x="6045458" y="-1248373"/>
            <a:ext cx="1008000" cy="63983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 rot="-2700000">
            <a:off x="8671104" y="1530849"/>
            <a:ext cx="838760" cy="838760"/>
          </a:xfrm>
          <a:prstGeom prst="ellipse">
            <a:avLst/>
          </a:prstGeom>
          <a:solidFill>
            <a:srgbClr val="229ECE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 rot="-2700000">
            <a:off x="8740044" y="1635757"/>
            <a:ext cx="682540" cy="68254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 txBox="1"/>
          <p:nvPr/>
        </p:nvSpPr>
        <p:spPr>
          <a:xfrm>
            <a:off x="8831635" y="1765563"/>
            <a:ext cx="4993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 rot="-5400000">
            <a:off x="5126409" y="360636"/>
            <a:ext cx="1190463" cy="63509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 rot="-2700000">
            <a:off x="2783507" y="3131041"/>
            <a:ext cx="837070" cy="837070"/>
          </a:xfrm>
          <a:prstGeom prst="ellipse">
            <a:avLst/>
          </a:prstGeom>
          <a:solidFill>
            <a:srgbClr val="71BE27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 rot="-2700000">
            <a:off x="2861459" y="3222239"/>
            <a:ext cx="681166" cy="68116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 txBox="1"/>
          <p:nvPr/>
        </p:nvSpPr>
        <p:spPr>
          <a:xfrm>
            <a:off x="2952865" y="3364910"/>
            <a:ext cx="4983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9" name="Google Shape;769;p28" descr="E:\002-KIMS BUSINESS\007-04-1-FIVERR\01-PPT-TEMPLATE\COVER-PSD\05-cut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696743" y="1850680"/>
            <a:ext cx="1333697" cy="226236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28"/>
          <p:cNvSpPr txBox="1"/>
          <p:nvPr/>
        </p:nvSpPr>
        <p:spPr>
          <a:xfrm>
            <a:off x="3536915" y="1693408"/>
            <a:ext cx="46915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Não haverá mais o endereço indicativo</a:t>
            </a:r>
            <a:r>
              <a:rPr lang="pt-BR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  </a:t>
            </a:r>
            <a:endParaRPr dirty="0"/>
          </a:p>
        </p:txBody>
      </p:sp>
      <p:sp>
        <p:nvSpPr>
          <p:cNvPr id="771" name="Google Shape;771;p28"/>
          <p:cNvSpPr txBox="1"/>
          <p:nvPr/>
        </p:nvSpPr>
        <p:spPr>
          <a:xfrm>
            <a:off x="3794473" y="3147323"/>
            <a:ext cx="48322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 estudante inscrito, oriundo da rede privada, será automaticamente compatibilizado e receberá baixa automática da matrícula anterior.</a:t>
            </a:r>
            <a:endParaRPr sz="2000" dirty="0"/>
          </a:p>
        </p:txBody>
      </p:sp>
      <p:sp>
        <p:nvSpPr>
          <p:cNvPr id="772" name="Google Shape;772;p28"/>
          <p:cNvSpPr txBox="1"/>
          <p:nvPr/>
        </p:nvSpPr>
        <p:spPr>
          <a:xfrm>
            <a:off x="3683700" y="4583927"/>
            <a:ext cx="525089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 classes de 1ª série do Ensino Médio serão prioritariamente projetadas para o período diurno – serão autorizadas classes no noturno apenas para os casos em que houver interessados ou por falta de espaço físico no período diurno. Os alunos atualmente matriculados no noturno terão a sua continuidade garantida.</a:t>
            </a:r>
            <a:endParaRPr sz="2000" dirty="0"/>
          </a:p>
        </p:txBody>
      </p:sp>
      <p:grpSp>
        <p:nvGrpSpPr>
          <p:cNvPr id="773" name="Google Shape;773;p28"/>
          <p:cNvGrpSpPr/>
          <p:nvPr/>
        </p:nvGrpSpPr>
        <p:grpSpPr>
          <a:xfrm>
            <a:off x="602548" y="4918536"/>
            <a:ext cx="2528094" cy="1234350"/>
            <a:chOff x="1678681" y="2217893"/>
            <a:chExt cx="2022990" cy="987731"/>
          </a:xfrm>
        </p:grpSpPr>
        <p:grpSp>
          <p:nvGrpSpPr>
            <p:cNvPr id="774" name="Google Shape;774;p28"/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</p:grpSpPr>
          <p:sp>
            <p:nvSpPr>
              <p:cNvPr id="775" name="Google Shape;775;p28"/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/>
                <a:ahLst/>
                <a:cxnLst/>
                <a:rect l="l" t="t" r="r" b="b"/>
                <a:pathLst>
                  <a:path w="3887153" h="1747240" extrusionOk="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8"/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/>
                <a:ahLst/>
                <a:cxnLst/>
                <a:rect l="l" t="t" r="r" b="b"/>
                <a:pathLst>
                  <a:path w="3753016" h="1929647" extrusionOk="0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7" name="Google Shape;777;p28"/>
            <p:cNvSpPr/>
            <p:nvPr/>
          </p:nvSpPr>
          <p:spPr>
            <a:xfrm rot="-2859860">
              <a:off x="1894195" y="2506511"/>
              <a:ext cx="285737" cy="7093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8"/>
          <p:cNvGrpSpPr/>
          <p:nvPr/>
        </p:nvGrpSpPr>
        <p:grpSpPr>
          <a:xfrm>
            <a:off x="602548" y="1566735"/>
            <a:ext cx="2528094" cy="1234350"/>
            <a:chOff x="1678681" y="2217893"/>
            <a:chExt cx="2022990" cy="987731"/>
          </a:xfrm>
        </p:grpSpPr>
        <p:grpSp>
          <p:nvGrpSpPr>
            <p:cNvPr id="779" name="Google Shape;779;p28"/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</p:grpSpPr>
          <p:sp>
            <p:nvSpPr>
              <p:cNvPr id="780" name="Google Shape;780;p28"/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/>
                <a:ahLst/>
                <a:cxnLst/>
                <a:rect l="l" t="t" r="r" b="b"/>
                <a:pathLst>
                  <a:path w="3887153" h="1747240" extrusionOk="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8"/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/>
                <a:ahLst/>
                <a:cxnLst/>
                <a:rect l="l" t="t" r="r" b="b"/>
                <a:pathLst>
                  <a:path w="3753016" h="1929647" extrusionOk="0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2" name="Google Shape;782;p28"/>
            <p:cNvSpPr/>
            <p:nvPr/>
          </p:nvSpPr>
          <p:spPr>
            <a:xfrm rot="-2859860">
              <a:off x="1894195" y="2506511"/>
              <a:ext cx="285737" cy="7093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28"/>
          <p:cNvGrpSpPr/>
          <p:nvPr/>
        </p:nvGrpSpPr>
        <p:grpSpPr>
          <a:xfrm flipH="1">
            <a:off x="9129603" y="3009646"/>
            <a:ext cx="2528094" cy="1234350"/>
            <a:chOff x="1678681" y="2217893"/>
            <a:chExt cx="2022990" cy="987731"/>
          </a:xfrm>
        </p:grpSpPr>
        <p:grpSp>
          <p:nvGrpSpPr>
            <p:cNvPr id="784" name="Google Shape;784;p28"/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</p:grpSpPr>
          <p:sp>
            <p:nvSpPr>
              <p:cNvPr id="785" name="Google Shape;785;p28"/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/>
                <a:ahLst/>
                <a:cxnLst/>
                <a:rect l="l" t="t" r="r" b="b"/>
                <a:pathLst>
                  <a:path w="3887153" h="1747240" extrusionOk="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8"/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/>
                <a:ahLst/>
                <a:cxnLst/>
                <a:rect l="l" t="t" r="r" b="b"/>
                <a:pathLst>
                  <a:path w="3753016" h="1929647" extrusionOk="0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7" name="Google Shape;787;p28"/>
            <p:cNvSpPr/>
            <p:nvPr/>
          </p:nvSpPr>
          <p:spPr>
            <a:xfrm rot="-2859860">
              <a:off x="1894195" y="2506511"/>
              <a:ext cx="285737" cy="7093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8" name="Google Shape;788;p28" descr="E:\002-KIMS BUSINESS\007-04-1-FIVERR\01-PPT-TEMPLATE\COVER-PSD\05-cut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112864" y="3438879"/>
            <a:ext cx="1539800" cy="26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28" descr="E:\002-KIMS BUSINESS\007-04-1-FIVERR\01-PPT-TEMPLATE\COVER-PSD\05-cut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215229" y="5296370"/>
            <a:ext cx="2304979" cy="390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9"/>
          <p:cNvSpPr txBox="1"/>
          <p:nvPr/>
        </p:nvSpPr>
        <p:spPr>
          <a:xfrm rot="-5400000">
            <a:off x="-2083117" y="2906913"/>
            <a:ext cx="6164031" cy="104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BR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Corte Etário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9"/>
          <p:cNvSpPr txBox="1"/>
          <p:nvPr/>
        </p:nvSpPr>
        <p:spPr>
          <a:xfrm>
            <a:off x="6228519" y="611485"/>
            <a:ext cx="5724937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Legislação</a:t>
            </a:r>
            <a:r>
              <a:rPr lang="pt-BR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Deliberação </a:t>
            </a:r>
            <a:r>
              <a:rPr lang="pt-BR" sz="2000">
                <a:solidFill>
                  <a:srgbClr val="C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CEE nº 166/2019</a:t>
            </a:r>
            <a:r>
              <a:rPr lang="pt-BR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, Indicação </a:t>
            </a:r>
            <a:r>
              <a:rPr lang="pt-BR" sz="2000">
                <a:solidFill>
                  <a:srgbClr val="C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CEE nº 173/2019 </a:t>
            </a:r>
            <a:r>
              <a:rPr lang="pt-BR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 o Parecer </a:t>
            </a:r>
            <a:r>
              <a:rPr lang="pt-BR" sz="2000">
                <a:solidFill>
                  <a:srgbClr val="C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CEE nº137/2019</a:t>
            </a:r>
            <a:r>
              <a:rPr lang="pt-BR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, </a:t>
            </a:r>
            <a:r>
              <a:rPr lang="pt-BR" sz="2000" i="1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que regulamentam o corte etário para ingresso na Educação Infantil/Pré-Escola e no Ensino Fundamental.</a:t>
            </a:r>
            <a:endParaRPr sz="2000" i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9"/>
          <p:cNvSpPr txBox="1"/>
          <p:nvPr/>
        </p:nvSpPr>
        <p:spPr>
          <a:xfrm>
            <a:off x="7062163" y="3340934"/>
            <a:ext cx="40576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Válido para </a:t>
            </a:r>
            <a:r>
              <a:rPr lang="pt-BR" sz="2000" b="1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todas as redes </a:t>
            </a:r>
            <a:r>
              <a:rPr lang="pt-BR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(estadual/municipal/privada)</a:t>
            </a:r>
            <a:endParaRPr/>
          </a:p>
        </p:txBody>
      </p:sp>
      <p:sp>
        <p:nvSpPr>
          <p:cNvPr id="797" name="Google Shape;797;p29"/>
          <p:cNvSpPr txBox="1"/>
          <p:nvPr/>
        </p:nvSpPr>
        <p:spPr>
          <a:xfrm>
            <a:off x="7009777" y="4105518"/>
            <a:ext cx="40576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Data de corte – </a:t>
            </a:r>
            <a:r>
              <a:rPr lang="pt-BR" sz="2000" b="1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31 de março</a:t>
            </a:r>
            <a:endParaRPr/>
          </a:p>
        </p:txBody>
      </p:sp>
      <p:sp>
        <p:nvSpPr>
          <p:cNvPr id="798" name="Google Shape;798;p29"/>
          <p:cNvSpPr txBox="1"/>
          <p:nvPr/>
        </p:nvSpPr>
        <p:spPr>
          <a:xfrm>
            <a:off x="7011640" y="4572024"/>
            <a:ext cx="405765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</a:t>
            </a:r>
            <a:r>
              <a:rPr lang="pt-BR" sz="2000" b="1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continuidade de estudos está garantida </a:t>
            </a:r>
            <a:r>
              <a:rPr lang="pt-BR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todos os alunos já matriculados em qualquer etapa da Educação Infantil (creche e Pré-Escola) e do Ensino Fundamental</a:t>
            </a:r>
            <a:endParaRPr/>
          </a:p>
        </p:txBody>
      </p:sp>
      <p:pic>
        <p:nvPicPr>
          <p:cNvPr id="799" name="Google Shape;799;p29" descr="Pergunta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417" r="20417"/>
          <a:stretch/>
        </p:blipFill>
        <p:spPr>
          <a:xfrm>
            <a:off x="2038350" y="0"/>
            <a:ext cx="40576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800" name="Google Shape;800;p29"/>
          <p:cNvSpPr/>
          <p:nvPr/>
        </p:nvSpPr>
        <p:spPr>
          <a:xfrm>
            <a:off x="6957391" y="3202004"/>
            <a:ext cx="4162424" cy="343733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0"/>
          <p:cNvSpPr txBox="1"/>
          <p:nvPr/>
        </p:nvSpPr>
        <p:spPr>
          <a:xfrm>
            <a:off x="1461888" y="692496"/>
            <a:ext cx="97243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Programa de Matrícula Antecipada/Chamada Escolar – Ano 2020</a:t>
            </a: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218574" y="3429000"/>
            <a:ext cx="1175485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Agradecemos a todos!!!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latin typeface="PT Sans Narrow"/>
                <a:sym typeface="PT Sans Narrow"/>
              </a:rPr>
              <a:t>Núcleo de Gestão da Rede Escolar e Matrícula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latin typeface="PT Sans Narrow"/>
                <a:sym typeface="PT Sans Narrow"/>
              </a:rPr>
              <a:t>Centro de Informações Educacionais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latin typeface="PT Sans Narrow"/>
                <a:sym typeface="PT Sans Narrow"/>
              </a:rPr>
              <a:t>Diretoria de Ensino da Região de Limeira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Cronograma Matrícula - Ano 2020</a:t>
            </a:r>
            <a:endParaRPr/>
          </a:p>
        </p:txBody>
      </p:sp>
      <p:grpSp>
        <p:nvGrpSpPr>
          <p:cNvPr id="248" name="Google Shape;248;p3"/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249" name="Google Shape;249;p3"/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3"/>
          <p:cNvSpPr/>
          <p:nvPr/>
        </p:nvSpPr>
        <p:spPr>
          <a:xfrm>
            <a:off x="1424219" y="2847942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"/>
          <p:cNvSpPr txBox="1"/>
          <p:nvPr/>
        </p:nvSpPr>
        <p:spPr>
          <a:xfrm>
            <a:off x="1053022" y="4241186"/>
            <a:ext cx="14495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3"/>
          <p:cNvGrpSpPr/>
          <p:nvPr/>
        </p:nvGrpSpPr>
        <p:grpSpPr>
          <a:xfrm>
            <a:off x="971401" y="4700677"/>
            <a:ext cx="1864132" cy="2098778"/>
            <a:chOff x="3343992" y="4311889"/>
            <a:chExt cx="1758835" cy="1842765"/>
          </a:xfrm>
        </p:grpSpPr>
        <p:sp>
          <p:nvSpPr>
            <p:cNvPr id="258" name="Google Shape;258;p3"/>
            <p:cNvSpPr txBox="1"/>
            <p:nvPr/>
          </p:nvSpPr>
          <p:spPr>
            <a:xfrm>
              <a:off x="3343992" y="4560313"/>
              <a:ext cx="1521786" cy="159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Atualização cadastral; </a:t>
              </a:r>
              <a:endParaRPr sz="16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rematrícula; confirmação de continuidade e definição (1º EF, 6º EF e 1ª EM</a:t>
              </a:r>
              <a:r>
                <a:rPr lang="pt-BR" sz="12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)</a:t>
              </a:r>
              <a:r>
                <a:rPr lang="pt-BR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  </a:t>
              </a:r>
              <a:endParaRPr dirty="0"/>
            </a:p>
          </p:txBody>
        </p:sp>
        <p:sp>
          <p:nvSpPr>
            <p:cNvPr id="259" name="Google Shape;259;p3"/>
            <p:cNvSpPr txBox="1"/>
            <p:nvPr/>
          </p:nvSpPr>
          <p:spPr>
            <a:xfrm>
              <a:off x="3344692" y="4311889"/>
              <a:ext cx="1758135" cy="270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Agosto/Setembro</a:t>
              </a:r>
              <a:endParaRPr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3"/>
          <p:cNvSpPr/>
          <p:nvPr/>
        </p:nvSpPr>
        <p:spPr>
          <a:xfrm>
            <a:off x="3153819" y="4340483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"/>
          <p:cNvSpPr/>
          <p:nvPr/>
        </p:nvSpPr>
        <p:spPr>
          <a:xfrm>
            <a:off x="4883419" y="2847942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"/>
          <p:cNvSpPr/>
          <p:nvPr/>
        </p:nvSpPr>
        <p:spPr>
          <a:xfrm>
            <a:off x="8342619" y="2847942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6613019" y="4337700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"/>
          <p:cNvSpPr txBox="1"/>
          <p:nvPr/>
        </p:nvSpPr>
        <p:spPr>
          <a:xfrm>
            <a:off x="9731554" y="1425043"/>
            <a:ext cx="1449542" cy="461665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"/>
          <p:cNvSpPr/>
          <p:nvPr/>
        </p:nvSpPr>
        <p:spPr>
          <a:xfrm>
            <a:off x="10072220" y="4334917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"/>
          <p:cNvSpPr/>
          <p:nvPr/>
        </p:nvSpPr>
        <p:spPr>
          <a:xfrm>
            <a:off x="10242061" y="4487072"/>
            <a:ext cx="395373" cy="398675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3037706" y="1394264"/>
            <a:ext cx="144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3"/>
          <p:cNvGrpSpPr/>
          <p:nvPr/>
        </p:nvGrpSpPr>
        <p:grpSpPr>
          <a:xfrm>
            <a:off x="2732819" y="1917681"/>
            <a:ext cx="2059366" cy="1113886"/>
            <a:chOff x="3343992" y="4311889"/>
            <a:chExt cx="1544679" cy="978037"/>
          </a:xfrm>
        </p:grpSpPr>
        <p:sp>
          <p:nvSpPr>
            <p:cNvPr id="269" name="Google Shape;269;p3"/>
            <p:cNvSpPr txBox="1"/>
            <p:nvPr/>
          </p:nvSpPr>
          <p:spPr>
            <a:xfrm>
              <a:off x="3343992" y="4560313"/>
              <a:ext cx="1521786" cy="729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Projeção, ajustes do quadro-resumo e matrícula da continuidade</a:t>
              </a:r>
              <a:endParaRPr sz="1600" dirty="0"/>
            </a:p>
          </p:txBody>
        </p:sp>
        <p:sp>
          <p:nvSpPr>
            <p:cNvPr id="270" name="Google Shape;270;p3"/>
            <p:cNvSpPr txBox="1"/>
            <p:nvPr/>
          </p:nvSpPr>
          <p:spPr>
            <a:xfrm>
              <a:off x="3344692" y="4311889"/>
              <a:ext cx="1543979" cy="297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Setembro/Outubro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3"/>
          <p:cNvSpPr txBox="1"/>
          <p:nvPr/>
        </p:nvSpPr>
        <p:spPr>
          <a:xfrm>
            <a:off x="4427310" y="4290805"/>
            <a:ext cx="14495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3"/>
          <p:cNvGrpSpPr/>
          <p:nvPr/>
        </p:nvGrpSpPr>
        <p:grpSpPr>
          <a:xfrm>
            <a:off x="4345689" y="4750297"/>
            <a:ext cx="1637155" cy="1852557"/>
            <a:chOff x="3343992" y="4311889"/>
            <a:chExt cx="1544679" cy="1626578"/>
          </a:xfrm>
        </p:grpSpPr>
        <p:sp>
          <p:nvSpPr>
            <p:cNvPr id="273" name="Google Shape;273;p3"/>
            <p:cNvSpPr txBox="1"/>
            <p:nvPr/>
          </p:nvSpPr>
          <p:spPr>
            <a:xfrm>
              <a:off x="3343992" y="4560313"/>
              <a:ext cx="1521786" cy="1378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Inscrição </a:t>
              </a:r>
              <a:endParaRPr sz="16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de quem não está estudando na Rede Pública e de oriundos da rede privada</a:t>
              </a:r>
              <a:endParaRPr sz="1600" dirty="0"/>
            </a:p>
          </p:txBody>
        </p:sp>
        <p:sp>
          <p:nvSpPr>
            <p:cNvPr id="274" name="Google Shape;274;p3"/>
            <p:cNvSpPr txBox="1"/>
            <p:nvPr/>
          </p:nvSpPr>
          <p:spPr>
            <a:xfrm>
              <a:off x="3344692" y="4311889"/>
              <a:ext cx="1543979" cy="297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Outubro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3"/>
          <p:cNvSpPr txBox="1"/>
          <p:nvPr/>
        </p:nvSpPr>
        <p:spPr>
          <a:xfrm>
            <a:off x="6617209" y="1394266"/>
            <a:ext cx="144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3"/>
          <p:cNvGrpSpPr/>
          <p:nvPr/>
        </p:nvGrpSpPr>
        <p:grpSpPr>
          <a:xfrm>
            <a:off x="6173265" y="1845822"/>
            <a:ext cx="2337408" cy="1113886"/>
            <a:chOff x="3343992" y="4311889"/>
            <a:chExt cx="1544679" cy="978037"/>
          </a:xfrm>
        </p:grpSpPr>
        <p:sp>
          <p:nvSpPr>
            <p:cNvPr id="277" name="Google Shape;277;p3"/>
            <p:cNvSpPr txBox="1"/>
            <p:nvPr/>
          </p:nvSpPr>
          <p:spPr>
            <a:xfrm>
              <a:off x="3343992" y="4560313"/>
              <a:ext cx="1521786" cy="729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Compatibilização, análise das pendências  e resultado da matrícula</a:t>
              </a:r>
              <a:endParaRPr sz="1600" dirty="0"/>
            </a:p>
          </p:txBody>
        </p:sp>
        <p:sp>
          <p:nvSpPr>
            <p:cNvPr id="278" name="Google Shape;278;p3"/>
            <p:cNvSpPr txBox="1"/>
            <p:nvPr/>
          </p:nvSpPr>
          <p:spPr>
            <a:xfrm>
              <a:off x="3344692" y="4311889"/>
              <a:ext cx="1543979" cy="297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Novembro</a:t>
              </a:r>
              <a:endParaRPr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3"/>
          <p:cNvSpPr txBox="1"/>
          <p:nvPr/>
        </p:nvSpPr>
        <p:spPr>
          <a:xfrm>
            <a:off x="7887954" y="4338395"/>
            <a:ext cx="14495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3"/>
          <p:cNvGrpSpPr/>
          <p:nvPr/>
        </p:nvGrpSpPr>
        <p:grpSpPr>
          <a:xfrm>
            <a:off x="7493000" y="4814150"/>
            <a:ext cx="2337326" cy="1590073"/>
            <a:chOff x="3048358" y="4326168"/>
            <a:chExt cx="2205300" cy="1396113"/>
          </a:xfrm>
        </p:grpSpPr>
        <p:sp>
          <p:nvSpPr>
            <p:cNvPr id="281" name="Google Shape;281;p3"/>
            <p:cNvSpPr txBox="1"/>
            <p:nvPr/>
          </p:nvSpPr>
          <p:spPr>
            <a:xfrm>
              <a:off x="3343992" y="4560313"/>
              <a:ext cx="1521786" cy="1161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Deslocamento; Reabertura de inscrição </a:t>
              </a:r>
              <a:endParaRPr sz="16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fora da rede pública</a:t>
              </a:r>
              <a:r>
                <a:rPr lang="pt-BR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  </a:t>
              </a:r>
              <a:endParaRPr dirty="0"/>
            </a:p>
          </p:txBody>
        </p:sp>
        <p:sp>
          <p:nvSpPr>
            <p:cNvPr id="282" name="Google Shape;282;p3"/>
            <p:cNvSpPr txBox="1"/>
            <p:nvPr/>
          </p:nvSpPr>
          <p:spPr>
            <a:xfrm>
              <a:off x="3048358" y="4326168"/>
              <a:ext cx="22053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3F3F3F"/>
                  </a:solidFill>
                </a:rPr>
                <a:t>Novembro/</a:t>
              </a:r>
              <a:r>
                <a:rPr lang="pt-BR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Dezembro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9637377" y="2047624"/>
            <a:ext cx="1637155" cy="1113893"/>
            <a:chOff x="3343992" y="4311889"/>
            <a:chExt cx="1544679" cy="978018"/>
          </a:xfrm>
        </p:grpSpPr>
        <p:sp>
          <p:nvSpPr>
            <p:cNvPr id="284" name="Google Shape;284;p3"/>
            <p:cNvSpPr txBox="1"/>
            <p:nvPr/>
          </p:nvSpPr>
          <p:spPr>
            <a:xfrm>
              <a:off x="3343992" y="4560313"/>
              <a:ext cx="1521786" cy="729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Transferência e Intenção de Transferência</a:t>
              </a:r>
              <a:endParaRPr sz="1600" dirty="0"/>
            </a:p>
          </p:txBody>
        </p:sp>
        <p:sp>
          <p:nvSpPr>
            <p:cNvPr id="285" name="Google Shape;285;p3"/>
            <p:cNvSpPr txBox="1"/>
            <p:nvPr/>
          </p:nvSpPr>
          <p:spPr>
            <a:xfrm>
              <a:off x="3344692" y="4311889"/>
              <a:ext cx="1543979" cy="297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Fevereiro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6" name="Google Shape;286;p3" descr="Comput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182" y="2914252"/>
            <a:ext cx="599594" cy="59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" descr="Engrenage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9313" y="4400411"/>
            <a:ext cx="600532" cy="60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" descr="Conexõ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2150" y="2881372"/>
            <a:ext cx="717675" cy="7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" descr="Pesquis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83683" y="4397698"/>
            <a:ext cx="567659" cy="56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" descr="Document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54521" y="2956557"/>
            <a:ext cx="514289" cy="51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pt-BR" sz="4995"/>
              <a:t>Cronograma Matrícula - Ano 2020</a:t>
            </a:r>
            <a:endParaRPr/>
          </a:p>
        </p:txBody>
      </p:sp>
      <p:sp>
        <p:nvSpPr>
          <p:cNvPr id="309" name="Google Shape;309;p5"/>
          <p:cNvSpPr/>
          <p:nvPr/>
        </p:nvSpPr>
        <p:spPr>
          <a:xfrm>
            <a:off x="461377" y="3149303"/>
            <a:ext cx="1728733" cy="256208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"/>
          <p:cNvSpPr/>
          <p:nvPr/>
        </p:nvSpPr>
        <p:spPr>
          <a:xfrm>
            <a:off x="967004" y="2124925"/>
            <a:ext cx="731520" cy="73152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"/>
          <p:cNvSpPr txBox="1"/>
          <p:nvPr/>
        </p:nvSpPr>
        <p:spPr>
          <a:xfrm>
            <a:off x="595807" y="3518169"/>
            <a:ext cx="14495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5"/>
          <p:cNvGrpSpPr/>
          <p:nvPr/>
        </p:nvGrpSpPr>
        <p:grpSpPr>
          <a:xfrm>
            <a:off x="514186" y="3977660"/>
            <a:ext cx="1637155" cy="1860348"/>
            <a:chOff x="3343992" y="4311889"/>
            <a:chExt cx="1544679" cy="1633419"/>
          </a:xfrm>
        </p:grpSpPr>
        <p:sp>
          <p:nvSpPr>
            <p:cNvPr id="313" name="Google Shape;313;p5"/>
            <p:cNvSpPr txBox="1"/>
            <p:nvPr/>
          </p:nvSpPr>
          <p:spPr>
            <a:xfrm>
              <a:off x="3343992" y="4560313"/>
              <a:ext cx="1521786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Atualização cadastral;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rematrícula; confirmação de continuidade e definição (1º EF, 6º EF e 1ª EM)</a:t>
              </a:r>
              <a:r>
                <a:rPr lang="pt-BR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  </a:t>
              </a:r>
              <a:endParaRPr/>
            </a:p>
          </p:txBody>
        </p:sp>
        <p:sp>
          <p:nvSpPr>
            <p:cNvPr id="314" name="Google Shape;314;p5"/>
            <p:cNvSpPr txBox="1"/>
            <p:nvPr/>
          </p:nvSpPr>
          <p:spPr>
            <a:xfrm>
              <a:off x="3344692" y="4311889"/>
              <a:ext cx="15439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Agosto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5" name="Google Shape;315;p5" descr="Comput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967" y="2191235"/>
            <a:ext cx="599594" cy="5995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6" name="Google Shape;316;p5"/>
          <p:cNvGraphicFramePr/>
          <p:nvPr>
            <p:extLst>
              <p:ext uri="{D42A27DB-BD31-4B8C-83A1-F6EECF244321}">
                <p14:modId xmlns:p14="http://schemas.microsoft.com/office/powerpoint/2010/main" val="2548550245"/>
              </p:ext>
            </p:extLst>
          </p:nvPr>
        </p:nvGraphicFramePr>
        <p:xfrm>
          <a:off x="2615609" y="1488557"/>
          <a:ext cx="9576400" cy="2587875"/>
        </p:xfrm>
        <a:graphic>
          <a:graphicData uri="http://schemas.openxmlformats.org/drawingml/2006/table">
            <a:tbl>
              <a:tblPr firstRow="1" bandRow="1">
                <a:noFill/>
                <a:tableStyleId>{DF9A69B4-8801-4CBE-8E86-7D27E1627688}</a:tableStyleId>
              </a:tblPr>
              <a:tblGrid>
                <a:gridCol w="95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26/08 a 23/09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6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 dirty="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Estudantes em continuidade de estudos da Rede Estadual – </a:t>
                      </a:r>
                      <a:r>
                        <a:rPr lang="pt-BR" sz="2000" u="sng" strike="noStrike" cap="none" dirty="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Atualização cadastral e Rematrícula.</a:t>
                      </a:r>
                      <a:endParaRPr sz="1800" u="none" strike="noStrike" cap="none" dirty="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" name="Google Shape;317;p5"/>
          <p:cNvSpPr/>
          <p:nvPr/>
        </p:nvSpPr>
        <p:spPr>
          <a:xfrm>
            <a:off x="1" y="944043"/>
            <a:ext cx="120341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Consulta,  Atualização cadastral e Rematrícula dos alunos em continuidade</a:t>
            </a:r>
            <a:endParaRPr/>
          </a:p>
        </p:txBody>
      </p:sp>
      <p:graphicFrame>
        <p:nvGraphicFramePr>
          <p:cNvPr id="318" name="Google Shape;318;p5"/>
          <p:cNvGraphicFramePr/>
          <p:nvPr/>
        </p:nvGraphicFramePr>
        <p:xfrm>
          <a:off x="2639872" y="4297147"/>
          <a:ext cx="9576400" cy="2389850"/>
        </p:xfrm>
        <a:graphic>
          <a:graphicData uri="http://schemas.openxmlformats.org/drawingml/2006/table">
            <a:tbl>
              <a:tblPr firstRow="1" bandRow="1">
                <a:noFill/>
                <a:tableStyleId>{DF9A69B4-8801-4CBE-8E86-7D27E1627688}</a:tableStyleId>
              </a:tblPr>
              <a:tblGrid>
                <a:gridCol w="95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Foco nas ações obrigatórias de 26/08 a 23/09 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600">
                <a:tc>
                  <a:txBody>
                    <a:bodyPr/>
                    <a:lstStyle/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pt-BR" sz="2000" u="none" strike="noStrike" cap="none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Adicionar o comprovante de residência (conforme Anexo II das Resoluções de Matrícula);</a:t>
                      </a:r>
                      <a:endParaRPr/>
                    </a:p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pt-BR" sz="2000" u="none" strike="noStrike" cap="none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Atualização do endereço e da geolocalização;</a:t>
                      </a:r>
                      <a:endParaRPr/>
                    </a:p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pt-BR" sz="2000" u="none" strike="noStrike" cap="none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E-mail e telefone para contato;</a:t>
                      </a:r>
                      <a:endParaRPr/>
                    </a:p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pt-BR" sz="2000" u="none" strike="noStrike" cap="none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Cadastramento do responsável; </a:t>
                      </a:r>
                      <a:endParaRPr/>
                    </a:p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pt-BR" sz="2000" u="none" strike="noStrike" cap="none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Rematrícula.</a:t>
                      </a:r>
                      <a:endParaRPr sz="1800" u="none" strike="noStrike" cap="none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309401" y="44264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pt-BR" sz="5000">
                <a:solidFill>
                  <a:schemeClr val="dk1"/>
                </a:solidFill>
              </a:rPr>
              <a:t>Fluxo da atualização dos dados cadastrais</a:t>
            </a:r>
            <a:endParaRPr/>
          </a:p>
        </p:txBody>
      </p:sp>
      <p:sp>
        <p:nvSpPr>
          <p:cNvPr id="355" name="Google Shape;355;p7"/>
          <p:cNvSpPr/>
          <p:nvPr/>
        </p:nvSpPr>
        <p:spPr>
          <a:xfrm>
            <a:off x="1543676" y="3233103"/>
            <a:ext cx="1536493" cy="172406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/>
          <p:nvPr/>
        </p:nvSpPr>
        <p:spPr>
          <a:xfrm>
            <a:off x="2006159" y="2430416"/>
            <a:ext cx="650173" cy="650173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 txBox="1"/>
          <p:nvPr/>
        </p:nvSpPr>
        <p:spPr>
          <a:xfrm>
            <a:off x="1678106" y="3689303"/>
            <a:ext cx="12883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7"/>
          <p:cNvGrpSpPr/>
          <p:nvPr/>
        </p:nvGrpSpPr>
        <p:grpSpPr>
          <a:xfrm>
            <a:off x="1593020" y="4212523"/>
            <a:ext cx="1455099" cy="1251858"/>
            <a:chOff x="3343992" y="4311889"/>
            <a:chExt cx="1544679" cy="1633419"/>
          </a:xfrm>
        </p:grpSpPr>
        <p:sp>
          <p:nvSpPr>
            <p:cNvPr id="359" name="Google Shape;359;p7"/>
            <p:cNvSpPr txBox="1"/>
            <p:nvPr/>
          </p:nvSpPr>
          <p:spPr>
            <a:xfrm>
              <a:off x="3343992" y="4560313"/>
              <a:ext cx="1521786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Atualização cadastral;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rematrícula; confirmação de continuidade e definição (1º EF, 6º EF e 1ª EM)</a:t>
              </a:r>
              <a:r>
                <a:rPr lang="pt-BR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  </a:t>
              </a:r>
              <a:endParaRPr/>
            </a:p>
          </p:txBody>
        </p:sp>
        <p:sp>
          <p:nvSpPr>
            <p:cNvPr id="360" name="Google Shape;360;p7"/>
            <p:cNvSpPr txBox="1"/>
            <p:nvPr/>
          </p:nvSpPr>
          <p:spPr>
            <a:xfrm>
              <a:off x="3344692" y="4311889"/>
              <a:ext cx="15439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Agosto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1" name="Google Shape;361;p7" descr="Comput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2122" y="2482056"/>
            <a:ext cx="532918" cy="53291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7"/>
          <p:cNvSpPr/>
          <p:nvPr/>
        </p:nvSpPr>
        <p:spPr>
          <a:xfrm>
            <a:off x="4631085" y="2869423"/>
            <a:ext cx="2152726" cy="2635426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7"/>
          <p:cNvSpPr txBox="1"/>
          <p:nvPr/>
        </p:nvSpPr>
        <p:spPr>
          <a:xfrm>
            <a:off x="4793887" y="4670829"/>
            <a:ext cx="17793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Cadastramento do responsável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7"/>
          <p:cNvSpPr/>
          <p:nvPr/>
        </p:nvSpPr>
        <p:spPr>
          <a:xfrm>
            <a:off x="4631086" y="2882792"/>
            <a:ext cx="1478459" cy="646574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7"/>
          <p:cNvSpPr txBox="1"/>
          <p:nvPr/>
        </p:nvSpPr>
        <p:spPr>
          <a:xfrm>
            <a:off x="4818875" y="2959741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7"/>
          <p:cNvSpPr/>
          <p:nvPr/>
        </p:nvSpPr>
        <p:spPr>
          <a:xfrm>
            <a:off x="6966261" y="2882790"/>
            <a:ext cx="2446209" cy="2976021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7"/>
          <p:cNvSpPr txBox="1"/>
          <p:nvPr/>
        </p:nvSpPr>
        <p:spPr>
          <a:xfrm>
            <a:off x="6900126" y="4535372"/>
            <a:ext cx="255300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Adicionar o comprovante de residência, atualização de endereço, geolocalização, e-mail e telefone para contato</a:t>
            </a:r>
            <a:endParaRPr/>
          </a:p>
        </p:txBody>
      </p:sp>
      <p:sp>
        <p:nvSpPr>
          <p:cNvPr id="368" name="Google Shape;368;p7"/>
          <p:cNvSpPr/>
          <p:nvPr/>
        </p:nvSpPr>
        <p:spPr>
          <a:xfrm>
            <a:off x="6996122" y="2951356"/>
            <a:ext cx="1567051" cy="555588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7182368" y="2967540"/>
            <a:ext cx="6869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9624781" y="2882790"/>
            <a:ext cx="2308367" cy="2976021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9912307" y="4858537"/>
            <a:ext cx="17609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Interesse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Rematrícula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"/>
          <p:cNvSpPr/>
          <p:nvPr/>
        </p:nvSpPr>
        <p:spPr>
          <a:xfrm>
            <a:off x="9641643" y="2882790"/>
            <a:ext cx="1585351" cy="600171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"/>
          <p:cNvSpPr txBox="1"/>
          <p:nvPr/>
        </p:nvSpPr>
        <p:spPr>
          <a:xfrm>
            <a:off x="9896915" y="2921265"/>
            <a:ext cx="6949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7" descr="Moni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833" y="376476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7" descr="Lis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6010" y="3735166"/>
            <a:ext cx="748417" cy="74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56458" y="3504763"/>
            <a:ext cx="870536" cy="103542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7"/>
          <p:cNvSpPr/>
          <p:nvPr/>
        </p:nvSpPr>
        <p:spPr>
          <a:xfrm>
            <a:off x="4631085" y="2198525"/>
            <a:ext cx="7325964" cy="472229"/>
          </a:xfrm>
          <a:prstGeom prst="roundRect">
            <a:avLst>
              <a:gd name="adj" fmla="val 7734"/>
            </a:avLst>
          </a:prstGeom>
          <a:solidFill>
            <a:srgbClr val="5EBEE4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Campos obrigatórios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"/>
          <p:cNvSpPr txBox="1">
            <a:spLocks noGrp="1"/>
          </p:cNvSpPr>
          <p:nvPr>
            <p:ph type="body" idx="1"/>
          </p:nvPr>
        </p:nvSpPr>
        <p:spPr>
          <a:xfrm>
            <a:off x="2910202" y="645003"/>
            <a:ext cx="9359306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</a:pPr>
            <a:r>
              <a:rPr lang="pt-BR" sz="3600">
                <a:latin typeface="PT Sans Narrow"/>
                <a:ea typeface="PT Sans Narrow"/>
                <a:cs typeface="PT Sans Narrow"/>
                <a:sym typeface="PT Sans Narrow"/>
              </a:rPr>
              <a:t>Atualização dos Dados Cadastrais</a:t>
            </a:r>
            <a:endParaRPr/>
          </a:p>
        </p:txBody>
      </p:sp>
      <p:sp>
        <p:nvSpPr>
          <p:cNvPr id="383" name="Google Shape;383;p8"/>
          <p:cNvSpPr txBox="1"/>
          <p:nvPr/>
        </p:nvSpPr>
        <p:spPr>
          <a:xfrm>
            <a:off x="10144573" y="2799424"/>
            <a:ext cx="6949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8"/>
          <p:cNvGrpSpPr/>
          <p:nvPr/>
        </p:nvGrpSpPr>
        <p:grpSpPr>
          <a:xfrm>
            <a:off x="0" y="920009"/>
            <a:ext cx="3072987" cy="250088"/>
            <a:chOff x="395536" y="3097535"/>
            <a:chExt cx="2736304" cy="371649"/>
          </a:xfrm>
        </p:grpSpPr>
        <p:sp>
          <p:nvSpPr>
            <p:cNvPr id="385" name="Google Shape;385;p8"/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8"/>
          <p:cNvSpPr/>
          <p:nvPr/>
        </p:nvSpPr>
        <p:spPr>
          <a:xfrm>
            <a:off x="462483" y="195004"/>
            <a:ext cx="650173" cy="650173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8"/>
          <p:cNvSpPr/>
          <p:nvPr/>
        </p:nvSpPr>
        <p:spPr>
          <a:xfrm>
            <a:off x="1989711" y="1296782"/>
            <a:ext cx="650173" cy="650173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8" descr="Comput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446" y="246644"/>
            <a:ext cx="532918" cy="53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8" descr="Engrenage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5205" y="1342144"/>
            <a:ext cx="533751" cy="53375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8"/>
          <p:cNvSpPr txBox="1"/>
          <p:nvPr/>
        </p:nvSpPr>
        <p:spPr>
          <a:xfrm>
            <a:off x="-3549" y="1201449"/>
            <a:ext cx="1454440" cy="25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Agosto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8"/>
          <p:cNvSpPr txBox="1"/>
          <p:nvPr/>
        </p:nvSpPr>
        <p:spPr>
          <a:xfrm>
            <a:off x="1577520" y="461562"/>
            <a:ext cx="145444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Setembro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8" descr="Monit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81690" y="1366208"/>
            <a:ext cx="6432633" cy="643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656" y="2668160"/>
            <a:ext cx="4559940" cy="298839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8"/>
          <p:cNvSpPr/>
          <p:nvPr/>
        </p:nvSpPr>
        <p:spPr>
          <a:xfrm>
            <a:off x="6438678" y="2799424"/>
            <a:ext cx="5343095" cy="3638239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Responder aos questionamentos sobre: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pt-BR" sz="20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Deseja continuar na rede pública?;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pt-BR" sz="20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Interesse por Ensino Técnico Profissionalizante (EM) – até 3 opções;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pt-BR" sz="20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Interesse na Educação em Tempo Integral (EF e EM);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pt-BR" sz="20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Interesse em cursar Língua Espanhola (1ª EM);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pt-BR" sz="20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Necessidade de estudar no período noturno (EM).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8"/>
          <p:cNvSpPr/>
          <p:nvPr/>
        </p:nvSpPr>
        <p:spPr>
          <a:xfrm>
            <a:off x="6420580" y="1946955"/>
            <a:ext cx="5343095" cy="852469"/>
          </a:xfrm>
          <a:prstGeom prst="roundRect">
            <a:avLst>
              <a:gd name="adj" fmla="val 7734"/>
            </a:avLst>
          </a:prstGeom>
          <a:solidFill>
            <a:srgbClr val="5EBEE4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Confirmação sobre a continuidade na rede pública (Interesse Rematrícula):</a:t>
            </a:r>
            <a:endParaRPr sz="32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"/>
          <p:cNvSpPr txBox="1">
            <a:spLocks noGrp="1"/>
          </p:cNvSpPr>
          <p:nvPr>
            <p:ph type="body" idx="1"/>
          </p:nvPr>
        </p:nvSpPr>
        <p:spPr>
          <a:xfrm>
            <a:off x="2910202" y="645003"/>
            <a:ext cx="9359306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</a:pPr>
            <a:r>
              <a:rPr lang="pt-BR" dirty="0"/>
              <a:t>Interesse Rematrícula</a:t>
            </a:r>
            <a:endParaRPr dirty="0"/>
          </a:p>
        </p:txBody>
      </p:sp>
      <p:sp>
        <p:nvSpPr>
          <p:cNvPr id="402" name="Google Shape;402;p9"/>
          <p:cNvSpPr txBox="1"/>
          <p:nvPr/>
        </p:nvSpPr>
        <p:spPr>
          <a:xfrm>
            <a:off x="10144573" y="2799424"/>
            <a:ext cx="6949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9"/>
          <p:cNvGrpSpPr/>
          <p:nvPr/>
        </p:nvGrpSpPr>
        <p:grpSpPr>
          <a:xfrm>
            <a:off x="0" y="920009"/>
            <a:ext cx="3072987" cy="250088"/>
            <a:chOff x="395536" y="3097535"/>
            <a:chExt cx="2736304" cy="371649"/>
          </a:xfrm>
        </p:grpSpPr>
        <p:sp>
          <p:nvSpPr>
            <p:cNvPr id="404" name="Google Shape;404;p9"/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9"/>
          <p:cNvSpPr/>
          <p:nvPr/>
        </p:nvSpPr>
        <p:spPr>
          <a:xfrm>
            <a:off x="462483" y="195004"/>
            <a:ext cx="650173" cy="650173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9"/>
          <p:cNvSpPr/>
          <p:nvPr/>
        </p:nvSpPr>
        <p:spPr>
          <a:xfrm>
            <a:off x="1989711" y="1296782"/>
            <a:ext cx="650173" cy="650173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9" descr="Comput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446" y="246644"/>
            <a:ext cx="532918" cy="53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9" descr="Engrenage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5205" y="1342144"/>
            <a:ext cx="533751" cy="53375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9"/>
          <p:cNvSpPr txBox="1"/>
          <p:nvPr/>
        </p:nvSpPr>
        <p:spPr>
          <a:xfrm>
            <a:off x="-3549" y="1201449"/>
            <a:ext cx="1454440" cy="25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Agosto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9"/>
          <p:cNvSpPr txBox="1"/>
          <p:nvPr/>
        </p:nvSpPr>
        <p:spPr>
          <a:xfrm>
            <a:off x="1577520" y="461562"/>
            <a:ext cx="145444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Setembro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9"/>
          <p:cNvPicPr preferRelativeResize="0"/>
          <p:nvPr/>
        </p:nvPicPr>
        <p:blipFill rotWithShape="1">
          <a:blip r:embed="rId5">
            <a:alphaModFix/>
          </a:blip>
          <a:srcRect l="1761" t="14300" r="2064" b="7112"/>
          <a:stretch/>
        </p:blipFill>
        <p:spPr>
          <a:xfrm>
            <a:off x="509954" y="2667253"/>
            <a:ext cx="11172092" cy="327073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9"/>
          <p:cNvSpPr/>
          <p:nvPr/>
        </p:nvSpPr>
        <p:spPr>
          <a:xfrm>
            <a:off x="10186245" y="5764738"/>
            <a:ext cx="1495801" cy="448259"/>
          </a:xfrm>
          <a:prstGeom prst="roundRect">
            <a:avLst>
              <a:gd name="adj" fmla="val 16667"/>
            </a:avLst>
          </a:prstGeom>
          <a:solidFill>
            <a:srgbClr val="5EBEE4"/>
          </a:solidFill>
          <a:ln w="12700" cap="flat" cmpd="sng">
            <a:solidFill>
              <a:srgbClr val="448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Salvar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10"/>
          <p:cNvGrpSpPr/>
          <p:nvPr/>
        </p:nvGrpSpPr>
        <p:grpSpPr>
          <a:xfrm>
            <a:off x="0" y="1013548"/>
            <a:ext cx="3325162" cy="321821"/>
            <a:chOff x="1763688" y="3097535"/>
            <a:chExt cx="2736304" cy="371649"/>
          </a:xfrm>
        </p:grpSpPr>
        <p:sp>
          <p:nvSpPr>
            <p:cNvPr id="419" name="Google Shape;419;p10"/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 extrusionOk="0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10"/>
          <p:cNvSpPr/>
          <p:nvPr/>
        </p:nvSpPr>
        <p:spPr>
          <a:xfrm>
            <a:off x="485472" y="1297576"/>
            <a:ext cx="703527" cy="703527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0"/>
          <p:cNvSpPr/>
          <p:nvPr/>
        </p:nvSpPr>
        <p:spPr>
          <a:xfrm>
            <a:off x="2117944" y="306084"/>
            <a:ext cx="703527" cy="703527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0" descr="Engrenage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60" y="1373549"/>
            <a:ext cx="577552" cy="57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0" descr="Conexõ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6676" y="338985"/>
            <a:ext cx="690212" cy="6902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5" name="Google Shape;425;p10"/>
          <p:cNvGraphicFramePr/>
          <p:nvPr/>
        </p:nvGraphicFramePr>
        <p:xfrm>
          <a:off x="5530886" y="3058347"/>
          <a:ext cx="6324675" cy="2341900"/>
        </p:xfrm>
        <a:graphic>
          <a:graphicData uri="http://schemas.openxmlformats.org/drawingml/2006/table">
            <a:tbl>
              <a:tblPr firstRow="1" bandRow="1">
                <a:noFill/>
                <a:tableStyleId>{DF9A69B4-8801-4CBE-8E86-7D27E1627688}</a:tableStyleId>
              </a:tblPr>
              <a:tblGrid>
                <a:gridCol w="63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>
                          <a:solidFill>
                            <a:schemeClr val="lt1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Composição das classes: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6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▪"/>
                      </a:pPr>
                      <a:r>
                        <a:rPr lang="pt-BR" sz="1800" dirty="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Número de estudantes matriculados + reserva da % de retidos e abandono da série/ano</a:t>
                      </a:r>
                      <a:endParaRPr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pt-BR" sz="1800" dirty="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Preferencialmente no mesmo período</a:t>
                      </a:r>
                      <a:endParaRPr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pt-BR" sz="1800" dirty="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metragem X módulo</a:t>
                      </a:r>
                      <a:endParaRPr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pt-BR" sz="1800" dirty="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O módulo não será respeitado se a metragem da sala for menor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6" name="Google Shape;426;p10"/>
          <p:cNvSpPr/>
          <p:nvPr/>
        </p:nvSpPr>
        <p:spPr>
          <a:xfrm>
            <a:off x="3780826" y="684091"/>
            <a:ext cx="8076453" cy="810782"/>
          </a:xfrm>
          <a:prstGeom prst="roundRect">
            <a:avLst>
              <a:gd name="adj" fmla="val 7734"/>
            </a:avLst>
          </a:prstGeom>
          <a:solidFill>
            <a:srgbClr val="5EBEE4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 24/9 a 4/10: Projeção, pela SED, do quadro-resumo e formação de classes para o ano letivo de 2020.</a:t>
            </a:r>
            <a:endParaRPr dirty="0"/>
          </a:p>
        </p:txBody>
      </p:sp>
      <p:sp>
        <p:nvSpPr>
          <p:cNvPr id="427" name="Google Shape;427;p10"/>
          <p:cNvSpPr txBox="1"/>
          <p:nvPr/>
        </p:nvSpPr>
        <p:spPr>
          <a:xfrm>
            <a:off x="131036" y="720431"/>
            <a:ext cx="145444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Setembro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0"/>
          <p:cNvSpPr txBox="1"/>
          <p:nvPr/>
        </p:nvSpPr>
        <p:spPr>
          <a:xfrm>
            <a:off x="1610158" y="1437698"/>
            <a:ext cx="1636413" cy="33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Outubro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449" y="2758083"/>
            <a:ext cx="4014479" cy="1713783"/>
          </a:xfrm>
          <a:prstGeom prst="rect">
            <a:avLst/>
          </a:prstGeom>
          <a:noFill/>
          <a:ln w="9525" cap="flat" cmpd="sng">
            <a:solidFill>
              <a:srgbClr val="229EC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0" name="Google Shape;430;p10"/>
          <p:cNvSpPr/>
          <p:nvPr/>
        </p:nvSpPr>
        <p:spPr>
          <a:xfrm>
            <a:off x="336449" y="4752407"/>
            <a:ext cx="401447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 exemplo mostra 5 classes de 2ª série de EM com 153 estudantes.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continuidade (3ª série EM) será de 4 classes – abaixo do módulo.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"/>
          <p:cNvSpPr/>
          <p:nvPr/>
        </p:nvSpPr>
        <p:spPr>
          <a:xfrm>
            <a:off x="52423" y="1118937"/>
            <a:ext cx="2630619" cy="186165"/>
          </a:xfrm>
          <a:custGeom>
            <a:avLst/>
            <a:gdLst/>
            <a:ahLst/>
            <a:cxnLst/>
            <a:rect l="l" t="t" r="r" b="b"/>
            <a:pathLst>
              <a:path w="1008112" h="256208" extrusionOk="0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1"/>
          <p:cNvSpPr/>
          <p:nvPr/>
        </p:nvSpPr>
        <p:spPr>
          <a:xfrm>
            <a:off x="904828" y="186999"/>
            <a:ext cx="848413" cy="848413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11" descr="Conexõ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560" y="222642"/>
            <a:ext cx="832356" cy="83235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1"/>
          <p:cNvSpPr/>
          <p:nvPr/>
        </p:nvSpPr>
        <p:spPr>
          <a:xfrm>
            <a:off x="3383483" y="713546"/>
            <a:ext cx="8076453" cy="810782"/>
          </a:xfrm>
          <a:prstGeom prst="roundRect">
            <a:avLst>
              <a:gd name="adj" fmla="val 7734"/>
            </a:avLst>
          </a:prstGeom>
          <a:solidFill>
            <a:srgbClr val="5EBEE4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 07 a 11/10: Homologação ou rejeição, pela DE, das classes projetadas pela SED.</a:t>
            </a:r>
            <a:endParaRPr/>
          </a:p>
        </p:txBody>
      </p:sp>
      <p:sp>
        <p:nvSpPr>
          <p:cNvPr id="439" name="Google Shape;439;p11"/>
          <p:cNvSpPr txBox="1"/>
          <p:nvPr/>
        </p:nvSpPr>
        <p:spPr>
          <a:xfrm>
            <a:off x="336449" y="1388627"/>
            <a:ext cx="1973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Outubro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72228"/>
            <a:ext cx="6032204" cy="379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9787" y="2908456"/>
            <a:ext cx="5752213" cy="2532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2019-Business pl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2019-Business pl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1602</Words>
  <Application>Microsoft Office PowerPoint</Application>
  <PresentationFormat>Widescreen</PresentationFormat>
  <Paragraphs>262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Noto Sans Symbols</vt:lpstr>
      <vt:lpstr>Arial</vt:lpstr>
      <vt:lpstr>PT Sans Narrow</vt:lpstr>
      <vt:lpstr>Contents Slide Master</vt:lpstr>
      <vt:lpstr>Cover and End Slide Master</vt:lpstr>
      <vt:lpstr>Section Break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Allppt.com;Googleslidesppt.com</dc:creator>
  <cp:lastModifiedBy>Gracielle Cristina Vieira De Mattos</cp:lastModifiedBy>
  <cp:revision>16</cp:revision>
  <dcterms:created xsi:type="dcterms:W3CDTF">2018-04-24T17:14:44Z</dcterms:created>
  <dcterms:modified xsi:type="dcterms:W3CDTF">2019-09-04T17:12:55Z</dcterms:modified>
</cp:coreProperties>
</file>