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4"/>
  </p:sldMasterIdLst>
  <p:notesMasterIdLst>
    <p:notesMasterId r:id="rId54"/>
  </p:notesMasterIdLst>
  <p:handoutMasterIdLst>
    <p:handoutMasterId r:id="rId55"/>
  </p:handoutMasterIdLst>
  <p:sldIdLst>
    <p:sldId id="1935" r:id="rId5"/>
    <p:sldId id="1904" r:id="rId6"/>
    <p:sldId id="1917" r:id="rId7"/>
    <p:sldId id="1936" r:id="rId8"/>
    <p:sldId id="1906" r:id="rId9"/>
    <p:sldId id="1954" r:id="rId10"/>
    <p:sldId id="1955" r:id="rId11"/>
    <p:sldId id="1963" r:id="rId12"/>
    <p:sldId id="1953" r:id="rId13"/>
    <p:sldId id="1947" r:id="rId14"/>
    <p:sldId id="1977" r:id="rId15"/>
    <p:sldId id="1948" r:id="rId16"/>
    <p:sldId id="1970" r:id="rId17"/>
    <p:sldId id="256" r:id="rId18"/>
    <p:sldId id="257" r:id="rId19"/>
    <p:sldId id="258" r:id="rId20"/>
    <p:sldId id="259" r:id="rId21"/>
    <p:sldId id="1925" r:id="rId22"/>
    <p:sldId id="1956" r:id="rId23"/>
    <p:sldId id="1969" r:id="rId24"/>
    <p:sldId id="261" r:id="rId25"/>
    <p:sldId id="1973" r:id="rId26"/>
    <p:sldId id="1966" r:id="rId27"/>
    <p:sldId id="262" r:id="rId28"/>
    <p:sldId id="1907" r:id="rId29"/>
    <p:sldId id="1949" r:id="rId30"/>
    <p:sldId id="1927" r:id="rId31"/>
    <p:sldId id="1951" r:id="rId32"/>
    <p:sldId id="1952" r:id="rId33"/>
    <p:sldId id="1971" r:id="rId34"/>
    <p:sldId id="1908" r:id="rId35"/>
    <p:sldId id="1964" r:id="rId36"/>
    <p:sldId id="1965" r:id="rId37"/>
    <p:sldId id="1924" r:id="rId38"/>
    <p:sldId id="1957" r:id="rId39"/>
    <p:sldId id="1972" r:id="rId40"/>
    <p:sldId id="1959" r:id="rId41"/>
    <p:sldId id="1967" r:id="rId42"/>
    <p:sldId id="1974" r:id="rId43"/>
    <p:sldId id="1975" r:id="rId44"/>
    <p:sldId id="1962" r:id="rId45"/>
    <p:sldId id="1976" r:id="rId46"/>
    <p:sldId id="1961" r:id="rId47"/>
    <p:sldId id="1944" r:id="rId48"/>
    <p:sldId id="1035" r:id="rId49"/>
    <p:sldId id="1036" r:id="rId50"/>
    <p:sldId id="1037" r:id="rId51"/>
    <p:sldId id="1038" r:id="rId52"/>
    <p:sldId id="1039" r:id="rId53"/>
  </p:sldIdLst>
  <p:sldSz cx="9906000" cy="6858000" type="A4"/>
  <p:notesSz cx="9850438" cy="66484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128">
          <p15:clr>
            <a:srgbClr val="A4A3A4"/>
          </p15:clr>
        </p15:guide>
        <p15:guide id="3" orient="horz" pos="41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31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Brunherotto" initials="AB" lastIdx="1" clrIdx="0">
    <p:extLst>
      <p:ext uri="{19B8F6BF-5375-455C-9EA6-DF929625EA0E}">
        <p15:presenceInfo xmlns:p15="http://schemas.microsoft.com/office/powerpoint/2012/main" userId="S::andre.brunherotto@educacao.sp.gov.br::649503b2-30a9-4f5d-ad38-6f49b80be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A4E0B"/>
    <a:srgbClr val="DEB900"/>
    <a:srgbClr val="000000"/>
    <a:srgbClr val="FFFFFF"/>
    <a:srgbClr val="ED1C24"/>
    <a:srgbClr val="78C240"/>
    <a:srgbClr val="0A5AAA"/>
    <a:srgbClr val="92D050"/>
    <a:srgbClr val="F37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140" autoAdjust="0"/>
    <p:restoredTop sz="93904" autoAdjust="0"/>
  </p:normalViewPr>
  <p:slideViewPr>
    <p:cSldViewPr snapToGrid="0" snapToObjects="1">
      <p:cViewPr varScale="1">
        <p:scale>
          <a:sx n="72" d="100"/>
          <a:sy n="72" d="100"/>
        </p:scale>
        <p:origin x="1530" y="66"/>
      </p:cViewPr>
      <p:guideLst>
        <p:guide orient="horz" pos="2173"/>
        <p:guide pos="3128"/>
        <p:guide orient="horz" pos="4147"/>
      </p:guideLst>
    </p:cSldViewPr>
  </p:slideViewPr>
  <p:outlineViewPr>
    <p:cViewPr>
      <p:scale>
        <a:sx n="33" d="100"/>
        <a:sy n="33" d="100"/>
      </p:scale>
      <p:origin x="0" y="112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704" y="-96"/>
      </p:cViewPr>
      <p:guideLst>
        <p:guide orient="horz" pos="2094"/>
        <p:guide pos="3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F-44B5-8D06-6F9A3FFBBE7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F-44B5-8D06-6F9A3FFBBE7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AF-44B5-8D06-6F9A3FFBBE7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AF-44B5-8D06-6F9A3FFBBE7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AF-44B5-8D06-6F9A3FFBBE7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AF-44B5-8D06-6F9A3FFBBE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AF-44B5-8D06-6F9A3FFB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107-4B15-9DE9-A98C4547BC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Ações Homologadas</c:v>
                </c:pt>
                <c:pt idx="1">
                  <c:v>Ações Executadas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7-4B15-9DE9-A98C4547B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64352"/>
        <c:axId val="99730560"/>
      </c:barChart>
      <c:catAx>
        <c:axId val="6256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pt-BR"/>
          </a:p>
        </c:txPr>
        <c:crossAx val="99730560"/>
        <c:crosses val="autoZero"/>
        <c:auto val="1"/>
        <c:lblAlgn val="ctr"/>
        <c:lblOffset val="100"/>
        <c:noMultiLvlLbl val="0"/>
      </c:catAx>
      <c:valAx>
        <c:axId val="9973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5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3-405A-84EA-959A7FB41A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3-405A-84EA-959A7FB41AE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3-405A-84EA-959A7FB41AE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3-405A-84EA-959A7FB41AE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63-405A-84EA-959A7FB41AE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63-405A-84EA-959A7FB41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63-405A-84EA-959A7FB4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2B7-4FD6-8741-FF7FAEAFBD0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F2B7-4FD6-8741-FF7FAEAFBD04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F2B7-4FD6-8741-FF7FAEAFB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4</c:v>
                </c:pt>
                <c:pt idx="1">
                  <c:v>4.2</c:v>
                </c:pt>
                <c:pt idx="2">
                  <c:v>4.5999999999999996</c:v>
                </c:pt>
                <c:pt idx="3">
                  <c:v>4.8</c:v>
                </c:pt>
                <c:pt idx="4">
                  <c:v>5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B7-4FD6-8741-FF7FAEAFB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200"/>
        <c:axId val="104357888"/>
      </c:barChart>
      <c:catAx>
        <c:axId val="5464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7888"/>
        <c:crosses val="autoZero"/>
        <c:auto val="1"/>
        <c:lblAlgn val="ctr"/>
        <c:lblOffset val="100"/>
        <c:noMultiLvlLbl val="0"/>
      </c:catAx>
      <c:valAx>
        <c:axId val="104357888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854-450B-8C51-07BCDD82946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4854-450B-8C51-07BCDD82946C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4854-450B-8C51-07BCDD8294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54-450B-8C51-07BCDD82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643712"/>
        <c:axId val="104359616"/>
      </c:barChart>
      <c:catAx>
        <c:axId val="546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59616"/>
        <c:crosses val="autoZero"/>
        <c:auto val="1"/>
        <c:lblAlgn val="ctr"/>
        <c:lblOffset val="100"/>
        <c:noMultiLvlLbl val="0"/>
      </c:catAx>
      <c:valAx>
        <c:axId val="104359616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6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CE2-4899-B80E-12F82640954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905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9CE2-4899-B80E-12F82640954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9CE2-4899-B80E-12F826409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Plan1!$D$4:$D$9</c:f>
              <c:numCache>
                <c:formatCode>0.0</c:formatCode>
                <c:ptCount val="6"/>
                <c:pt idx="0">
                  <c:v>2</c:v>
                </c:pt>
                <c:pt idx="1">
                  <c:v>2.2000000000000002</c:v>
                </c:pt>
                <c:pt idx="2">
                  <c:v>2.4</c:v>
                </c:pt>
                <c:pt idx="3">
                  <c:v>2.6</c:v>
                </c:pt>
                <c:pt idx="4">
                  <c:v>2.8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E2-4899-B80E-12F826409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4779392"/>
        <c:axId val="104361344"/>
      </c:barChart>
      <c:catAx>
        <c:axId val="547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104361344"/>
        <c:crosses val="autoZero"/>
        <c:auto val="1"/>
        <c:lblAlgn val="ctr"/>
        <c:lblOffset val="100"/>
        <c:noMultiLvlLbl val="0"/>
      </c:catAx>
      <c:valAx>
        <c:axId val="104361344"/>
        <c:scaling>
          <c:orientation val="minMax"/>
          <c:max val="5.4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47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6DD-4AEE-9B62-EC692E40A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Ações Homologadas</c:v>
                </c:pt>
                <c:pt idx="1">
                  <c:v>Ações Executadas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D-4AEE-9B62-EC692E40A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34848"/>
        <c:axId val="104333312"/>
      </c:barChart>
      <c:catAx>
        <c:axId val="611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pt-BR"/>
          </a:p>
        </c:txPr>
        <c:crossAx val="104333312"/>
        <c:crosses val="autoZero"/>
        <c:auto val="1"/>
        <c:lblAlgn val="ctr"/>
        <c:lblOffset val="100"/>
        <c:noMultiLvlLbl val="0"/>
      </c:catAx>
      <c:valAx>
        <c:axId val="10433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113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D5-488A-B6D1-5D9B11E46D51}"/>
              </c:ext>
            </c:extLst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B4D5-488A-B6D1-5D9B11E46D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4</c:v>
                </c:pt>
                <c:pt idx="1">
                  <c:v>4.2</c:v>
                </c:pt>
                <c:pt idx="2">
                  <c:v>4.5999999999999996</c:v>
                </c:pt>
                <c:pt idx="3">
                  <c:v>4.8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D5-488A-B6D1-5D9B11E46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577728"/>
        <c:axId val="61474496"/>
      </c:barChart>
      <c:catAx>
        <c:axId val="615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61474496"/>
        <c:crosses val="autoZero"/>
        <c:auto val="1"/>
        <c:lblAlgn val="ctr"/>
        <c:lblOffset val="100"/>
        <c:noMultiLvlLbl val="0"/>
      </c:catAx>
      <c:valAx>
        <c:axId val="61474496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157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838-44E4-93AF-1AA181185997}"/>
              </c:ext>
            </c:extLst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A838-44E4-93AF-1AA1811859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3.6</c:v>
                </c:pt>
                <c:pt idx="3">
                  <c:v>3.8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8-44E4-93AF-1AA181185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578240"/>
        <c:axId val="61476224"/>
      </c:barChart>
      <c:catAx>
        <c:axId val="6157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61476224"/>
        <c:crosses val="autoZero"/>
        <c:auto val="1"/>
        <c:lblAlgn val="ctr"/>
        <c:lblOffset val="100"/>
        <c:noMultiLvlLbl val="0"/>
      </c:catAx>
      <c:valAx>
        <c:axId val="61476224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157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E53-4F0B-A369-26CA3E44678D}"/>
              </c:ext>
            </c:extLst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BE53-4F0B-A369-26CA3E446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2</c:v>
                </c:pt>
                <c:pt idx="1">
                  <c:v>2.2000000000000002</c:v>
                </c:pt>
                <c:pt idx="2">
                  <c:v>2.6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3-4F0B-A369-26CA3E44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2508544"/>
        <c:axId val="61477952"/>
      </c:barChart>
      <c:catAx>
        <c:axId val="625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61477952"/>
        <c:crosses val="autoZero"/>
        <c:auto val="1"/>
        <c:lblAlgn val="ctr"/>
        <c:lblOffset val="100"/>
        <c:noMultiLvlLbl val="0"/>
      </c:catAx>
      <c:valAx>
        <c:axId val="61477952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625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C5CF1F-B663-4013-8A7F-1C9F3588FF71}" type="datetime1">
              <a:rPr lang="pt-BR"/>
              <a:pPr>
                <a:defRPr/>
              </a:pPr>
              <a:t>14/08/2019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3DEA66-5195-4166-BD63-E4E3C01E94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12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9532402-32F3-4787-93D0-BD35FD7FD3DD}" type="datetime1">
              <a:rPr lang="pt-BR"/>
              <a:pPr>
                <a:defRPr/>
              </a:pPr>
              <a:t>14/08/2019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498475"/>
            <a:ext cx="3598862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157538"/>
            <a:ext cx="7880350" cy="299243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 noProof="0" dirty="0"/>
              <a:t>Click to edit Master text styles</a:t>
            </a:r>
          </a:p>
          <a:p>
            <a:pPr lvl="1"/>
            <a:r>
              <a:rPr lang="x-none" noProof="0" dirty="0"/>
              <a:t>Second level</a:t>
            </a:r>
          </a:p>
          <a:p>
            <a:pPr lvl="2"/>
            <a:r>
              <a:rPr lang="x-none" noProof="0" dirty="0"/>
              <a:t>Third level</a:t>
            </a:r>
          </a:p>
          <a:p>
            <a:pPr lvl="3"/>
            <a:r>
              <a:rPr lang="x-none" noProof="0" dirty="0"/>
              <a:t>Fourth level</a:t>
            </a:r>
          </a:p>
          <a:p>
            <a:pPr lvl="4"/>
            <a:r>
              <a:rPr lang="x-non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B07BB68-89D0-440A-A608-ACC4A9FE18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oculto</a:t>
            </a:r>
            <a:r>
              <a:rPr lang="pt-BR" baseline="0" dirty="0"/>
              <a:t> – Não é necessário apresentar durante a reunião. Entretanto serve como base para análise do plano de melhoria.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7BB68-89D0-440A-A608-ACC4A9FE18A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8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5433531" y="5762731"/>
            <a:ext cx="432000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pt-BR" sz="1800" kern="1200" baseline="0" dirty="0" smtClean="0">
                <a:solidFill>
                  <a:schemeClr val="accent6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Realizada em DD/MM/AAAA.</a:t>
            </a:r>
          </a:p>
        </p:txBody>
      </p:sp>
      <p:sp>
        <p:nvSpPr>
          <p:cNvPr id="21" name="Subtítulo 2"/>
          <p:cNvSpPr txBox="1">
            <a:spLocks/>
          </p:cNvSpPr>
          <p:nvPr userDrawn="1"/>
        </p:nvSpPr>
        <p:spPr>
          <a:xfrm>
            <a:off x="4816641" y="914592"/>
            <a:ext cx="4936890" cy="10800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4000" b="1" dirty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Método de Melhoria</a:t>
            </a:r>
            <a:r>
              <a:rPr lang="pt-BR" sz="4000" b="1" baseline="0" dirty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 de Resultados</a:t>
            </a:r>
            <a:endParaRPr lang="pt-BR" sz="4000" b="1" dirty="0">
              <a:solidFill>
                <a:srgbClr val="231F20"/>
              </a:solidFill>
              <a:effectLst/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5278109" y="2488931"/>
            <a:ext cx="432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400" b="0" dirty="0">
                <a:solidFill>
                  <a:schemeClr val="accent6"/>
                </a:solidFill>
              </a:rPr>
              <a:t>Reunião de acompanhamento de planos e resultados - Nível 3</a:t>
            </a:r>
            <a:endParaRPr lang="pt-BR" sz="2400" b="0" u="sng" dirty="0">
              <a:solidFill>
                <a:schemeClr val="accent6"/>
              </a:solidFill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278110" y="3837393"/>
            <a:ext cx="4320000" cy="10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8" y="1118526"/>
            <a:ext cx="457849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. processo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" y="354496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AI: Anos Iniciais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1" name="CaixaDeTexto 40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3" name="CaixaDeTexto 42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graphicFrame>
        <p:nvGraphicFramePr>
          <p:cNvPr id="32" name="Tabela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7380287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 de Fluxo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CaixaDeTexto 32"/>
          <p:cNvSpPr txBox="1"/>
          <p:nvPr userDrawn="1"/>
        </p:nvSpPr>
        <p:spPr>
          <a:xfrm>
            <a:off x="6210302" y="34326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34" name="CaixaDeTexto 33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5" name="CaixaDeTexto 44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57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58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0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1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2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2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068876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296689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5" name="CaixaDeTexto 74"/>
          <p:cNvSpPr txBox="1"/>
          <p:nvPr userDrawn="1"/>
        </p:nvSpPr>
        <p:spPr>
          <a:xfrm>
            <a:off x="5401006" y="4044689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1º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76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77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0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2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3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4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4585478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4813291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7" name="CaixaDeTexto 86"/>
          <p:cNvSpPr txBox="1"/>
          <p:nvPr userDrawn="1"/>
        </p:nvSpPr>
        <p:spPr>
          <a:xfrm>
            <a:off x="5401006" y="4561291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2º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101565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329378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5401006" y="5077378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3º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51430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8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427705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99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119399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0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51430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1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427705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2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119399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3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801367" y="5618167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801367" y="5845980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05" name="CaixaDeTexto 104"/>
          <p:cNvSpPr txBox="1"/>
          <p:nvPr userDrawn="1"/>
        </p:nvSpPr>
        <p:spPr>
          <a:xfrm>
            <a:off x="5401006" y="5593980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4º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5401006" y="3159899"/>
            <a:ext cx="468000" cy="600423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AI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5836948" y="306514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6160284" y="39968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6160284" y="422468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0" name="CaixaDeTexto 109"/>
          <p:cNvSpPr txBox="1"/>
          <p:nvPr userDrawn="1"/>
        </p:nvSpPr>
        <p:spPr>
          <a:xfrm>
            <a:off x="6160284" y="4741291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1" name="CaixaDeTexto 110"/>
          <p:cNvSpPr txBox="1"/>
          <p:nvPr userDrawn="1"/>
        </p:nvSpPr>
        <p:spPr>
          <a:xfrm>
            <a:off x="6160284" y="525737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2" name="CaixaDeTexto 111"/>
          <p:cNvSpPr txBox="1"/>
          <p:nvPr userDrawn="1"/>
        </p:nvSpPr>
        <p:spPr>
          <a:xfrm>
            <a:off x="6160284" y="577398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6160284" y="44953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6" name="CaixaDeTexto 115"/>
          <p:cNvSpPr txBox="1"/>
          <p:nvPr userDrawn="1"/>
        </p:nvSpPr>
        <p:spPr>
          <a:xfrm>
            <a:off x="6160284" y="5027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7" name="CaixaDeTexto 116"/>
          <p:cNvSpPr txBox="1"/>
          <p:nvPr userDrawn="1"/>
        </p:nvSpPr>
        <p:spPr>
          <a:xfrm>
            <a:off x="6160284" y="553840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8" name="Espaço Reservado para Texto 42"/>
          <p:cNvSpPr>
            <a:spLocks noGrp="1"/>
          </p:cNvSpPr>
          <p:nvPr>
            <p:ph type="body" sz="quarter" idx="101" hasCustomPrompt="1"/>
          </p:nvPr>
        </p:nvSpPr>
        <p:spPr>
          <a:xfrm>
            <a:off x="6785070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19" name="Espaço Reservado para Texto 42"/>
          <p:cNvSpPr>
            <a:spLocks noGrp="1"/>
          </p:cNvSpPr>
          <p:nvPr>
            <p:ph type="body" sz="quarter" idx="102" hasCustomPrompt="1"/>
          </p:nvPr>
        </p:nvSpPr>
        <p:spPr>
          <a:xfrm>
            <a:off x="7461345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0" name="Espaço Reservado para Texto 42"/>
          <p:cNvSpPr>
            <a:spLocks noGrp="1"/>
          </p:cNvSpPr>
          <p:nvPr>
            <p:ph type="body" sz="quarter" idx="103" hasCustomPrompt="1"/>
          </p:nvPr>
        </p:nvSpPr>
        <p:spPr>
          <a:xfrm>
            <a:off x="8153039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1" name="Espaço Reservado para Texto 42"/>
          <p:cNvSpPr>
            <a:spLocks noGrp="1"/>
          </p:cNvSpPr>
          <p:nvPr>
            <p:ph type="body" sz="quarter" idx="104" hasCustomPrompt="1"/>
          </p:nvPr>
        </p:nvSpPr>
        <p:spPr>
          <a:xfrm>
            <a:off x="6785070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2" name="Espaço Reservado para Texto 42"/>
          <p:cNvSpPr>
            <a:spLocks noGrp="1"/>
          </p:cNvSpPr>
          <p:nvPr>
            <p:ph type="body" sz="quarter" idx="105" hasCustomPrompt="1"/>
          </p:nvPr>
        </p:nvSpPr>
        <p:spPr>
          <a:xfrm>
            <a:off x="7461345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3" name="Espaço Reservado para Texto 42"/>
          <p:cNvSpPr>
            <a:spLocks noGrp="1"/>
          </p:cNvSpPr>
          <p:nvPr>
            <p:ph type="body" sz="quarter" idx="106" hasCustomPrompt="1"/>
          </p:nvPr>
        </p:nvSpPr>
        <p:spPr>
          <a:xfrm>
            <a:off x="8153039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4" name="Espaço Reservado para Texto 42"/>
          <p:cNvSpPr>
            <a:spLocks noGrp="1"/>
          </p:cNvSpPr>
          <p:nvPr>
            <p:ph type="body" sz="quarter" idx="107" hasCustomPrompt="1"/>
          </p:nvPr>
        </p:nvSpPr>
        <p:spPr>
          <a:xfrm>
            <a:off x="8835007" y="3129097"/>
            <a:ext cx="612000" cy="262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5" name="Espaço Reservado para Texto 42"/>
          <p:cNvSpPr>
            <a:spLocks noGrp="1"/>
          </p:cNvSpPr>
          <p:nvPr>
            <p:ph type="body" sz="quarter" idx="108" hasCustomPrompt="1"/>
          </p:nvPr>
        </p:nvSpPr>
        <p:spPr>
          <a:xfrm>
            <a:off x="8835007" y="3451039"/>
            <a:ext cx="612000" cy="262098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Ex0,0</a:t>
            </a:r>
            <a:endParaRPr lang="es-ES" dirty="0"/>
          </a:p>
        </p:txBody>
      </p:sp>
      <p:sp>
        <p:nvSpPr>
          <p:cNvPr id="126" name="Espaço Reservado para Texto 42"/>
          <p:cNvSpPr>
            <a:spLocks noGrp="1"/>
          </p:cNvSpPr>
          <p:nvPr>
            <p:ph type="body" sz="quarter" idx="109" hasCustomPrompt="1"/>
          </p:nvPr>
        </p:nvSpPr>
        <p:spPr>
          <a:xfrm>
            <a:off x="6742466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7" name="Espaço Reservado para Texto 42"/>
          <p:cNvSpPr>
            <a:spLocks noGrp="1"/>
          </p:cNvSpPr>
          <p:nvPr>
            <p:ph type="body" sz="quarter" idx="110" hasCustomPrompt="1"/>
          </p:nvPr>
        </p:nvSpPr>
        <p:spPr>
          <a:xfrm>
            <a:off x="7418741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8" name="Espaço Reservado para Texto 42"/>
          <p:cNvSpPr>
            <a:spLocks noGrp="1"/>
          </p:cNvSpPr>
          <p:nvPr>
            <p:ph type="body" sz="quarter" idx="111" hasCustomPrompt="1"/>
          </p:nvPr>
        </p:nvSpPr>
        <p:spPr>
          <a:xfrm>
            <a:off x="8110435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9" name="Espaço Reservado para Texto 42"/>
          <p:cNvSpPr>
            <a:spLocks noGrp="1"/>
          </p:cNvSpPr>
          <p:nvPr>
            <p:ph type="body" sz="quarter" idx="112" hasCustomPrompt="1"/>
          </p:nvPr>
        </p:nvSpPr>
        <p:spPr>
          <a:xfrm>
            <a:off x="6742466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0" name="Espaço Reservado para Texto 42"/>
          <p:cNvSpPr>
            <a:spLocks noGrp="1"/>
          </p:cNvSpPr>
          <p:nvPr>
            <p:ph type="body" sz="quarter" idx="113" hasCustomPrompt="1"/>
          </p:nvPr>
        </p:nvSpPr>
        <p:spPr>
          <a:xfrm>
            <a:off x="7418741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1" name="Espaço Reservado para Texto 42"/>
          <p:cNvSpPr>
            <a:spLocks noGrp="1"/>
          </p:cNvSpPr>
          <p:nvPr>
            <p:ph type="body" sz="quarter" idx="114" hasCustomPrompt="1"/>
          </p:nvPr>
        </p:nvSpPr>
        <p:spPr>
          <a:xfrm>
            <a:off x="8110435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2" name="Espaço Reservado para Texto 42"/>
          <p:cNvSpPr>
            <a:spLocks noGrp="1"/>
          </p:cNvSpPr>
          <p:nvPr>
            <p:ph type="body" sz="quarter" idx="115" hasCustomPrompt="1"/>
          </p:nvPr>
        </p:nvSpPr>
        <p:spPr>
          <a:xfrm>
            <a:off x="8792403" y="6120189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3" name="Espaço Reservado para Texto 42"/>
          <p:cNvSpPr>
            <a:spLocks noGrp="1"/>
          </p:cNvSpPr>
          <p:nvPr>
            <p:ph type="body" sz="quarter" idx="116" hasCustomPrompt="1"/>
          </p:nvPr>
        </p:nvSpPr>
        <p:spPr>
          <a:xfrm>
            <a:off x="8792403" y="6348002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4" name="CaixaDeTexto 133"/>
          <p:cNvSpPr txBox="1"/>
          <p:nvPr userDrawn="1"/>
        </p:nvSpPr>
        <p:spPr>
          <a:xfrm>
            <a:off x="5392042" y="6096002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5º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35" name="CaixaDeTexto 134"/>
          <p:cNvSpPr txBox="1"/>
          <p:nvPr userDrawn="1"/>
        </p:nvSpPr>
        <p:spPr>
          <a:xfrm>
            <a:off x="6151320" y="627600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36" name="CaixaDeTexto 135"/>
          <p:cNvSpPr txBox="1"/>
          <p:nvPr userDrawn="1"/>
        </p:nvSpPr>
        <p:spPr>
          <a:xfrm>
            <a:off x="6151320" y="604042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89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. processo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4" y="3568793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34492366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 de Fluxo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AF</a:t>
            </a:r>
            <a:r>
              <a:rPr lang="pt-BR" sz="1200" dirty="0">
                <a:solidFill>
                  <a:schemeClr val="accent6"/>
                </a:solidFill>
              </a:rPr>
              <a:t>: Anos</a:t>
            </a:r>
            <a:r>
              <a:rPr lang="pt-BR" sz="1200" baseline="0" dirty="0">
                <a:solidFill>
                  <a:schemeClr val="accent6"/>
                </a:solidFill>
              </a:rPr>
              <a:t> finais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20" name="CaixaDeTexto 119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30" name="CaixaDeTexto 12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5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5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61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2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3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4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5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7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68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19" name="CaixaDeTexto 218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6º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22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3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4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5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6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7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8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29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30" name="CaixaDeTexto 229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7º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55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6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7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8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59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0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1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2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3" name="CaixaDeTexto 262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8º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66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51430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7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427705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8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119399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69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51430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0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427705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1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119399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2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801367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3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801367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274" name="CaixaDeTexto 273"/>
          <p:cNvSpPr txBox="1"/>
          <p:nvPr userDrawn="1"/>
        </p:nvSpPr>
        <p:spPr>
          <a:xfrm>
            <a:off x="5401006" y="6104966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9º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75" name="CaixaDeTexto 274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AF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7" name="CaixaDeTexto 96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9" name="CaixaDeTexto 98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94" name="Imagem 9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17" name="CaixaDeTexto 116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8" name="CaixaDeTexto 117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5" name="CaixaDeTexto 124"/>
          <p:cNvSpPr txBox="1"/>
          <p:nvPr userDrawn="1"/>
        </p:nvSpPr>
        <p:spPr>
          <a:xfrm>
            <a:off x="6160284" y="628496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6" name="CaixaDeTexto 125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7" name="CaixaDeTexto 126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8" name="CaixaDeTexto 127"/>
          <p:cNvSpPr txBox="1"/>
          <p:nvPr userDrawn="1"/>
        </p:nvSpPr>
        <p:spPr>
          <a:xfrm>
            <a:off x="6160284" y="604939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38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d. processo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4" y="3568793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9170310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/>
                        <a:t>Sinalizador</a:t>
                      </a:r>
                      <a:r>
                        <a:rPr lang="pt-BR" sz="1800" kern="1200" baseline="0" dirty="0"/>
                        <a:t> de Desempenho</a:t>
                      </a:r>
                      <a:endParaRPr lang="pt-BR" sz="1800" kern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Sinalizador</a:t>
                      </a:r>
                      <a:r>
                        <a:rPr lang="pt-BR" baseline="0" dirty="0"/>
                        <a:t> de Fluxo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Pelo</a:t>
            </a:r>
            <a:r>
              <a:rPr lang="pt-BR" sz="2000" baseline="0" dirty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As </a:t>
            </a:r>
            <a:r>
              <a:rPr lang="pt-BR" sz="2000" b="1" baseline="0" dirty="0">
                <a:solidFill>
                  <a:schemeClr val="accent6"/>
                </a:solidFill>
              </a:rPr>
              <a:t>referências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b="1" baseline="0" dirty="0">
                <a:solidFill>
                  <a:schemeClr val="accent6"/>
                </a:solidFill>
              </a:rPr>
              <a:t>resultados</a:t>
            </a:r>
            <a:r>
              <a:rPr lang="pt-BR" sz="2000" baseline="0" dirty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baseline="0" dirty="0">
                <a:solidFill>
                  <a:schemeClr val="accent6"/>
                </a:solidFill>
              </a:rPr>
              <a:t>EM</a:t>
            </a:r>
            <a:r>
              <a:rPr lang="pt-BR" sz="1200" dirty="0">
                <a:solidFill>
                  <a:schemeClr val="accent6"/>
                </a:solidFill>
              </a:rPr>
              <a:t>: Ensino</a:t>
            </a:r>
            <a:r>
              <a:rPr lang="pt-BR" sz="1200" baseline="0" dirty="0">
                <a:solidFill>
                  <a:schemeClr val="accent6"/>
                </a:solidFill>
              </a:rPr>
              <a:t> médio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>
                <a:solidFill>
                  <a:schemeClr val="accent6"/>
                </a:solidFill>
              </a:rPr>
              <a:t>	Mat.: Matemática</a:t>
            </a:r>
            <a:endParaRPr lang="pt-BR" sz="1200" dirty="0">
              <a:solidFill>
                <a:schemeClr val="accent6"/>
              </a:solidFill>
            </a:endParaRP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7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38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05" name="CaixaDeTexto 104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4" name="CaixaDeTexto 103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1º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2º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3º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0" name="CaixaDeTexto 10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>
                <a:solidFill>
                  <a:schemeClr val="accent6"/>
                </a:solidFill>
              </a:rPr>
              <a:t>4º</a:t>
            </a:r>
            <a:r>
              <a:rPr lang="pt-BR" sz="1200" b="0" baseline="0" dirty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</a:t>
            </a:r>
            <a:endParaRPr lang="es-ES" dirty="0"/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ES" sz="1600" b="1" dirty="0">
                <a:solidFill>
                  <a:schemeClr val="accent6"/>
                </a:solidFill>
              </a:rPr>
              <a:t>EM</a:t>
            </a: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7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8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29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1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2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3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4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5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36" name="CaixaDeTexto 135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1ª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49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0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59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7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8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79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0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1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2" name="CaixaDeTexto 181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2ª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84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5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6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7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8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89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0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1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0,0</a:t>
            </a:r>
            <a:endParaRPr lang="es-ES" dirty="0"/>
          </a:p>
        </p:txBody>
      </p:sp>
      <p:sp>
        <p:nvSpPr>
          <p:cNvPr id="192" name="CaixaDeTexto 191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>
                <a:solidFill>
                  <a:schemeClr val="accent6"/>
                </a:solidFill>
              </a:rPr>
              <a:t>3ª</a:t>
            </a:r>
          </a:p>
          <a:p>
            <a:pPr algn="ctr"/>
            <a:r>
              <a:rPr lang="pt-BR" sz="1400" b="0" dirty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pic>
        <p:nvPicPr>
          <p:cNvPr id="83" name="Imagem 8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00" name="CaixaDeTexto 99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1" name="CaixaDeTexto 100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2" name="CaixaDeTexto 101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os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atingiu os sinalizadores de referência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Esse resultado positivo se deve ao </a:t>
            </a:r>
            <a:r>
              <a:rPr lang="pt-BR" sz="2000" b="1" baseline="0" dirty="0">
                <a:solidFill>
                  <a:schemeClr val="accent6"/>
                </a:solidFill>
              </a:rPr>
              <a:t>empenho e dedicação de todos</a:t>
            </a:r>
            <a:r>
              <a:rPr lang="pt-BR" sz="2000" b="0" baseline="0" dirty="0">
                <a:solidFill>
                  <a:schemeClr val="accent6"/>
                </a:solidFill>
              </a:rPr>
              <a:t> na busca por melhores resultados educacionais.</a:t>
            </a:r>
          </a:p>
          <a:p>
            <a:pPr algn="just">
              <a:spcBef>
                <a:spcPts val="1200"/>
              </a:spcBef>
            </a:pPr>
            <a:r>
              <a:rPr lang="pt-BR" sz="2000" b="0" baseline="0" dirty="0">
                <a:solidFill>
                  <a:schemeClr val="accent6"/>
                </a:solidFill>
              </a:rPr>
              <a:t>Realize uma reflexão sobre </a:t>
            </a:r>
            <a:r>
              <a:rPr lang="pt-BR" sz="2000" b="1" baseline="0" dirty="0">
                <a:solidFill>
                  <a:schemeClr val="accent6"/>
                </a:solidFill>
              </a:rPr>
              <a:t>boas práticas</a:t>
            </a:r>
            <a:r>
              <a:rPr lang="pt-BR" sz="2000" b="0" baseline="0" dirty="0">
                <a:solidFill>
                  <a:schemeClr val="accent6"/>
                </a:solidFill>
              </a:rPr>
              <a:t> a serem </a:t>
            </a:r>
            <a:r>
              <a:rPr lang="pt-BR" sz="2000" b="1" baseline="0" dirty="0">
                <a:solidFill>
                  <a:schemeClr val="accent6"/>
                </a:solidFill>
              </a:rPr>
              <a:t>registradas e compartilhadas</a:t>
            </a:r>
            <a:r>
              <a:rPr lang="pt-BR" sz="2000" b="0" baseline="0" dirty="0">
                <a:solidFill>
                  <a:schemeClr val="accent6"/>
                </a:solidFill>
              </a:rPr>
              <a:t>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85" y="2116849"/>
            <a:ext cx="93681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>
            <a:grpSpLocks noChangeAspect="1"/>
          </p:cNvGrpSpPr>
          <p:nvPr userDrawn="1"/>
        </p:nvGrpSpPr>
        <p:grpSpPr>
          <a:xfrm>
            <a:off x="597406" y="2898000"/>
            <a:ext cx="8711188" cy="3960000"/>
            <a:chOff x="-11520" y="2001687"/>
            <a:chExt cx="10286929" cy="4676313"/>
          </a:xfrm>
        </p:grpSpPr>
        <p:pic>
          <p:nvPicPr>
            <p:cNvPr id="1034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6"/>
            <a:stretch/>
          </p:blipFill>
          <p:spPr bwMode="auto">
            <a:xfrm>
              <a:off x="-11520" y="3528508"/>
              <a:ext cx="10286928" cy="314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19" y="302289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>
              <a:off x="-11520" y="2506528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20" y="200168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742" y="2984575"/>
            <a:ext cx="5590517" cy="21337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988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9" name="CaixaDeTexto 28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251644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84231" y="5073795"/>
            <a:ext cx="10081421" cy="14051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175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os Rumos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Como</a:t>
            </a:r>
            <a:r>
              <a:rPr lang="pt-BR" sz="2000" baseline="0" dirty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>
                <a:solidFill>
                  <a:schemeClr val="accent6"/>
                </a:solidFill>
              </a:rPr>
              <a:t>não atingiu o(s) sinalizador(es) de referência</a:t>
            </a:r>
            <a:r>
              <a:rPr lang="pt-BR" sz="2000" baseline="0" dirty="0">
                <a:solidFill>
                  <a:schemeClr val="accent6"/>
                </a:solidFill>
              </a:rPr>
              <a:t>. O(s) sinalizador(es) que não atingimos a referência foram: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53000" y="1957388"/>
            <a:ext cx="9000000" cy="468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/>
              <a:t>Escreva os sinalizadores que não atingiram a referência nesse bimestre (ex. %</a:t>
            </a:r>
            <a:r>
              <a:rPr lang="pt-BR" baseline="0" dirty="0"/>
              <a:t> </a:t>
            </a:r>
            <a:r>
              <a:rPr lang="pt-BR" dirty="0"/>
              <a:t>de alunos com frequência suficiente nos anos finais).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348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/>
          <p:cNvSpPr txBox="1">
            <a:spLocks/>
          </p:cNvSpPr>
          <p:nvPr userDrawn="1"/>
        </p:nvSpPr>
        <p:spPr>
          <a:xfrm>
            <a:off x="518695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Identificar se as ações relacionadas ao sinalizador com desvio foram</a:t>
            </a:r>
            <a:r>
              <a:rPr lang="pt-BR" altLang="pt-BR" sz="1600" baseline="0" dirty="0">
                <a:solidFill>
                  <a:schemeClr val="accent6"/>
                </a:solidFill>
              </a:rPr>
              <a:t> rea</a:t>
            </a:r>
            <a:r>
              <a:rPr lang="pt-BR" altLang="pt-BR" sz="1600" dirty="0">
                <a:solidFill>
                  <a:schemeClr val="accent6"/>
                </a:solidFill>
              </a:rPr>
              <a:t>lizadas.</a:t>
            </a:r>
          </a:p>
        </p:txBody>
      </p:sp>
      <p:sp>
        <p:nvSpPr>
          <p:cNvPr id="19" name="TextBox 32"/>
          <p:cNvSpPr txBox="1">
            <a:spLocks/>
          </p:cNvSpPr>
          <p:nvPr userDrawn="1"/>
        </p:nvSpPr>
        <p:spPr>
          <a:xfrm>
            <a:off x="3545847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Quantificar</a:t>
            </a:r>
            <a:r>
              <a:rPr lang="pt-BR" altLang="pt-BR" sz="1600" kern="1200" baseline="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 o tamanho do desvio</a:t>
            </a:r>
            <a:r>
              <a:rPr lang="pt-BR" altLang="pt-BR" sz="1600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/problema.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Quebrar o problema para identificar onde o problema se concentra (ano, turma, turno, etc.).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Realizar </a:t>
            </a:r>
            <a:r>
              <a:rPr lang="pt-BR" altLang="pt-BR" sz="1600" baseline="0" dirty="0">
                <a:solidFill>
                  <a:schemeClr val="accent6"/>
                </a:solidFill>
              </a:rPr>
              <a:t>um </a:t>
            </a:r>
            <a:r>
              <a:rPr lang="pt-BR" altLang="pt-BR" sz="1600" i="1" baseline="0" dirty="0">
                <a:solidFill>
                  <a:schemeClr val="accent6"/>
                </a:solidFill>
              </a:rPr>
              <a:t>brainstorming, </a:t>
            </a:r>
            <a:r>
              <a:rPr lang="pt-BR" altLang="pt-BR" sz="1600" dirty="0">
                <a:solidFill>
                  <a:schemeClr val="accent6"/>
                </a:solidFill>
              </a:rPr>
              <a:t>levantar as causas</a:t>
            </a:r>
            <a:r>
              <a:rPr lang="pt-BR" altLang="pt-BR" sz="1600" baseline="0" dirty="0">
                <a:solidFill>
                  <a:schemeClr val="accent6"/>
                </a:solidFill>
              </a:rPr>
              <a:t> primárias e i</a:t>
            </a:r>
            <a:r>
              <a:rPr lang="pt-BR" altLang="pt-BR" sz="1600" dirty="0">
                <a:solidFill>
                  <a:schemeClr val="accent6"/>
                </a:solidFill>
              </a:rPr>
              <a:t>dentificar</a:t>
            </a:r>
            <a:r>
              <a:rPr lang="pt-BR" altLang="pt-BR" sz="1600" baseline="0" dirty="0">
                <a:solidFill>
                  <a:schemeClr val="accent6"/>
                </a:solidFill>
              </a:rPr>
              <a:t> as causas raízes.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20" name="TextBox 32"/>
          <p:cNvSpPr txBox="1">
            <a:spLocks/>
          </p:cNvSpPr>
          <p:nvPr userDrawn="1"/>
        </p:nvSpPr>
        <p:spPr>
          <a:xfrm>
            <a:off x="6573000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Propor ações corretivas para bloquear as causas raízes identificadas.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>
                <a:solidFill>
                  <a:schemeClr val="accent6"/>
                </a:solidFill>
              </a:rPr>
              <a:t>Inserir as novas ações no plano de melhoria</a:t>
            </a:r>
            <a:r>
              <a:rPr lang="pt-BR" altLang="pt-BR" sz="1600" baseline="0" dirty="0">
                <a:solidFill>
                  <a:schemeClr val="accent6"/>
                </a:solidFill>
              </a:rPr>
              <a:t> da escola.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Para cada um dos</a:t>
            </a:r>
            <a:r>
              <a:rPr lang="pt-BR" sz="2000" baseline="0" dirty="0">
                <a:solidFill>
                  <a:schemeClr val="accent6"/>
                </a:solidFill>
              </a:rPr>
              <a:t> sinalizadores que não atingiram a referência, é necessário realizar o </a:t>
            </a:r>
            <a:r>
              <a:rPr lang="pt-BR" sz="2000" b="1" baseline="0" dirty="0">
                <a:solidFill>
                  <a:schemeClr val="accent6"/>
                </a:solidFill>
              </a:rPr>
              <a:t>Relatório de Três Gerações (R3G).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Precisamos analisar o </a:t>
            </a:r>
            <a:r>
              <a:rPr lang="pt-BR" sz="2000" b="1" baseline="0" dirty="0">
                <a:solidFill>
                  <a:schemeClr val="accent6"/>
                </a:solidFill>
              </a:rPr>
              <a:t>desvio</a:t>
            </a:r>
            <a:r>
              <a:rPr lang="pt-BR" sz="2000" baseline="0" dirty="0">
                <a:solidFill>
                  <a:schemeClr val="accent6"/>
                </a:solidFill>
              </a:rPr>
              <a:t> no sinalizador, </a:t>
            </a:r>
            <a:r>
              <a:rPr lang="pt-BR" sz="2000" b="1" baseline="0" dirty="0">
                <a:solidFill>
                  <a:schemeClr val="accent6"/>
                </a:solidFill>
              </a:rPr>
              <a:t>identificar as causas </a:t>
            </a:r>
            <a:r>
              <a:rPr lang="pt-BR" sz="2000" baseline="0" dirty="0">
                <a:solidFill>
                  <a:schemeClr val="accent6"/>
                </a:solidFill>
              </a:rPr>
              <a:t>do desvio e propor </a:t>
            </a:r>
            <a:r>
              <a:rPr lang="pt-BR" sz="2000" b="1" baseline="0" dirty="0">
                <a:solidFill>
                  <a:schemeClr val="accent6"/>
                </a:solidFill>
              </a:rPr>
              <a:t>ação corretivas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Arredondar Retângulo no Mesmo Canto Lateral 3"/>
          <p:cNvSpPr/>
          <p:nvPr userDrawn="1"/>
        </p:nvSpPr>
        <p:spPr>
          <a:xfrm flipV="1">
            <a:off x="5186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9" name="Picture 2" descr="C:\Users\Consultor\Downloads\left-arrow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09" y="2574352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onsultor\Downloads\download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onsultor\Downloads\right-arrow-circular-button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 userDrawn="1"/>
        </p:nvSpPr>
        <p:spPr>
          <a:xfrm>
            <a:off x="1051572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PASSADO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405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PRESENTE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711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FUTURO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Arredondar Retângulo no Mesmo Canto Lateral 20"/>
          <p:cNvSpPr/>
          <p:nvPr userDrawn="1"/>
        </p:nvSpPr>
        <p:spPr>
          <a:xfrm flipV="1">
            <a:off x="35510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2" name="Arredondar Retângulo no Mesmo Canto Lateral 21"/>
          <p:cNvSpPr/>
          <p:nvPr userDrawn="1"/>
        </p:nvSpPr>
        <p:spPr>
          <a:xfrm flipV="1">
            <a:off x="6578248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930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3G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5" y="225495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/>
              <a:t>Escreva o problema (ex. Baixo % de alunos com desempenho acima do básico na AAP de matemática nos 5º anos dos Anos Iniciais).</a:t>
            </a:r>
            <a:endParaRPr lang="es-ES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069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3G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" y="2268616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% de alunos com desempenho acima do básico na AAP de matemática nos 9º anos dos Anos Finais).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944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3G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" y="2308058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As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causas raízes</a:t>
            </a:r>
            <a:r>
              <a:rPr lang="pt-BR" sz="2000" baseline="0" dirty="0">
                <a:solidFill>
                  <a:schemeClr val="accent6"/>
                </a:solidFill>
              </a:rPr>
              <a:t> identificadas,</a:t>
            </a:r>
            <a:r>
              <a:rPr lang="pt-BR" sz="2000" dirty="0">
                <a:solidFill>
                  <a:schemeClr val="accent6"/>
                </a:solidFill>
              </a:rPr>
              <a:t> </a:t>
            </a:r>
            <a:r>
              <a:rPr lang="pt-BR" sz="2000" b="1" dirty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>
                <a:solidFill>
                  <a:schemeClr val="accent6"/>
                </a:solidFill>
              </a:rPr>
              <a:t>para revertermos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o problema (ex. Baixo % de alunos com desempenho acima do básico na AAP de matemática nas 3ª séries do Ensino Médio).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CAUSAS</a:t>
            </a:r>
            <a:r>
              <a:rPr lang="pt-BR" b="1" baseline="0" dirty="0">
                <a:solidFill>
                  <a:schemeClr val="accent6"/>
                </a:solidFill>
              </a:rPr>
              <a:t> RAÍZES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Escreva as causas raízes identificadas para o desvio desse sinalizador.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523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3" name="Fluxograma: Entrada manual 22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4" name="Fluxograma: Entrada manual 23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5" name="Fluxograma: Entrada manual 24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15" name="Retângulo 1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1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1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21" name="Retângulo 20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777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7" name="Fluxograma: Entrada manual 26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368999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866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89927" y="1380309"/>
            <a:ext cx="9613284" cy="24025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22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03373" y="2008849"/>
            <a:ext cx="9595949" cy="177401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indent="-28575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altLang="pt-BR" sz="1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Escreva os pontos mais relevantes que estiveram em pauta. </a:t>
            </a:r>
          </a:p>
        </p:txBody>
      </p:sp>
      <p:sp>
        <p:nvSpPr>
          <p:cNvPr id="28" name="Retângulo 27"/>
          <p:cNvSpPr/>
          <p:nvPr userDrawn="1"/>
        </p:nvSpPr>
        <p:spPr>
          <a:xfrm>
            <a:off x="203374" y="3920394"/>
            <a:ext cx="9613284" cy="258061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2" name="Arredondar Retângulo no Mesmo Canto Lateral 11"/>
          <p:cNvSpPr/>
          <p:nvPr userDrawn="1"/>
        </p:nvSpPr>
        <p:spPr>
          <a:xfrm flipV="1">
            <a:off x="171842" y="138030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1" hasCustomPrompt="1"/>
          </p:nvPr>
        </p:nvSpPr>
        <p:spPr>
          <a:xfrm>
            <a:off x="208762" y="4543159"/>
            <a:ext cx="9607895" cy="195484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marR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Listar os pontos que a Escola necessita de apoio da Diretoria de Ensino e/ou principais encaminhamentos a serem realizados para as questões levantadas na reunião, sejam elas internas ou externas à Escola.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Conclusões</a:t>
            </a:r>
            <a:r>
              <a:rPr lang="pt-BR" baseline="0" noProof="0" dirty="0"/>
              <a:t> da etapa de Acompanhamento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39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Após analisar as ações e resultados, chegamos às seguintes conclusões: 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71843" y="1380309"/>
            <a:ext cx="962748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PONTOS RELEVANTES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DA REUNIÃO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Arredondar Retângulo no Mesmo Canto Lateral 28"/>
          <p:cNvSpPr/>
          <p:nvPr userDrawn="1"/>
        </p:nvSpPr>
        <p:spPr>
          <a:xfrm flipV="1">
            <a:off x="186016" y="391461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0" name="CaixaDeTexto 29"/>
          <p:cNvSpPr txBox="1"/>
          <p:nvPr userDrawn="1"/>
        </p:nvSpPr>
        <p:spPr>
          <a:xfrm>
            <a:off x="551309" y="3958889"/>
            <a:ext cx="8931643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NECESSIDADE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DE APOIO E ENCAMINHAMENTOS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628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2253000" y="301238"/>
            <a:ext cx="5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6"/>
                </a:solidFill>
              </a:rPr>
              <a:t>OBRIGADO(A)!</a:t>
            </a:r>
            <a:endParaRPr lang="es-ES" sz="6000" dirty="0">
              <a:solidFill>
                <a:schemeClr val="accent6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 rot="16200000">
            <a:off x="4929480" y="-329192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>
          <a:xfrm>
            <a:off x="420853" y="1948984"/>
            <a:ext cx="5400000" cy="46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imagem para encerramento (opcional).</a:t>
            </a:r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5961285" y="3855376"/>
            <a:ext cx="3600000" cy="216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/>
              <a:t>Insira uma frase para encerramento (opcional).</a:t>
            </a:r>
            <a:endParaRPr lang="es-E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9639" y="6141749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787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vid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Evidências da Reunião de Nível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24172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Data: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372979" y="1656877"/>
            <a:ext cx="9080021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Insira aqui </a:t>
            </a:r>
            <a:r>
              <a:rPr lang="pt-BR" sz="2000" b="1" dirty="0">
                <a:solidFill>
                  <a:schemeClr val="accent6"/>
                </a:solidFill>
              </a:rPr>
              <a:t>fotos</a:t>
            </a:r>
            <a:r>
              <a:rPr lang="pt-BR" sz="2000" dirty="0">
                <a:solidFill>
                  <a:schemeClr val="accent6"/>
                </a:solidFill>
              </a:rPr>
              <a:t> que</a:t>
            </a:r>
            <a:r>
              <a:rPr lang="pt-BR" sz="2000" baseline="0" dirty="0">
                <a:solidFill>
                  <a:schemeClr val="accent6"/>
                </a:solidFill>
              </a:rPr>
              <a:t> evidenciem a realização da reunião de nível.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870200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Local: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6365455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Nº Participantes: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411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372979" y="42863"/>
            <a:ext cx="7740000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888646"/>
            <a:ext cx="9001125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adicionar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52438" y="2430462"/>
            <a:ext cx="9001125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Adicione imagens, textos e etc.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468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7590" y="4985444"/>
            <a:ext cx="7777779" cy="1274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lang="pt-BR" sz="4000" b="1" cap="all" baseline="0" smtClean="0">
                <a:solidFill>
                  <a:schemeClr val="accent6"/>
                </a:solidFill>
                <a:latin typeface="Calibri" pitchFamily="34" charset="0"/>
                <a:ea typeface="+mj-ea"/>
                <a:cs typeface="Segoe UI Light" panose="020B0502040204020203" pitchFamily="34" charset="0"/>
              </a:defRPr>
            </a:lvl1pPr>
            <a:lvl2pPr>
              <a:defRPr lang="pt-BR" sz="4400" smtClean="0">
                <a:latin typeface="Calibri" pitchFamily="34" charset="0"/>
                <a:cs typeface="Arial" charset="0"/>
              </a:defRPr>
            </a:lvl2pPr>
            <a:lvl3pPr>
              <a:defRPr lang="pt-BR" sz="4400" smtClean="0">
                <a:latin typeface="Calibri" pitchFamily="34" charset="0"/>
                <a:cs typeface="Arial" charset="0"/>
              </a:defRPr>
            </a:lvl3pPr>
            <a:lvl4pPr>
              <a:defRPr lang="pt-BR" sz="4400" smtClean="0">
                <a:latin typeface="Calibri" pitchFamily="34" charset="0"/>
                <a:cs typeface="Arial" charset="0"/>
              </a:defRPr>
            </a:lvl4pPr>
            <a:lvl5pPr>
              <a:defRPr lang="es-ES" sz="4400">
                <a:latin typeface="Calibri" pitchFamily="34" charset="0"/>
                <a:cs typeface="Arial" charset="0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pt-BR" dirty="0"/>
              <a:t>Escreva o nome da Escola</a:t>
            </a:r>
          </a:p>
        </p:txBody>
      </p:sp>
      <p:sp>
        <p:nvSpPr>
          <p:cNvPr id="9" name="Retângulo 8"/>
          <p:cNvSpPr/>
          <p:nvPr userDrawn="1"/>
        </p:nvSpPr>
        <p:spPr>
          <a:xfrm rot="16200000">
            <a:off x="4926000" y="-521287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0" y="708597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81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ângulo 169"/>
          <p:cNvSpPr/>
          <p:nvPr userDrawn="1"/>
        </p:nvSpPr>
        <p:spPr>
          <a:xfrm>
            <a:off x="7823200" y="2190672"/>
            <a:ext cx="1542286" cy="388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5438071" y="2190672"/>
            <a:ext cx="2040044" cy="388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os Resultados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5686536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>
                <a:solidFill>
                  <a:schemeClr val="accent6"/>
                </a:solidFill>
              </a:rPr>
              <a:t>Língua</a:t>
            </a:r>
            <a:r>
              <a:rPr lang="pt-BR" sz="1200" b="1" baseline="0" dirty="0">
                <a:solidFill>
                  <a:schemeClr val="accent6"/>
                </a:solidFill>
              </a:rPr>
              <a:t> Portuguesa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6747287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>
                <a:solidFill>
                  <a:schemeClr val="accent6"/>
                </a:solidFill>
              </a:rPr>
              <a:t>Matemática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138" name="Conector reto 137"/>
          <p:cNvCxnSpPr/>
          <p:nvPr userDrawn="1"/>
        </p:nvCxnSpPr>
        <p:spPr>
          <a:xfrm flipV="1">
            <a:off x="664562" y="3345627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 userDrawn="1"/>
        </p:nvCxnSpPr>
        <p:spPr>
          <a:xfrm flipV="1">
            <a:off x="664562" y="5006810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 userDrawn="1"/>
        </p:nvSpPr>
        <p:spPr>
          <a:xfrm>
            <a:off x="2249005" y="1364341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accent6"/>
                </a:solidFill>
              </a:rPr>
              <a:t>RESULTADO DO IDESP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5198093" y="1672164"/>
            <a:ext cx="2520000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ctr" defTabSz="457200" rtl="0" eaLnBrk="1" latinLnBrk="0" hangingPunct="1"/>
            <a:r>
              <a:rPr lang="pt-BR" sz="1400" b="1" kern="1200" dirty="0">
                <a:solidFill>
                  <a:schemeClr val="accent6"/>
                </a:solidFill>
              </a:rPr>
              <a:t>Sinalizador de Desempenho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7477832" y="1670552"/>
            <a:ext cx="2233022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1400" b="1" dirty="0">
                <a:solidFill>
                  <a:schemeClr val="accent6"/>
                </a:solidFill>
              </a:rPr>
              <a:t>Sinalizador de Fluxo</a:t>
            </a:r>
          </a:p>
        </p:txBody>
      </p:sp>
      <p:sp>
        <p:nvSpPr>
          <p:cNvPr id="153" name="CaixaDeTexto 152"/>
          <p:cNvSpPr txBox="1"/>
          <p:nvPr userDrawn="1"/>
        </p:nvSpPr>
        <p:spPr>
          <a:xfrm>
            <a:off x="453000" y="878505"/>
            <a:ext cx="9000000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Os resultados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b="0" baseline="0" dirty="0">
                <a:solidFill>
                  <a:schemeClr val="accent6"/>
                </a:solidFill>
              </a:rPr>
              <a:t>no     </a:t>
            </a:r>
            <a:r>
              <a:rPr lang="pt-BR" sz="2000" b="1" baseline="0" dirty="0">
                <a:solidFill>
                  <a:schemeClr val="accent6"/>
                </a:solidFill>
              </a:rPr>
              <a:t> bimestre </a:t>
            </a:r>
            <a:r>
              <a:rPr lang="pt-BR" sz="2000" baseline="0" dirty="0">
                <a:solidFill>
                  <a:schemeClr val="accent6"/>
                </a:solidFill>
              </a:rPr>
              <a:t>são os seguintes.</a:t>
            </a:r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0" y="1984719"/>
            <a:ext cx="468000" cy="468000"/>
          </a:xfrm>
          <a:prstGeom prst="rect">
            <a:avLst/>
          </a:prstGeom>
        </p:spPr>
      </p:pic>
      <p:sp>
        <p:nvSpPr>
          <p:cNvPr id="35" name="CaixaDeTexto 34"/>
          <p:cNvSpPr txBox="1"/>
          <p:nvPr userDrawn="1"/>
        </p:nvSpPr>
        <p:spPr>
          <a:xfrm>
            <a:off x="465310" y="2356389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6" name="Imagem 3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3684611"/>
            <a:ext cx="501429" cy="450000"/>
          </a:xfrm>
          <a:prstGeom prst="rect">
            <a:avLst/>
          </a:prstGeom>
        </p:spPr>
      </p:pic>
      <p:sp>
        <p:nvSpPr>
          <p:cNvPr id="37" name="CaixaDeTexto 36"/>
          <p:cNvSpPr txBox="1"/>
          <p:nvPr userDrawn="1"/>
        </p:nvSpPr>
        <p:spPr>
          <a:xfrm>
            <a:off x="465310" y="4090260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ANOS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8" name="Imagem 37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5168379"/>
            <a:ext cx="501429" cy="449079"/>
          </a:xfrm>
          <a:prstGeom prst="rect">
            <a:avLst/>
          </a:prstGeom>
        </p:spPr>
      </p:pic>
      <p:sp>
        <p:nvSpPr>
          <p:cNvPr id="39" name="CaixaDeTexto 38"/>
          <p:cNvSpPr txBox="1"/>
          <p:nvPr userDrawn="1"/>
        </p:nvSpPr>
        <p:spPr>
          <a:xfrm>
            <a:off x="465310" y="5545612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ENSINO</a:t>
            </a:r>
            <a:endParaRPr lang="pt-BR" b="1" baseline="0" dirty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61213" y="1357052"/>
            <a:ext cx="420560" cy="360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02803" y="931678"/>
            <a:ext cx="288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 b="1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2º</a:t>
            </a:r>
            <a:endParaRPr lang="es-ES" dirty="0"/>
          </a:p>
        </p:txBody>
      </p:sp>
      <p:pic>
        <p:nvPicPr>
          <p:cNvPr id="44" name="Imagem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5" name="Retângulo 44"/>
          <p:cNvSpPr/>
          <p:nvPr userDrawn="1"/>
        </p:nvSpPr>
        <p:spPr>
          <a:xfrm>
            <a:off x="1648035" y="6321936"/>
            <a:ext cx="180000" cy="180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1828035" y="6321219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Resultado histórico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9" name="Retângulo 48"/>
          <p:cNvSpPr/>
          <p:nvPr userDrawn="1"/>
        </p:nvSpPr>
        <p:spPr>
          <a:xfrm>
            <a:off x="3222473" y="6321219"/>
            <a:ext cx="180000" cy="18000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3415808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1" name="Retângulo 50"/>
          <p:cNvSpPr/>
          <p:nvPr userDrawn="1"/>
        </p:nvSpPr>
        <p:spPr>
          <a:xfrm>
            <a:off x="5953489" y="6320502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2" name="Retângulo 51"/>
          <p:cNvSpPr/>
          <p:nvPr userDrawn="1"/>
        </p:nvSpPr>
        <p:spPr>
          <a:xfrm>
            <a:off x="7515626" y="6320502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53" name="CaixaDeTexto 52"/>
          <p:cNvSpPr txBox="1"/>
          <p:nvPr userDrawn="1"/>
        </p:nvSpPr>
        <p:spPr>
          <a:xfrm>
            <a:off x="6104461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4" name="CaixaDeTexto 53"/>
          <p:cNvSpPr txBox="1"/>
          <p:nvPr userDrawn="1"/>
        </p:nvSpPr>
        <p:spPr>
          <a:xfrm>
            <a:off x="7694447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3" name="Retângulo 32"/>
          <p:cNvSpPr/>
          <p:nvPr userDrawn="1"/>
        </p:nvSpPr>
        <p:spPr>
          <a:xfrm>
            <a:off x="5953489" y="6594902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6104461" y="65949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Evoluiu, mas 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0654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/>
          <p:cNvSpPr txBox="1"/>
          <p:nvPr userDrawn="1"/>
        </p:nvSpPr>
        <p:spPr>
          <a:xfrm>
            <a:off x="453000" y="878505"/>
            <a:ext cx="8999999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Por meio do</a:t>
            </a:r>
            <a:r>
              <a:rPr lang="pt-BR" sz="2000" baseline="0" dirty="0">
                <a:solidFill>
                  <a:schemeClr val="accent6"/>
                </a:solidFill>
              </a:rPr>
              <a:t> </a:t>
            </a:r>
            <a:r>
              <a:rPr lang="pt-BR" sz="2000" b="1" baseline="0" dirty="0">
                <a:solidFill>
                  <a:schemeClr val="accent6"/>
                </a:solidFill>
              </a:rPr>
              <a:t>Relatório de Três Gerações (R3G)</a:t>
            </a:r>
            <a:r>
              <a:rPr lang="pt-BR" sz="2000" b="0" baseline="0" dirty="0">
                <a:solidFill>
                  <a:schemeClr val="accent6"/>
                </a:solidFill>
              </a:rPr>
              <a:t>,</a:t>
            </a:r>
            <a:r>
              <a:rPr lang="pt-BR" sz="2000" b="1" baseline="0" dirty="0">
                <a:solidFill>
                  <a:schemeClr val="accent6"/>
                </a:solidFill>
              </a:rPr>
              <a:t> </a:t>
            </a:r>
            <a:r>
              <a:rPr lang="pt-BR" sz="2000" b="0" baseline="0" dirty="0">
                <a:solidFill>
                  <a:schemeClr val="accent6"/>
                </a:solidFill>
              </a:rPr>
              <a:t>foram</a:t>
            </a:r>
            <a:r>
              <a:rPr lang="pt-BR" sz="2000" baseline="0" dirty="0">
                <a:solidFill>
                  <a:schemeClr val="accent6"/>
                </a:solidFill>
              </a:rPr>
              <a:t> propostas as seguintes ações para melhoria dos resultados.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os Resultados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6793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Boas</a:t>
            </a:r>
            <a:r>
              <a:rPr lang="pt-BR" baseline="0" noProof="0" dirty="0"/>
              <a:t> Práticas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Principal ação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b="0" dirty="0">
                <a:solidFill>
                  <a:schemeClr val="accent6"/>
                </a:solidFill>
              </a:rPr>
              <a:t>que</a:t>
            </a:r>
            <a:r>
              <a:rPr lang="pt-BR" sz="2000" b="1" dirty="0">
                <a:solidFill>
                  <a:schemeClr val="accent6"/>
                </a:solidFill>
              </a:rPr>
              <a:t> </a:t>
            </a:r>
            <a:r>
              <a:rPr lang="pt-BR" sz="2000" dirty="0">
                <a:solidFill>
                  <a:schemeClr val="accent6"/>
                </a:solidFill>
              </a:rPr>
              <a:t>foi implementada</a:t>
            </a:r>
            <a:r>
              <a:rPr lang="pt-BR" sz="2000" baseline="0" dirty="0">
                <a:solidFill>
                  <a:schemeClr val="accent6"/>
                </a:solidFill>
              </a:rPr>
              <a:t> e </a:t>
            </a:r>
            <a:r>
              <a:rPr lang="pt-BR" sz="2000" dirty="0">
                <a:solidFill>
                  <a:schemeClr val="accent6"/>
                </a:solidFill>
              </a:rPr>
              <a:t>impactou o resultado.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447876" y="2167827"/>
            <a:ext cx="9000000" cy="451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7" name="Arredondar Retângulo no Mesmo Canto Lateral 16"/>
          <p:cNvSpPr/>
          <p:nvPr userDrawn="1"/>
        </p:nvSpPr>
        <p:spPr>
          <a:xfrm flipV="1">
            <a:off x="442752" y="2167827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47876" y="2167826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Descreva a ação de melhoria e os fatores de destaque que impactaram o resultado.</a:t>
            </a:r>
          </a:p>
        </p:txBody>
      </p:sp>
      <p:sp>
        <p:nvSpPr>
          <p:cNvPr id="19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549275" y="3370653"/>
            <a:ext cx="4320000" cy="320431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0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4998575" y="3379707"/>
            <a:ext cx="4320000" cy="319526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3000" y="1784876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1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Problema impactado</a:t>
            </a:r>
          </a:p>
        </p:txBody>
      </p:sp>
    </p:spTree>
    <p:extLst>
      <p:ext uri="{BB962C8B-B14F-4D97-AF65-F5344CB8AC3E}">
        <p14:creationId xmlns:p14="http://schemas.microsoft.com/office/powerpoint/2010/main" val="277600801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7876" y="1390471"/>
            <a:ext cx="9000000" cy="5274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9" name="Arredondar Retângulo no Mesmo Canto Lateral 8"/>
          <p:cNvSpPr/>
          <p:nvPr userDrawn="1"/>
        </p:nvSpPr>
        <p:spPr>
          <a:xfrm flipV="1">
            <a:off x="455278" y="1378689"/>
            <a:ext cx="9000000" cy="54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Gestão à</a:t>
            </a:r>
            <a:r>
              <a:rPr lang="pt-BR" baseline="0" noProof="0" dirty="0"/>
              <a:t> Vista</a:t>
            </a:r>
            <a:endParaRPr lang="pt-BR" noProof="0" dirty="0"/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Gestão à</a:t>
            </a:r>
            <a:r>
              <a:rPr lang="pt-BR" sz="2000" baseline="0" dirty="0">
                <a:solidFill>
                  <a:schemeClr val="accent6"/>
                </a:solidFill>
              </a:rPr>
              <a:t> Vista da </a:t>
            </a:r>
            <a:r>
              <a:rPr lang="pt-BR" sz="2000" b="0" dirty="0">
                <a:solidFill>
                  <a:schemeClr val="accent6"/>
                </a:solidFill>
              </a:rPr>
              <a:t>escola </a:t>
            </a:r>
            <a:r>
              <a:rPr lang="pt-BR" sz="2000" dirty="0">
                <a:solidFill>
                  <a:schemeClr val="accent6"/>
                </a:solidFill>
              </a:rPr>
              <a:t>foi atualizado</a:t>
            </a:r>
            <a:r>
              <a:rPr lang="pt-BR" sz="2000" baseline="0" dirty="0">
                <a:solidFill>
                  <a:schemeClr val="accent6"/>
                </a:solidFill>
              </a:rPr>
              <a:t> conforme foto abaixo.</a:t>
            </a:r>
            <a:endParaRPr lang="pt-BR" sz="2000" dirty="0">
              <a:solidFill>
                <a:schemeClr val="accent6"/>
              </a:solidFill>
            </a:endParaRPr>
          </a:p>
        </p:txBody>
      </p:sp>
      <p:sp>
        <p:nvSpPr>
          <p:cNvPr id="11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56569" y="2066795"/>
            <a:ext cx="8782615" cy="450302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foto da Gestão à Vista da escola atualizado.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800240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Retângulo 31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5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7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175421" y="2590554"/>
            <a:ext cx="10081421" cy="38802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9141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Analisando o Plano</a:t>
            </a:r>
            <a:endParaRPr lang="es-ES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Plano de Melhoria da Escola deve ser analisado de forma mais aprofundada que na atualização semanal.</a:t>
            </a: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 userDrawn="1"/>
        </p:nvPicPr>
        <p:blipFill>
          <a:blip r:embed="rId3" cstate="print">
            <a:duotone>
              <a:srgbClr val="FFD4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" y="1705054"/>
            <a:ext cx="900000" cy="900000"/>
          </a:xfrm>
          <a:prstGeom prst="rect">
            <a:avLst/>
          </a:prstGeom>
        </p:spPr>
      </p:pic>
      <p:sp>
        <p:nvSpPr>
          <p:cNvPr id="106" name="TextBox 32"/>
          <p:cNvSpPr txBox="1"/>
          <p:nvPr userDrawn="1"/>
        </p:nvSpPr>
        <p:spPr>
          <a:xfrm>
            <a:off x="1725092" y="1830678"/>
            <a:ext cx="7763711" cy="400105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cada segmento, o grupo deve fazer algumas reflexões:</a:t>
            </a:r>
          </a:p>
        </p:txBody>
      </p:sp>
      <p:sp>
        <p:nvSpPr>
          <p:cNvPr id="99" name="TextBox 32"/>
          <p:cNvSpPr txBox="1"/>
          <p:nvPr userDrawn="1"/>
        </p:nvSpPr>
        <p:spPr>
          <a:xfrm>
            <a:off x="1565754" y="2349800"/>
            <a:ext cx="8152254" cy="4247313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possível estimar se as ações concluídas foram efetivas?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Foram coletadas evidências das ações concluídas?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2000" dirty="0">
                <a:solidFill>
                  <a:schemeClr val="accent6"/>
                </a:solidFill>
              </a:rPr>
              <a:t>Há muitas ações concluídas com atraso? 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adiamento da execução destas  é significativo? Pode alterar o impacto previsto nesta ou outra ação?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altLang="pt-BR" sz="2000" dirty="0">
                <a:solidFill>
                  <a:schemeClr val="accent6"/>
                </a:solidFill>
              </a:rPr>
              <a:t>Há concentração de ações em atraso com algum responsável?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231F2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responsáveis com ações em atraso estão comprometidos com o MMR e o atingimento da meta? Possuem conhecimento técnico suficiente para execução da ação?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 o impacto do atraso das ações sobre o resultado esperado com sua execução?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existem ações canceladas, foi realizada uma nova avaliação da suficiência do plano para o alcance da meta? </a:t>
            </a:r>
          </a:p>
        </p:txBody>
      </p:sp>
    </p:spTree>
    <p:extLst>
      <p:ext uri="{BB962C8B-B14F-4D97-AF65-F5344CB8AC3E}">
        <p14:creationId xmlns:p14="http://schemas.microsoft.com/office/powerpoint/2010/main" val="201517087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úvidas e dificul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Considerações Finais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Momento</a:t>
            </a:r>
            <a:r>
              <a:rPr lang="pt-BR" sz="2000" baseline="0" dirty="0">
                <a:solidFill>
                  <a:schemeClr val="accent6"/>
                </a:solidFill>
              </a:rPr>
              <a:t> para o </a:t>
            </a:r>
            <a:r>
              <a:rPr lang="pt-BR" sz="2000" b="1" baseline="0" dirty="0">
                <a:solidFill>
                  <a:schemeClr val="accent6"/>
                </a:solidFill>
              </a:rPr>
              <a:t>esclarecimento das dúvidas</a:t>
            </a:r>
            <a:r>
              <a:rPr lang="pt-BR" sz="2000" baseline="0" dirty="0">
                <a:solidFill>
                  <a:schemeClr val="accent6"/>
                </a:solidFill>
              </a:rPr>
              <a:t>, compartilhamento de </a:t>
            </a:r>
            <a:r>
              <a:rPr lang="pt-BR" sz="2000" b="1" baseline="0" dirty="0">
                <a:solidFill>
                  <a:schemeClr val="accent6"/>
                </a:solidFill>
              </a:rPr>
              <a:t>boas práticas </a:t>
            </a:r>
            <a:r>
              <a:rPr lang="pt-BR" sz="2000" b="0" baseline="0" dirty="0">
                <a:solidFill>
                  <a:schemeClr val="accent6"/>
                </a:solidFill>
              </a:rPr>
              <a:t>e fala de encerramento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643" y="1888252"/>
            <a:ext cx="8710714" cy="43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020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comp. plano (escol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8332822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/>
              <a:t>Recursos Utilizados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95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 partir dos recursos disponibilizados, foram homologadas ações do Plano de Melhoria do MMR.  </a:t>
            </a: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612834" y="3108805"/>
            <a:ext cx="1671254" cy="671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R$ 100 mil</a:t>
            </a:r>
            <a:endParaRPr lang="es-ES" dirty="0"/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2549706" y="2314674"/>
            <a:ext cx="1797510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TOTAL DISPONÍVEL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1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6191132" y="2612771"/>
            <a:ext cx="1863654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R$ 30 mil</a:t>
            </a:r>
            <a:endParaRPr lang="es-ES" dirty="0"/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4570200" y="2558771"/>
            <a:ext cx="144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pt-BR" sz="1600" dirty="0">
                <a:solidFill>
                  <a:schemeClr val="accent6"/>
                </a:solidFill>
              </a:rPr>
              <a:t>Planejado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6191132" y="3131350"/>
            <a:ext cx="1863654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R$ 20 mil</a:t>
            </a:r>
            <a:endParaRPr lang="es-ES" dirty="0"/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4570200" y="3077350"/>
            <a:ext cx="1440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pt-BR" sz="1600" dirty="0">
                <a:solidFill>
                  <a:schemeClr val="accent6"/>
                </a:solidFill>
              </a:rPr>
              <a:t>Homologado</a:t>
            </a:r>
            <a:endParaRPr lang="es-ES" sz="1600" dirty="0">
              <a:solidFill>
                <a:schemeClr val="accent6"/>
              </a:solidFill>
            </a:endParaRPr>
          </a:p>
        </p:txBody>
      </p:sp>
      <p:cxnSp>
        <p:nvCxnSpPr>
          <p:cNvPr id="46" name="Conector reto 45"/>
          <p:cNvCxnSpPr/>
          <p:nvPr userDrawn="1"/>
        </p:nvCxnSpPr>
        <p:spPr>
          <a:xfrm>
            <a:off x="4477432" y="2278949"/>
            <a:ext cx="35486" cy="158068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 userDrawn="1"/>
        </p:nvCxnSpPr>
        <p:spPr>
          <a:xfrm flipV="1">
            <a:off x="5875714" y="2792771"/>
            <a:ext cx="2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 userDrawn="1"/>
        </p:nvCxnSpPr>
        <p:spPr>
          <a:xfrm flipV="1">
            <a:off x="5875714" y="3311350"/>
            <a:ext cx="2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88" y="2731654"/>
            <a:ext cx="769010" cy="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6612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comp. plano (escol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8332822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sz="3200" noProof="0" dirty="0"/>
              <a:t>Recursos Disponibilizados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950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 partir dos recursos disponibilizados, o valor disponibilizado para a escola corresponde a:</a:t>
            </a: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5462097" y="2827333"/>
            <a:ext cx="1671254" cy="671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R$ 100 mil</a:t>
            </a:r>
            <a:endParaRPr lang="es-ES" dirty="0"/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3664587" y="2818200"/>
            <a:ext cx="1797510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pt-BR" b="1" dirty="0">
                <a:solidFill>
                  <a:schemeClr val="accent6"/>
                </a:solidFill>
              </a:rPr>
              <a:t>TOTAL DISPONÍVEL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77" y="2803129"/>
            <a:ext cx="769010" cy="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146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89927" y="1380309"/>
            <a:ext cx="9613284" cy="24025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22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03373" y="2008849"/>
            <a:ext cx="9595949" cy="177401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indent="-28575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altLang="pt-BR" sz="1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Escreva os pontos mais relevantes que estiveram em pauta. </a:t>
            </a:r>
          </a:p>
        </p:txBody>
      </p:sp>
      <p:sp>
        <p:nvSpPr>
          <p:cNvPr id="28" name="Retângulo 27"/>
          <p:cNvSpPr/>
          <p:nvPr userDrawn="1"/>
        </p:nvSpPr>
        <p:spPr>
          <a:xfrm>
            <a:off x="203374" y="3920394"/>
            <a:ext cx="9613284" cy="258061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2" name="Arredondar Retângulo no Mesmo Canto Lateral 11"/>
          <p:cNvSpPr/>
          <p:nvPr userDrawn="1"/>
        </p:nvSpPr>
        <p:spPr>
          <a:xfrm flipV="1">
            <a:off x="171842" y="138030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1" hasCustomPrompt="1"/>
          </p:nvPr>
        </p:nvSpPr>
        <p:spPr>
          <a:xfrm>
            <a:off x="208762" y="4543159"/>
            <a:ext cx="9607895" cy="195484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marR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accent6"/>
                </a:solidFill>
              </a:rPr>
              <a:t>Listar os pontos que estão fora da governabilidade da Escola, apontados na reunião.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Conclusões</a:t>
            </a:r>
            <a:r>
              <a:rPr lang="pt-BR" baseline="0" noProof="0" dirty="0"/>
              <a:t> da Reunião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39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>
                <a:solidFill>
                  <a:schemeClr val="accent6"/>
                </a:solidFill>
              </a:rPr>
              <a:t>Após a reunião, chegamos às seguintes conclusões: 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71843" y="1380309"/>
            <a:ext cx="962748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PONTOS RELEVANTES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DA REUNIÃO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Arredondar Retângulo no Mesmo Canto Lateral 28"/>
          <p:cNvSpPr/>
          <p:nvPr userDrawn="1"/>
        </p:nvSpPr>
        <p:spPr>
          <a:xfrm flipV="1">
            <a:off x="186016" y="391461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0" name="CaixaDeTexto 29"/>
          <p:cNvSpPr txBox="1"/>
          <p:nvPr userDrawn="1"/>
        </p:nvSpPr>
        <p:spPr>
          <a:xfrm>
            <a:off x="551309" y="3958889"/>
            <a:ext cx="8931643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NECESSIDADE</a:t>
            </a:r>
            <a:r>
              <a:rPr lang="pt-BR" sz="2000" b="1" baseline="0" dirty="0">
                <a:solidFill>
                  <a:schemeClr val="accent2">
                    <a:lumMod val="75000"/>
                  </a:schemeClr>
                </a:solidFill>
              </a:rPr>
              <a:t> DE APOIO E ENCAMINHAMENTOS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566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62034-8CC3-4CF5-B6DE-816F9B20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4530D2-A946-4A07-969A-8580AA2D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0DF2-1618-4C74-B15B-E260490DA942}" type="datetimeFigureOut">
              <a:rPr lang="pt-BR" smtClean="0"/>
              <a:t>14/08/2019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115D0A-7610-4288-B372-47A33B42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0798A5-9E60-4C39-9299-5D05D221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3AD0-37D1-4BE6-A350-8F86AE5192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20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07911-1017-4DD3-BACE-3C2E1638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A7352-ED36-4E8D-8BB4-CBB2041B2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CC9C33-73D2-4BFE-A606-8A158AAF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75E6-CA56-45FC-B15A-4D97385135D5}" type="datetimeFigureOut">
              <a:rPr lang="pt-BR" smtClean="0"/>
              <a:t>14/08/2019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597B7D-F105-45A3-A2F8-F29F8305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627E3-4E2E-47BD-B33F-7AF2341C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3EE7-825F-41C3-8A51-3F31F9A3C77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962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75185D2A-CB19-4977-92F2-64BF39B93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FA42B5CE-BB95-4DF7-B00A-1EB6385174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18DA-1592-46AE-BBB3-1CDD98BA1769}" type="datetimeFigureOut">
              <a:rPr lang="en-US"/>
              <a:pPr>
                <a:defRPr/>
              </a:pPr>
              <a:t>8/14/2019</a:t>
            </a:fld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C2AA261A-482B-4A7D-ABC2-208A5EF6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4470EB-F988-4A3D-88AE-4CC0158402FC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406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3309927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Painel</a:t>
            </a:r>
            <a:r>
              <a:rPr lang="pt-BR" baseline="0" noProof="0" dirty="0"/>
              <a:t> de Metas</a:t>
            </a:r>
            <a:endParaRPr lang="es-E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5879099"/>
              </p:ext>
            </p:extLst>
          </p:nvPr>
        </p:nvGraphicFramePr>
        <p:xfrm>
          <a:off x="435941" y="2521514"/>
          <a:ext cx="9040301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</a:t>
                      </a:r>
                      <a:r>
                        <a:rPr lang="pt-BR" baseline="0" dirty="0"/>
                        <a:t>2019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Resultado 2018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437647" y="3201075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3" name="Imagem 2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4503084"/>
            <a:ext cx="501429" cy="450000"/>
          </a:xfrm>
          <a:prstGeom prst="rect">
            <a:avLst/>
          </a:prstGeom>
        </p:spPr>
      </p:pic>
      <p:pic>
        <p:nvPicPr>
          <p:cNvPr id="24" name="Imagem 2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5666505"/>
            <a:ext cx="501429" cy="449079"/>
          </a:xfrm>
          <a:prstGeom prst="rect">
            <a:avLst/>
          </a:prstGeom>
        </p:spPr>
      </p:pic>
      <p:sp>
        <p:nvSpPr>
          <p:cNvPr id="33" name="CaixaDeTexto 32"/>
          <p:cNvSpPr txBox="1"/>
          <p:nvPr userDrawn="1"/>
        </p:nvSpPr>
        <p:spPr>
          <a:xfrm>
            <a:off x="437647" y="4370459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ANOS</a:t>
            </a:r>
            <a:r>
              <a:rPr lang="pt-BR" b="1" baseline="0" dirty="0">
                <a:solidFill>
                  <a:schemeClr val="accent6"/>
                </a:solidFill>
              </a:rPr>
              <a:t> 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437647" y="5539843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>
                <a:solidFill>
                  <a:schemeClr val="accent6"/>
                </a:solidFill>
              </a:rPr>
              <a:t>ENSINO 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4" name="Espaço Reservado para Texto 42"/>
          <p:cNvSpPr>
            <a:spLocks noGrp="1"/>
          </p:cNvSpPr>
          <p:nvPr>
            <p:ph type="body" sz="quarter" idx="23" hasCustomPrompt="1"/>
          </p:nvPr>
        </p:nvSpPr>
        <p:spPr>
          <a:xfrm>
            <a:off x="3178161" y="3104819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6" name="Espaço Reservado para Texto 42"/>
          <p:cNvSpPr>
            <a:spLocks noGrp="1"/>
          </p:cNvSpPr>
          <p:nvPr>
            <p:ph type="body" sz="quarter" idx="25" hasCustomPrompt="1"/>
          </p:nvPr>
        </p:nvSpPr>
        <p:spPr>
          <a:xfrm>
            <a:off x="3178161" y="4286235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8" name="Espaço Reservado para Texto 42"/>
          <p:cNvSpPr>
            <a:spLocks noGrp="1"/>
          </p:cNvSpPr>
          <p:nvPr>
            <p:ph type="body" sz="quarter" idx="27" hasCustomPrompt="1"/>
          </p:nvPr>
        </p:nvSpPr>
        <p:spPr>
          <a:xfrm>
            <a:off x="3178161" y="5443587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Meta 2019 (ex. 0,00)</a:t>
            </a:r>
            <a:endParaRPr lang="es-ES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ID.: Indicador de desempenho</a:t>
            </a:r>
          </a:p>
          <a:p>
            <a:r>
              <a:rPr lang="pt-BR" sz="1200" dirty="0">
                <a:solidFill>
                  <a:schemeClr val="accent6"/>
                </a:solidFill>
              </a:rPr>
              <a:t>Fonte: Coordenadoria de Informação, Tecnologia,</a:t>
            </a:r>
            <a:r>
              <a:rPr lang="pt-BR" sz="1200" baseline="0" dirty="0">
                <a:solidFill>
                  <a:schemeClr val="accent6"/>
                </a:solidFill>
              </a:rPr>
              <a:t> Evidência e Matrícula - CITEM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principal indicador para acompanhamento</a:t>
            </a:r>
            <a:r>
              <a:rPr lang="pt-BR" sz="2000" baseline="0" dirty="0">
                <a:solidFill>
                  <a:schemeClr val="accent6"/>
                </a:solidFill>
              </a:rPr>
              <a:t> da </a:t>
            </a:r>
            <a:r>
              <a:rPr lang="pt-BR" sz="2000" dirty="0">
                <a:solidFill>
                  <a:schemeClr val="accent6"/>
                </a:solidFill>
              </a:rPr>
              <a:t>qualidade</a:t>
            </a:r>
            <a:r>
              <a:rPr lang="pt-BR" sz="2000" baseline="0" dirty="0">
                <a:solidFill>
                  <a:schemeClr val="accent6"/>
                </a:solidFill>
              </a:rPr>
              <a:t> da educação na rede paulista de ensino é o </a:t>
            </a:r>
            <a:r>
              <a:rPr lang="pt-BR" sz="2000" b="1" baseline="0" dirty="0">
                <a:solidFill>
                  <a:schemeClr val="accent6"/>
                </a:solidFill>
              </a:rPr>
              <a:t>Índice de Desenvolvimento da Educação do Estado de São Paulo - IDESP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Nossa escola possui os</a:t>
            </a:r>
            <a:r>
              <a:rPr lang="pt-BR" sz="2000" baseline="0" dirty="0">
                <a:solidFill>
                  <a:schemeClr val="accent6"/>
                </a:solidFill>
              </a:rPr>
              <a:t> seguintes resultados no IDESP em 2018 e desafios para 2019.</a:t>
            </a:r>
            <a:endParaRPr lang="es-ES" sz="2000" dirty="0">
              <a:solidFill>
                <a:schemeClr val="accent6"/>
              </a:solidFill>
            </a:endParaRPr>
          </a:p>
        </p:txBody>
      </p:sp>
      <p:cxnSp>
        <p:nvCxnSpPr>
          <p:cNvPr id="52" name="Conector reto 51"/>
          <p:cNvCxnSpPr/>
          <p:nvPr userDrawn="1"/>
        </p:nvCxnSpPr>
        <p:spPr>
          <a:xfrm flipV="1">
            <a:off x="7845758" y="331952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 userDrawn="1"/>
        </p:nvCxnSpPr>
        <p:spPr>
          <a:xfrm>
            <a:off x="7845758" y="345964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6527503" y="3104819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55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8551048" y="3103527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8029055" y="311550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8551048" y="3475508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8014778" y="346481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86" name="Conector reto 85"/>
          <p:cNvCxnSpPr/>
          <p:nvPr userDrawn="1"/>
        </p:nvCxnSpPr>
        <p:spPr>
          <a:xfrm flipV="1">
            <a:off x="475742" y="4174502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 userDrawn="1"/>
        </p:nvCxnSpPr>
        <p:spPr>
          <a:xfrm flipV="1">
            <a:off x="475742" y="5344426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 userDrawn="1"/>
        </p:nvCxnSpPr>
        <p:spPr>
          <a:xfrm flipV="1">
            <a:off x="7845758" y="4485844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 userDrawn="1"/>
        </p:nvCxnSpPr>
        <p:spPr>
          <a:xfrm>
            <a:off x="7845758" y="4625959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6527503" y="4271136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8551048" y="4269844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8029055" y="428182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8551048" y="464182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0" name="CaixaDeTexto 99"/>
          <p:cNvSpPr txBox="1"/>
          <p:nvPr userDrawn="1"/>
        </p:nvSpPr>
        <p:spPr>
          <a:xfrm>
            <a:off x="8014778" y="463113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101" name="Conector reto 100"/>
          <p:cNvCxnSpPr/>
          <p:nvPr userDrawn="1"/>
        </p:nvCxnSpPr>
        <p:spPr>
          <a:xfrm flipV="1">
            <a:off x="7845758" y="565829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 userDrawn="1"/>
        </p:nvCxnSpPr>
        <p:spPr>
          <a:xfrm>
            <a:off x="7845758" y="579841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6527503" y="5443587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IDESP 2018         (ex. 0,00)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8551048" y="544229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029055" y="54542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10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8551048" y="5814276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8014778" y="58035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63" name="Conector reto 62"/>
          <p:cNvCxnSpPr/>
          <p:nvPr userDrawn="1"/>
        </p:nvCxnSpPr>
        <p:spPr>
          <a:xfrm flipV="1">
            <a:off x="4646884" y="328667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 userDrawn="1"/>
        </p:nvCxnSpPr>
        <p:spPr>
          <a:xfrm>
            <a:off x="4646884" y="342679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5428374" y="3070675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6" name="CaixaDeTexto 65"/>
          <p:cNvSpPr txBox="1"/>
          <p:nvPr userDrawn="1"/>
        </p:nvSpPr>
        <p:spPr>
          <a:xfrm>
            <a:off x="4906381" y="308265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45" hasCustomPrompt="1"/>
          </p:nvPr>
        </p:nvSpPr>
        <p:spPr>
          <a:xfrm>
            <a:off x="5428374" y="3442656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68" name="CaixaDeTexto 67"/>
          <p:cNvSpPr txBox="1"/>
          <p:nvPr userDrawn="1"/>
        </p:nvSpPr>
        <p:spPr>
          <a:xfrm>
            <a:off x="4892104" y="343196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69" name="Conector reto 68"/>
          <p:cNvCxnSpPr/>
          <p:nvPr userDrawn="1"/>
        </p:nvCxnSpPr>
        <p:spPr>
          <a:xfrm flipV="1">
            <a:off x="4646884" y="445299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 userDrawn="1"/>
        </p:nvCxnSpPr>
        <p:spPr>
          <a:xfrm>
            <a:off x="4646884" y="459310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spaço Reservado para Texto 42"/>
          <p:cNvSpPr>
            <a:spLocks noGrp="1"/>
          </p:cNvSpPr>
          <p:nvPr>
            <p:ph type="body" sz="quarter" idx="46" hasCustomPrompt="1"/>
          </p:nvPr>
        </p:nvSpPr>
        <p:spPr>
          <a:xfrm>
            <a:off x="5428374" y="4236992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2" name="CaixaDeTexto 71"/>
          <p:cNvSpPr txBox="1"/>
          <p:nvPr userDrawn="1"/>
        </p:nvSpPr>
        <p:spPr>
          <a:xfrm>
            <a:off x="4906381" y="42489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47" hasCustomPrompt="1"/>
          </p:nvPr>
        </p:nvSpPr>
        <p:spPr>
          <a:xfrm>
            <a:off x="5428374" y="460897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4" name="CaixaDeTexto 73"/>
          <p:cNvSpPr txBox="1"/>
          <p:nvPr userDrawn="1"/>
        </p:nvSpPr>
        <p:spPr>
          <a:xfrm>
            <a:off x="4892104" y="459828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75" name="Conector reto 74"/>
          <p:cNvCxnSpPr/>
          <p:nvPr userDrawn="1"/>
        </p:nvCxnSpPr>
        <p:spPr>
          <a:xfrm flipV="1">
            <a:off x="4646884" y="5625443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 userDrawn="1"/>
        </p:nvCxnSpPr>
        <p:spPr>
          <a:xfrm>
            <a:off x="4646884" y="5765558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Espaço Reservado para Texto 42"/>
          <p:cNvSpPr>
            <a:spLocks noGrp="1"/>
          </p:cNvSpPr>
          <p:nvPr>
            <p:ph type="body" sz="quarter" idx="48" hasCustomPrompt="1"/>
          </p:nvPr>
        </p:nvSpPr>
        <p:spPr>
          <a:xfrm>
            <a:off x="5428374" y="540944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78" name="CaixaDeTexto 77"/>
          <p:cNvSpPr txBox="1"/>
          <p:nvPr userDrawn="1"/>
        </p:nvSpPr>
        <p:spPr>
          <a:xfrm>
            <a:off x="4906381" y="542142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9" hasCustomPrompt="1"/>
          </p:nvPr>
        </p:nvSpPr>
        <p:spPr>
          <a:xfrm>
            <a:off x="5428374" y="5781424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Ex. 0,00</a:t>
            </a:r>
            <a:endParaRPr lang="es-ES" dirty="0"/>
          </a:p>
        </p:txBody>
      </p:sp>
      <p:sp>
        <p:nvSpPr>
          <p:cNvPr id="85" name="CaixaDeTexto 84"/>
          <p:cNvSpPr txBox="1"/>
          <p:nvPr userDrawn="1"/>
        </p:nvSpPr>
        <p:spPr>
          <a:xfrm>
            <a:off x="4892104" y="577073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23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8" name="CaixaDeTexto 27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Pauta da Reunião</a:t>
            </a:r>
            <a:endParaRPr lang="es-ES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/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</a:p>
        </p:txBody>
      </p:sp>
      <p:pic>
        <p:nvPicPr>
          <p:cNvPr id="3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8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156941" y="1367197"/>
            <a:ext cx="10081421" cy="12823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1" name="Retângulo 40"/>
          <p:cNvSpPr/>
          <p:nvPr userDrawn="1"/>
        </p:nvSpPr>
        <p:spPr>
          <a:xfrm>
            <a:off x="-252586" y="3773437"/>
            <a:ext cx="10081421" cy="27058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54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Acompanhando o Plano e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O </a:t>
            </a:r>
            <a:r>
              <a:rPr lang="pt-BR" sz="2000" b="1" dirty="0">
                <a:solidFill>
                  <a:schemeClr val="accent6"/>
                </a:solidFill>
              </a:rPr>
              <a:t>plano de melhoria </a:t>
            </a:r>
            <a:r>
              <a:rPr lang="pt-BR" sz="2000" dirty="0">
                <a:solidFill>
                  <a:schemeClr val="accent6"/>
                </a:solidFill>
              </a:rPr>
              <a:t>da nossa escola possui</a:t>
            </a:r>
            <a:r>
              <a:rPr lang="pt-BR" sz="2000" baseline="0" dirty="0">
                <a:solidFill>
                  <a:schemeClr val="accent6"/>
                </a:solidFill>
              </a:rPr>
              <a:t> o seguinte </a:t>
            </a:r>
            <a:r>
              <a:rPr lang="pt-BR" sz="2000" i="1" baseline="0" dirty="0">
                <a:solidFill>
                  <a:schemeClr val="accent6"/>
                </a:solidFill>
              </a:rPr>
              <a:t>status</a:t>
            </a:r>
            <a:r>
              <a:rPr lang="pt-BR" sz="2000" baseline="0" dirty="0">
                <a:solidFill>
                  <a:schemeClr val="accent6"/>
                </a:solidFill>
              </a:rPr>
              <a:t> de implementação.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30" name="CaixaDeTexto 29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613458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3" name="CaixaDeTexto 32"/>
          <p:cNvSpPr txBox="1"/>
          <p:nvPr userDrawn="1"/>
        </p:nvSpPr>
        <p:spPr>
          <a:xfrm>
            <a:off x="613457" y="1536168"/>
            <a:ext cx="877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STATUS DO PLANO DE MELHORIA DA ESCOLA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5187387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2806748" y="6606094"/>
            <a:ext cx="180000" cy="180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2936644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Cancelado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7" name="Retângulo 36"/>
          <p:cNvSpPr/>
          <p:nvPr userDrawn="1"/>
        </p:nvSpPr>
        <p:spPr>
          <a:xfrm>
            <a:off x="3762489" y="660609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3892385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Atrasado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9" name="Retângulo 38"/>
          <p:cNvSpPr/>
          <p:nvPr userDrawn="1"/>
        </p:nvSpPr>
        <p:spPr>
          <a:xfrm>
            <a:off x="4633512" y="660609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476340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</a:t>
            </a:r>
            <a:r>
              <a:rPr lang="pt-BR" sz="1200" baseline="0" dirty="0">
                <a:solidFill>
                  <a:schemeClr val="accent6"/>
                </a:solidFill>
              </a:rPr>
              <a:t> iniciada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1" name="Retângulo 40"/>
          <p:cNvSpPr/>
          <p:nvPr userDrawn="1"/>
        </p:nvSpPr>
        <p:spPr>
          <a:xfrm>
            <a:off x="5726352" y="6606094"/>
            <a:ext cx="180000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585624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Em</a:t>
            </a:r>
            <a:r>
              <a:rPr lang="pt-BR" sz="1200" baseline="0" dirty="0">
                <a:solidFill>
                  <a:schemeClr val="accent6"/>
                </a:solidFill>
              </a:rPr>
              <a:t> andamento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3" name="Retângulo 42"/>
          <p:cNvSpPr/>
          <p:nvPr userDrawn="1"/>
        </p:nvSpPr>
        <p:spPr>
          <a:xfrm>
            <a:off x="6988027" y="6606094"/>
            <a:ext cx="180000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7117923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5" name="Retângulo 44"/>
          <p:cNvSpPr/>
          <p:nvPr userDrawn="1"/>
        </p:nvSpPr>
        <p:spPr>
          <a:xfrm>
            <a:off x="7939336" y="6606094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8069232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 com atraso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7" name="CaixaDeTexto 46"/>
          <p:cNvSpPr txBox="1"/>
          <p:nvPr userDrawn="1"/>
        </p:nvSpPr>
        <p:spPr>
          <a:xfrm>
            <a:off x="1193513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AÇÃO</a:t>
            </a:r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5871614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ETAPA</a:t>
            </a:r>
          </a:p>
        </p:txBody>
      </p:sp>
      <p:pic>
        <p:nvPicPr>
          <p:cNvPr id="49" name="Picture 10" descr="C:\Users\Consultor\Downloads\school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" y="1449742"/>
            <a:ext cx="5226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4202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447876" y="1766995"/>
            <a:ext cx="9000000" cy="489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</a:t>
            </a:r>
            <a:r>
              <a:rPr lang="pt-BR" baseline="0" noProof="0" dirty="0"/>
              <a:t> Implementadas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Algumas ações da </a:t>
            </a:r>
            <a:r>
              <a:rPr lang="pt-BR" sz="2000" b="1" dirty="0">
                <a:solidFill>
                  <a:schemeClr val="accent6"/>
                </a:solidFill>
              </a:rPr>
              <a:t>escola </a:t>
            </a:r>
            <a:r>
              <a:rPr lang="pt-BR" sz="2000" dirty="0">
                <a:solidFill>
                  <a:schemeClr val="accent6"/>
                </a:solidFill>
              </a:rPr>
              <a:t>foram implementadas no último mês.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" name="Arredondar Retângulo no Mesmo Canto Lateral 4"/>
          <p:cNvSpPr/>
          <p:nvPr userDrawn="1"/>
        </p:nvSpPr>
        <p:spPr>
          <a:xfrm flipV="1">
            <a:off x="442752" y="1766995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876" y="1766994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Escreva uma das ações que foram implementadas.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49275" y="2969821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23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998575" y="2978875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Insira uma evidência da ação sendo implementada.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/>
              <a:t>escreva o nome da escola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597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 Complementares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Analisando</a:t>
            </a:r>
            <a:r>
              <a:rPr lang="pt-BR" sz="2000" baseline="0" dirty="0">
                <a:solidFill>
                  <a:schemeClr val="accent6"/>
                </a:solidFill>
              </a:rPr>
              <a:t> o </a:t>
            </a:r>
            <a:r>
              <a:rPr lang="pt-BR" sz="2000" b="1" baseline="0" dirty="0">
                <a:solidFill>
                  <a:schemeClr val="accent6"/>
                </a:solidFill>
              </a:rPr>
              <a:t>plano de melhoria </a:t>
            </a:r>
            <a:r>
              <a:rPr lang="pt-BR" sz="2000" baseline="0" dirty="0">
                <a:solidFill>
                  <a:schemeClr val="accent6"/>
                </a:solidFill>
              </a:rPr>
              <a:t>da nossa escola, identificamos a necessidade de fortalecê-lo com </a:t>
            </a:r>
            <a:r>
              <a:rPr lang="pt-BR" sz="2000" b="1" baseline="0" dirty="0">
                <a:solidFill>
                  <a:schemeClr val="accent6"/>
                </a:solidFill>
              </a:rPr>
              <a:t>ações complementares</a:t>
            </a:r>
            <a:r>
              <a:rPr lang="pt-BR" sz="2000" baseline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24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/>
              <a:t>Ações</a:t>
            </a:r>
            <a:r>
              <a:rPr lang="pt-BR" baseline="0" noProof="0" dirty="0"/>
              <a:t> Atrasadas</a:t>
            </a:r>
            <a:endParaRPr lang="pt-BR" noProof="0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chemeClr val="accent6"/>
                </a:solidFill>
              </a:rPr>
              <a:t>As </a:t>
            </a:r>
            <a:r>
              <a:rPr lang="pt-BR" sz="2000" b="1" dirty="0">
                <a:solidFill>
                  <a:schemeClr val="accent6"/>
                </a:solidFill>
              </a:rPr>
              <a:t>ações</a:t>
            </a:r>
            <a:r>
              <a:rPr lang="pt-BR" sz="2000" b="1" baseline="0" dirty="0">
                <a:solidFill>
                  <a:schemeClr val="accent6"/>
                </a:solidFill>
              </a:rPr>
              <a:t> atrasadas </a:t>
            </a:r>
            <a:r>
              <a:rPr lang="pt-BR" sz="2000" baseline="0" dirty="0">
                <a:solidFill>
                  <a:schemeClr val="accent6"/>
                </a:solidFill>
              </a:rPr>
              <a:t>do plano de melhoria foram replanejadas e o campo de observação atualizado.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065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93" r:id="rId4"/>
    <p:sldLayoutId id="2147483838" r:id="rId5"/>
    <p:sldLayoutId id="2147483896" r:id="rId6"/>
    <p:sldLayoutId id="2147483856" r:id="rId7"/>
    <p:sldLayoutId id="2147483857" r:id="rId8"/>
    <p:sldLayoutId id="2147483845" r:id="rId9"/>
    <p:sldLayoutId id="2147483848" r:id="rId10"/>
    <p:sldLayoutId id="2147483846" r:id="rId11"/>
    <p:sldLayoutId id="2147483847" r:id="rId12"/>
    <p:sldLayoutId id="2147483849" r:id="rId13"/>
    <p:sldLayoutId id="214748383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40" r:id="rId20"/>
    <p:sldLayoutId id="2147483900" r:id="rId21"/>
    <p:sldLayoutId id="2147483835" r:id="rId22"/>
    <p:sldLayoutId id="2147483894" r:id="rId23"/>
    <p:sldLayoutId id="2147483895" r:id="rId24"/>
    <p:sldLayoutId id="2147483897" r:id="rId25"/>
    <p:sldLayoutId id="2147483898" r:id="rId26"/>
    <p:sldLayoutId id="2147483899" r:id="rId27"/>
    <p:sldLayoutId id="2147483902" r:id="rId28"/>
    <p:sldLayoutId id="2147483901" r:id="rId29"/>
    <p:sldLayoutId id="2147483903" r:id="rId30"/>
    <p:sldLayoutId id="2147483904" r:id="rId31"/>
    <p:sldLayoutId id="2147483905" r:id="rId32"/>
    <p:sldLayoutId id="2147483906" r:id="rId33"/>
    <p:sldLayoutId id="2147483907" r:id="rId34"/>
    <p:sldLayoutId id="2147483908" r:id="rId35"/>
    <p:sldLayoutId id="2147483909" r:id="rId36"/>
    <p:sldLayoutId id="2147483910" r:id="rId37"/>
  </p:sldLayoutIdLst>
  <p:transition spd="slow"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Realizada em DD/MM/AAAA.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NOME DA ESCOLA</a:t>
            </a:r>
          </a:p>
        </p:txBody>
      </p:sp>
    </p:spTree>
    <p:extLst>
      <p:ext uri="{BB962C8B-B14F-4D97-AF65-F5344CB8AC3E}">
        <p14:creationId xmlns:p14="http://schemas.microsoft.com/office/powerpoint/2010/main" val="306910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>
          <a:noFill/>
        </p:spPr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Ex. 0,0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Ex. 0,0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s-ES" dirty="0"/>
              <a:t>Ex.</a:t>
            </a:r>
          </a:p>
          <a:p>
            <a:r>
              <a:rPr lang="es-ES" dirty="0"/>
              <a:t>0,0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1" name="Espaço Reservado para Texto 40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4" name="Espaço Reservado para Texto 43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6" name="Espaço Reservado para Texto 45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es-ES" dirty="0"/>
              <a:t>0,0</a:t>
            </a:r>
          </a:p>
        </p:txBody>
      </p:sp>
      <p:cxnSp>
        <p:nvCxnSpPr>
          <p:cNvPr id="62" name="Conector de seta reta 11385">
            <a:extLst>
              <a:ext uri="{FF2B5EF4-FFF2-40B4-BE49-F238E27FC236}">
                <a16:creationId xmlns:a16="http://schemas.microsoft.com/office/drawing/2014/main" id="{6F09153E-C60F-4B8A-8C18-1CF30761A60C}"/>
              </a:ext>
            </a:extLst>
          </p:cNvPr>
          <p:cNvCxnSpPr/>
          <p:nvPr/>
        </p:nvCxnSpPr>
        <p:spPr>
          <a:xfrm flipH="1" flipV="1">
            <a:off x="5255570" y="7443059"/>
            <a:ext cx="225754" cy="1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11">
            <a:extLst>
              <a:ext uri="{FF2B5EF4-FFF2-40B4-BE49-F238E27FC236}">
                <a16:creationId xmlns:a16="http://schemas.microsoft.com/office/drawing/2014/main" id="{187ED500-5BDD-4F74-B39F-78D6282DBC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08361"/>
            <a:ext cx="9471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90C6B5AE-B1F5-444E-AFB1-463D814ADA8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" y="3587339"/>
            <a:ext cx="9471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70990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de seta reta 11385">
            <a:extLst>
              <a:ext uri="{FF2B5EF4-FFF2-40B4-BE49-F238E27FC236}">
                <a16:creationId xmlns:a16="http://schemas.microsoft.com/office/drawing/2014/main" id="{39A2BB88-A447-4095-A114-77B84F640AED}"/>
              </a:ext>
            </a:extLst>
          </p:cNvPr>
          <p:cNvCxnSpPr/>
          <p:nvPr/>
        </p:nvCxnSpPr>
        <p:spPr>
          <a:xfrm flipH="1">
            <a:off x="4118730" y="7384256"/>
            <a:ext cx="334843" cy="221337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109C71E-22FA-4634-A1C7-A89DD7DF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665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90E8E-3F90-4E02-9B57-7242F58A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838403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2A24B-296D-43FA-9EA8-BDCC2928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3469684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2070" name="Imagem 33">
            <a:extLst>
              <a:ext uri="{FF2B5EF4-FFF2-40B4-BE49-F238E27FC236}">
                <a16:creationId xmlns:a16="http://schemas.microsoft.com/office/drawing/2014/main" id="{ED40DA9E-4E59-4A38-A369-73E052C5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8280124" cy="48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 de texto 193">
            <a:extLst>
              <a:ext uri="{FF2B5EF4-FFF2-40B4-BE49-F238E27FC236}">
                <a16:creationId xmlns:a16="http://schemas.microsoft.com/office/drawing/2014/main" id="{88AB10FF-9DC3-4391-93A2-D0228E22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90" y="1350956"/>
            <a:ext cx="1252439" cy="3394357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3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Atualize em cada caixa cinza o valor do sinalizador de referência e, nas caixas brancas, o resultado obtido para cada sinalizador. Siga o modelo, com uma casa decimal após a vírgula, por exemplo, “10,3”.</a:t>
            </a:r>
            <a:endParaRPr lang="pt-BR" altLang="pt-BR" sz="1300" dirty="0"/>
          </a:p>
          <a:p>
            <a:pPr defTabSz="742950" eaLnBrk="0" hangingPunct="0"/>
            <a:endParaRPr lang="pt-BR" altLang="pt-BR" sz="1463" dirty="0">
              <a:latin typeface="Arial" panose="020B0604020202020204" pitchFamily="34" charset="0"/>
            </a:endParaRPr>
          </a:p>
        </p:txBody>
      </p:sp>
      <p:cxnSp>
        <p:nvCxnSpPr>
          <p:cNvPr id="26" name="Conector de seta reta 194">
            <a:extLst>
              <a:ext uri="{FF2B5EF4-FFF2-40B4-BE49-F238E27FC236}">
                <a16:creationId xmlns:a16="http://schemas.microsoft.com/office/drawing/2014/main" id="{F8FDEA8F-7DBC-4CB8-A4D8-7E4878F41CC0}"/>
              </a:ext>
            </a:extLst>
          </p:cNvPr>
          <p:cNvCxnSpPr>
            <a:cxnSpLocks/>
          </p:cNvCxnSpPr>
          <p:nvPr/>
        </p:nvCxnSpPr>
        <p:spPr>
          <a:xfrm flipH="1">
            <a:off x="7807076" y="2747958"/>
            <a:ext cx="548420" cy="43154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629BA7CA-D5D6-4F5B-A77A-736165B6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665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5672270-53F3-4AA7-A4BC-7EBF638C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3616726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78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Texto 4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4" name="Espaço Reservado para Texto 5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5" name="Espaço Reservado para Texto 5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6" name="Espaço Reservado para Texto 5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7" name="Espaço Reservado para Texto 5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8" name="Espaço Reservado para Texto 57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0" name="Espaço Reservado para Texto 59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1" name="Espaço Reservado para Texto 6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2" name="Espaço Reservado para Texto 61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4" name="Espaço Reservado para Texto 6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pt-BR" dirty="0"/>
              <a:t>Ex.</a:t>
            </a:r>
          </a:p>
          <a:p>
            <a:r>
              <a:rPr lang="pt-BR" dirty="0"/>
              <a:t>0,0</a:t>
            </a:r>
          </a:p>
        </p:txBody>
      </p:sp>
      <p:sp>
        <p:nvSpPr>
          <p:cNvPr id="66" name="Espaço Reservado para Texto 65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68" name="Espaço Reservado para Texto 67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69" name="Espaço Reservado para Texto 68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0" name="Espaço Reservado para Texto 69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1" name="Espaço Reservado para Texto 70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2" name="Espaço Reservado para Texto 71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3" name="Espaço Reservado para Texto 72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4" name="Espaço Reservado para Texto 73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5" name="Espaço Reservado para Texto 74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6" name="Espaço Reservado para Texto 75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7" name="Espaço Reservado para Texto 76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8" name="Espaço Reservado para Texto 77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79" name="Espaço Reservado para Texto 78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0" name="Espaço Reservado para Texto 79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1" name="Espaço Reservado para Texto 80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2" name="Espaço Reservado para Texto 81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3" name="Espaço Reservado para Texto 82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4" name="Espaço Reservado para Texto 83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5" name="Espaço Reservado para Texto 84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6" name="Espaço Reservado para Texto 85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7" name="Espaço Reservado para Texto 86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8" name="Espaço Reservado para Texto 87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  <p:sp>
        <p:nvSpPr>
          <p:cNvPr id="89" name="Espaço Reservado para Texto 88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r>
              <a:rPr lang="es-ES" dirty="0"/>
              <a:t>0,0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41685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5749301" y="259442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31568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5749301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6831568" y="4010103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443826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5749301" y="5464551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1568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8443826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69163121"/>
              </p:ext>
            </p:extLst>
          </p:nvPr>
        </p:nvGraphicFramePr>
        <p:xfrm>
          <a:off x="1650369" y="1903539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Elipse 14"/>
          <p:cNvSpPr/>
          <p:nvPr/>
        </p:nvSpPr>
        <p:spPr>
          <a:xfrm>
            <a:off x="8443826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174698851"/>
              </p:ext>
            </p:extLst>
          </p:nvPr>
        </p:nvGraphicFramePr>
        <p:xfrm>
          <a:off x="1650369" y="3486905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000494635"/>
              </p:ext>
            </p:extLst>
          </p:nvPr>
        </p:nvGraphicFramePr>
        <p:xfrm>
          <a:off x="1650369" y="4941353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705075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B9387B-F128-40F4-BC6C-802EAFD8BB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463827"/>
            <a:ext cx="8693425" cy="589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98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0F0D2-3444-4885-8267-C57033E5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t-BR" sz="2000" dirty="0"/>
            </a:br>
            <a:r>
              <a:rPr lang="pt-BR" sz="2000" dirty="0"/>
              <a:t>		</a:t>
            </a:r>
            <a:br>
              <a:rPr lang="pt-BR" sz="2000" dirty="0"/>
            </a:br>
            <a:r>
              <a:rPr lang="pt-BR" sz="2000" dirty="0"/>
              <a:t>		Automaticamente irá abrir uma planilha de Excel com os dados contidos no gráfico.</a:t>
            </a:r>
            <a:br>
              <a:rPr lang="pt-BR" dirty="0"/>
            </a:br>
            <a:endParaRPr lang="pt-BR" dirty="0"/>
          </a:p>
        </p:txBody>
      </p:sp>
      <p:pic>
        <p:nvPicPr>
          <p:cNvPr id="2049" name="Imagem 240">
            <a:extLst>
              <a:ext uri="{FF2B5EF4-FFF2-40B4-BE49-F238E27FC236}">
                <a16:creationId xmlns:a16="http://schemas.microsoft.com/office/drawing/2014/main" id="{5F655AE6-72BB-4C2F-A6CD-33A5CBA0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1" b="11679"/>
          <a:stretch>
            <a:fillRect/>
          </a:stretch>
        </p:blipFill>
        <p:spPr bwMode="auto">
          <a:xfrm>
            <a:off x="517282" y="1160912"/>
            <a:ext cx="6930440" cy="54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 de texto 11386">
            <a:extLst>
              <a:ext uri="{FF2B5EF4-FFF2-40B4-BE49-F238E27FC236}">
                <a16:creationId xmlns:a16="http://schemas.microsoft.com/office/drawing/2014/main" id="{985CBC71-5652-4A9F-B0DD-CBC54B61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008" y="3295534"/>
            <a:ext cx="2119428" cy="973780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Atualize com o resultado no IDESP nos anos de 2014 a 2018 e a meta para 2019.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cxnSp>
        <p:nvCxnSpPr>
          <p:cNvPr id="5" name="Conector de seta reta 11382">
            <a:extLst>
              <a:ext uri="{FF2B5EF4-FFF2-40B4-BE49-F238E27FC236}">
                <a16:creationId xmlns:a16="http://schemas.microsoft.com/office/drawing/2014/main" id="{53ABE946-B12B-4CD0-BD65-BBD5E1A9E0A2}"/>
              </a:ext>
            </a:extLst>
          </p:cNvPr>
          <p:cNvCxnSpPr>
            <a:cxnSpLocks/>
          </p:cNvCxnSpPr>
          <p:nvPr/>
        </p:nvCxnSpPr>
        <p:spPr>
          <a:xfrm>
            <a:off x="5305321" y="8472293"/>
            <a:ext cx="446" cy="37997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id="{35998CDC-5127-4FF6-A3A4-D9BEB7C4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94" y="1928831"/>
            <a:ext cx="13110628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BDB4E-8CE0-4E1F-BB7F-DD1A00E1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169" y="2236667"/>
            <a:ext cx="13110628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EF23550-36D5-4C49-863A-4CCDC771A498}"/>
              </a:ext>
            </a:extLst>
          </p:cNvPr>
          <p:cNvCxnSpPr>
            <a:cxnSpLocks/>
          </p:cNvCxnSpPr>
          <p:nvPr/>
        </p:nvCxnSpPr>
        <p:spPr>
          <a:xfrm flipH="1">
            <a:off x="6711564" y="3861248"/>
            <a:ext cx="736158" cy="59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5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25B37-07AF-4C22-8797-35E8D45D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90" y="337931"/>
            <a:ext cx="8543925" cy="3664226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Após atualizar a informação no Excel, feche o Excel. Você verá que o gráfico no </a:t>
            </a:r>
            <a:r>
              <a:rPr lang="pt-BR" sz="1800" i="1" dirty="0"/>
              <a:t>slide</a:t>
            </a:r>
            <a:r>
              <a:rPr lang="pt-BR" sz="1800" dirty="0"/>
              <a:t> atualizou automaticamente. Realize os mesmos passos para os outros gráficos, atualizando os valores, conforme o segmento de ensino. Para atualizar os faróis, primeiro compare o resultado com a referência. Se o resultado for maior do que a referência, o farol se encaixa no status “Atingiu a referência” e deve ser pintado de verde. Se o resultado não atingiu o valor da referência, ele pode se encaixar em duas categorias: “Evoluiu, mas não atingiu a referência” ou “Não atingiu a referência”.  Será considerado no status “Evoluiu, mas não atingiu a referência” o resultado que atingiu pelo menos 80% do valor da referência. Ou seja, o quociente da divisão do resultado pelo valor da referência deve ser maior do que 0,8. Nesse caso, o farol deve ser pintado de amarelo. Se esse quociente for menor, o farol se encaixa no status “Não atingiu a referência” e deve ser pintado de vermelho. A análise a ser realizada encontra-se resumida no quadro abaixo:</a:t>
            </a:r>
            <a:br>
              <a:rPr lang="pt-BR" sz="1800" dirty="0"/>
            </a:br>
            <a:endParaRPr lang="pt-B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1D421CBE-FDE0-467D-8539-59FACE8F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553346"/>
                  </p:ext>
                </p:extLst>
              </p:nvPr>
            </p:nvGraphicFramePr>
            <p:xfrm>
              <a:off x="840147" y="4227446"/>
              <a:ext cx="8398068" cy="20753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99356">
                      <a:extLst>
                        <a:ext uri="{9D8B030D-6E8A-4147-A177-3AD203B41FA5}">
                          <a16:colId xmlns:a16="http://schemas.microsoft.com/office/drawing/2014/main" val="337558579"/>
                        </a:ext>
                      </a:extLst>
                    </a:gridCol>
                    <a:gridCol w="2799356">
                      <a:extLst>
                        <a:ext uri="{9D8B030D-6E8A-4147-A177-3AD203B41FA5}">
                          <a16:colId xmlns:a16="http://schemas.microsoft.com/office/drawing/2014/main" val="625994960"/>
                        </a:ext>
                      </a:extLst>
                    </a:gridCol>
                    <a:gridCol w="2799356">
                      <a:extLst>
                        <a:ext uri="{9D8B030D-6E8A-4147-A177-3AD203B41FA5}">
                          <a16:colId xmlns:a16="http://schemas.microsoft.com/office/drawing/2014/main" val="2761951792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Fórmula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Resultado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Status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:a16="http://schemas.microsoft.com/office/drawing/2014/main" val="3094204886"/>
                      </a:ext>
                    </a:extLst>
                  </a:tr>
                  <a:tr h="40995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𝑅𝑒𝑠𝑢𝑙𝑡𝑎𝑑𝑜</m:t>
                                    </m:r>
                                  </m:num>
                                  <m:den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𝑆𝑖𝑛𝑎𝑙𝑖𝑧𝑎𝑑𝑜𝑟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𝑅𝑒𝑓𝑒𝑟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ê</m:t>
                                    </m:r>
                                    <m:r>
                                      <a:rPr lang="pt-BR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𝑛𝑐𝑖𝑎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Maior ou igual a 1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Atingiu a referência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9452"/>
                      </a:ext>
                    </a:extLst>
                  </a:tr>
                  <a:tr h="845448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Entre 0,8 e 1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Evoluiu, mas não atingiu a referência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308254"/>
                      </a:ext>
                    </a:extLst>
                  </a:tr>
                  <a:tr h="409956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Menor do que 0,8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Não atingiu a referência</a:t>
                          </a:r>
                          <a:endParaRPr lang="pt-BR" sz="16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8060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1D421CBE-FDE0-467D-8539-59FACE8F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6553346"/>
                  </p:ext>
                </p:extLst>
              </p:nvPr>
            </p:nvGraphicFramePr>
            <p:xfrm>
              <a:off x="840147" y="4227446"/>
              <a:ext cx="8398068" cy="20753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99356">
                      <a:extLst>
                        <a:ext uri="{9D8B030D-6E8A-4147-A177-3AD203B41FA5}">
                          <a16:colId xmlns:a16="http://schemas.microsoft.com/office/drawing/2014/main" val="337558579"/>
                        </a:ext>
                      </a:extLst>
                    </a:gridCol>
                    <a:gridCol w="2799356">
                      <a:extLst>
                        <a:ext uri="{9D8B030D-6E8A-4147-A177-3AD203B41FA5}">
                          <a16:colId xmlns:a16="http://schemas.microsoft.com/office/drawing/2014/main" val="625994960"/>
                        </a:ext>
                      </a:extLst>
                    </a:gridCol>
                    <a:gridCol w="2799356">
                      <a:extLst>
                        <a:ext uri="{9D8B030D-6E8A-4147-A177-3AD203B41FA5}">
                          <a16:colId xmlns:a16="http://schemas.microsoft.com/office/drawing/2014/main" val="2761951792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Fórmula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Resultado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Status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:a16="http://schemas.microsoft.com/office/drawing/2014/main" val="3094204886"/>
                      </a:ext>
                    </a:extLst>
                  </a:tr>
                  <a:tr h="409956">
                    <a:tc row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5721" marR="55721" marT="0" marB="0" anchor="ctr">
                        <a:blipFill>
                          <a:blip r:embed="rId2"/>
                          <a:stretch>
                            <a:fillRect l="-217" t="-24818" r="-200652" b="-3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Maior ou igual a 1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Atingiu a referência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9452"/>
                      </a:ext>
                    </a:extLst>
                  </a:tr>
                  <a:tr h="845448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Entre 0,8 e 1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Evoluiu, mas não atingiu a referência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308254"/>
                      </a:ext>
                    </a:extLst>
                  </a:tr>
                  <a:tr h="409956">
                    <a:tc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effectLst/>
                            </a:rPr>
                            <a:t>Menor do que 0,8</a:t>
                          </a:r>
                          <a:endParaRPr lang="pt-BR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pt-BR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Não atingiu a referência</a:t>
                          </a:r>
                          <a:endParaRPr lang="pt-BR" sz="16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8060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403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A6ABA-92D6-4251-854F-DC01A43D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939602"/>
            <a:ext cx="8543925" cy="2384416"/>
          </a:xfrm>
        </p:spPr>
        <p:txBody>
          <a:bodyPr>
            <a:normAutofit fontScale="90000"/>
          </a:bodyPr>
          <a:lstStyle/>
          <a:p>
            <a:r>
              <a:rPr lang="pt-BR" sz="2519" dirty="0"/>
              <a:t>Para atualizar as cores, selecione a bolinha do resultado que deseja atualizar e pinte a bolinha de cor verde, se o valor de referência foi atingido no bimestre, de vermelho, caso o valor referência não tenha sido alcançado ou de amarelo, caso o resultado tenha sido evoluído, mas não tenha atingido a referência. As cores que devem ser utilizadas estão evidenciadas na figura abaixo.</a:t>
            </a:r>
            <a:br>
              <a:rPr lang="pt-BR" dirty="0"/>
            </a:br>
            <a:endParaRPr lang="pt-BR" dirty="0"/>
          </a:p>
        </p:txBody>
      </p:sp>
      <p:pic>
        <p:nvPicPr>
          <p:cNvPr id="2049" name="Imagem 211">
            <a:extLst>
              <a:ext uri="{FF2B5EF4-FFF2-40B4-BE49-F238E27FC236}">
                <a16:creationId xmlns:a16="http://schemas.microsoft.com/office/drawing/2014/main" id="{511F9080-0B4C-47C1-B634-3352CA1E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15" y="3305103"/>
            <a:ext cx="3756872" cy="28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 de texto 216">
            <a:extLst>
              <a:ext uri="{FF2B5EF4-FFF2-40B4-BE49-F238E27FC236}">
                <a16:creationId xmlns:a16="http://schemas.microsoft.com/office/drawing/2014/main" id="{93522F36-9607-4846-8954-8813B1660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25" y="3377926"/>
            <a:ext cx="1963718" cy="1012344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Verde da primeira linha, vermelho da terceira linha e amarelo da quarta linha.</a:t>
            </a:r>
            <a:endParaRPr lang="pt-BR" altLang="pt-BR" sz="1200" dirty="0"/>
          </a:p>
          <a:p>
            <a:pPr defTabSz="742950" eaLnBrk="0" hangingPunct="0"/>
            <a:endParaRPr lang="pt-BR" altLang="pt-BR" sz="1463" dirty="0"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939FB5-2FD6-41F8-928A-C7D94CF8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2687204"/>
            <a:ext cx="12136040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C37A177-7379-4712-9E78-A09D1EAF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55" y="2872942"/>
            <a:ext cx="12136040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D3073FD5-2708-4EDE-B2A4-5DA734A458EB}"/>
              </a:ext>
            </a:extLst>
          </p:cNvPr>
          <p:cNvCxnSpPr>
            <a:cxnSpLocks/>
          </p:cNvCxnSpPr>
          <p:nvPr/>
        </p:nvCxnSpPr>
        <p:spPr>
          <a:xfrm flipH="1">
            <a:off x="2171683" y="3525654"/>
            <a:ext cx="3140042" cy="55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209671C-F93D-42EB-B3CE-F3A348938F8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064701" y="3884098"/>
            <a:ext cx="3247024" cy="54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936ADA9-9FE3-4099-8A3A-F72077C6B72D}"/>
              </a:ext>
            </a:extLst>
          </p:cNvPr>
          <p:cNvCxnSpPr>
            <a:cxnSpLocks/>
          </p:cNvCxnSpPr>
          <p:nvPr/>
        </p:nvCxnSpPr>
        <p:spPr>
          <a:xfrm flipH="1">
            <a:off x="2282590" y="3703115"/>
            <a:ext cx="3029135" cy="59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1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424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52626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complementar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>
                          <a:solidFill>
                            <a:schemeClr val="accent6"/>
                          </a:solidFill>
                        </a:rPr>
                        <a:t>Indicador impactado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555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464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>
          <a:xfrm>
            <a:off x="5470852" y="2728425"/>
            <a:ext cx="1671254" cy="671592"/>
          </a:xfrm>
        </p:spPr>
        <p:txBody>
          <a:bodyPr/>
          <a:lstStyle/>
          <a:p>
            <a:r>
              <a:rPr lang="pt-BR" dirty="0"/>
              <a:t>Ex. R$ 100 mil</a:t>
            </a:r>
          </a:p>
        </p:txBody>
      </p:sp>
    </p:spTree>
    <p:extLst>
      <p:ext uri="{BB962C8B-B14F-4D97-AF65-F5344CB8AC3E}">
        <p14:creationId xmlns:p14="http://schemas.microsoft.com/office/powerpoint/2010/main" val="39077981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m 106">
            <a:extLst>
              <a:ext uri="{FF2B5EF4-FFF2-40B4-BE49-F238E27FC236}">
                <a16:creationId xmlns:a16="http://schemas.microsoft.com/office/drawing/2014/main" id="{384FC57F-2742-49EC-BABC-070F59F7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" y="397564"/>
            <a:ext cx="6450661" cy="49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 de texto 118">
            <a:extLst>
              <a:ext uri="{FF2B5EF4-FFF2-40B4-BE49-F238E27FC236}">
                <a16:creationId xmlns:a16="http://schemas.microsoft.com/office/drawing/2014/main" id="{102DB423-ACB7-426A-B660-AAECFB6C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36" y="1494391"/>
            <a:ext cx="1865014" cy="1374703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43875" tIns="37148" rIns="4387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caixa cinza, inserir o valor total de recursos disponibilizados para a escola.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cxnSp>
        <p:nvCxnSpPr>
          <p:cNvPr id="8" name="Conector de seta reta 119">
            <a:extLst>
              <a:ext uri="{FF2B5EF4-FFF2-40B4-BE49-F238E27FC236}">
                <a16:creationId xmlns:a16="http://schemas.microsoft.com/office/drawing/2014/main" id="{AC841A4A-B929-4F61-9789-43AE24D64855}"/>
              </a:ext>
            </a:extLst>
          </p:cNvPr>
          <p:cNvCxnSpPr>
            <a:cxnSpLocks/>
          </p:cNvCxnSpPr>
          <p:nvPr/>
        </p:nvCxnSpPr>
        <p:spPr>
          <a:xfrm flipH="1">
            <a:off x="5489504" y="2052697"/>
            <a:ext cx="1879932" cy="470023"/>
          </a:xfrm>
          <a:prstGeom prst="straightConnector1">
            <a:avLst/>
          </a:prstGeom>
          <a:ln>
            <a:solidFill>
              <a:schemeClr val="accent6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E8006306-0B4C-4827-9D09-555902F3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04" y="1204162"/>
            <a:ext cx="14237879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EB6F6D3-FDE6-46A1-8FD6-BBCB79AE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53" y="5604219"/>
            <a:ext cx="7928693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hangingPunct="0"/>
            <a:endParaRPr lang="pt-BR" altLang="pt-BR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42950" eaLnBrk="0" hangingPunct="0"/>
            <a:r>
              <a:rPr lang="pt-BR" altLang="pt-BR" sz="975" dirty="0">
                <a:ea typeface="Calibri" panose="020F0502020204030204" pitchFamily="34" charset="0"/>
                <a:cs typeface="Times New Roman" panose="02020603050405020304" pitchFamily="18" charset="0"/>
              </a:rPr>
              <a:t>Neste primeiro momento, deve-se apresentar o valor total de recursos disponibilizados para a escola utilizar nas ações do plano de melhoria do MMR.</a:t>
            </a:r>
            <a:endParaRPr lang="pt-BR" altLang="pt-BR" sz="894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C4D31B5-E087-4689-AF4E-E58A55B7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010" y="6089250"/>
            <a:ext cx="3707746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742950">
              <a:tabLst>
                <a:tab pos="3878561" algn="l"/>
              </a:tabLst>
            </a:pPr>
            <a:endParaRPr lang="pt-BR" altLang="pt-BR" sz="9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742950">
              <a:tabLst>
                <a:tab pos="3878561" algn="l"/>
              </a:tabLst>
            </a:pPr>
            <a:r>
              <a:rPr lang="pt-BR" altLang="pt-BR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Aviso sobre os </a:t>
            </a:r>
            <a:r>
              <a:rPr lang="pt-BR" altLang="pt-BR" sz="975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</a:t>
            </a:r>
            <a:r>
              <a:rPr lang="pt-BR" altLang="pt-BR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recursos – Não necessita atualizar o </a:t>
            </a:r>
            <a:r>
              <a:rPr lang="pt-BR" altLang="pt-BR" sz="975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slide.</a:t>
            </a:r>
            <a:endParaRPr lang="pt-BR" altLang="pt-BR" sz="1463" dirty="0"/>
          </a:p>
        </p:txBody>
      </p:sp>
    </p:spTree>
    <p:extLst>
      <p:ext uri="{BB962C8B-B14F-4D97-AF65-F5344CB8AC3E}">
        <p14:creationId xmlns:p14="http://schemas.microsoft.com/office/powerpoint/2010/main" val="82734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349489"/>
            <a:ext cx="8065830" cy="720725"/>
          </a:xfrm>
        </p:spPr>
        <p:txBody>
          <a:bodyPr/>
          <a:lstStyle/>
          <a:p>
            <a:r>
              <a:rPr lang="pt-BR" dirty="0"/>
              <a:t>O próximo slide só será utilizado quando o plano financeiro for homologado e quando o recurso for utilizado.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3169456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305139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906896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Ex. R$ 100 mil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t-BR" dirty="0"/>
              <a:t>Ex. R$ 30 mil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t-BR" dirty="0"/>
              <a:t>Ex. R$ 20 mil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15169493"/>
              </p:ext>
            </p:extLst>
          </p:nvPr>
        </p:nvGraphicFramePr>
        <p:xfrm>
          <a:off x="2807173" y="4440903"/>
          <a:ext cx="4291655" cy="22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15136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00">
            <a:extLst>
              <a:ext uri="{FF2B5EF4-FFF2-40B4-BE49-F238E27FC236}">
                <a16:creationId xmlns:a16="http://schemas.microsoft.com/office/drawing/2014/main" id="{6923E53F-6BB1-4A26-98DC-D07C82079DF4}"/>
              </a:ext>
            </a:extLst>
          </p:cNvPr>
          <p:cNvGrpSpPr/>
          <p:nvPr/>
        </p:nvGrpSpPr>
        <p:grpSpPr>
          <a:xfrm>
            <a:off x="1767958" y="9893340"/>
            <a:ext cx="292021" cy="292021"/>
            <a:chOff x="0" y="0"/>
            <a:chExt cx="648000" cy="648000"/>
          </a:xfrm>
          <a:solidFill>
            <a:schemeClr val="accent1">
              <a:lumMod val="75000"/>
            </a:schemeClr>
          </a:solidFill>
        </p:grpSpPr>
        <p:sp>
          <p:nvSpPr>
            <p:cNvPr id="4" name="Retângulo 22">
              <a:extLst>
                <a:ext uri="{FF2B5EF4-FFF2-40B4-BE49-F238E27FC236}">
                  <a16:creationId xmlns:a16="http://schemas.microsoft.com/office/drawing/2014/main" id="{E843B9B2-AFD8-41F7-B7C7-F297100CA077}"/>
                </a:ext>
              </a:extLst>
            </p:cNvPr>
            <p:cNvSpPr/>
            <p:nvPr/>
          </p:nvSpPr>
          <p:spPr>
            <a:xfrm>
              <a:off x="0" y="0"/>
              <a:ext cx="648000" cy="648000"/>
            </a:xfrm>
            <a:prstGeom prst="ellipse">
              <a:avLst/>
            </a:prstGeom>
            <a:solidFill>
              <a:srgbClr val="E95C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dirty="0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18ADB670-301D-41B5-BD33-08600DB05B6B}"/>
                </a:ext>
              </a:extLst>
            </p:cNvPr>
            <p:cNvSpPr/>
            <p:nvPr/>
          </p:nvSpPr>
          <p:spPr>
            <a:xfrm>
              <a:off x="0" y="107092"/>
              <a:ext cx="648000" cy="431800"/>
            </a:xfrm>
            <a:prstGeom prst="ellipse">
              <a:avLst/>
            </a:prstGeom>
            <a:solidFill>
              <a:srgbClr val="E95C0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Aft>
                  <a:spcPts val="0"/>
                </a:spcAft>
              </a:pPr>
              <a:r>
                <a:rPr lang="pt-BR" sz="13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18</a:t>
              </a:r>
              <a:endParaRPr lang="pt-BR" sz="894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4" name="Imagem 146">
            <a:extLst>
              <a:ext uri="{FF2B5EF4-FFF2-40B4-BE49-F238E27FC236}">
                <a16:creationId xmlns:a16="http://schemas.microsoft.com/office/drawing/2014/main" id="{C41441B2-C54E-4D76-8202-9C2B52D9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" y="499066"/>
            <a:ext cx="6325438" cy="48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 de texto 147">
            <a:extLst>
              <a:ext uri="{FF2B5EF4-FFF2-40B4-BE49-F238E27FC236}">
                <a16:creationId xmlns:a16="http://schemas.microsoft.com/office/drawing/2014/main" id="{96EBE555-36D6-45CE-99D3-C3BA042E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685" y="983852"/>
            <a:ext cx="1875433" cy="801935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43875" tIns="37148" rIns="4387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valor planejado dos recursos da escola deve ser inserido nesta caixa.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10" name="Caixa de texto 188">
            <a:extLst>
              <a:ext uri="{FF2B5EF4-FFF2-40B4-BE49-F238E27FC236}">
                <a16:creationId xmlns:a16="http://schemas.microsoft.com/office/drawing/2014/main" id="{315F00AD-92B6-4692-AD0A-9ACB4F99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685" y="1886098"/>
            <a:ext cx="1875433" cy="845622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43875" tIns="37148" rIns="4387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valor homologado dos recursos da escola deve ser inserido nesta caixa.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12" name="Caixa de texto 11332">
            <a:extLst>
              <a:ext uri="{FF2B5EF4-FFF2-40B4-BE49-F238E27FC236}">
                <a16:creationId xmlns:a16="http://schemas.microsoft.com/office/drawing/2014/main" id="{DA4764AD-0EEF-4EE8-B134-D8389B35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685" y="2824417"/>
            <a:ext cx="1875433" cy="659223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43875" tIns="37148" rIns="4387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valor total de recursos disponíveis deve ser atualizado.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14" name="Caixa de texto 11339">
            <a:extLst>
              <a:ext uri="{FF2B5EF4-FFF2-40B4-BE49-F238E27FC236}">
                <a16:creationId xmlns:a16="http://schemas.microsoft.com/office/drawing/2014/main" id="{64F8C2C6-CF18-4B6A-910F-0F470871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684" y="3583951"/>
            <a:ext cx="1875433" cy="865356"/>
          </a:xfrm>
          <a:prstGeom prst="rect">
            <a:avLst/>
          </a:prstGeom>
          <a:solidFill>
            <a:srgbClr val="F2F2F2"/>
          </a:solidFill>
          <a:ln w="317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43875" tIns="37148" rIns="43875" bIns="37148" numCol="1" anchor="t" anchorCtr="0" compatLnSpc="1">
            <a:prstTxWarp prst="textNoShape">
              <a:avLst/>
            </a:prstTxWarp>
          </a:bodyPr>
          <a:lstStyle/>
          <a:p>
            <a:pPr defTabSz="742950" eaLnBrk="0" hangingPunct="0"/>
            <a:r>
              <a:rPr lang="pt-BR" altLang="pt-BR" sz="120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gráfico deve ser atualizado com o total de ações homologadas e o total de ações executadas.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80C3EDD-DC9E-4852-89C2-FF9ABCDD1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02" y="5085996"/>
            <a:ext cx="178895" cy="4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hangingPunct="0"/>
            <a:r>
              <a:rPr lang="pt-BR" altLang="pt-BR" sz="97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894" dirty="0"/>
          </a:p>
          <a:p>
            <a:pPr defTabSz="742950" eaLnBrk="0" hangingPunct="0"/>
            <a:endParaRPr lang="pt-BR" altLang="pt-BR" sz="1463" dirty="0">
              <a:latin typeface="Arial" panose="020B0604020202020204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8B4C3D0-1CAC-4424-AE3B-EFF93BE5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487" y="5911994"/>
            <a:ext cx="2811026" cy="60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42950">
              <a:tabLst>
                <a:tab pos="3878561" algn="l"/>
              </a:tabLst>
            </a:pPr>
            <a:endParaRPr lang="pt-BR" altLang="pt-BR" sz="9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42950">
              <a:tabLst>
                <a:tab pos="3878561" algn="l"/>
              </a:tabLst>
            </a:pPr>
            <a:r>
              <a:rPr lang="pt-BR" altLang="pt-BR" sz="9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Utilizados – Não necessita atualizar o </a:t>
            </a:r>
            <a:r>
              <a:rPr lang="pt-BR" altLang="pt-BR" sz="975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slide.</a:t>
            </a:r>
            <a:endParaRPr lang="pt-BR" altLang="pt-BR" sz="894" dirty="0"/>
          </a:p>
          <a:p>
            <a:pPr defTabSz="742950">
              <a:tabLst>
                <a:tab pos="3878561" algn="l"/>
              </a:tabLst>
            </a:pPr>
            <a:endParaRPr lang="pt-BR" altLang="pt-BR" sz="1463" dirty="0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437AD4C9-56A5-4D73-A24B-DA65D049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355" y="1920064"/>
            <a:ext cx="150106" cy="3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DD5C5F0C-C428-46C1-860E-A722A49E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155" y="5611980"/>
            <a:ext cx="7209666" cy="60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hangingPunct="0"/>
            <a:endParaRPr lang="pt-BR" altLang="pt-BR" sz="9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42950" eaLnBrk="0" hangingPunct="0"/>
            <a:r>
              <a:rPr lang="pt-BR" altLang="pt-BR" sz="975" dirty="0">
                <a:ea typeface="Calibri" panose="020F0502020204030204" pitchFamily="34" charset="0"/>
                <a:cs typeface="Times New Roman" panose="02020603050405020304" pitchFamily="18" charset="0"/>
              </a:rPr>
              <a:t>Esse </a:t>
            </a:r>
            <a:r>
              <a:rPr lang="pt-BR" altLang="pt-BR" sz="975" i="1" dirty="0">
                <a:ea typeface="Calibri" panose="020F0502020204030204" pitchFamily="34" charset="0"/>
                <a:cs typeface="Times New Roman" panose="02020603050405020304" pitchFamily="18" charset="0"/>
              </a:rPr>
              <a:t>slide</a:t>
            </a:r>
            <a:r>
              <a:rPr lang="pt-BR" altLang="pt-BR" sz="975" dirty="0">
                <a:ea typeface="Calibri" panose="020F0502020204030204" pitchFamily="34" charset="0"/>
                <a:cs typeface="Times New Roman" panose="02020603050405020304" pitchFamily="18" charset="0"/>
              </a:rPr>
              <a:t> está oculto na apresentação e será utilizado apenas quando o plano financeiro for homologado e quando o recurso for utilizado. </a:t>
            </a:r>
            <a:endParaRPr lang="pt-BR" altLang="pt-BR" sz="894" dirty="0"/>
          </a:p>
          <a:p>
            <a:pPr defTabSz="742950" eaLnBrk="0" hangingPunct="0"/>
            <a:endParaRPr lang="pt-BR" altLang="pt-BR" sz="1463" dirty="0">
              <a:latin typeface="Arial" panose="020B0604020202020204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1CCAD22F-1F2A-44DF-8DD7-0248DF558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571" y="4123903"/>
            <a:ext cx="150106" cy="4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73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742950">
              <a:tabLst>
                <a:tab pos="3878561" algn="l"/>
              </a:tabLst>
            </a:pPr>
            <a:endParaRPr lang="pt-BR" altLang="pt-BR" sz="9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742950">
              <a:tabLst>
                <a:tab pos="3878561" algn="l"/>
              </a:tabLst>
            </a:pPr>
            <a:endParaRPr lang="pt-BR" altLang="pt-BR" sz="1463" dirty="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7DBCC50-D4ED-4655-9035-A4276876634F}"/>
              </a:ext>
            </a:extLst>
          </p:cNvPr>
          <p:cNvCxnSpPr>
            <a:cxnSpLocks/>
          </p:cNvCxnSpPr>
          <p:nvPr/>
        </p:nvCxnSpPr>
        <p:spPr>
          <a:xfrm flipH="1">
            <a:off x="5936975" y="1491050"/>
            <a:ext cx="1408020" cy="937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56C8B74-A70B-4075-9D9F-6D64D11462D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936975" y="2308909"/>
            <a:ext cx="1458710" cy="45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43E8EC0-D7AE-4460-AA6F-DFFCDA0718F0}"/>
              </a:ext>
            </a:extLst>
          </p:cNvPr>
          <p:cNvCxnSpPr>
            <a:cxnSpLocks/>
          </p:cNvCxnSpPr>
          <p:nvPr/>
        </p:nvCxnSpPr>
        <p:spPr>
          <a:xfrm flipH="1">
            <a:off x="3644348" y="3017290"/>
            <a:ext cx="3751336" cy="7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8F6E98E1-F4B3-4255-9869-75B4DDCCDA5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953000" y="4016629"/>
            <a:ext cx="2442684" cy="432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9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4834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Escreva os sinalizadores que não atingiram a referência nesse bimestre (ex. % de alunos com frequência suficiente nos anos finais).</a:t>
            </a:r>
          </a:p>
        </p:txBody>
      </p:sp>
    </p:spTree>
    <p:extLst>
      <p:ext uri="{BB962C8B-B14F-4D97-AF65-F5344CB8AC3E}">
        <p14:creationId xmlns:p14="http://schemas.microsoft.com/office/powerpoint/2010/main" val="6583250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6357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pt-BR" dirty="0"/>
              <a:t>Escreva o problema (ex. Baixo % de alunos com desempenho acima do básico na AAP de matemática nos 9º anos dos Anos Finais).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Escreva as causas raízes identificadas para o desvio desse sinalizador.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64922"/>
              </p:ext>
            </p:extLst>
          </p:nvPr>
        </p:nvGraphicFramePr>
        <p:xfrm>
          <a:off x="470382" y="3871072"/>
          <a:ext cx="8982615" cy="2671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7837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Escreva o problema (ex. Baixo % de alunos com desempenho acima do básico na AAP de matemática nas 3º séries do Ensino Médio).</a:t>
            </a:r>
          </a:p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Escreva as causas raízes identificadas para o desvio desse sinalizador.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64922"/>
              </p:ext>
            </p:extLst>
          </p:nvPr>
        </p:nvGraphicFramePr>
        <p:xfrm>
          <a:off x="470382" y="3871072"/>
          <a:ext cx="8982615" cy="2671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450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153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068638"/>
            <a:ext cx="8065830" cy="720725"/>
          </a:xfrm>
        </p:spPr>
        <p:txBody>
          <a:bodyPr/>
          <a:lstStyle/>
          <a:p>
            <a:r>
              <a:rPr lang="pt-BR" dirty="0"/>
              <a:t>Os slides 28 e 29 podem ser repetidos para apresentar problemas diferentes, de acordo com a demanda da escola. 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2926411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068638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6257357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7129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2284157"/>
            <a:ext cx="8065830" cy="720725"/>
          </a:xfrm>
        </p:spPr>
        <p:txBody>
          <a:bodyPr/>
          <a:lstStyle/>
          <a:p>
            <a:r>
              <a:rPr lang="pt-BR" dirty="0"/>
              <a:t>Em relação ao momento final da reunião, é importante lembrar de: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69239" y="3321348"/>
            <a:ext cx="8348097" cy="14398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Passar a lista de presença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Realizar o registro da reunião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Preencher os slides de evidência de realização da reunião e os slides resumo para a N2. 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2148475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2284158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560337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1435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D483D9-0069-45B7-8BAA-D1203807312B}"/>
              </a:ext>
            </a:extLst>
          </p:cNvPr>
          <p:cNvSpPr/>
          <p:nvPr/>
        </p:nvSpPr>
        <p:spPr>
          <a:xfrm>
            <a:off x="304800" y="1974574"/>
            <a:ext cx="5486400" cy="455874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Insira uma imagem para encerramento (opcional).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3FA00C-960D-48A3-B8E1-FC468FDFA631}"/>
              </a:ext>
            </a:extLst>
          </p:cNvPr>
          <p:cNvSpPr/>
          <p:nvPr/>
        </p:nvSpPr>
        <p:spPr>
          <a:xfrm>
            <a:off x="5923722" y="3429000"/>
            <a:ext cx="3790121" cy="233569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Insira uma frase para encerramento (opcional).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076726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309660660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5749301" y="259442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31568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5749301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6831568" y="4010103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443826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5749301" y="5464551"/>
            <a:ext cx="360000" cy="36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1568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10" name="Elipse 9"/>
          <p:cNvSpPr/>
          <p:nvPr/>
        </p:nvSpPr>
        <p:spPr>
          <a:xfrm>
            <a:off x="8443826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722047149"/>
              </p:ext>
            </p:extLst>
          </p:nvPr>
        </p:nvGraphicFramePr>
        <p:xfrm>
          <a:off x="1650369" y="1903539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208046027"/>
              </p:ext>
            </p:extLst>
          </p:nvPr>
        </p:nvGraphicFramePr>
        <p:xfrm>
          <a:off x="1650369" y="3441241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537949694"/>
              </p:ext>
            </p:extLst>
          </p:nvPr>
        </p:nvGraphicFramePr>
        <p:xfrm>
          <a:off x="1650369" y="4941353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Elipse 14"/>
          <p:cNvSpPr/>
          <p:nvPr/>
        </p:nvSpPr>
        <p:spPr>
          <a:xfrm>
            <a:off x="8443826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0841628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7039"/>
              </p:ext>
            </p:extLst>
          </p:nvPr>
        </p:nvGraphicFramePr>
        <p:xfrm>
          <a:off x="273000" y="1713800"/>
          <a:ext cx="9319125" cy="49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2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Problema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cap="all" baseline="0" dirty="0">
                          <a:solidFill>
                            <a:schemeClr val="accent6"/>
                          </a:solidFill>
                        </a:rPr>
                        <a:t>Causa Raiz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639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Ex. R$ 100 mil</a:t>
            </a:r>
          </a:p>
        </p:txBody>
      </p:sp>
    </p:spTree>
    <p:extLst>
      <p:ext uri="{BB962C8B-B14F-4D97-AF65-F5344CB8AC3E}">
        <p14:creationId xmlns:p14="http://schemas.microsoft.com/office/powerpoint/2010/main" val="417760424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269239" y="3349489"/>
            <a:ext cx="8065830" cy="720725"/>
          </a:xfrm>
        </p:spPr>
        <p:txBody>
          <a:bodyPr/>
          <a:lstStyle/>
          <a:p>
            <a:r>
              <a:rPr lang="pt-BR" dirty="0"/>
              <a:t>O próximo slide só será utilizado quando o plano financeiro for homologado e quando o recurso for utilizado.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400854" y="3169456"/>
            <a:ext cx="664251" cy="992091"/>
          </a:xfrm>
          <a:noFill/>
        </p:spPr>
        <p:txBody>
          <a:bodyPr/>
          <a:lstStyle/>
          <a:p>
            <a:pPr algn="ctr"/>
            <a:r>
              <a:rPr lang="pt-BR" sz="6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372979" y="3305139"/>
            <a:ext cx="7200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81705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Meta 2019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Meta 2019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Meta 2019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IDESP 2018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IDESP 2018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Ex.0,00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IDESP 2018</a:t>
            </a:r>
          </a:p>
          <a:p>
            <a:r>
              <a:rPr lang="es-ES" dirty="0"/>
              <a:t>(ex. 0,00)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Ex. 0,00</a:t>
            </a:r>
          </a:p>
        </p:txBody>
      </p:sp>
    </p:spTree>
    <p:extLst>
      <p:ext uri="{BB962C8B-B14F-4D97-AF65-F5344CB8AC3E}">
        <p14:creationId xmlns:p14="http://schemas.microsoft.com/office/powerpoint/2010/main" val="424002779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Ex. R$ 100 mil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pt-BR" dirty="0"/>
              <a:t>Ex. R$ 30 mil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pt-BR" dirty="0"/>
              <a:t>Ex. R$ 20 mil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69737001"/>
              </p:ext>
            </p:extLst>
          </p:nvPr>
        </p:nvGraphicFramePr>
        <p:xfrm>
          <a:off x="2807173" y="4440903"/>
          <a:ext cx="4291655" cy="22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00723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Descreva a ação de melhoria e os fatores de destaque que impactaram o resultado.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ESCREVA O NOME DA ESCOLA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/>
              <a:t>PROBLEMA IMPACTADO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16E5C1-6F22-4683-B849-B0BED5398F79}"/>
              </a:ext>
            </a:extLst>
          </p:cNvPr>
          <p:cNvSpPr txBox="1"/>
          <p:nvPr/>
        </p:nvSpPr>
        <p:spPr>
          <a:xfrm>
            <a:off x="587424" y="3379363"/>
            <a:ext cx="4185575" cy="3200876"/>
          </a:xfrm>
          <a:prstGeom prst="rect">
            <a:avLst/>
          </a:prstGeom>
          <a:noFill/>
          <a:ln>
            <a:solidFill>
              <a:schemeClr val="accent6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</a:rPr>
              <a:t>Insira uma evidência da ação sendo implementada.</a:t>
            </a: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1C0FF4-9419-4995-8D30-FE323BD34CAE}"/>
              </a:ext>
            </a:extLst>
          </p:cNvPr>
          <p:cNvSpPr txBox="1"/>
          <p:nvPr/>
        </p:nvSpPr>
        <p:spPr>
          <a:xfrm>
            <a:off x="4947876" y="3359543"/>
            <a:ext cx="4370700" cy="3200876"/>
          </a:xfrm>
          <a:prstGeom prst="rect">
            <a:avLst/>
          </a:prstGeom>
          <a:noFill/>
          <a:ln>
            <a:solidFill>
              <a:schemeClr val="accent6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</a:rPr>
              <a:t>Insira uma evidência da ação sendo implementada.</a:t>
            </a: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963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pt-BR" dirty="0"/>
              <a:t>Escreva os pontos mais relevantes que estiveram em pauta.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t-BR" dirty="0"/>
              <a:t>Listar os pontos que estão fora de governabilidade de Escola, apontados na reunião.</a:t>
            </a:r>
          </a:p>
        </p:txBody>
      </p:sp>
    </p:spTree>
    <p:extLst>
      <p:ext uri="{BB962C8B-B14F-4D97-AF65-F5344CB8AC3E}">
        <p14:creationId xmlns:p14="http://schemas.microsoft.com/office/powerpoint/2010/main" val="41832030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53000" y="1469983"/>
            <a:ext cx="9000000" cy="360000"/>
          </a:xfrm>
        </p:spPr>
        <p:txBody>
          <a:bodyPr/>
          <a:lstStyle/>
          <a:p>
            <a:r>
              <a:rPr lang="pt-BR" dirty="0"/>
              <a:t>ESCREVA O NOME DA ESCOLA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CFD53B-358D-46BB-BE1D-BD2B1BFE693F}"/>
              </a:ext>
            </a:extLst>
          </p:cNvPr>
          <p:cNvSpPr/>
          <p:nvPr/>
        </p:nvSpPr>
        <p:spPr>
          <a:xfrm>
            <a:off x="569843" y="2040835"/>
            <a:ext cx="8719931" cy="450573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r>
              <a:rPr lang="pt-BR" sz="2000" dirty="0">
                <a:solidFill>
                  <a:schemeClr val="accent6"/>
                </a:solidFill>
              </a:rPr>
              <a:t>Insira uma foto da Gestão à Vista da escola atualizado.</a:t>
            </a:r>
          </a:p>
        </p:txBody>
      </p:sp>
    </p:spTree>
    <p:extLst>
      <p:ext uri="{BB962C8B-B14F-4D97-AF65-F5344CB8AC3E}">
        <p14:creationId xmlns:p14="http://schemas.microsoft.com/office/powerpoint/2010/main" val="378960155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20462" y="878505"/>
            <a:ext cx="150503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xx/xx/2019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1059" y="866639"/>
            <a:ext cx="2693831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xxxx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22972" y="878505"/>
            <a:ext cx="157882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accent6"/>
                </a:solidFill>
              </a:rPr>
              <a:t>xx</a:t>
            </a:r>
            <a:endParaRPr lang="pt-BR" sz="2000" baseline="0" dirty="0">
              <a:solidFill>
                <a:schemeClr val="accent6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6CBAC7-D3F5-4A47-BC40-AC21630F4461}"/>
              </a:ext>
            </a:extLst>
          </p:cNvPr>
          <p:cNvSpPr/>
          <p:nvPr/>
        </p:nvSpPr>
        <p:spPr>
          <a:xfrm>
            <a:off x="212035" y="1346200"/>
            <a:ext cx="9475304" cy="52136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D2C7E5-E1CF-40DA-A691-EAB455962563}"/>
              </a:ext>
            </a:extLst>
          </p:cNvPr>
          <p:cNvSpPr txBox="1"/>
          <p:nvPr/>
        </p:nvSpPr>
        <p:spPr>
          <a:xfrm>
            <a:off x="212035" y="1473242"/>
            <a:ext cx="695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</a:rPr>
              <a:t>Insira aqui fotos que evidenciem a realização da reunião de nível.</a:t>
            </a:r>
          </a:p>
        </p:txBody>
      </p:sp>
    </p:spTree>
    <p:extLst>
      <p:ext uri="{BB962C8B-B14F-4D97-AF65-F5344CB8AC3E}">
        <p14:creationId xmlns:p14="http://schemas.microsoft.com/office/powerpoint/2010/main" val="117556169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A07BF14-0460-4ADF-BECC-84242A74F201}"/>
              </a:ext>
            </a:extLst>
          </p:cNvPr>
          <p:cNvSpPr/>
          <p:nvPr/>
        </p:nvSpPr>
        <p:spPr>
          <a:xfrm>
            <a:off x="464344" y="1893770"/>
            <a:ext cx="4297759" cy="3314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Milton Leme do Prado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Dr. Camilo Marques de Paula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Randolfo Moreira Fernandes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Maria Apparecida Pinto da Cunha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José de Campos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Deolinda Maneira Severo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Maria de Lourdes Stipp Steffen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D6E7BC-5E6B-4B0F-A44B-2DACEF8AA54D}"/>
              </a:ext>
            </a:extLst>
          </p:cNvPr>
          <p:cNvSpPr/>
          <p:nvPr/>
        </p:nvSpPr>
        <p:spPr>
          <a:xfrm>
            <a:off x="468214" y="632157"/>
            <a:ext cx="9053413" cy="60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REUNIÃO DE NÍVEL 3 - ESCOLAS - 28/08/2019 DAS 08:30 ÀS 12:30</a:t>
            </a:r>
          </a:p>
          <a:p>
            <a:pPr algn="ctr">
              <a:defRPr/>
            </a:pPr>
            <a:r>
              <a:rPr lang="pt-BR" b="1" dirty="0"/>
              <a:t>POLO - Profº Milton Leme do Prado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6F4E87E-9B24-45FA-9BDF-0D97BFC8DE05}"/>
              </a:ext>
            </a:extLst>
          </p:cNvPr>
          <p:cNvSpPr/>
          <p:nvPr/>
        </p:nvSpPr>
        <p:spPr>
          <a:xfrm>
            <a:off x="5074246" y="1893770"/>
            <a:ext cx="4447381" cy="33148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PRESENÇA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SUPERVISORES 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PCNPs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BAF13760-C26B-4C6B-99BB-8F05E5F16BA6}"/>
              </a:ext>
            </a:extLst>
          </p:cNvPr>
          <p:cNvSpPr/>
          <p:nvPr/>
        </p:nvSpPr>
        <p:spPr>
          <a:xfrm>
            <a:off x="6828505" y="2613197"/>
            <a:ext cx="308272" cy="38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83F13B-A170-41EC-9586-C6AB4935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743" y="2414303"/>
            <a:ext cx="1027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AURÉLIO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D70733-9C18-4D6A-9989-E3AFC8B6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777" y="2803405"/>
            <a:ext cx="82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CÍNTIA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B87D5EF6-D0B7-4817-9194-0CCC870799E5}"/>
              </a:ext>
            </a:extLst>
          </p:cNvPr>
          <p:cNvSpPr/>
          <p:nvPr/>
        </p:nvSpPr>
        <p:spPr>
          <a:xfrm>
            <a:off x="6022226" y="3461762"/>
            <a:ext cx="486271" cy="1402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id="{240E0603-31FC-487C-9774-C751FD2A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497" y="3291995"/>
            <a:ext cx="101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FABIOLA</a:t>
            </a:r>
          </a:p>
        </p:txBody>
      </p:sp>
      <p:sp>
        <p:nvSpPr>
          <p:cNvPr id="19" name="CaixaDeTexto 14">
            <a:extLst>
              <a:ext uri="{FF2B5EF4-FFF2-40B4-BE49-F238E27FC236}">
                <a16:creationId xmlns:a16="http://schemas.microsoft.com/office/drawing/2014/main" id="{8E8A11BE-C187-4465-95BF-5EC2098B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36" y="4682824"/>
            <a:ext cx="1267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MARCELO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A07BF14-0460-4ADF-BECC-84242A74F201}"/>
              </a:ext>
            </a:extLst>
          </p:cNvPr>
          <p:cNvSpPr/>
          <p:nvPr/>
        </p:nvSpPr>
        <p:spPr>
          <a:xfrm>
            <a:off x="464344" y="1898309"/>
            <a:ext cx="4297759" cy="3314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1788" b="1" dirty="0"/>
              <a:t>Dom José de Camargo Barros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Helena de Campos Camargo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Hélio Cerqueira Leite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Geraldo Enéas de Campos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Carlos Tancler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Joaquim Pedroso de Alvarenga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Aurora Scodro Groff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Genny Pimazzoni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D6E7BC-5E6B-4B0F-A44B-2DACEF8AA54D}"/>
              </a:ext>
            </a:extLst>
          </p:cNvPr>
          <p:cNvSpPr/>
          <p:nvPr/>
        </p:nvSpPr>
        <p:spPr>
          <a:xfrm>
            <a:off x="468214" y="671918"/>
            <a:ext cx="9053413" cy="60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REUNIÃO DE NÍVEL 3 - ESCOLAS - 28/08/2019 DAS 08:30 ÀS 12:30</a:t>
            </a:r>
          </a:p>
          <a:p>
            <a:pPr algn="ctr">
              <a:defRPr/>
            </a:pPr>
            <a:r>
              <a:rPr lang="pt-BR" b="1" dirty="0"/>
              <a:t>POLO - Dom José de Camargo Barros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91429DAE-3733-4922-BDAC-F3E720F23CFE}"/>
              </a:ext>
            </a:extLst>
          </p:cNvPr>
          <p:cNvSpPr/>
          <p:nvPr/>
        </p:nvSpPr>
        <p:spPr>
          <a:xfrm>
            <a:off x="4994275" y="1898309"/>
            <a:ext cx="4447381" cy="33148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PRESENÇA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SUPERVISORES 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PCNPs</a:t>
            </a:r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665CFB0C-E8CF-4F84-852C-D6CEF90F4C5B}"/>
              </a:ext>
            </a:extLst>
          </p:cNvPr>
          <p:cNvSpPr/>
          <p:nvPr/>
        </p:nvSpPr>
        <p:spPr>
          <a:xfrm>
            <a:off x="6728415" y="2597052"/>
            <a:ext cx="308272" cy="38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0902" name="CaixaDeTexto 13">
            <a:extLst>
              <a:ext uri="{FF2B5EF4-FFF2-40B4-BE49-F238E27FC236}">
                <a16:creationId xmlns:a16="http://schemas.microsoft.com/office/drawing/2014/main" id="{B73B8DAA-5D00-4243-B7A4-99CA6B41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699" y="2416889"/>
            <a:ext cx="514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BIA</a:t>
            </a:r>
          </a:p>
        </p:txBody>
      </p:sp>
      <p:sp>
        <p:nvSpPr>
          <p:cNvPr id="80903" name="CaixaDeTexto 14">
            <a:extLst>
              <a:ext uri="{FF2B5EF4-FFF2-40B4-BE49-F238E27FC236}">
                <a16:creationId xmlns:a16="http://schemas.microsoft.com/office/drawing/2014/main" id="{A0E4A7D1-650C-41C1-865B-CD204197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722" y="2801220"/>
            <a:ext cx="82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MILTA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:a16="http://schemas.microsoft.com/office/drawing/2014/main" id="{E4B7EB5F-6847-431B-98BB-2B46D2AB3834}"/>
              </a:ext>
            </a:extLst>
          </p:cNvPr>
          <p:cNvSpPr/>
          <p:nvPr/>
        </p:nvSpPr>
        <p:spPr>
          <a:xfrm>
            <a:off x="5927860" y="3479727"/>
            <a:ext cx="486271" cy="1402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CaixaDeTexto 14">
            <a:extLst>
              <a:ext uri="{FF2B5EF4-FFF2-40B4-BE49-F238E27FC236}">
                <a16:creationId xmlns:a16="http://schemas.microsoft.com/office/drawing/2014/main" id="{BCC61EF1-7937-4A24-BB9D-FFC5292D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938" y="4666709"/>
            <a:ext cx="1247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MICHELE</a:t>
            </a:r>
          </a:p>
        </p:txBody>
      </p:sp>
      <p:sp>
        <p:nvSpPr>
          <p:cNvPr id="13" name="CaixaDeTexto 14">
            <a:extLst>
              <a:ext uri="{FF2B5EF4-FFF2-40B4-BE49-F238E27FC236}">
                <a16:creationId xmlns:a16="http://schemas.microsoft.com/office/drawing/2014/main" id="{97623D48-E450-4A86-BE6B-9B23E78B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57" y="3312126"/>
            <a:ext cx="1263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CLÁUDIO</a:t>
            </a:r>
          </a:p>
        </p:txBody>
      </p:sp>
      <p:sp>
        <p:nvSpPr>
          <p:cNvPr id="11" name="CaixaDeTexto 14">
            <a:extLst>
              <a:ext uri="{FF2B5EF4-FFF2-40B4-BE49-F238E27FC236}">
                <a16:creationId xmlns:a16="http://schemas.microsoft.com/office/drawing/2014/main" id="{D96DBF5E-E9C5-4FA2-AEB0-73CC3D4F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57" y="3967966"/>
            <a:ext cx="1165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ROBERTA</a:t>
            </a:r>
          </a:p>
        </p:txBody>
      </p:sp>
    </p:spTree>
    <p:extLst>
      <p:ext uri="{BB962C8B-B14F-4D97-AF65-F5344CB8AC3E}">
        <p14:creationId xmlns:p14="http://schemas.microsoft.com/office/powerpoint/2010/main" val="1240511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A07BF14-0460-4ADF-BECC-84242A74F201}"/>
              </a:ext>
            </a:extLst>
          </p:cNvPr>
          <p:cNvSpPr/>
          <p:nvPr/>
        </p:nvSpPr>
        <p:spPr>
          <a:xfrm>
            <a:off x="464344" y="1602222"/>
            <a:ext cx="4625033" cy="3314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1788" b="1" dirty="0"/>
              <a:t>Suely  Maria Cação Ambiel Batista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Jardim Morada do Sol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Annunziatta Leonilda Virginelli  Prado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Antônio de Pádua Prado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Suzana Benedicta Gig​​o Ayres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​Profª Maria Bernadete Amgartenperes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São Nicolau de Flue</a:t>
            </a:r>
          </a:p>
          <a:p>
            <a:pPr>
              <a:lnSpc>
                <a:spcPct val="150000"/>
              </a:lnSpc>
              <a:defRPr/>
            </a:pPr>
            <a:endParaRPr lang="pt-BR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D6E7BC-5E6B-4B0F-A44B-2DACEF8AA54D}"/>
              </a:ext>
            </a:extLst>
          </p:cNvPr>
          <p:cNvSpPr/>
          <p:nvPr/>
        </p:nvSpPr>
        <p:spPr>
          <a:xfrm>
            <a:off x="468214" y="579148"/>
            <a:ext cx="9053413" cy="60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REUNIÃO DE NÍVEL 3 - ESCOLAS - 28/08/2019 DAS 08:30 ÀS 12:30</a:t>
            </a:r>
          </a:p>
          <a:p>
            <a:pPr algn="ctr">
              <a:defRPr/>
            </a:pPr>
            <a:r>
              <a:rPr lang="pt-BR" b="1" dirty="0"/>
              <a:t>POLO - Suely  Maria Cação Ambiel Batista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6F4E87E-9B24-45FA-9BDF-0D97BFC8DE05}"/>
              </a:ext>
            </a:extLst>
          </p:cNvPr>
          <p:cNvSpPr/>
          <p:nvPr/>
        </p:nvSpPr>
        <p:spPr>
          <a:xfrm>
            <a:off x="5367588" y="1602222"/>
            <a:ext cx="4154039" cy="33148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PRESENÇA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SUPERVISORES 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PCNPs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BAF13760-C26B-4C6B-99BB-8F05E5F16BA6}"/>
              </a:ext>
            </a:extLst>
          </p:cNvPr>
          <p:cNvSpPr/>
          <p:nvPr/>
        </p:nvSpPr>
        <p:spPr>
          <a:xfrm>
            <a:off x="7070075" y="2301609"/>
            <a:ext cx="308272" cy="38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83F13B-A170-41EC-9586-C6AB4935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591" y="2110684"/>
            <a:ext cx="1374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IMACULADA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D70733-9C18-4D6A-9989-E3AFC8B6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843" y="2502957"/>
            <a:ext cx="1374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VANDERLEI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B87D5EF6-D0B7-4817-9194-0CCC870799E5}"/>
              </a:ext>
            </a:extLst>
          </p:cNvPr>
          <p:cNvSpPr/>
          <p:nvPr/>
        </p:nvSpPr>
        <p:spPr>
          <a:xfrm>
            <a:off x="6290903" y="3198558"/>
            <a:ext cx="486271" cy="1402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id="{240E0603-31FC-487C-9774-C751FD2A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25" y="2994737"/>
            <a:ext cx="101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CARLOS</a:t>
            </a:r>
          </a:p>
        </p:txBody>
      </p:sp>
      <p:sp>
        <p:nvSpPr>
          <p:cNvPr id="19" name="CaixaDeTexto 14">
            <a:extLst>
              <a:ext uri="{FF2B5EF4-FFF2-40B4-BE49-F238E27FC236}">
                <a16:creationId xmlns:a16="http://schemas.microsoft.com/office/drawing/2014/main" id="{8E8A11BE-C187-4465-95BF-5EC2098B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882" y="3707020"/>
            <a:ext cx="101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ERIKA</a:t>
            </a:r>
          </a:p>
        </p:txBody>
      </p:sp>
      <p:sp>
        <p:nvSpPr>
          <p:cNvPr id="20" name="CaixaDeTexto 14">
            <a:extLst>
              <a:ext uri="{FF2B5EF4-FFF2-40B4-BE49-F238E27FC236}">
                <a16:creationId xmlns:a16="http://schemas.microsoft.com/office/drawing/2014/main" id="{949A2E15-1A57-4039-A582-AD6754A4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005" y="4415064"/>
            <a:ext cx="101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NÉIA</a:t>
            </a:r>
          </a:p>
        </p:txBody>
      </p:sp>
    </p:spTree>
    <p:extLst>
      <p:ext uri="{BB962C8B-B14F-4D97-AF65-F5344CB8AC3E}">
        <p14:creationId xmlns:p14="http://schemas.microsoft.com/office/powerpoint/2010/main" val="2853571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A07BF14-0460-4ADF-BECC-84242A74F201}"/>
              </a:ext>
            </a:extLst>
          </p:cNvPr>
          <p:cNvSpPr/>
          <p:nvPr/>
        </p:nvSpPr>
        <p:spPr>
          <a:xfrm>
            <a:off x="464344" y="1877139"/>
            <a:ext cx="4447381" cy="348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1788" b="1" dirty="0"/>
              <a:t>Padre Fabiano José Moreira de Camargo​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Maria Januária Vaz Túccori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Padre José Bonifácio Carretta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Waldemar Thomazine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Bispo Dom Mateus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Jeni Apprilante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Manoel da Costa Neves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Maria José de Aguiar Zeppelini</a:t>
            </a:r>
          </a:p>
          <a:p>
            <a:pPr>
              <a:lnSpc>
                <a:spcPct val="150000"/>
              </a:lnSpc>
              <a:defRPr/>
            </a:pPr>
            <a:endParaRPr lang="pt-BR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D6E7BC-5E6B-4B0F-A44B-2DACEF8AA54D}"/>
              </a:ext>
            </a:extLst>
          </p:cNvPr>
          <p:cNvSpPr/>
          <p:nvPr/>
        </p:nvSpPr>
        <p:spPr>
          <a:xfrm>
            <a:off x="464344" y="619157"/>
            <a:ext cx="9053413" cy="60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REUNIÃO DE NÍVEL 3 - ESCOLAS - 28/08/2019 DAS 08:30 ÀS 12:30</a:t>
            </a:r>
          </a:p>
          <a:p>
            <a:pPr algn="ctr">
              <a:defRPr/>
            </a:pPr>
            <a:r>
              <a:rPr lang="pt-BR" b="1" dirty="0"/>
              <a:t>POLO - Padre Fabiano José Moreira de Camargo​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6F4E87E-9B24-45FA-9BDF-0D97BFC8DE05}"/>
              </a:ext>
            </a:extLst>
          </p:cNvPr>
          <p:cNvSpPr/>
          <p:nvPr/>
        </p:nvSpPr>
        <p:spPr>
          <a:xfrm>
            <a:off x="5138406" y="1877139"/>
            <a:ext cx="4299813" cy="348661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PRESENÇA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SUPERVISORES 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PCNPs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BAF13760-C26B-4C6B-99BB-8F05E5F16BA6}"/>
              </a:ext>
            </a:extLst>
          </p:cNvPr>
          <p:cNvSpPr/>
          <p:nvPr/>
        </p:nvSpPr>
        <p:spPr>
          <a:xfrm>
            <a:off x="6857007" y="2574423"/>
            <a:ext cx="308272" cy="38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83F13B-A170-41EC-9586-C6AB4935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379" y="2397922"/>
            <a:ext cx="654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IARA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D70733-9C18-4D6A-9989-E3AFC8B6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66" y="2772688"/>
            <a:ext cx="111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MIGUEL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B87D5EF6-D0B7-4817-9194-0CCC870799E5}"/>
              </a:ext>
            </a:extLst>
          </p:cNvPr>
          <p:cNvSpPr/>
          <p:nvPr/>
        </p:nvSpPr>
        <p:spPr>
          <a:xfrm>
            <a:off x="6050518" y="3454871"/>
            <a:ext cx="486271" cy="1402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id="{240E0603-31FC-487C-9774-C751FD2A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797" y="3258045"/>
            <a:ext cx="1860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FLÁVIA ROBERTA</a:t>
            </a:r>
          </a:p>
        </p:txBody>
      </p:sp>
      <p:sp>
        <p:nvSpPr>
          <p:cNvPr id="19" name="CaixaDeTexto 14">
            <a:extLst>
              <a:ext uri="{FF2B5EF4-FFF2-40B4-BE49-F238E27FC236}">
                <a16:creationId xmlns:a16="http://schemas.microsoft.com/office/drawing/2014/main" id="{8E8A11BE-C187-4465-95BF-5EC2098B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89" y="3954189"/>
            <a:ext cx="101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KÉSIA</a:t>
            </a:r>
          </a:p>
        </p:txBody>
      </p:sp>
      <p:sp>
        <p:nvSpPr>
          <p:cNvPr id="20" name="CaixaDeTexto 14">
            <a:extLst>
              <a:ext uri="{FF2B5EF4-FFF2-40B4-BE49-F238E27FC236}">
                <a16:creationId xmlns:a16="http://schemas.microsoft.com/office/drawing/2014/main" id="{949A2E15-1A57-4039-A582-AD6754A4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89" y="4672266"/>
            <a:ext cx="1279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PATRÍCIA</a:t>
            </a:r>
          </a:p>
        </p:txBody>
      </p:sp>
    </p:spTree>
    <p:extLst>
      <p:ext uri="{BB962C8B-B14F-4D97-AF65-F5344CB8AC3E}">
        <p14:creationId xmlns:p14="http://schemas.microsoft.com/office/powerpoint/2010/main" val="948097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A07BF14-0460-4ADF-BECC-84242A74F201}"/>
              </a:ext>
            </a:extLst>
          </p:cNvPr>
          <p:cNvSpPr/>
          <p:nvPr/>
        </p:nvSpPr>
        <p:spPr>
          <a:xfrm>
            <a:off x="464344" y="1804420"/>
            <a:ext cx="4297759" cy="3605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pt-BR" sz="1788" b="1" dirty="0"/>
              <a:t>Dr. Elias Massud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Profº Antônio Sproesser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Joana de Aguirre Marins Peixoto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Governador Mario Covas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Cônego Cyríaco Scarenello Pires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Cel. Laurindo Gomes Carneiro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Profª Carmela Chiara Ginefra</a:t>
            </a:r>
          </a:p>
          <a:p>
            <a:pPr>
              <a:lnSpc>
                <a:spcPct val="150000"/>
              </a:lnSpc>
              <a:defRPr/>
            </a:pPr>
            <a:r>
              <a:rPr lang="pt-BR" sz="1788" b="1" dirty="0"/>
              <a:t>General Mascarenhas de Moraes</a:t>
            </a:r>
          </a:p>
          <a:p>
            <a:pPr>
              <a:lnSpc>
                <a:spcPct val="150000"/>
              </a:lnSpc>
              <a:defRPr/>
            </a:pPr>
            <a:endParaRPr lang="pt-BR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D6E7BC-5E6B-4B0F-A44B-2DACEF8AA54D}"/>
              </a:ext>
            </a:extLst>
          </p:cNvPr>
          <p:cNvSpPr/>
          <p:nvPr/>
        </p:nvSpPr>
        <p:spPr>
          <a:xfrm>
            <a:off x="464344" y="638631"/>
            <a:ext cx="9053413" cy="60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REUNIÃO DE NÍVEL 3 - ESCOLAS - 28/08/2019 DAS 08:30 ÀS 12:30</a:t>
            </a:r>
          </a:p>
          <a:p>
            <a:pPr algn="ctr">
              <a:defRPr/>
            </a:pPr>
            <a:r>
              <a:rPr lang="pt-BR" b="1" dirty="0"/>
              <a:t>POLO - Dr. Elias Massud​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6F4E87E-9B24-45FA-9BDF-0D97BFC8DE05}"/>
              </a:ext>
            </a:extLst>
          </p:cNvPr>
          <p:cNvSpPr/>
          <p:nvPr/>
        </p:nvSpPr>
        <p:spPr>
          <a:xfrm>
            <a:off x="4953000" y="1806377"/>
            <a:ext cx="4564757" cy="36032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PRESENÇA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SUPERVISORES </a:t>
            </a: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PCNPs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BAF13760-C26B-4C6B-99BB-8F05E5F16BA6}"/>
              </a:ext>
            </a:extLst>
          </p:cNvPr>
          <p:cNvSpPr/>
          <p:nvPr/>
        </p:nvSpPr>
        <p:spPr>
          <a:xfrm>
            <a:off x="6674817" y="2530784"/>
            <a:ext cx="308272" cy="38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83F13B-A170-41EC-9586-C6AB4935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333" y="2354780"/>
            <a:ext cx="591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ILZA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D70733-9C18-4D6A-9989-E3AFC8B6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333" y="2722809"/>
            <a:ext cx="205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MARIA ANTONIA</a:t>
            </a:r>
          </a:p>
        </p:txBody>
      </p:sp>
      <p:sp>
        <p:nvSpPr>
          <p:cNvPr id="17" name="Chave Esquerda 16">
            <a:extLst>
              <a:ext uri="{FF2B5EF4-FFF2-40B4-BE49-F238E27FC236}">
                <a16:creationId xmlns:a16="http://schemas.microsoft.com/office/drawing/2014/main" id="{B87D5EF6-D0B7-4817-9194-0CCC870799E5}"/>
              </a:ext>
            </a:extLst>
          </p:cNvPr>
          <p:cNvSpPr/>
          <p:nvPr/>
        </p:nvSpPr>
        <p:spPr>
          <a:xfrm>
            <a:off x="5898287" y="3388443"/>
            <a:ext cx="486271" cy="1402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CaixaDeTexto 14">
            <a:extLst>
              <a:ext uri="{FF2B5EF4-FFF2-40B4-BE49-F238E27FC236}">
                <a16:creationId xmlns:a16="http://schemas.microsoft.com/office/drawing/2014/main" id="{240E0603-31FC-487C-9774-C751FD2A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453" y="3204312"/>
            <a:ext cx="1569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CARLA</a:t>
            </a:r>
          </a:p>
        </p:txBody>
      </p:sp>
      <p:sp>
        <p:nvSpPr>
          <p:cNvPr id="20" name="CaixaDeTexto 14">
            <a:extLst>
              <a:ext uri="{FF2B5EF4-FFF2-40B4-BE49-F238E27FC236}">
                <a16:creationId xmlns:a16="http://schemas.microsoft.com/office/drawing/2014/main" id="{949A2E15-1A57-4039-A582-AD6754A4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788" y="4576686"/>
            <a:ext cx="1281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dirty="0">
                <a:solidFill>
                  <a:srgbClr val="0070C0"/>
                </a:solidFill>
              </a:rPr>
              <a:t>LARISSA</a:t>
            </a:r>
          </a:p>
        </p:txBody>
      </p:sp>
    </p:spTree>
    <p:extLst>
      <p:ext uri="{BB962C8B-B14F-4D97-AF65-F5344CB8AC3E}">
        <p14:creationId xmlns:p14="http://schemas.microsoft.com/office/powerpoint/2010/main" val="33359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539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00699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553462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936380" y="6077414"/>
            <a:ext cx="2230244" cy="379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Data Base: __/__/___</a:t>
            </a:r>
          </a:p>
        </p:txBody>
      </p:sp>
    </p:spTree>
    <p:extLst>
      <p:ext uri="{BB962C8B-B14F-4D97-AF65-F5344CB8AC3E}">
        <p14:creationId xmlns:p14="http://schemas.microsoft.com/office/powerpoint/2010/main" val="38261391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Escreva uma das ações que foram implementadas.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ESCREVA O NOME DA ESCOLA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9A2043-9B53-4407-B53F-D5B368F1A5E4}"/>
              </a:ext>
            </a:extLst>
          </p:cNvPr>
          <p:cNvSpPr txBox="1"/>
          <p:nvPr/>
        </p:nvSpPr>
        <p:spPr>
          <a:xfrm>
            <a:off x="549275" y="2981395"/>
            <a:ext cx="4320000" cy="3477875"/>
          </a:xfrm>
          <a:prstGeom prst="rect">
            <a:avLst/>
          </a:prstGeom>
          <a:noFill/>
          <a:ln>
            <a:solidFill>
              <a:schemeClr val="accent6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</a:rPr>
              <a:t>Insira uma evidência da ação sendo implementada.</a:t>
            </a: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7F5993-6099-4BF4-A4C6-D5EECE6983DD}"/>
              </a:ext>
            </a:extLst>
          </p:cNvPr>
          <p:cNvSpPr txBox="1"/>
          <p:nvPr/>
        </p:nvSpPr>
        <p:spPr>
          <a:xfrm>
            <a:off x="5036727" y="3008087"/>
            <a:ext cx="4281848" cy="3477875"/>
          </a:xfrm>
          <a:prstGeom prst="rect">
            <a:avLst/>
          </a:prstGeom>
          <a:noFill/>
          <a:ln>
            <a:solidFill>
              <a:schemeClr val="accent6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6"/>
                </a:solidFill>
              </a:rPr>
              <a:t>Insira uma evidência da ação sendo implementada.</a:t>
            </a: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  <a:p>
            <a:endParaRPr lang="pt-B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389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911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595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AÇÃO ATRASADA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>
                          <a:solidFill>
                            <a:schemeClr val="accent6"/>
                          </a:solidFill>
                        </a:rPr>
                        <a:t>CAUSA DO ATRASO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>
                          <a:solidFill>
                            <a:schemeClr val="accent6"/>
                          </a:solidFill>
                        </a:rPr>
                        <a:t>NOVO 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5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46800" rIns="36000" rtlCol="0" anchor="t"/>
      <a:lstStyle>
        <a:defPPr>
          <a:defRPr b="1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802043148FD44E87E842B173C38602" ma:contentTypeVersion="10" ma:contentTypeDescription="Crie um novo documento." ma:contentTypeScope="" ma:versionID="ad7d96f9bef5b0510ffa4b0cd9dd0593">
  <xsd:schema xmlns:xsd="http://www.w3.org/2001/XMLSchema" xmlns:xs="http://www.w3.org/2001/XMLSchema" xmlns:p="http://schemas.microsoft.com/office/2006/metadata/properties" xmlns:ns2="3227d561-b0d7-4dd9-8393-410254f9d343" xmlns:ns3="eb33c5a6-54d1-477f-83bb-93291d03e373" targetNamespace="http://schemas.microsoft.com/office/2006/metadata/properties" ma:root="true" ma:fieldsID="b7c31fa00adaf2738d1de9f893ee1435" ns2:_="" ns3:_="">
    <xsd:import namespace="3227d561-b0d7-4dd9-8393-410254f9d343"/>
    <xsd:import namespace="eb33c5a6-54d1-477f-83bb-93291d03e3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7d561-b0d7-4dd9-8393-410254f9d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c5a6-54d1-477f-83bb-93291d03e3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5C3DC-0542-4E8E-8077-5694BFE29E9F}">
  <ds:schemaRefs>
    <ds:schemaRef ds:uri="eb33c5a6-54d1-477f-83bb-93291d03e373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227d561-b0d7-4dd9-8393-410254f9d34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B2BB32-5FD4-4778-814C-B63E6D7FE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1C3E7-F410-4053-9C7B-631124DA9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7d561-b0d7-4dd9-8393-410254f9d343"/>
    <ds:schemaRef ds:uri="eb33c5a6-54d1-477f-83bb-93291d03e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77194</TotalTime>
  <Words>1517</Words>
  <Application>Microsoft Office PowerPoint</Application>
  <PresentationFormat>Papel A4 (210 x 297 mm)</PresentationFormat>
  <Paragraphs>398</Paragraphs>
  <Slides>49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Reunião N3 - Mês com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Automaticamente irá abrir uma planilha de Excel com os dados contidos no gráfico. </vt:lpstr>
      <vt:lpstr>Após atualizar a informação no Excel, feche o Excel. Você verá que o gráfico no slide atualizou automaticamente. Realize os mesmos passos para os outros gráficos, atualizando os valores, conforme o segmento de ensino. Para atualizar os faróis, primeiro compare o resultado com a referência. Se o resultado for maior do que a referência, o farol se encaixa no status “Atingiu a referência” e deve ser pintado de verde. Se o resultado não atingiu o valor da referência, ele pode se encaixar em duas categorias: “Evoluiu, mas não atingiu a referência” ou “Não atingiu a referência”.  Será considerado no status “Evoluiu, mas não atingiu a referência” o resultado que atingiu pelo menos 80% do valor da referência. Ou seja, o quociente da divisão do resultado pelo valor da referência deve ser maior do que 0,8. Nesse caso, o farol deve ser pintado de amarelo. Se esse quociente for menor, o farol se encaixa no status “Não atingiu a referência” e deve ser pintado de vermelho. A análise a ser realizada encontra-se resumida no quadro abaixo: </vt:lpstr>
      <vt:lpstr>Para atualizar as cores, selecione a bolinha do resultado que deseja atualizar e pinte a bolinha de cor verde, se o valor de referência foi atingido no bimestre, de vermelho, caso o valor referência não tenha sido alcançado ou de amarelo, caso o resultado tenha sido evoluído, mas não tenha atingido a referência. As cores que devem ser utilizadas estão evidenciadas na figura abaixo.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frederico.gabrielli</dc:creator>
  <cp:lastModifiedBy>André Brunherotto</cp:lastModifiedBy>
  <cp:revision>3562</cp:revision>
  <cp:lastPrinted>2012-10-01T22:32:26Z</cp:lastPrinted>
  <dcterms:created xsi:type="dcterms:W3CDTF">2012-10-24T12:37:45Z</dcterms:created>
  <dcterms:modified xsi:type="dcterms:W3CDTF">2019-08-14T20:08:19Z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0x01010027802043148FD44E87E842B173C38602</vt:lpwstr>
  </property>
</Properties>
</file>