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56" r:id="rId4"/>
    <p:sldId id="257" r:id="rId5"/>
    <p:sldId id="262" r:id="rId6"/>
    <p:sldId id="25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ED787-13FC-4318-BEF9-4E2B6A96D7B1}" v="8" dt="2019-08-05T13:43:03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2" autoAdjust="0"/>
    <p:restoredTop sz="94646" autoAdjust="0"/>
  </p:normalViewPr>
  <p:slideViewPr>
    <p:cSldViewPr snapToGrid="0">
      <p:cViewPr varScale="1">
        <p:scale>
          <a:sx n="68" d="100"/>
          <a:sy n="68" d="100"/>
        </p:scale>
        <p:origin x="15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002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37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454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673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946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495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563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163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22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64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819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F6919-24C1-42BB-A316-D9CA17C22E72}" type="datetimeFigureOut">
              <a:rPr lang="pt-BR" smtClean="0"/>
              <a:t>05/08/2019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52AC-150E-4014-B98F-4DA14AB85BFF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7" name="Picture 3" descr="Z:\Rede do Saber\VC\Mediação e Linguagem\2017\fundo_mediacao_linguagem_novo_layout.jpg"/>
          <p:cNvPicPr>
            <a:picLocks noChangeAspect="1" noChangeArrowheads="1"/>
          </p:cNvPicPr>
          <p:nvPr userDrawn="1"/>
        </p:nvPicPr>
        <p:blipFill>
          <a:blip r:embed="rId13"/>
          <a:srcRect l="32943" r="2143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507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MC2kC6D-G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2" t="7082" r="14604" b="3177"/>
          <a:stretch/>
        </p:blipFill>
        <p:spPr>
          <a:xfrm>
            <a:off x="1509486" y="928914"/>
            <a:ext cx="6125028" cy="437727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9879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3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C899D-44C9-4F1A-895B-AE2CB39EC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500" y="2082800"/>
            <a:ext cx="7594600" cy="3430732"/>
          </a:xfrm>
        </p:spPr>
        <p:txBody>
          <a:bodyPr>
            <a:noAutofit/>
          </a:bodyPr>
          <a:lstStyle/>
          <a:p>
            <a:pPr algn="l"/>
            <a:r>
              <a:rPr lang="pt-BR" sz="3000" i="1" dirty="0">
                <a:latin typeface="+mn-lt"/>
                <a:cs typeface="Arial" panose="020B0604020202020204" pitchFamily="34" charset="0"/>
              </a:rPr>
              <a:t>Compreender e utilizar tecnologias digitais de informação e comunicação de forma crítica, significativa, reflexiva e ética nas diversas práticas sociais (incluindo as escolares), para se comunicar por meio das diferentes linguagens e mídias, produzir conhecimentos, resolver problemas e desenvolver projetos autorais e coletivos.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E5CD488-A54F-41AA-B04A-D619AD4EA9D5}"/>
              </a:ext>
            </a:extLst>
          </p:cNvPr>
          <p:cNvSpPr txBox="1"/>
          <p:nvPr/>
        </p:nvSpPr>
        <p:spPr>
          <a:xfrm>
            <a:off x="1731879" y="5716337"/>
            <a:ext cx="68128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/>
              <a:t>BRASIL. </a:t>
            </a:r>
            <a:r>
              <a:rPr lang="pt-BR" sz="1100" b="1" dirty="0"/>
              <a:t>Base Nacional Comum Curricular (BNCC)</a:t>
            </a:r>
            <a:r>
              <a:rPr lang="pt-BR" sz="1100" dirty="0"/>
              <a:t>. Educação é a Base. Brasília: MEC/CONSED/UNDIME, 2018. Disponível em: &lt; http://basenacionalcomum.mec.gov.br/wp-content/uploads/2018/02/bncc-20dez-site.pdf &gt;. Acesso em: 17 dez. 2018.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2FE1D00-923F-48EE-BBDF-76AAE30AD09C}"/>
              </a:ext>
            </a:extLst>
          </p:cNvPr>
          <p:cNvSpPr txBox="1"/>
          <p:nvPr/>
        </p:nvSpPr>
        <p:spPr>
          <a:xfrm>
            <a:off x="677778" y="684797"/>
            <a:ext cx="786932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800" b="1" dirty="0">
                <a:solidFill>
                  <a:srgbClr val="094B7D"/>
                </a:solidFill>
                <a:latin typeface="Lucida Sans" pitchFamily="34" charset="0"/>
                <a:ea typeface="+mj-ea"/>
                <a:cs typeface="+mj-cs"/>
              </a:rPr>
              <a:t>Sexta competência específica da área de Linguagens (BNCC)</a:t>
            </a:r>
          </a:p>
        </p:txBody>
      </p:sp>
    </p:spTree>
    <p:extLst>
      <p:ext uri="{BB962C8B-B14F-4D97-AF65-F5344CB8AC3E}">
        <p14:creationId xmlns:p14="http://schemas.microsoft.com/office/powerpoint/2010/main" val="176856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07911F7-720F-4646-90B4-AB0FAE8D01F8}"/>
              </a:ext>
            </a:extLst>
          </p:cNvPr>
          <p:cNvSpPr txBox="1"/>
          <p:nvPr/>
        </p:nvSpPr>
        <p:spPr>
          <a:xfrm>
            <a:off x="1091046" y="723522"/>
            <a:ext cx="69619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800" b="1" i="1" dirty="0">
                <a:solidFill>
                  <a:srgbClr val="094B7D"/>
                </a:solidFill>
                <a:latin typeface="Lucida Sans" pitchFamily="34" charset="0"/>
                <a:ea typeface="+mj-ea"/>
                <a:cs typeface="+mj-cs"/>
              </a:rPr>
              <a:t>Links</a:t>
            </a:r>
            <a:r>
              <a:rPr lang="pt-BR" sz="3800" b="1" dirty="0">
                <a:solidFill>
                  <a:srgbClr val="094B7D"/>
                </a:solidFill>
                <a:latin typeface="Lucida Sans" pitchFamily="34" charset="0"/>
                <a:ea typeface="+mj-ea"/>
                <a:cs typeface="+mj-cs"/>
              </a:rPr>
              <a:t> importantes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9D974FF-1BE0-4E6A-93DF-772BD4872FB9}"/>
              </a:ext>
            </a:extLst>
          </p:cNvPr>
          <p:cNvSpPr txBox="1"/>
          <p:nvPr/>
        </p:nvSpPr>
        <p:spPr>
          <a:xfrm>
            <a:off x="713509" y="1492249"/>
            <a:ext cx="7795491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3000" dirty="0"/>
              <a:t>As </a:t>
            </a:r>
            <a:r>
              <a:rPr lang="pt-BR" sz="3000" b="1" dirty="0"/>
              <a:t>radionovelas</a:t>
            </a:r>
            <a:r>
              <a:rPr lang="pt-BR" sz="3000" dirty="0"/>
              <a:t> e </a:t>
            </a:r>
            <a:r>
              <a:rPr lang="pt-BR" sz="3000" b="1" dirty="0"/>
              <a:t>animações</a:t>
            </a:r>
            <a:r>
              <a:rPr lang="pt-BR" sz="3000" dirty="0"/>
              <a:t>, com a duração de </a:t>
            </a:r>
            <a:r>
              <a:rPr lang="pt-BR" sz="3000" b="1" dirty="0"/>
              <a:t>até um minuto</a:t>
            </a:r>
            <a:r>
              <a:rPr lang="pt-BR" sz="3000" dirty="0"/>
              <a:t>, podem ser encontradas nos </a:t>
            </a:r>
            <a:r>
              <a:rPr lang="pt-BR" sz="3000" b="1" dirty="0"/>
              <a:t>Blogs</a:t>
            </a:r>
            <a:r>
              <a:rPr lang="pt-BR" sz="3000" dirty="0"/>
              <a:t> do M&amp;L e no nosso </a:t>
            </a:r>
            <a:r>
              <a:rPr lang="pt-BR" sz="3000" b="1" dirty="0"/>
              <a:t>Canal</a:t>
            </a:r>
            <a:r>
              <a:rPr lang="pt-BR" sz="3000" dirty="0"/>
              <a:t> do YouTube: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000" dirty="0"/>
              <a:t>https://mediacaoelinguagem.wixsite.com/</a:t>
            </a:r>
            <a:br>
              <a:rPr lang="pt-BR" sz="3000" dirty="0"/>
            </a:br>
            <a:r>
              <a:rPr lang="pt-BR" sz="3000" dirty="0" err="1"/>
              <a:t>mediacaoelinguagem</a:t>
            </a:r>
            <a:r>
              <a:rPr lang="pt-BR" sz="3000" dirty="0"/>
              <a:t> (</a:t>
            </a:r>
            <a:r>
              <a:rPr lang="pt-BR" sz="3000" i="1" dirty="0"/>
              <a:t>Blog</a:t>
            </a:r>
            <a:r>
              <a:rPr lang="pt-BR" sz="3000" dirty="0"/>
              <a:t> atual);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000" dirty="0"/>
              <a:t>https://mediacao-e-linguagem.webnode.com/ (</a:t>
            </a:r>
            <a:r>
              <a:rPr lang="pt-BR" sz="3000" i="1" dirty="0"/>
              <a:t>Blog</a:t>
            </a:r>
            <a:r>
              <a:rPr lang="pt-BR" sz="3000" dirty="0"/>
              <a:t> antigo);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000" dirty="0"/>
              <a:t>https://www.youtube.com/channel/</a:t>
            </a:r>
            <a:br>
              <a:rPr lang="pt-BR" sz="3000" dirty="0"/>
            </a:br>
            <a:r>
              <a:rPr lang="pt-BR" sz="3000" dirty="0"/>
              <a:t>UCAMXzvjLOadc8x4HHj-DIdw (Canal).</a:t>
            </a:r>
          </a:p>
        </p:txBody>
      </p:sp>
    </p:spTree>
    <p:extLst>
      <p:ext uri="{BB962C8B-B14F-4D97-AF65-F5344CB8AC3E}">
        <p14:creationId xmlns:p14="http://schemas.microsoft.com/office/powerpoint/2010/main" val="104506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A588C-D526-4DFF-9149-72D7F7606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00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solidFill>
                  <a:srgbClr val="094B7D"/>
                </a:solidFill>
                <a:latin typeface="Lucida Sans" pitchFamily="34" charset="0"/>
              </a:rPr>
              <a:t>Cronograma de Videoconferências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D5251B51-15F5-4FBB-BDCF-9EAA7EEE51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920620"/>
              </p:ext>
            </p:extLst>
          </p:nvPr>
        </p:nvGraphicFramePr>
        <p:xfrm>
          <a:off x="815109" y="1298223"/>
          <a:ext cx="7700241" cy="4617156"/>
        </p:xfrm>
        <a:graphic>
          <a:graphicData uri="http://schemas.openxmlformats.org/drawingml/2006/table">
            <a:tbl>
              <a:tblPr firstRow="1" firstCol="1" bandRow="1"/>
              <a:tblGrid>
                <a:gridCol w="4343913">
                  <a:extLst>
                    <a:ext uri="{9D8B030D-6E8A-4147-A177-3AD203B41FA5}">
                      <a16:colId xmlns:a16="http://schemas.microsoft.com/office/drawing/2014/main" val="3978065038"/>
                    </a:ext>
                  </a:extLst>
                </a:gridCol>
                <a:gridCol w="3356328">
                  <a:extLst>
                    <a:ext uri="{9D8B030D-6E8A-4147-A177-3AD203B41FA5}">
                      <a16:colId xmlns:a16="http://schemas.microsoft.com/office/drawing/2014/main" val="1692498793"/>
                    </a:ext>
                  </a:extLst>
                </a:gridCol>
              </a:tblGrid>
              <a:tr h="7546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Horário (10h – 12h)</a:t>
                      </a:r>
                      <a:endParaRPr lang="pt-BR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579260"/>
                  </a:ext>
                </a:extLst>
              </a:tr>
              <a:tr h="16860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16/04/2019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Relato de experiência. Sonoplastia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Finalizada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260008"/>
                  </a:ext>
                </a:extLst>
              </a:tr>
              <a:tr h="9232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23/04/2019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Entrevista com Conceição Evaristo.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Finalizada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865320"/>
                  </a:ext>
                </a:extLst>
              </a:tr>
              <a:tr h="12532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14/05/2019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Relato de experiência (Equipe da Rede do Saber). Animação.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Finalizada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288848"/>
                  </a:ext>
                </a:extLst>
              </a:tr>
            </a:tbl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8410222" y="5998634"/>
            <a:ext cx="640991" cy="317500"/>
          </a:xfrm>
          <a:prstGeom prst="rightArrow">
            <a:avLst/>
          </a:prstGeom>
          <a:solidFill>
            <a:srgbClr val="09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798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6A9098D5-2817-4761-A854-EE5C0FD7D8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094708"/>
              </p:ext>
            </p:extLst>
          </p:nvPr>
        </p:nvGraphicFramePr>
        <p:xfrm>
          <a:off x="1376903" y="172539"/>
          <a:ext cx="6864440" cy="6071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9848">
                  <a:extLst>
                    <a:ext uri="{9D8B030D-6E8A-4147-A177-3AD203B41FA5}">
                      <a16:colId xmlns:a16="http://schemas.microsoft.com/office/drawing/2014/main" val="1502156181"/>
                    </a:ext>
                  </a:extLst>
                </a:gridCol>
                <a:gridCol w="2974592">
                  <a:extLst>
                    <a:ext uri="{9D8B030D-6E8A-4147-A177-3AD203B41FA5}">
                      <a16:colId xmlns:a16="http://schemas.microsoft.com/office/drawing/2014/main" val="3098811520"/>
                    </a:ext>
                  </a:extLst>
                </a:gridCol>
              </a:tblGrid>
              <a:tr h="476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51435" marR="5143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Horário (10h – 12h)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36420"/>
                  </a:ext>
                </a:extLst>
              </a:tr>
              <a:tr h="15579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13/08/2019</a:t>
                      </a: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Alinhamentos. Depoimentos de professores. Entrevista com Luciana Eguti (Diretora de animação).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Confirmada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306392"/>
                  </a:ext>
                </a:extLst>
              </a:tr>
              <a:tr h="758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20/08/2019</a:t>
                      </a: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Estratégias de leitura, escrita e intervenção.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Confirmada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48779"/>
                  </a:ext>
                </a:extLst>
              </a:tr>
              <a:tr h="11664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23/10/2019</a:t>
                      </a: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Mostra – Radionovelas. 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Confirmada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839202"/>
                  </a:ext>
                </a:extLst>
              </a:tr>
              <a:tr h="12200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24/10/2019</a:t>
                      </a: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Mostra – Vídeos/Animações.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Confirmada</a:t>
                      </a:r>
                      <a:endParaRPr lang="pt-BR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907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851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86660-BCAF-420B-B978-CB4D2568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0427"/>
            <a:ext cx="7886700" cy="82670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094B7D"/>
                </a:solidFill>
                <a:latin typeface="Lucida Sans" pitchFamily="34" charset="0"/>
              </a:rPr>
              <a:t>Procedimentos a serem realizados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9E9EB-757D-440F-A137-A075F7215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0" y="1744787"/>
            <a:ext cx="8032750" cy="3624804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Bef>
                <a:spcPts val="600"/>
              </a:spcBef>
            </a:pPr>
            <a:r>
              <a:rPr lang="pt-BR" sz="3100" dirty="0"/>
              <a:t>A montagem do roteiro escrito é livre;</a:t>
            </a:r>
          </a:p>
          <a:p>
            <a:pPr lvl="0" algn="just">
              <a:lnSpc>
                <a:spcPct val="100000"/>
              </a:lnSpc>
              <a:spcBef>
                <a:spcPts val="600"/>
              </a:spcBef>
            </a:pPr>
            <a:r>
              <a:rPr lang="pt-BR" sz="3100" dirty="0">
                <a:solidFill>
                  <a:srgbClr val="C00000"/>
                </a:solidFill>
              </a:rPr>
              <a:t>Para PCNP e escolas: Receberemos (no período de maio a julho) depoimentos que descrevam ações formativas, experiências obtidas com a montagem das radionovelas e animações. Duração de dois (2) minutos (envio encerrado);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7823200" y="5930900"/>
            <a:ext cx="640991" cy="317500"/>
          </a:xfrm>
          <a:prstGeom prst="rightArrow">
            <a:avLst/>
          </a:prstGeom>
          <a:solidFill>
            <a:srgbClr val="094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23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9E9EB-757D-440F-A137-A075F7215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78" y="1707324"/>
            <a:ext cx="7886700" cy="3624804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Bef>
                <a:spcPts val="600"/>
              </a:spcBef>
            </a:pPr>
            <a:r>
              <a:rPr lang="pt-BR" sz="3200" dirty="0"/>
              <a:t>Para professores e PCNP: Encaminhamento de ensaios/artigos científicos/relatos de experiência (para publicação </a:t>
            </a:r>
            <a:r>
              <a:rPr lang="pt-BR" sz="3200" i="1" dirty="0"/>
              <a:t>on-line</a:t>
            </a:r>
            <a:r>
              <a:rPr lang="pt-BR" sz="3200" dirty="0"/>
              <a:t>). Período de maio a agosto.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3182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Uma imagem contendo captura de tela&#10;&#10;Descrição gerada automaticamente">
            <a:extLst>
              <a:ext uri="{FF2B5EF4-FFF2-40B4-BE49-F238E27FC236}">
                <a16:creationId xmlns:a16="http://schemas.microsoft.com/office/drawing/2014/main" id="{9BF2D9F6-DE3F-4891-95B9-8E120307F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1967038"/>
            <a:ext cx="8178799" cy="292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6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E6022-C65A-479B-85AC-3A877122DBBA}"/>
              </a:ext>
            </a:extLst>
          </p:cNvPr>
          <p:cNvSpPr/>
          <p:nvPr/>
        </p:nvSpPr>
        <p:spPr>
          <a:xfrm>
            <a:off x="1215189" y="3105835"/>
            <a:ext cx="5642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https://www.youtube.com/watch?v=ZMC2kC6D-Gk</a:t>
            </a:r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AF34D54-6734-4645-BCE1-B41515C0F4B2}"/>
              </a:ext>
            </a:extLst>
          </p:cNvPr>
          <p:cNvSpPr txBox="1"/>
          <p:nvPr/>
        </p:nvSpPr>
        <p:spPr>
          <a:xfrm>
            <a:off x="902368" y="1708484"/>
            <a:ext cx="595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Como postar vídeos no YouTube do jeito certo.</a:t>
            </a:r>
          </a:p>
        </p:txBody>
      </p:sp>
    </p:spTree>
    <p:extLst>
      <p:ext uri="{BB962C8B-B14F-4D97-AF65-F5344CB8AC3E}">
        <p14:creationId xmlns:p14="http://schemas.microsoft.com/office/powerpoint/2010/main" val="971499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349</Words>
  <Application>Microsoft Office PowerPoint</Application>
  <PresentationFormat>Apresentação na tela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Times New Roman</vt:lpstr>
      <vt:lpstr>Tema do Office</vt:lpstr>
      <vt:lpstr>Apresentação do PowerPoint</vt:lpstr>
      <vt:lpstr>Compreender e utilizar tecnologias digitais de informação e comunicação de forma crítica, significativa, reflexiva e ética nas diversas práticas sociais (incluindo as escolares), para se comunicar por meio das diferentes linguagens e mídias, produzir conhecimentos, resolver problemas e desenvolver projetos autorais e coletivos.</vt:lpstr>
      <vt:lpstr>Apresentação do PowerPoint</vt:lpstr>
      <vt:lpstr>Cronograma de Videoconferências</vt:lpstr>
      <vt:lpstr>Apresentação do PowerPoint</vt:lpstr>
      <vt:lpstr>Procedimentos a serem realizados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ROSI BONIN DA SILVA ROLIZOLA</dc:creator>
  <cp:lastModifiedBy>Gracielle Cristina Vieira De Mattos</cp:lastModifiedBy>
  <cp:revision>1</cp:revision>
  <dcterms:created xsi:type="dcterms:W3CDTF">2019-08-05T13:31:00Z</dcterms:created>
  <dcterms:modified xsi:type="dcterms:W3CDTF">2019-08-05T14:09:23Z</dcterms:modified>
</cp:coreProperties>
</file>