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06" r:id="rId2"/>
    <p:sldId id="314" r:id="rId3"/>
    <p:sldId id="289" r:id="rId4"/>
    <p:sldId id="257" r:id="rId5"/>
    <p:sldId id="259" r:id="rId6"/>
    <p:sldId id="260" r:id="rId7"/>
    <p:sldId id="297" r:id="rId8"/>
    <p:sldId id="263" r:id="rId9"/>
    <p:sldId id="316" r:id="rId10"/>
    <p:sldId id="319" r:id="rId11"/>
    <p:sldId id="336" r:id="rId12"/>
    <p:sldId id="290" r:id="rId13"/>
    <p:sldId id="332" r:id="rId14"/>
    <p:sldId id="337" r:id="rId15"/>
    <p:sldId id="338" r:id="rId16"/>
    <p:sldId id="339" r:id="rId17"/>
    <p:sldId id="341" r:id="rId18"/>
    <p:sldId id="333" r:id="rId19"/>
    <p:sldId id="331" r:id="rId20"/>
    <p:sldId id="330" r:id="rId21"/>
    <p:sldId id="307" r:id="rId22"/>
    <p:sldId id="343" r:id="rId23"/>
    <p:sldId id="273" r:id="rId24"/>
    <p:sldId id="353" r:id="rId25"/>
    <p:sldId id="305" r:id="rId26"/>
    <p:sldId id="317" r:id="rId27"/>
    <p:sldId id="355" r:id="rId28"/>
    <p:sldId id="348" r:id="rId29"/>
    <p:sldId id="349" r:id="rId30"/>
    <p:sldId id="302" r:id="rId31"/>
    <p:sldId id="356" r:id="rId32"/>
    <p:sldId id="346" r:id="rId33"/>
    <p:sldId id="309" r:id="rId34"/>
    <p:sldId id="347" r:id="rId35"/>
    <p:sldId id="312" r:id="rId36"/>
    <p:sldId id="350" r:id="rId37"/>
    <p:sldId id="277" r:id="rId38"/>
    <p:sldId id="315" r:id="rId39"/>
    <p:sldId id="357" r:id="rId40"/>
    <p:sldId id="351" r:id="rId41"/>
    <p:sldId id="310" r:id="rId42"/>
  </p:sldIdLst>
  <p:sldSz cx="9144000" cy="6858000" type="screen4x3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00"/>
    <a:srgbClr val="0000CC"/>
    <a:srgbClr val="3333CC"/>
    <a:srgbClr val="D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62" autoAdjust="0"/>
  </p:normalViewPr>
  <p:slideViewPr>
    <p:cSldViewPr>
      <p:cViewPr varScale="1">
        <p:scale>
          <a:sx n="83" d="100"/>
          <a:sy n="83" d="100"/>
        </p:scale>
        <p:origin x="1212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1BEBD-A7E1-43F1-9247-B95577423890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DFC35-EFD9-4FB2-BD7E-3D877E8F81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394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82D33-149D-4FFF-BA6B-722D8010B8B9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FBEA6-624E-4FA3-A772-02AD4DDAF0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107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01-6124-476F-AB75-6AF370406FE2}" type="datetime1">
              <a:rPr lang="pt-BR" smtClean="0"/>
              <a:t>26/08/2019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59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1DA5-B7F4-4F05-89D3-C1110A621F85}" type="datetime1">
              <a:rPr lang="pt-BR" smtClean="0"/>
              <a:t>26/08/2019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69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864D-3B3F-4B15-8EBB-D8E4463D3CA1}" type="datetime1">
              <a:rPr lang="pt-BR" smtClean="0"/>
              <a:t>26/08/2019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332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591C-85FF-456A-9BA5-B7830F5E55EF}" type="datetime1">
              <a:rPr lang="pt-BR" smtClean="0"/>
              <a:t>26/08/2019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7266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2696-A735-4699-BC1C-D5562AA525A6}" type="datetime1">
              <a:rPr lang="pt-BR" smtClean="0"/>
              <a:t>26/08/2019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30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54F7-D33D-4B14-8488-07F601A13710}" type="datetime1">
              <a:rPr lang="pt-BR" smtClean="0"/>
              <a:t>26/08/2019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156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2682-D3E1-48FD-B41E-80B9B2155729}" type="datetime1">
              <a:rPr lang="pt-BR" smtClean="0"/>
              <a:t>26/08/2019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63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10EF-DC73-4ACA-8314-96384CD22A6B}" type="datetime1">
              <a:rPr lang="pt-BR" smtClean="0"/>
              <a:t>26/08/2019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5502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047A1-E12C-4681-A4F0-E731173EAC2D}" type="datetime1">
              <a:rPr lang="pt-BR" smtClean="0"/>
              <a:t>26/08/2019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77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4109-8013-4E77-BF4B-C23954264A0B}" type="datetime1">
              <a:rPr lang="pt-BR" smtClean="0"/>
              <a:t>26/08/2019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8012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FB6C-EA57-4D22-9D2D-81DB86407F6D}" type="datetime1">
              <a:rPr lang="pt-BR" smtClean="0"/>
              <a:t>26/08/2019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095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BF5ED-C723-4963-A868-530443259326}" type="datetime1">
              <a:rPr lang="pt-BR" smtClean="0"/>
              <a:t>26/08/2019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9B96F-C9EA-4579-97E3-1EA77BCEE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761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ceac@fnde.gov.b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 rot="19700484">
            <a:off x="-215398" y="1830930"/>
            <a:ext cx="7772400" cy="1470025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Passo a Passo para o Registro da Escolha - PNLD 2020</a:t>
            </a:r>
          </a:p>
        </p:txBody>
      </p:sp>
    </p:spTree>
    <p:extLst>
      <p:ext uri="{BB962C8B-B14F-4D97-AF65-F5344CB8AC3E}">
        <p14:creationId xmlns:p14="http://schemas.microsoft.com/office/powerpoint/2010/main" val="348619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/>
          <p:nvPr/>
        </p:nvPicPr>
        <p:blipFill rotWithShape="1">
          <a:blip r:embed="rId2"/>
          <a:srcRect l="2538" t="9577" r="53516" b="4469"/>
          <a:stretch/>
        </p:blipFill>
        <p:spPr bwMode="auto">
          <a:xfrm>
            <a:off x="755576" y="2256790"/>
            <a:ext cx="8064895" cy="36204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80512" cy="6885384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6736" y="621113"/>
            <a:ext cx="8180064" cy="61003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/>
              <a:t>Ao acessar  “NOVAS FUNCIONALIDADES”, o diretor </a:t>
            </a:r>
            <a:r>
              <a:rPr lang="pt-BR" sz="2400" b="1" dirty="0"/>
              <a:t>será redirecionado ao SIMEC</a:t>
            </a:r>
            <a:r>
              <a:rPr lang="pt-BR" sz="2400" dirty="0"/>
              <a:t> e deverá clicar no módulo de “Escolha”.</a:t>
            </a:r>
          </a:p>
          <a:p>
            <a:pPr marL="0" indent="0" algn="just">
              <a:buNone/>
            </a:pPr>
            <a:r>
              <a:rPr lang="pt-BR" sz="2400" dirty="0"/>
              <a:t>Selecione o Programa: PNLD 2020 – Obras Didáticas – Anos Finais do Ensino Fundamental.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b="1" u="sng" dirty="0">
                <a:solidFill>
                  <a:srgbClr val="FF0000"/>
                </a:solidFill>
              </a:rPr>
              <a:t>Leia atentamente na aba nº 1 as orientações!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lvl="0"/>
            <a:endParaRPr lang="pt-BR" sz="2400" dirty="0"/>
          </a:p>
          <a:p>
            <a:pPr marL="0" lvl="0" indent="0">
              <a:buNone/>
            </a:pPr>
            <a:endParaRPr lang="pt-BR" sz="2400" dirty="0"/>
          </a:p>
          <a:p>
            <a:pPr marL="0" lvl="0" indent="0">
              <a:buNone/>
            </a:pPr>
            <a:endParaRPr lang="pt-BR" sz="2400" dirty="0"/>
          </a:p>
          <a:p>
            <a:pPr marL="0" lvl="0" indent="0">
              <a:buNone/>
            </a:pPr>
            <a:endParaRPr lang="pt-BR" sz="2400" dirty="0"/>
          </a:p>
          <a:p>
            <a:pPr lvl="0"/>
            <a:endParaRPr lang="pt-BR" sz="2400" dirty="0"/>
          </a:p>
          <a:p>
            <a:pPr lvl="0"/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10</a:t>
            </a:fld>
            <a:endParaRPr lang="pt-BR"/>
          </a:p>
        </p:txBody>
      </p:sp>
      <p:cxnSp>
        <p:nvCxnSpPr>
          <p:cNvPr id="6" name="Conector de seta reta 5"/>
          <p:cNvCxnSpPr/>
          <p:nvPr/>
        </p:nvCxnSpPr>
        <p:spPr>
          <a:xfrm flipV="1">
            <a:off x="1339537" y="3185777"/>
            <a:ext cx="280245" cy="5040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1433834" y="2991410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827584" y="2852936"/>
            <a:ext cx="1368152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5076056" y="3645024"/>
            <a:ext cx="720080" cy="720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076696" y="3923014"/>
            <a:ext cx="1055144" cy="2980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5"/>
          <p:cNvCxnSpPr/>
          <p:nvPr/>
        </p:nvCxnSpPr>
        <p:spPr>
          <a:xfrm flipV="1">
            <a:off x="1861492" y="4102374"/>
            <a:ext cx="296812" cy="1903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9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95"/>
            <a:ext cx="9144000" cy="6835105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3508" y="764704"/>
            <a:ext cx="8229600" cy="47525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200" dirty="0"/>
              <a:t>Ainda na aba nº 1 “Orientações” a escola </a:t>
            </a:r>
            <a:r>
              <a:rPr lang="pt-BR" sz="2200" u="sng" dirty="0"/>
              <a:t>deverá</a:t>
            </a:r>
            <a:r>
              <a:rPr lang="pt-BR" sz="2200" dirty="0"/>
              <a:t> informar se recebeu visitas de representantes para divulgar materiais do PNLD 2020.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lvl="0"/>
            <a:endParaRPr lang="pt-BR" sz="2400" dirty="0"/>
          </a:p>
          <a:p>
            <a:pPr marL="0" lvl="0" indent="0">
              <a:buNone/>
            </a:pPr>
            <a:endParaRPr lang="pt-BR" sz="2400" dirty="0"/>
          </a:p>
          <a:p>
            <a:pPr marL="0" lvl="0" indent="0" algn="just">
              <a:buNone/>
            </a:pPr>
            <a:r>
              <a:rPr lang="pt-BR" sz="2200" dirty="0"/>
              <a:t>Atenção: caso selecione a opção “SIM”, a escola será direcionada para a aba “Representantes” e deverá indicar a editora e o nome do representante. Após o preenchimento dos dados deverá retornar para a aba “Escolha” e continuar o processo de registro:</a:t>
            </a:r>
          </a:p>
          <a:p>
            <a:pPr marL="0" lvl="0" indent="0">
              <a:buNone/>
            </a:pP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11</a:t>
            </a:fld>
            <a:endParaRPr lang="pt-BR"/>
          </a:p>
        </p:txBody>
      </p:sp>
      <p:pic>
        <p:nvPicPr>
          <p:cNvPr id="6" name="Imagem 5"/>
          <p:cNvPicPr/>
          <p:nvPr/>
        </p:nvPicPr>
        <p:blipFill rotWithShape="1">
          <a:blip r:embed="rId3"/>
          <a:srcRect l="5012" t="42444" r="50981" b="39505"/>
          <a:stretch/>
        </p:blipFill>
        <p:spPr bwMode="auto">
          <a:xfrm>
            <a:off x="483508" y="1500808"/>
            <a:ext cx="8352928" cy="1656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m 8"/>
          <p:cNvPicPr/>
          <p:nvPr/>
        </p:nvPicPr>
        <p:blipFill rotWithShape="1">
          <a:blip r:embed="rId4"/>
          <a:srcRect l="3705" t="31622" r="47435" b="55712"/>
          <a:stretch/>
        </p:blipFill>
        <p:spPr bwMode="auto">
          <a:xfrm>
            <a:off x="360180" y="4700191"/>
            <a:ext cx="8217960" cy="7709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1259632" y="4869160"/>
            <a:ext cx="613364" cy="421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5"/>
          <p:cNvCxnSpPr/>
          <p:nvPr/>
        </p:nvCxnSpPr>
        <p:spPr>
          <a:xfrm flipV="1">
            <a:off x="1119509" y="5219111"/>
            <a:ext cx="280245" cy="5040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5724128" y="4833533"/>
            <a:ext cx="1107231" cy="4857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7740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" y="0"/>
            <a:ext cx="8971247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sz="6600" b="1" dirty="0">
                <a:latin typeface="Segoe Print" panose="02000600000000000000" pitchFamily="2" charset="0"/>
              </a:rPr>
              <a:t>Termos e Condições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116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403648" y="2204864"/>
            <a:ext cx="9144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4664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0872" y="1124744"/>
            <a:ext cx="8229600" cy="5256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/>
              <a:t>Após ler as orientações, clique na aba nº 2 “Termos e Condições”.</a:t>
            </a:r>
          </a:p>
          <a:p>
            <a:pPr lvl="0"/>
            <a:endParaRPr lang="pt-BR" sz="2400" dirty="0"/>
          </a:p>
          <a:p>
            <a:pPr marL="0" lvl="0" indent="0">
              <a:buNone/>
            </a:pPr>
            <a:endParaRPr lang="pt-BR" sz="2400" dirty="0"/>
          </a:p>
          <a:p>
            <a:pPr marL="0" lvl="0" indent="0">
              <a:buNone/>
            </a:pPr>
            <a:endParaRPr lang="pt-BR" sz="2400" dirty="0"/>
          </a:p>
          <a:p>
            <a:pPr marL="0" lvl="0" indent="0">
              <a:buNone/>
            </a:pPr>
            <a:endParaRPr lang="pt-BR" sz="2400" dirty="0"/>
          </a:p>
          <a:p>
            <a:pPr lvl="0"/>
            <a:endParaRPr lang="pt-BR" sz="2400" dirty="0"/>
          </a:p>
          <a:p>
            <a:pPr lvl="0"/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13</a:t>
            </a:fld>
            <a:endParaRPr lang="pt-BR"/>
          </a:p>
        </p:txBody>
      </p:sp>
      <p:pic>
        <p:nvPicPr>
          <p:cNvPr id="9" name="Imagem 8"/>
          <p:cNvPicPr/>
          <p:nvPr/>
        </p:nvPicPr>
        <p:blipFill rotWithShape="1">
          <a:blip r:embed="rId3"/>
          <a:srcRect l="3940" t="21763" r="50723" b="30573"/>
          <a:stretch/>
        </p:blipFill>
        <p:spPr bwMode="auto">
          <a:xfrm>
            <a:off x="385193" y="1978698"/>
            <a:ext cx="8219255" cy="3600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176772" y="1988864"/>
            <a:ext cx="1368152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5"/>
          <p:cNvCxnSpPr/>
          <p:nvPr/>
        </p:nvCxnSpPr>
        <p:spPr>
          <a:xfrm flipV="1">
            <a:off x="1123403" y="2410048"/>
            <a:ext cx="280245" cy="5040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236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/>
          <p:nvPr/>
        </p:nvPicPr>
        <p:blipFill rotWithShape="1">
          <a:blip r:embed="rId2"/>
          <a:srcRect l="4675" t="16326" r="50514" b="10780"/>
          <a:stretch/>
        </p:blipFill>
        <p:spPr bwMode="auto">
          <a:xfrm>
            <a:off x="467544" y="1556792"/>
            <a:ext cx="8496944" cy="42945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" y="-38547"/>
            <a:ext cx="9144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54560" y="172714"/>
            <a:ext cx="8856984" cy="1758057"/>
          </a:xfrm>
        </p:spPr>
        <p:txBody>
          <a:bodyPr>
            <a:normAutofit fontScale="90000"/>
          </a:bodyPr>
          <a:lstStyle/>
          <a:p>
            <a:pPr algn="l"/>
            <a:br>
              <a:rPr lang="pt-BR" sz="2000" dirty="0"/>
            </a:br>
            <a:br>
              <a:rPr lang="pt-BR" sz="2000" dirty="0"/>
            </a:br>
            <a:r>
              <a:rPr lang="pt-BR" sz="2700" dirty="0"/>
              <a:t>Para prosseguir na escolha é necessário aceitar os termos e condições, no campo abaixo indicado. </a:t>
            </a:r>
            <a:br>
              <a:rPr lang="pt-BR" sz="2700" dirty="0"/>
            </a:br>
            <a:br>
              <a:rPr lang="pt-BR" sz="2700" dirty="0"/>
            </a:br>
            <a:endParaRPr lang="pt-BR" sz="11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14</a:t>
            </a:fld>
            <a:endParaRPr lang="pt-BR"/>
          </a:p>
        </p:txBody>
      </p:sp>
      <p:cxnSp>
        <p:nvCxnSpPr>
          <p:cNvPr id="8" name="Conector de seta reta 7"/>
          <p:cNvCxnSpPr/>
          <p:nvPr/>
        </p:nvCxnSpPr>
        <p:spPr>
          <a:xfrm flipV="1">
            <a:off x="3935387" y="5517232"/>
            <a:ext cx="350887" cy="4674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4110831" y="5347177"/>
            <a:ext cx="1181249" cy="2849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85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09" y="2291104"/>
            <a:ext cx="8392691" cy="36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4664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43508" y="628287"/>
            <a:ext cx="8856984" cy="1470025"/>
          </a:xfrm>
        </p:spPr>
        <p:txBody>
          <a:bodyPr>
            <a:normAutofit fontScale="90000"/>
          </a:bodyPr>
          <a:lstStyle/>
          <a:p>
            <a:pPr algn="just"/>
            <a:br>
              <a:rPr lang="pt-BR" sz="2000" dirty="0"/>
            </a:br>
            <a:br>
              <a:rPr lang="pt-BR" sz="2000" dirty="0"/>
            </a:br>
            <a:r>
              <a:rPr lang="pt-BR" sz="3000" dirty="0"/>
              <a:t> </a:t>
            </a:r>
            <a:r>
              <a:rPr lang="pt-BR" sz="2700" dirty="0"/>
              <a:t>Como medida de segurança ao aceitar os termos e condições será aberta a tela abaixo onde devem ser informadas a data de nascimento do diretor e o nome de sua mãe.</a:t>
            </a:r>
            <a:br>
              <a:rPr lang="pt-BR" sz="2700" dirty="0">
                <a:solidFill>
                  <a:srgbClr val="0000FF"/>
                </a:solidFill>
              </a:rPr>
            </a:br>
            <a:endParaRPr lang="pt-BR" sz="2700" b="1" dirty="0">
              <a:solidFill>
                <a:srgbClr val="0000FF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15</a:t>
            </a:fld>
            <a:endParaRPr lang="pt-BR"/>
          </a:p>
        </p:txBody>
      </p:sp>
      <p:cxnSp>
        <p:nvCxnSpPr>
          <p:cNvPr id="6" name="Conector de seta reta 5"/>
          <p:cNvCxnSpPr/>
          <p:nvPr/>
        </p:nvCxnSpPr>
        <p:spPr>
          <a:xfrm flipV="1">
            <a:off x="2267744" y="3717032"/>
            <a:ext cx="504056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263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/>
        </p:nvPicPr>
        <p:blipFill rotWithShape="1">
          <a:blip r:embed="rId2"/>
          <a:srcRect l="2270" t="14145" r="69887" b="38644"/>
          <a:stretch/>
        </p:blipFill>
        <p:spPr bwMode="auto">
          <a:xfrm>
            <a:off x="251520" y="1916833"/>
            <a:ext cx="8712968" cy="38884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3204" y="731326"/>
            <a:ext cx="8229600" cy="1244173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pt-BR" sz="2400" dirty="0"/>
              <a:t>Após a confirmação dos dados você será redirecionado à aba nº 3 “Questionário” e deverá responder às perguntas salvando o registro ao final.</a:t>
            </a:r>
          </a:p>
          <a:p>
            <a:pPr marL="0" lvl="0" indent="0" algn="just">
              <a:buNone/>
            </a:pPr>
            <a:endParaRPr lang="pt-BR" sz="2800" dirty="0"/>
          </a:p>
          <a:p>
            <a:pPr marL="0" lvl="0" indent="0" algn="just">
              <a:buNone/>
            </a:pP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16</a:t>
            </a:fld>
            <a:endParaRPr lang="pt-BR"/>
          </a:p>
        </p:txBody>
      </p:sp>
      <p:cxnSp>
        <p:nvCxnSpPr>
          <p:cNvPr id="10" name="Conector de seta reta 7"/>
          <p:cNvCxnSpPr/>
          <p:nvPr/>
        </p:nvCxnSpPr>
        <p:spPr>
          <a:xfrm flipV="1">
            <a:off x="2740372" y="2204864"/>
            <a:ext cx="391468" cy="3619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2915816" y="1929378"/>
            <a:ext cx="1296144" cy="4195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874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 rotWithShape="1">
          <a:blip r:embed="rId3"/>
          <a:srcRect l="3106" t="19200" r="50193" b="33717"/>
          <a:stretch/>
        </p:blipFill>
        <p:spPr bwMode="auto">
          <a:xfrm>
            <a:off x="323528" y="2132855"/>
            <a:ext cx="8568952" cy="24482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pt-BR" sz="2800" dirty="0"/>
              <a:t> Na sequência será aberta a aba nº 4 “Acessibilidade” para que seja informada a quantidade de alunos e professores com deficiência:</a:t>
            </a:r>
          </a:p>
          <a:p>
            <a:pPr marL="0" lvl="0" indent="0" algn="just">
              <a:buNone/>
            </a:pPr>
            <a:endParaRPr lang="pt-BR" sz="2800" dirty="0"/>
          </a:p>
          <a:p>
            <a:pPr marL="0" lvl="0" indent="0" algn="just">
              <a:buNone/>
            </a:pPr>
            <a:endParaRPr lang="pt-BR" sz="2800" dirty="0"/>
          </a:p>
          <a:p>
            <a:pPr marL="0" lvl="0" indent="0" algn="just">
              <a:buNone/>
            </a:pPr>
            <a:endParaRPr lang="pt-BR" sz="2800" dirty="0"/>
          </a:p>
          <a:p>
            <a:pPr marL="0" lvl="0" indent="0" algn="just">
              <a:buNone/>
            </a:pPr>
            <a:endParaRPr lang="pt-BR" sz="2800" dirty="0"/>
          </a:p>
          <a:p>
            <a:pPr marL="0" lvl="0" indent="0" algn="just">
              <a:buNone/>
            </a:pPr>
            <a:endParaRPr lang="pt-BR" sz="2800" dirty="0"/>
          </a:p>
          <a:p>
            <a:pPr marL="0" lvl="0" indent="0" algn="just">
              <a:buNone/>
            </a:pPr>
            <a:r>
              <a:rPr lang="pt-BR" sz="2800" dirty="0"/>
              <a:t>Caso a escola não tenha alunos e professores com deficiência deverá preencher todos os espaços com o número “0”.</a:t>
            </a:r>
          </a:p>
          <a:p>
            <a:pPr marL="0" lvl="0" indent="0" algn="just">
              <a:buNone/>
            </a:pPr>
            <a:endParaRPr lang="pt-BR" sz="2800" dirty="0"/>
          </a:p>
          <a:p>
            <a:pPr marL="0" lvl="0" indent="0" algn="just">
              <a:buNone/>
            </a:pP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17</a:t>
            </a:fld>
            <a:endParaRPr lang="pt-BR"/>
          </a:p>
        </p:txBody>
      </p:sp>
      <p:cxnSp>
        <p:nvCxnSpPr>
          <p:cNvPr id="8" name="Conector de seta reta 7"/>
          <p:cNvCxnSpPr/>
          <p:nvPr/>
        </p:nvCxnSpPr>
        <p:spPr>
          <a:xfrm flipV="1">
            <a:off x="2562146" y="2396457"/>
            <a:ext cx="391468" cy="3619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2699792" y="2204864"/>
            <a:ext cx="967532" cy="2754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4469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dirty="0">
                <a:latin typeface="Segoe Print" panose="02000600000000000000" pitchFamily="2" charset="0"/>
              </a:rPr>
              <a:t>Iniciando a Escolha</a:t>
            </a:r>
          </a:p>
          <a:p>
            <a:pPr marL="0" indent="0" algn="just">
              <a:buNone/>
            </a:pPr>
            <a:r>
              <a:rPr lang="pt-BR" sz="2400" dirty="0"/>
              <a:t>A partir deste momento tem início o registro da escolha!</a:t>
            </a:r>
          </a:p>
          <a:p>
            <a:pPr marL="0" lvl="0" indent="0" algn="just">
              <a:buNone/>
            </a:pPr>
            <a:r>
              <a:rPr lang="pt-BR" sz="2400" b="1" dirty="0"/>
              <a:t>Informações importantes: </a:t>
            </a:r>
          </a:p>
          <a:p>
            <a:pPr marL="0" lvl="0" indent="0" algn="just">
              <a:buNone/>
            </a:pPr>
            <a:endParaRPr lang="pt-BR" sz="2400" b="1" dirty="0"/>
          </a:p>
          <a:p>
            <a:pPr algn="just">
              <a:buFontTx/>
              <a:buChar char="-"/>
            </a:pPr>
            <a:r>
              <a:rPr lang="pt-BR" sz="2400" dirty="0"/>
              <a:t>Para os anos finais do ensino fundamental as escolas devem optar entre as </a:t>
            </a:r>
            <a:r>
              <a:rPr lang="pt-BR" sz="2400" b="1" dirty="0"/>
              <a:t>coleções disciplinares e as coleções interdisciplinares.</a:t>
            </a:r>
          </a:p>
          <a:p>
            <a:pPr algn="just">
              <a:buFontTx/>
              <a:buChar char="-"/>
            </a:pPr>
            <a:endParaRPr lang="pt-BR" sz="2400" b="1" dirty="0"/>
          </a:p>
          <a:p>
            <a:pPr algn="just">
              <a:buFontTx/>
              <a:buChar char="-"/>
            </a:pPr>
            <a:r>
              <a:rPr lang="pt-BR" sz="2400" dirty="0"/>
              <a:t>As coleções interdisciplinares  abrangem os componentes de Linguagens (Língua Portuguesa e Arte). </a:t>
            </a:r>
          </a:p>
          <a:p>
            <a:pPr lvl="0" algn="just">
              <a:buFontTx/>
              <a:buChar char="-"/>
            </a:pPr>
            <a:endParaRPr lang="pt-BR" sz="2800" dirty="0"/>
          </a:p>
          <a:p>
            <a:pPr marL="0" lvl="0" indent="0" algn="just">
              <a:buNone/>
            </a:pPr>
            <a:endParaRPr lang="pt-BR" sz="2800" dirty="0"/>
          </a:p>
          <a:p>
            <a:pPr marL="0" lvl="0" indent="0" algn="just">
              <a:buNone/>
            </a:pP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0831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dirty="0">
                <a:latin typeface="Segoe Print" panose="02000600000000000000" pitchFamily="2" charset="0"/>
              </a:rPr>
              <a:t>Iniciando a Escolha</a:t>
            </a:r>
            <a:endParaRPr lang="pt-BR" sz="2400" dirty="0"/>
          </a:p>
          <a:p>
            <a:pPr algn="just"/>
            <a:r>
              <a:rPr lang="pt-BR" sz="2400" dirty="0"/>
              <a:t>Se a sua escola optar por escolher as coleções interdisciplinares, o sistema bloqueará a escolha das coleções disciplinares cujos componentes são abrangidos pela coleção interdisciplinar escolhida. Exemplo: Se optar pela coleção Interdisciplinar de Língua Portuguesa e Arte, a escola não poderá solicitar coleção disciplinar desses dois componentes curriculares, uma vez que já estão contemplados na coleção interdisciplinar.</a:t>
            </a:r>
          </a:p>
          <a:p>
            <a:pPr algn="just"/>
            <a:r>
              <a:rPr lang="pt-BR" sz="2400" dirty="0"/>
              <a:t>O contrário também é verdadeiro, caso a escola selecione opção das coleções disciplinares, as coleções interdisciplinares não estarão disponíveis para escolha.</a:t>
            </a:r>
          </a:p>
          <a:p>
            <a:pPr marL="0" lvl="0" indent="0" algn="just">
              <a:buNone/>
            </a:pPr>
            <a:endParaRPr lang="pt-BR" sz="2800" dirty="0"/>
          </a:p>
          <a:p>
            <a:pPr marL="0" lvl="0" indent="0" algn="just">
              <a:buNone/>
            </a:pP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0219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pt-BR" b="1" dirty="0">
                <a:latin typeface="Segoe Print" panose="02000600000000000000" pitchFamily="2" charset="0"/>
              </a:rPr>
              <a:t>Escolha PNLD 2020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endParaRPr lang="pt-BR" dirty="0"/>
          </a:p>
          <a:p>
            <a:pPr marL="457200" lvl="1" indent="0" algn="just">
              <a:buNone/>
            </a:pPr>
            <a:endParaRPr lang="pt-BR" dirty="0"/>
          </a:p>
          <a:p>
            <a:pPr marL="457200" lvl="1" indent="0" algn="just">
              <a:buNone/>
            </a:pPr>
            <a:r>
              <a:rPr lang="pt-BR" dirty="0"/>
              <a:t>A escolha das obras do PNLD 2020 será realizada pelas escolas públicas com alunado nos anos finais do ensino fundamental que estejam cadastradas no Censo Escolar de 2018.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4009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/>
        </p:nvPicPr>
        <p:blipFill rotWithShape="1">
          <a:blip r:embed="rId2"/>
          <a:srcRect l="2893" t="25832" r="49977" b="11683"/>
          <a:stretch/>
        </p:blipFill>
        <p:spPr bwMode="auto">
          <a:xfrm>
            <a:off x="323528" y="1879662"/>
            <a:ext cx="8579296" cy="42136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1731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dirty="0">
                <a:latin typeface="Segoe Print" panose="02000600000000000000" pitchFamily="2" charset="0"/>
              </a:rPr>
              <a:t>Iniciando a Escolha</a:t>
            </a:r>
          </a:p>
          <a:p>
            <a:pPr marL="0" lvl="0" indent="0" algn="just">
              <a:buNone/>
            </a:pPr>
            <a:r>
              <a:rPr lang="pt-BR" sz="2400" dirty="0"/>
              <a:t>Após a aba acessibilidade, será aberta a aba nº 5 “Definições”</a:t>
            </a:r>
            <a:r>
              <a:rPr lang="pt-BR" sz="2400" b="1" dirty="0"/>
              <a:t> </a:t>
            </a:r>
            <a:r>
              <a:rPr lang="pt-BR" sz="2400" dirty="0"/>
              <a:t>na qual a escola deverá informar que tipo de livro deseja receber. </a:t>
            </a:r>
          </a:p>
          <a:p>
            <a:pPr marL="0" lvl="0" indent="0" algn="just">
              <a:buNone/>
            </a:pPr>
            <a:r>
              <a:rPr lang="pt-BR" sz="2400" dirty="0"/>
              <a:t> </a:t>
            </a:r>
          </a:p>
          <a:p>
            <a:pPr lvl="0" algn="just">
              <a:buFontTx/>
              <a:buChar char="-"/>
            </a:pPr>
            <a:endParaRPr lang="pt-BR" sz="2800" dirty="0"/>
          </a:p>
          <a:p>
            <a:pPr marL="0" lvl="0" indent="0" algn="just">
              <a:buNone/>
            </a:pPr>
            <a:endParaRPr lang="pt-BR" sz="2800" dirty="0"/>
          </a:p>
          <a:p>
            <a:pPr marL="0" lvl="0" indent="0" algn="just">
              <a:buNone/>
            </a:pP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20</a:t>
            </a:fld>
            <a:endParaRPr lang="pt-BR"/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323528" y="5229201"/>
            <a:ext cx="514400" cy="3600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536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" y="0"/>
            <a:ext cx="8971247" cy="6858000"/>
          </a:xfrm>
          <a:prstGeom prst="rect">
            <a:avLst/>
          </a:prstGeom>
        </p:spPr>
      </p:pic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384377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endParaRPr lang="pt-BR" sz="6600" b="1" dirty="0">
              <a:latin typeface="Segoe Print" panose="02000600000000000000" pitchFamily="2" charset="0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pt-BR" sz="6600" b="1" dirty="0">
                <a:latin typeface="Segoe Print" panose="02000600000000000000" pitchFamily="2" charset="0"/>
                <a:ea typeface="+mj-ea"/>
                <a:cs typeface="+mj-cs"/>
              </a:rPr>
              <a:t>Registro da escolha</a:t>
            </a:r>
          </a:p>
        </p:txBody>
      </p:sp>
    </p:spTree>
    <p:extLst>
      <p:ext uri="{BB962C8B-B14F-4D97-AF65-F5344CB8AC3E}">
        <p14:creationId xmlns:p14="http://schemas.microsoft.com/office/powerpoint/2010/main" val="4026424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/>
          <p:nvPr/>
        </p:nvPicPr>
        <p:blipFill rotWithShape="1">
          <a:blip r:embed="rId2"/>
          <a:srcRect l="3213" t="20945" r="49657" b="3654"/>
          <a:stretch/>
        </p:blipFill>
        <p:spPr bwMode="auto">
          <a:xfrm>
            <a:off x="457200" y="2204864"/>
            <a:ext cx="8435280" cy="40149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Segoe Print" panose="02000600000000000000" pitchFamily="2" charset="0"/>
              </a:rPr>
              <a:t>Registro da Escolha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/>
              <a:t>Na aba nº 6 “Escolha” tem início o registro da escolha. Leia atentamente às orientações!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22</a:t>
            </a:fld>
            <a:endParaRPr lang="pt-BR"/>
          </a:p>
        </p:txBody>
      </p:sp>
      <p:cxnSp>
        <p:nvCxnSpPr>
          <p:cNvPr id="9" name="Conector de seta reta 4"/>
          <p:cNvCxnSpPr/>
          <p:nvPr/>
        </p:nvCxnSpPr>
        <p:spPr>
          <a:xfrm flipV="1">
            <a:off x="4554910" y="2483768"/>
            <a:ext cx="514400" cy="3600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ector de seta reta 4"/>
          <p:cNvCxnSpPr/>
          <p:nvPr/>
        </p:nvCxnSpPr>
        <p:spPr>
          <a:xfrm>
            <a:off x="251520" y="2663787"/>
            <a:ext cx="435396" cy="3257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668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Segoe Print" panose="02000600000000000000" pitchFamily="2" charset="0"/>
              </a:rPr>
              <a:t>Informando as coleções escolhidas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412776"/>
            <a:ext cx="8229600" cy="4863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pt-BR" sz="2000" dirty="0"/>
              <a:t>Para cada componente curricular, deverão ser escolhidas duas opções, 1ª e 2ª, de editoras diferentes. Quando a 1ª opção for indicada, obrigatoriamente o responsável deverá indicar em 2ª opção a coleção que deseja receber. </a:t>
            </a:r>
          </a:p>
          <a:p>
            <a:pPr lvl="0" algn="just"/>
            <a:r>
              <a:rPr lang="pt-BR" sz="2000" dirty="0"/>
              <a:t>Caso não deseje receber livros de determinado componente, basta selecionar a opção, NÃO DESEJO RECEBER LIVROS DESTE COMPONENTE.</a:t>
            </a:r>
          </a:p>
          <a:p>
            <a:pPr algn="just"/>
            <a:r>
              <a:rPr lang="pt-BR" sz="2000" dirty="0"/>
              <a:t>Repita os procedimentos para todos os componentes pretendidos.</a:t>
            </a:r>
          </a:p>
          <a:p>
            <a:pPr algn="just">
              <a:spcBef>
                <a:spcPct val="75000"/>
              </a:spcBef>
              <a:tabLst>
                <a:tab pos="365125" algn="l"/>
              </a:tabLst>
            </a:pPr>
            <a:r>
              <a:rPr lang="pt-BR" sz="2000" dirty="0">
                <a:solidFill>
                  <a:prstClr val="black"/>
                </a:solidFill>
              </a:rPr>
              <a:t>Caso sua escola registre em 1ª opção </a:t>
            </a:r>
            <a:r>
              <a:rPr lang="pt-BR" sz="2000" b="1" dirty="0">
                <a:solidFill>
                  <a:srgbClr val="C0504D"/>
                </a:solidFill>
              </a:rPr>
              <a:t>Não desejo receber livros deste componente</a:t>
            </a:r>
            <a:r>
              <a:rPr lang="pt-BR" sz="2000" dirty="0">
                <a:solidFill>
                  <a:prstClr val="black"/>
                </a:solidFill>
              </a:rPr>
              <a:t>, não receberá nenhum livro da respectiva composição em</a:t>
            </a:r>
            <a:r>
              <a:rPr lang="pt-BR" sz="2000" dirty="0">
                <a:solidFill>
                  <a:srgbClr val="FF0000"/>
                </a:solidFill>
              </a:rPr>
              <a:t> 2020, 2021, 2022 e 2023</a:t>
            </a:r>
            <a:r>
              <a:rPr lang="pt-BR" sz="2000" dirty="0"/>
              <a:t>.</a:t>
            </a:r>
          </a:p>
          <a:p>
            <a:pPr algn="just">
              <a:spcBef>
                <a:spcPct val="75000"/>
              </a:spcBef>
              <a:tabLst>
                <a:tab pos="365125" algn="l"/>
              </a:tabLst>
            </a:pPr>
            <a:r>
              <a:rPr lang="pt-BR" sz="2000" dirty="0"/>
              <a:t> ATENÇÃO: Na 2ª opção, não aparecerão as coleções da editora escolhida na 1ª opção.</a:t>
            </a:r>
          </a:p>
          <a:p>
            <a:pPr marL="0" indent="0" algn="just">
              <a:buNone/>
            </a:pPr>
            <a:endParaRPr lang="pt-BR" sz="2000" dirty="0"/>
          </a:p>
          <a:p>
            <a:pPr algn="just"/>
            <a:endParaRPr lang="pt-BR" sz="2000" dirty="0"/>
          </a:p>
          <a:p>
            <a:endParaRPr lang="pt-BR" sz="20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702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Segoe Print" panose="02000600000000000000" pitchFamily="2" charset="0"/>
              </a:rPr>
              <a:t>Informando as coleções escolhidas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268760"/>
            <a:ext cx="8229600" cy="4863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300" dirty="0">
                <a:solidFill>
                  <a:prstClr val="black"/>
                </a:solidFill>
              </a:rPr>
              <a:t>Também está disponível para a escolha coleções de </a:t>
            </a:r>
            <a:r>
              <a:rPr lang="pt-BR" sz="2300" b="1" dirty="0">
                <a:solidFill>
                  <a:prstClr val="black"/>
                </a:solidFill>
              </a:rPr>
              <a:t>Projetos Integradores</a:t>
            </a:r>
            <a:r>
              <a:rPr lang="pt-BR" sz="2300" dirty="0">
                <a:solidFill>
                  <a:prstClr val="black"/>
                </a:solidFill>
              </a:rPr>
              <a:t>, que são obras didáticas com propostas pedagógicas que integram no mínimo dois componentes curriculares. </a:t>
            </a:r>
          </a:p>
          <a:p>
            <a:pPr algn="just"/>
            <a:endParaRPr lang="pt-BR" sz="2300" dirty="0">
              <a:solidFill>
                <a:prstClr val="black"/>
              </a:solidFill>
            </a:endParaRPr>
          </a:p>
          <a:p>
            <a:pPr algn="just"/>
            <a:r>
              <a:rPr lang="pt-BR" sz="2300" dirty="0">
                <a:solidFill>
                  <a:prstClr val="black"/>
                </a:solidFill>
              </a:rPr>
              <a:t>Cada escola poderá escolher uma coleção de Projeto Integrador, independentemente de ter realizado escolha pelas coleções disciplinares ou interdisciplinares. Trata-se de uma opção a mais de material para as escolas.</a:t>
            </a:r>
          </a:p>
          <a:p>
            <a:pPr algn="just"/>
            <a:endParaRPr lang="pt-BR" sz="2300" dirty="0">
              <a:solidFill>
                <a:prstClr val="black"/>
              </a:solidFill>
            </a:endParaRPr>
          </a:p>
          <a:p>
            <a:pPr>
              <a:spcBef>
                <a:spcPct val="75000"/>
              </a:spcBef>
            </a:pPr>
            <a:r>
              <a:rPr lang="pt-BR" sz="2300" dirty="0">
                <a:solidFill>
                  <a:prstClr val="black"/>
                </a:solidFill>
              </a:rPr>
              <a:t>À medida que as coleções forem registradas, o sistema mostrará os códigos das coleções escolhidas.</a:t>
            </a:r>
          </a:p>
          <a:p>
            <a:pPr marL="0" indent="0" algn="just">
              <a:buNone/>
            </a:pPr>
            <a:endParaRPr lang="pt-BR" sz="2000" dirty="0"/>
          </a:p>
          <a:p>
            <a:pPr algn="just"/>
            <a:endParaRPr lang="pt-BR" sz="2000" dirty="0"/>
          </a:p>
          <a:p>
            <a:endParaRPr lang="pt-BR" sz="20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2984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just"/>
            <a:endParaRPr lang="pt-BR" sz="2800" dirty="0"/>
          </a:p>
          <a:p>
            <a:pPr marL="0" indent="0" algn="ctr">
              <a:buNone/>
            </a:pPr>
            <a:r>
              <a:rPr lang="pt-BR" sz="4000" b="1" dirty="0">
                <a:latin typeface="Segoe Print" panose="02000600000000000000" pitchFamily="2" charset="0"/>
              </a:rPr>
              <a:t>Gravação do Registro da Escolha </a:t>
            </a:r>
          </a:p>
          <a:p>
            <a:pPr marL="0" indent="0" algn="ctr">
              <a:buNone/>
            </a:pPr>
            <a:endParaRPr lang="pt-BR" sz="4000" b="1" dirty="0">
              <a:latin typeface="Segoe Print" panose="02000600000000000000" pitchFamily="2" charset="0"/>
            </a:endParaRPr>
          </a:p>
          <a:p>
            <a:pPr marL="0" indent="0" algn="just">
              <a:buNone/>
            </a:pPr>
            <a:r>
              <a:rPr lang="pt-BR" sz="2400" dirty="0"/>
              <a:t>A gravação do registro da escolha poderá ser alterada a qualquer momento, durante o período de  registro da escolha. Prevalecerá sempre o último registro gravado. Para alterar as coleções gravadas, basta selecionar outra coleção, desde que a </a:t>
            </a:r>
            <a:r>
              <a:rPr lang="pt-BR" sz="2400" b="1" u="sng" dirty="0"/>
              <a:t>escolha ainda não tenha sido finalizada</a:t>
            </a:r>
            <a:r>
              <a:rPr lang="pt-BR" sz="2400" dirty="0"/>
              <a:t>. </a:t>
            </a:r>
          </a:p>
          <a:p>
            <a:pPr marL="0" indent="0" algn="just">
              <a:buNone/>
            </a:pPr>
            <a:r>
              <a:rPr lang="pt-BR" sz="2800" dirty="0"/>
              <a:t>                                                    </a:t>
            </a:r>
          </a:p>
          <a:p>
            <a:pPr marL="0" indent="0" algn="just">
              <a:buNone/>
            </a:pPr>
            <a:endParaRPr lang="pt-BR" sz="2800" dirty="0"/>
          </a:p>
          <a:p>
            <a:pPr marL="0" indent="0" algn="just">
              <a:buNone/>
            </a:pPr>
            <a:endParaRPr lang="pt-BR" sz="2800" dirty="0"/>
          </a:p>
          <a:p>
            <a:pPr algn="just"/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669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Imagem 7"/>
          <p:cNvPicPr/>
          <p:nvPr/>
        </p:nvPicPr>
        <p:blipFill rotWithShape="1">
          <a:blip r:embed="rId3"/>
          <a:srcRect l="5034" t="20270" r="57477" b="5399"/>
          <a:stretch/>
        </p:blipFill>
        <p:spPr bwMode="auto">
          <a:xfrm>
            <a:off x="995264" y="2636912"/>
            <a:ext cx="7609184" cy="3384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Segoe Print" panose="02000600000000000000" pitchFamily="2" charset="0"/>
              </a:rPr>
              <a:t>Registrando a Escolha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Inicie o registro da escolha selecionando as coleções desejadas em 1ª e 2ª opção para todos os componentes curriculares:</a:t>
            </a:r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26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843808" y="2708920"/>
            <a:ext cx="547260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843808" y="3083123"/>
            <a:ext cx="547260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895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Segoe Print" panose="02000600000000000000" pitchFamily="2" charset="0"/>
              </a:rPr>
              <a:t>Registrando a Escolha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Caso deseje receber coleção de Projetos Integradores, registre a escolha selecionando a coleção desejada. </a:t>
            </a:r>
            <a:r>
              <a:rPr lang="pt-BR" sz="2400" b="1" dirty="0" err="1"/>
              <a:t>Obs</a:t>
            </a:r>
            <a:r>
              <a:rPr lang="pt-BR" sz="2400" b="1" dirty="0"/>
              <a:t>:</a:t>
            </a:r>
            <a:r>
              <a:rPr lang="pt-BR" sz="2400" dirty="0"/>
              <a:t> Caso não deseje receber coleção de Projetos Integradores selecione a opção "NÃO DESEJO RECEBER LIVROS DESTE COMPONENTE”.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27</a:t>
            </a:fld>
            <a:endParaRPr lang="pt-BR"/>
          </a:p>
        </p:txBody>
      </p:sp>
      <p:pic>
        <p:nvPicPr>
          <p:cNvPr id="2050" name="Picture 2" descr="C:\Users\76175928172.FNDE\Desktop\E-MAILS\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6984776" cy="334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505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1" y="-23639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Segoe Print" panose="02000600000000000000" pitchFamily="2" charset="0"/>
              </a:rPr>
              <a:t>Registrando a Escolha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1251" y="131003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Caso não deseje receber algum componente curricular selecione a opção “NÃO DESEJO RECEBER LIVROS DESTE COMPONENTE”.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28</a:t>
            </a:fld>
            <a:endParaRPr lang="pt-BR"/>
          </a:p>
        </p:txBody>
      </p:sp>
      <p:pic>
        <p:nvPicPr>
          <p:cNvPr id="2050" name="Picture 2" descr="C:\Users\76175928172.FNDE\Desktop\E-MAILS\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85" y="3140968"/>
            <a:ext cx="6228184" cy="272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666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/>
          <p:nvPr/>
        </p:nvPicPr>
        <p:blipFill rotWithShape="1">
          <a:blip r:embed="rId2"/>
          <a:srcRect l="5570" t="41539" r="57476" b="19712"/>
          <a:stretch/>
        </p:blipFill>
        <p:spPr bwMode="auto">
          <a:xfrm>
            <a:off x="733674" y="3321964"/>
            <a:ext cx="7294710" cy="25553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49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Segoe Print" panose="02000600000000000000" pitchFamily="2" charset="0"/>
              </a:rPr>
              <a:t>Registrando a Escolha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/>
              <a:t>Caso não deseje receber livro para algum ano específico, selecione o campo “Desejo excluir o atendimento para as seguintes séries” e clique no “x” indicando o (s) ano (s) que deseja excluir.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29</a:t>
            </a:fld>
            <a:endParaRPr lang="pt-BR"/>
          </a:p>
        </p:txBody>
      </p:sp>
      <p:cxnSp>
        <p:nvCxnSpPr>
          <p:cNvPr id="6" name="Conector de seta reta 5"/>
          <p:cNvCxnSpPr/>
          <p:nvPr/>
        </p:nvCxnSpPr>
        <p:spPr>
          <a:xfrm flipH="1" flipV="1">
            <a:off x="7092644" y="5229200"/>
            <a:ext cx="936104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2483768" y="4725144"/>
            <a:ext cx="331236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0713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" y="0"/>
            <a:ext cx="8971247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sz="6600" b="1" dirty="0">
                <a:latin typeface="Segoe Print" panose="02000600000000000000" pitchFamily="2" charset="0"/>
              </a:rPr>
              <a:t>Acessando o Sistema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02208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just"/>
            <a:endParaRPr lang="pt-BR" sz="2400" dirty="0"/>
          </a:p>
          <a:p>
            <a:pPr marL="0" lvl="0" indent="0" algn="ctr">
              <a:buNone/>
            </a:pPr>
            <a:r>
              <a:rPr lang="pt-BR" sz="2400" b="1" dirty="0">
                <a:latin typeface="Segoe Print" panose="02000600000000000000" pitchFamily="2" charset="0"/>
              </a:rPr>
              <a:t>Registrando a Escolha</a:t>
            </a:r>
            <a:endParaRPr lang="pt-BR" sz="2400" b="1" dirty="0">
              <a:solidFill>
                <a:srgbClr val="FF0000"/>
              </a:solidFill>
            </a:endParaRP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Você deverá anexar a ata de reunião ou apresentar justificativa para a não inclusão da ata no sistema.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Salvar a ata garante que houve a participação dos professores e dá transparência ao processo de escolha.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>
                <a:solidFill>
                  <a:srgbClr val="FF0000"/>
                </a:solidFill>
              </a:rPr>
              <a:t>Atenção!!</a:t>
            </a:r>
            <a:r>
              <a:rPr lang="pt-BR" sz="2400" dirty="0"/>
              <a:t> A ata poderá ter mais de uma página, porém deverá ser apenas </a:t>
            </a:r>
            <a:r>
              <a:rPr lang="pt-BR" sz="2400" b="1" u="sng" dirty="0"/>
              <a:t>um documento</a:t>
            </a:r>
            <a:r>
              <a:rPr lang="pt-BR" sz="2400" dirty="0"/>
              <a:t>. Além disso, o formato do arquivo deverá ser em </a:t>
            </a:r>
            <a:r>
              <a:rPr lang="pt-BR" sz="2400" b="1" u="sng" dirty="0"/>
              <a:t>PDF</a:t>
            </a:r>
            <a:r>
              <a:rPr lang="pt-BR" sz="2400" dirty="0"/>
              <a:t>.</a:t>
            </a:r>
          </a:p>
          <a:p>
            <a:pPr marL="0" lvl="0" indent="0" algn="just">
              <a:buNone/>
            </a:pPr>
            <a:endParaRPr lang="pt-BR" sz="240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11276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 rotWithShape="1">
          <a:blip r:embed="rId2"/>
          <a:srcRect t="9426" r="47301" b="44147"/>
          <a:stretch/>
        </p:blipFill>
        <p:spPr bwMode="auto">
          <a:xfrm>
            <a:off x="251520" y="3645024"/>
            <a:ext cx="8640960" cy="2401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3818425"/>
          </a:xfrm>
        </p:spPr>
        <p:txBody>
          <a:bodyPr>
            <a:normAutofit/>
          </a:bodyPr>
          <a:lstStyle/>
          <a:p>
            <a:pPr algn="just"/>
            <a:endParaRPr lang="pt-BR" sz="2400" dirty="0"/>
          </a:p>
          <a:p>
            <a:pPr marL="0" lvl="0" indent="0" algn="ctr">
              <a:buNone/>
            </a:pPr>
            <a:r>
              <a:rPr lang="pt-BR" sz="2400" b="1" dirty="0">
                <a:latin typeface="Segoe Print" panose="02000600000000000000" pitchFamily="2" charset="0"/>
              </a:rPr>
              <a:t>Registrando a Escolha</a:t>
            </a:r>
            <a:endParaRPr lang="pt-BR" sz="24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pt-BR" sz="2400" dirty="0"/>
          </a:p>
          <a:p>
            <a:pPr algn="just"/>
            <a:r>
              <a:rPr lang="pt-BR" sz="2400" dirty="0"/>
              <a:t>No Guia Digital PNLD 2020, na aba “Ata da Escolha”, foi disponibilizado um modelo online de ata, o que facilita o preenchimento dos dados pelas escolas. O documento preenchido deverá ser impresso e assinado pelas partes. Posteriormente deverá ser anexado, com as respectivas assinaturas, no sistema de escolha.</a:t>
            </a:r>
          </a:p>
          <a:p>
            <a:pPr marL="0" lvl="0" indent="0" algn="just">
              <a:buNone/>
            </a:pPr>
            <a:endParaRPr lang="pt-BR" sz="240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31</a:t>
            </a:fld>
            <a:endParaRPr lang="pt-BR"/>
          </a:p>
        </p:txBody>
      </p:sp>
      <p:cxnSp>
        <p:nvCxnSpPr>
          <p:cNvPr id="7" name="Conector de seta reta 5"/>
          <p:cNvCxnSpPr/>
          <p:nvPr/>
        </p:nvCxnSpPr>
        <p:spPr>
          <a:xfrm flipH="1" flipV="1">
            <a:off x="1043608" y="5120119"/>
            <a:ext cx="936104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251520" y="5035231"/>
            <a:ext cx="864096" cy="219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2467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664" y="-99392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Segoe Print" panose="02000600000000000000" pitchFamily="2" charset="0"/>
              </a:rPr>
              <a:t>Registrando a escolha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95536" y="908720"/>
            <a:ext cx="8229600" cy="5102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000" dirty="0"/>
          </a:p>
          <a:p>
            <a:pPr marL="0" indent="0" algn="just">
              <a:buNone/>
            </a:pPr>
            <a:r>
              <a:rPr lang="pt-BR" sz="2200" dirty="0"/>
              <a:t>Após gravar o registro da escolha é necessário anexar o arquivo da ata de escolha do PNLD 2020. </a:t>
            </a:r>
            <a:r>
              <a:rPr lang="pt-BR" sz="2200" b="1" dirty="0"/>
              <a:t>Atenção! </a:t>
            </a:r>
            <a:r>
              <a:rPr lang="pt-BR" sz="2200" dirty="0"/>
              <a:t>A ata deverá ser impressa, assinada pelos participantes da reunião de escolha, digitalizada e anexada no campo informado abaixo:</a:t>
            </a:r>
            <a:endParaRPr lang="pt-BR" sz="2000" dirty="0"/>
          </a:p>
          <a:p>
            <a:endParaRPr lang="pt-BR" sz="20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32</a:t>
            </a:fld>
            <a:endParaRPr lang="pt-BR"/>
          </a:p>
        </p:txBody>
      </p:sp>
      <p:pic>
        <p:nvPicPr>
          <p:cNvPr id="4098" name="Picture 2" descr="C:\Users\76175928172.FNDE\Desktop\E-MAILS\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8920"/>
            <a:ext cx="5984557" cy="255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20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" y="0"/>
            <a:ext cx="8971247" cy="6858000"/>
          </a:xfrm>
          <a:prstGeom prst="rect">
            <a:avLst/>
          </a:prstGeom>
        </p:spPr>
      </p:pic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384377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pt-BR" sz="6600" b="1" dirty="0">
                <a:latin typeface="Segoe Print" panose="02000600000000000000" pitchFamily="2" charset="0"/>
                <a:ea typeface="+mj-ea"/>
                <a:cs typeface="+mj-cs"/>
              </a:rPr>
              <a:t>Finalizando a Escolha</a:t>
            </a:r>
          </a:p>
        </p:txBody>
      </p:sp>
    </p:spTree>
    <p:extLst>
      <p:ext uri="{BB962C8B-B14F-4D97-AF65-F5344CB8AC3E}">
        <p14:creationId xmlns:p14="http://schemas.microsoft.com/office/powerpoint/2010/main" val="38800723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55"/>
            <a:ext cx="9144000" cy="6858000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 rotWithShape="1">
          <a:blip r:embed="rId3"/>
          <a:srcRect l="3856" t="17803" r="50621" b="47097"/>
          <a:stretch/>
        </p:blipFill>
        <p:spPr bwMode="auto">
          <a:xfrm>
            <a:off x="539552" y="2438399"/>
            <a:ext cx="8280919" cy="1782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just"/>
            <a:endParaRPr lang="pt-BR" sz="2400" dirty="0"/>
          </a:p>
          <a:p>
            <a:pPr marL="0" indent="0" algn="just">
              <a:buNone/>
            </a:pPr>
            <a:r>
              <a:rPr lang="pt-BR" sz="2400" dirty="0"/>
              <a:t>Você será direcionado para a aba nº 7 “Finalizar”. O sistema apresentará a tela abaixo com as coleções gravadas por sua escola. Para que sua escolha seja registrada, é necessário </a:t>
            </a:r>
            <a:r>
              <a:rPr lang="pt-BR" sz="2400" b="1" dirty="0"/>
              <a:t>finalizar o registro</a:t>
            </a:r>
            <a:r>
              <a:rPr lang="pt-BR" sz="2400" dirty="0"/>
              <a:t>. </a:t>
            </a:r>
          </a:p>
          <a:p>
            <a:pPr algn="just"/>
            <a:endParaRPr lang="pt-BR" sz="240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34</a:t>
            </a:fld>
            <a:endParaRPr lang="pt-BR"/>
          </a:p>
        </p:txBody>
      </p:sp>
      <p:cxnSp>
        <p:nvCxnSpPr>
          <p:cNvPr id="5" name="Conector de seta reta 4"/>
          <p:cNvCxnSpPr/>
          <p:nvPr/>
        </p:nvCxnSpPr>
        <p:spPr>
          <a:xfrm flipH="1" flipV="1">
            <a:off x="6948264" y="2708920"/>
            <a:ext cx="504056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383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just"/>
            <a:endParaRPr lang="pt-BR" sz="2400" dirty="0"/>
          </a:p>
          <a:p>
            <a:pPr lvl="0" algn="just"/>
            <a:r>
              <a:rPr lang="pt-BR" sz="2400" b="1" dirty="0">
                <a:solidFill>
                  <a:srgbClr val="FF0000"/>
                </a:solidFill>
              </a:rPr>
              <a:t>Informação importante: </a:t>
            </a:r>
            <a:r>
              <a:rPr lang="pt-BR" sz="2400" b="1" dirty="0"/>
              <a:t>ao FINALIZAR sua escolha, o registro não poderá mais ser alterado, mesmo que ainda esteja vigente o período de registro da escolha</a:t>
            </a:r>
            <a:r>
              <a:rPr lang="pt-BR" sz="2400" dirty="0"/>
              <a:t>. </a:t>
            </a:r>
          </a:p>
          <a:p>
            <a:pPr marL="0" lvl="0" indent="0" algn="just">
              <a:buNone/>
            </a:pPr>
            <a:endParaRPr lang="pt-BR" sz="2400" dirty="0"/>
          </a:p>
          <a:p>
            <a:pPr lvl="0" algn="just"/>
            <a:r>
              <a:rPr lang="pt-BR" sz="2400" dirty="0"/>
              <a:t>Certifique-se de que os livros registrados estão de acordo com a ata da reunião de escolha, antes de finalizar. Após a finalização, o último registro prevalecerá.</a:t>
            </a:r>
          </a:p>
          <a:p>
            <a:pPr marL="0" indent="0" algn="just">
              <a:buNone/>
            </a:pPr>
            <a:r>
              <a:rPr lang="pt-BR" sz="2400" dirty="0"/>
              <a:t>. 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lvl="0" algn="just"/>
            <a:endParaRPr lang="pt-BR" sz="240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07243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93096"/>
            <a:ext cx="2314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27968"/>
            <a:ext cx="8229600" cy="5793507"/>
          </a:xfrm>
        </p:spPr>
        <p:txBody>
          <a:bodyPr>
            <a:normAutofit/>
          </a:bodyPr>
          <a:lstStyle/>
          <a:p>
            <a:pPr algn="just"/>
            <a:endParaRPr lang="pt-BR" sz="2400" dirty="0"/>
          </a:p>
          <a:p>
            <a:pPr algn="just"/>
            <a:r>
              <a:rPr lang="pt-BR" sz="2400" dirty="0"/>
              <a:t>Ao clicar em DOWNLOAD COMPROVANTE, os sistema apresentará o comprovante de escolha.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 É necessário imprimir a ata de escolha e o comprovante de escolha e divulgá-los em local público e de fácil acesso para conhecimento da comunidade escolar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lvl="0" algn="just"/>
            <a:endParaRPr lang="pt-BR" sz="240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36</a:t>
            </a:fld>
            <a:endParaRPr lang="pt-BR"/>
          </a:p>
        </p:txBody>
      </p:sp>
      <p:cxnSp>
        <p:nvCxnSpPr>
          <p:cNvPr id="7" name="Conector de seta reta 6"/>
          <p:cNvCxnSpPr/>
          <p:nvPr/>
        </p:nvCxnSpPr>
        <p:spPr>
          <a:xfrm flipH="1" flipV="1">
            <a:off x="5298774" y="4521696"/>
            <a:ext cx="589808" cy="4278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0581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b="1" dirty="0">
                <a:latin typeface="Segoe Print" panose="02000600000000000000" pitchFamily="2" charset="0"/>
              </a:rPr>
              <a:t>Muita Atenção!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125" indent="-282575" algn="just">
              <a:lnSpc>
                <a:spcPct val="95000"/>
              </a:lnSpc>
              <a:spcAft>
                <a:spcPct val="40000"/>
              </a:spcAft>
            </a:pPr>
            <a:r>
              <a:rPr lang="pt-BR" dirty="0">
                <a:latin typeface="+mj-lt"/>
              </a:rPr>
              <a:t>Se sua escola </a:t>
            </a:r>
            <a:r>
              <a:rPr lang="pt-BR" u="sng" dirty="0">
                <a:latin typeface="+mj-lt"/>
              </a:rPr>
              <a:t>não acessar o Sistema ou não gravar sua escolha</a:t>
            </a:r>
            <a:r>
              <a:rPr lang="pt-BR" dirty="0">
                <a:latin typeface="+mj-lt"/>
              </a:rPr>
              <a:t> serão encaminhados, aleatoriamente, um dos títulos dentre aqueles aprovados constantes no guia, para cada componente curricular.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8385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b="1" dirty="0">
                <a:latin typeface="Segoe Print" panose="02000600000000000000" pitchFamily="2" charset="0"/>
              </a:rPr>
              <a:t>Importante!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>
                <a:latin typeface="+mj-lt"/>
              </a:rPr>
              <a:t>Os comunicados sobre a escolha serão encaminhadas para o e-mail cadastrado no PDDE Interativo. É importante mantê-lo atualizado. </a:t>
            </a:r>
          </a:p>
          <a:p>
            <a:pPr marL="0" indent="0" algn="just">
              <a:buNone/>
            </a:pPr>
            <a:endParaRPr lang="pt-BR" sz="2800" dirty="0">
              <a:latin typeface="+mj-lt"/>
            </a:endParaRPr>
          </a:p>
          <a:p>
            <a:pPr algn="just"/>
            <a:r>
              <a:rPr lang="pt-BR" sz="2800" dirty="0"/>
              <a:t>As orientações quanto aos procedimentos de escolha do PNLD 2020 estão disponíveis no portal do FNDE, em www.fnde.gov.br &gt;&gt; Programa &gt;&gt; Programas do Livro &gt;&gt; PNLD &gt;&gt; </a:t>
            </a:r>
            <a:r>
              <a:rPr lang="pt-BR" sz="2800" b="1" dirty="0"/>
              <a:t>Escolha PNLD 2020</a:t>
            </a:r>
            <a:r>
              <a:rPr lang="pt-BR" sz="2800" dirty="0"/>
              <a:t>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17941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b="1" dirty="0">
                <a:latin typeface="Segoe Print" panose="02000600000000000000" pitchFamily="2" charset="0"/>
              </a:rPr>
              <a:t>Importante!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79057"/>
          </a:xfrm>
        </p:spPr>
        <p:txBody>
          <a:bodyPr>
            <a:normAutofit/>
          </a:bodyPr>
          <a:lstStyle/>
          <a:p>
            <a:pPr algn="just"/>
            <a:r>
              <a:rPr lang="pt-BR" sz="2300" b="1" u="sng" dirty="0"/>
              <a:t>Em dezembro de 2019</a:t>
            </a:r>
            <a:r>
              <a:rPr lang="pt-BR" sz="2300" dirty="0"/>
              <a:t>, está prevista a abertura da aba “Alunado” para que as escolas preencham o quantitativo de matrículas efetivamente realizadas na escola, por etapa de ensino e série. Essas informações </a:t>
            </a:r>
            <a:r>
              <a:rPr lang="pt-BR" sz="2300" u="sng" dirty="0"/>
              <a:t>poderão</a:t>
            </a:r>
            <a:r>
              <a:rPr lang="pt-BR" sz="2300" dirty="0"/>
              <a:t> auxiliar o FNDE no momento da aquisição dos livros didáticos.</a:t>
            </a:r>
          </a:p>
          <a:p>
            <a:pPr algn="just"/>
            <a:endParaRPr lang="pt-BR" sz="2300" dirty="0"/>
          </a:p>
          <a:p>
            <a:pPr algn="just"/>
            <a:endParaRPr lang="pt-BR" sz="2300" dirty="0"/>
          </a:p>
          <a:p>
            <a:pPr algn="just"/>
            <a:endParaRPr lang="pt-BR" sz="2300" dirty="0"/>
          </a:p>
          <a:p>
            <a:pPr algn="just"/>
            <a:endParaRPr lang="pt-BR" sz="2300" dirty="0"/>
          </a:p>
          <a:p>
            <a:pPr algn="just"/>
            <a:r>
              <a:rPr lang="pt-BR" sz="2300" dirty="0"/>
              <a:t>Ressaltamos que a utilização do Censo Escolar 2018 e prévia do censo escolar 2019 </a:t>
            </a:r>
            <a:r>
              <a:rPr lang="pt-BR" sz="2300" b="1" u="sng" dirty="0"/>
              <a:t>é a base de dados, oficial e prioritária,</a:t>
            </a:r>
            <a:r>
              <a:rPr lang="pt-BR" sz="2300" b="1" dirty="0"/>
              <a:t> </a:t>
            </a:r>
            <a:r>
              <a:rPr lang="pt-BR" sz="2300" b="1" u="sng" dirty="0"/>
              <a:t>utilizada para aquisição do material do PNLD.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39</a:t>
            </a:fld>
            <a:endParaRPr lang="pt-BR"/>
          </a:p>
        </p:txBody>
      </p:sp>
      <p:pic>
        <p:nvPicPr>
          <p:cNvPr id="6" name="Imagem 5"/>
          <p:cNvPicPr/>
          <p:nvPr/>
        </p:nvPicPr>
        <p:blipFill rotWithShape="1">
          <a:blip r:embed="rId3"/>
          <a:srcRect l="3963" t="33510" r="47301" b="32978"/>
          <a:stretch/>
        </p:blipFill>
        <p:spPr bwMode="auto">
          <a:xfrm>
            <a:off x="457200" y="3212976"/>
            <a:ext cx="8229600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Conector de seta reta 5"/>
          <p:cNvCxnSpPr/>
          <p:nvPr/>
        </p:nvCxnSpPr>
        <p:spPr>
          <a:xfrm flipH="1" flipV="1">
            <a:off x="8436496" y="3450135"/>
            <a:ext cx="316632" cy="3301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7740352" y="3212976"/>
            <a:ext cx="79208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3128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pt-BR" b="1" dirty="0">
                <a:latin typeface="Segoe Print" panose="02000600000000000000" pitchFamily="2" charset="0"/>
              </a:rPr>
              <a:t>Acessando o Sistema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145435"/>
          </a:xfrm>
        </p:spPr>
        <p:txBody>
          <a:bodyPr>
            <a:noAutofit/>
          </a:bodyPr>
          <a:lstStyle/>
          <a:p>
            <a:pPr algn="just"/>
            <a:r>
              <a:rPr lang="pt-BR" sz="2300" dirty="0"/>
              <a:t>A escolha do PNLD 2020 será realizada no Sistema PDDE Interativo. </a:t>
            </a:r>
            <a:r>
              <a:rPr lang="pt-BR" sz="2300" b="1" dirty="0"/>
              <a:t>Não há mais envio de carta senha </a:t>
            </a:r>
            <a:r>
              <a:rPr lang="pt-BR" sz="2300" dirty="0"/>
              <a:t>para o registro da escolha. </a:t>
            </a:r>
          </a:p>
          <a:p>
            <a:pPr algn="just"/>
            <a:r>
              <a:rPr lang="pt-BR" sz="2300" dirty="0"/>
              <a:t>As escolas municipais ou estaduais que ainda </a:t>
            </a:r>
            <a:r>
              <a:rPr lang="pt-BR" sz="2300" b="1" dirty="0"/>
              <a:t>não tenham acesso ao sistema</a:t>
            </a:r>
            <a:r>
              <a:rPr lang="pt-BR" sz="2300" dirty="0"/>
              <a:t> devem solicitá-lo à Secretaria de Educação. </a:t>
            </a:r>
          </a:p>
          <a:p>
            <a:pPr algn="just"/>
            <a:r>
              <a:rPr lang="pt-BR" sz="2300" dirty="0"/>
              <a:t>As escolas federais que </a:t>
            </a:r>
            <a:r>
              <a:rPr lang="pt-BR" sz="2300" b="1" dirty="0"/>
              <a:t>não tenham acesso ao sistema</a:t>
            </a:r>
            <a:r>
              <a:rPr lang="pt-BR" sz="2300" dirty="0"/>
              <a:t> devem solicitá-lo ao FNDE. O diretor geral deverá encaminhar o termo de posse, um documento de identificação digitalizados e o CPF para livrodidatico@fnde.gov.br.</a:t>
            </a:r>
          </a:p>
          <a:p>
            <a:pPr algn="just"/>
            <a:r>
              <a:rPr lang="pt-BR" sz="2300" dirty="0"/>
              <a:t>Apenas o diretor da escola poderá realizar o registro dos livros escolhidos.</a:t>
            </a:r>
          </a:p>
          <a:p>
            <a:pPr algn="just"/>
            <a:r>
              <a:rPr lang="pt-BR" sz="2300" dirty="0"/>
              <a:t>Para acessar o Sistema, você precisa de um computador conectado à internet. Utilize o Mozilla Firefox ou o Google </a:t>
            </a:r>
            <a:r>
              <a:rPr lang="pt-BR" sz="2300" dirty="0" err="1"/>
              <a:t>Chrome</a:t>
            </a:r>
            <a:r>
              <a:rPr lang="pt-BR" sz="2300" dirty="0"/>
              <a:t> para realizar o seu registro. 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86448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Segoe Print" panose="02000600000000000000" pitchFamily="2" charset="0"/>
              </a:rPr>
              <a:t>Escolha sem Fraude!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3480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Se houver qualquer indício de fraude no registro da escolha, a direção da escola ou a secretaria de educação deve relatar o ocorrido ao FNDE imediatamente. </a:t>
            </a:r>
          </a:p>
          <a:p>
            <a:pPr algn="just"/>
            <a:r>
              <a:rPr lang="pt-BR" dirty="0">
                <a:solidFill>
                  <a:srgbClr val="FF0000"/>
                </a:solidFill>
              </a:rPr>
              <a:t>ATENÇÃO! </a:t>
            </a:r>
            <a:r>
              <a:rPr lang="pt-BR" sz="3000" b="1" dirty="0"/>
              <a:t>Não será necessário encaminhar boletim de ocorrência. </a:t>
            </a:r>
            <a:endParaRPr lang="pt-BR" dirty="0"/>
          </a:p>
          <a:p>
            <a:pPr algn="just"/>
            <a:r>
              <a:rPr lang="pt-BR" dirty="0"/>
              <a:t>É responsabilidade dos dirigentes e professores denunciar quaisquer violações às normas de conduta do PNLD por intermédio do e-mail: </a:t>
            </a:r>
            <a:r>
              <a:rPr lang="pt-BR" b="1" dirty="0">
                <a:hlinkClick r:id="rId3"/>
              </a:rPr>
              <a:t>ceac@fnde.gov.br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94188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 rot="19614274">
            <a:off x="-337665" y="2002755"/>
            <a:ext cx="7772400" cy="1470025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Segoe Print" panose="02000600000000000000" pitchFamily="2" charset="0"/>
              </a:rPr>
              <a:t>Fim!</a:t>
            </a:r>
          </a:p>
        </p:txBody>
      </p:sp>
    </p:spTree>
    <p:extLst>
      <p:ext uri="{BB962C8B-B14F-4D97-AF65-F5344CB8AC3E}">
        <p14:creationId xmlns:p14="http://schemas.microsoft.com/office/powerpoint/2010/main" val="2726735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latin typeface="Segoe Print" panose="02000600000000000000" pitchFamily="2" charset="0"/>
              </a:rPr>
              <a:t>Acessando o Sistema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/>
              <a:t>Na barra de endereços, digite o endereço pdeinterativo.mec.gov.br e clique </a:t>
            </a:r>
            <a:r>
              <a:rPr lang="pt-BR" sz="2800" i="1" dirty="0" err="1"/>
              <a:t>Enter</a:t>
            </a:r>
            <a:r>
              <a:rPr lang="pt-BR" sz="2800" dirty="0"/>
              <a:t> no teclado. </a:t>
            </a:r>
          </a:p>
          <a:p>
            <a:pPr marL="0" indent="0">
              <a:buNone/>
            </a:pPr>
            <a:endParaRPr lang="pt-BR" sz="2800" dirty="0"/>
          </a:p>
          <a:p>
            <a:endParaRPr lang="pt-BR" sz="2800" dirty="0"/>
          </a:p>
          <a:p>
            <a:pPr marL="0" indent="0">
              <a:buNone/>
            </a:pPr>
            <a:endParaRPr lang="pt-BR" sz="2800" dirty="0"/>
          </a:p>
          <a:p>
            <a:endParaRPr lang="pt-BR" sz="2800" dirty="0"/>
          </a:p>
          <a:p>
            <a:pPr algn="just"/>
            <a:r>
              <a:rPr lang="pt-BR" sz="2800" dirty="0"/>
              <a:t>Aguarde o portal do PDDE Interativo aparecer em sua tela.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5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3071242"/>
            <a:ext cx="5229403" cy="93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4860032" y="2880540"/>
            <a:ext cx="1339851" cy="36671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2374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latin typeface="Segoe Print" panose="02000600000000000000" pitchFamily="2" charset="0"/>
              </a:rPr>
              <a:t>Acessando o Sistema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0163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pt-BR" sz="2400" dirty="0"/>
          </a:p>
          <a:p>
            <a:pPr algn="just"/>
            <a:r>
              <a:rPr lang="pt-BR" sz="2800" dirty="0"/>
              <a:t>Para acessar o PDDE Interativo, a direção da escola deverá digitar o CPF e a mesma senha já utilizada para entrar no Sistema.</a:t>
            </a:r>
          </a:p>
          <a:p>
            <a:endParaRPr lang="pt-BR" sz="2800" dirty="0"/>
          </a:p>
          <a:p>
            <a:pPr marL="0" indent="11113"/>
            <a:endParaRPr lang="pt-BR" sz="2400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6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00787"/>
            <a:ext cx="3258666" cy="214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de seta reta 10"/>
          <p:cNvCxnSpPr/>
          <p:nvPr/>
        </p:nvCxnSpPr>
        <p:spPr bwMode="auto">
          <a:xfrm flipH="1">
            <a:off x="3275856" y="4005064"/>
            <a:ext cx="790176" cy="18814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Conector de seta reta 11"/>
          <p:cNvCxnSpPr/>
          <p:nvPr/>
        </p:nvCxnSpPr>
        <p:spPr bwMode="auto">
          <a:xfrm flipH="1">
            <a:off x="3328736" y="4459178"/>
            <a:ext cx="790176" cy="18814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48243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Segoe Print" panose="02000600000000000000" pitchFamily="2" charset="0"/>
              </a:rPr>
              <a:t>Acessando o Sistema</a:t>
            </a:r>
            <a:endParaRPr lang="pt-BR" dirty="0">
              <a:latin typeface="Segoe Print" panose="02000600000000000000" pitchFamily="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3000" dirty="0"/>
              <a:t>Agora ficou mais seguro o registro da Escolha do PNLD! O acesso ao sistema está vinculado ao CPF e senha do diretor. Para impedir fraudes, é importante que somente a direção da escola tenha acesso à senha do PDDE Interativo.</a:t>
            </a:r>
          </a:p>
          <a:p>
            <a:pPr algn="just"/>
            <a:r>
              <a:rPr lang="pt-BR" sz="3000" b="1" u="sng" dirty="0">
                <a:solidFill>
                  <a:srgbClr val="FF0000"/>
                </a:solidFill>
              </a:rPr>
              <a:t>Atenção</a:t>
            </a:r>
            <a:r>
              <a:rPr lang="pt-BR" sz="3000" dirty="0">
                <a:solidFill>
                  <a:srgbClr val="FF0000"/>
                </a:solidFill>
              </a:rPr>
              <a:t>: </a:t>
            </a:r>
            <a:r>
              <a:rPr lang="pt-BR" sz="3000" dirty="0"/>
              <a:t>O sigilo da senha é imprescindível!</a:t>
            </a:r>
          </a:p>
          <a:p>
            <a:r>
              <a:rPr lang="pt-BR" sz="3000" dirty="0"/>
              <a:t>Verifique se a senha é segura e se for o caso, troque sua senha!</a:t>
            </a:r>
          </a:p>
          <a:p>
            <a:pPr algn="just"/>
            <a:r>
              <a:rPr lang="pt-BR" sz="3000" dirty="0"/>
              <a:t>Caso a senha padrão do sistema não tenha sido alterada será exigida sua modificação para prosseguir.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6017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5389047"/>
          </a:xfrm>
        </p:spPr>
        <p:txBody>
          <a:bodyPr>
            <a:normAutofit/>
          </a:bodyPr>
          <a:lstStyle/>
          <a:p>
            <a:pPr lvl="0"/>
            <a:endParaRPr lang="pt-BR" sz="2400" dirty="0"/>
          </a:p>
          <a:p>
            <a:pPr lvl="0"/>
            <a:r>
              <a:rPr lang="pt-BR" sz="2400" dirty="0"/>
              <a:t>Ao acessar, clique na aba “Livro”: </a:t>
            </a:r>
          </a:p>
          <a:p>
            <a:r>
              <a:rPr lang="pt-BR" sz="2400" dirty="0"/>
              <a:t>O Sistema apresentará a tela abaixo: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r>
              <a:rPr lang="pt-BR" sz="2400" dirty="0"/>
              <a:t>Clique no ícone     l  que está localizado na coluna “Ação”.</a:t>
            </a:r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1763688" y="3830066"/>
            <a:ext cx="1008112" cy="504056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8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6750737" cy="341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33" y="5823680"/>
            <a:ext cx="363007" cy="34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de seta reta 5"/>
          <p:cNvCxnSpPr/>
          <p:nvPr/>
        </p:nvCxnSpPr>
        <p:spPr>
          <a:xfrm>
            <a:off x="35496" y="5244544"/>
            <a:ext cx="288032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1331640" y="484783"/>
            <a:ext cx="61746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latin typeface="Segoe Print" panose="02000600000000000000" pitchFamily="2" charset="0"/>
                <a:ea typeface="+mj-ea"/>
                <a:cs typeface="+mj-cs"/>
              </a:rPr>
              <a:t>Acessando o Sistema</a:t>
            </a:r>
          </a:p>
        </p:txBody>
      </p:sp>
      <p:pic>
        <p:nvPicPr>
          <p:cNvPr id="10" name="Imagem 9"/>
          <p:cNvPicPr/>
          <p:nvPr/>
        </p:nvPicPr>
        <p:blipFill rotWithShape="1">
          <a:blip r:embed="rId5"/>
          <a:srcRect l="1956" t="21340" r="94634" b="75778"/>
          <a:stretch/>
        </p:blipFill>
        <p:spPr bwMode="auto">
          <a:xfrm>
            <a:off x="4932040" y="1268760"/>
            <a:ext cx="1008112" cy="53427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Line 6"/>
          <p:cNvSpPr>
            <a:spLocks noChangeShapeType="1"/>
          </p:cNvSpPr>
          <p:nvPr/>
        </p:nvSpPr>
        <p:spPr bwMode="auto">
          <a:xfrm flipH="1" flipV="1">
            <a:off x="5796136" y="1628800"/>
            <a:ext cx="720080" cy="576064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341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0872" y="992281"/>
            <a:ext cx="8229600" cy="5389047"/>
          </a:xfrm>
        </p:spPr>
        <p:txBody>
          <a:bodyPr>
            <a:normAutofit/>
          </a:bodyPr>
          <a:lstStyle/>
          <a:p>
            <a:pPr lvl="0"/>
            <a:endParaRPr lang="pt-BR" sz="2400" dirty="0"/>
          </a:p>
          <a:p>
            <a:pPr lvl="0"/>
            <a:endParaRPr lang="pt-BR" sz="2400" dirty="0"/>
          </a:p>
          <a:p>
            <a:pPr marL="0" lvl="0" indent="0">
              <a:buNone/>
            </a:pPr>
            <a:r>
              <a:rPr lang="pt-BR" sz="2400" dirty="0"/>
              <a:t>Ao clicar no ícone       , o diretor deverá clicar em “Acessar NOVAS FUNCIONALIDADES”:</a:t>
            </a:r>
            <a:endParaRPr lang="pt-BR" sz="2400" dirty="0">
              <a:solidFill>
                <a:srgbClr val="FF0000"/>
              </a:solidFill>
            </a:endParaRPr>
          </a:p>
          <a:p>
            <a:pPr lvl="0"/>
            <a:endParaRPr lang="pt-BR" sz="2400" dirty="0"/>
          </a:p>
          <a:p>
            <a:pPr lvl="0"/>
            <a:endParaRPr lang="pt-BR" sz="2400" dirty="0"/>
          </a:p>
          <a:p>
            <a:pPr lvl="0"/>
            <a:endParaRPr lang="pt-BR" sz="2400" dirty="0"/>
          </a:p>
          <a:p>
            <a:pPr marL="0" lvl="0" indent="0">
              <a:buNone/>
            </a:pPr>
            <a:endParaRPr lang="pt-BR" sz="2400" dirty="0"/>
          </a:p>
          <a:p>
            <a:pPr marL="0" lvl="0" indent="0">
              <a:buNone/>
            </a:pPr>
            <a:endParaRPr lang="pt-BR" sz="2400" dirty="0"/>
          </a:p>
          <a:p>
            <a:pPr lvl="0"/>
            <a:endParaRPr lang="pt-BR" sz="2400" dirty="0"/>
          </a:p>
          <a:p>
            <a:pPr lvl="0"/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96F-C9EA-4579-97E3-1EA77BCEED26}" type="slidenum">
              <a:rPr lang="pt-BR" smtClean="0"/>
              <a:t>9</a:t>
            </a:fld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532" y="1875545"/>
            <a:ext cx="363007" cy="34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331640" y="484783"/>
            <a:ext cx="61746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latin typeface="Segoe Print" panose="02000600000000000000" pitchFamily="2" charset="0"/>
                <a:ea typeface="+mj-ea"/>
                <a:cs typeface="+mj-cs"/>
              </a:rPr>
              <a:t>Acessando o Sistema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 flipV="1">
            <a:off x="6012160" y="4732225"/>
            <a:ext cx="1133632" cy="647886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4723631" y="4581128"/>
            <a:ext cx="1432545" cy="3021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pic>
        <p:nvPicPr>
          <p:cNvPr id="1026" name="Picture 2" descr="C:\Users\76175928172.FNDE\Desktop\E-MAILS\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00" y="2852936"/>
            <a:ext cx="640871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3399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9976</TotalTime>
  <Words>1772</Words>
  <Application>Microsoft Office PowerPoint</Application>
  <PresentationFormat>Apresentação na tela (4:3)</PresentationFormat>
  <Paragraphs>231</Paragraphs>
  <Slides>41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5" baseType="lpstr">
      <vt:lpstr>Arial</vt:lpstr>
      <vt:lpstr>Calibri</vt:lpstr>
      <vt:lpstr>Segoe Print</vt:lpstr>
      <vt:lpstr>Tema do Office</vt:lpstr>
      <vt:lpstr>Passo a Passo para o Registro da Escolha - PNLD 2020</vt:lpstr>
      <vt:lpstr>Escolha PNLD 2020</vt:lpstr>
      <vt:lpstr>Acessando o Sistema</vt:lpstr>
      <vt:lpstr>Acessando o Sistema</vt:lpstr>
      <vt:lpstr>Acessando o Sistema</vt:lpstr>
      <vt:lpstr>Acessando o Sistema</vt:lpstr>
      <vt:lpstr>Acessando o Sistema</vt:lpstr>
      <vt:lpstr>Apresentação do PowerPoint</vt:lpstr>
      <vt:lpstr>Apresentação do PowerPoint</vt:lpstr>
      <vt:lpstr>Apresentação do PowerPoint</vt:lpstr>
      <vt:lpstr>Apresentação do PowerPoint</vt:lpstr>
      <vt:lpstr>Termos e Condições </vt:lpstr>
      <vt:lpstr>Apresentação do PowerPoint</vt:lpstr>
      <vt:lpstr>  Para prosseguir na escolha é necessário aceitar os termos e condições, no campo abaixo indicado.   </vt:lpstr>
      <vt:lpstr>   Como medida de segurança ao aceitar os termos e condições será aberta a tela abaixo onde devem ser informadas a data de nascimento do diretor e o nome de sua mãe.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Registro da Escolha</vt:lpstr>
      <vt:lpstr>Informando as coleções escolhidas</vt:lpstr>
      <vt:lpstr>Informando as coleções escolhidas</vt:lpstr>
      <vt:lpstr>Apresentação do PowerPoint</vt:lpstr>
      <vt:lpstr>Registrando a Escolha</vt:lpstr>
      <vt:lpstr>Registrando a Escolha</vt:lpstr>
      <vt:lpstr>Registrando a Escolha</vt:lpstr>
      <vt:lpstr>Registrando a Escolha</vt:lpstr>
      <vt:lpstr>Apresentação do PowerPoint</vt:lpstr>
      <vt:lpstr>Apresentação do PowerPoint</vt:lpstr>
      <vt:lpstr>Registrando a escolha</vt:lpstr>
      <vt:lpstr>Apresentação do PowerPoint</vt:lpstr>
      <vt:lpstr>Apresentação do PowerPoint</vt:lpstr>
      <vt:lpstr>Apresentação do PowerPoint</vt:lpstr>
      <vt:lpstr>Apresentação do PowerPoint</vt:lpstr>
      <vt:lpstr>Muita Atenção!</vt:lpstr>
      <vt:lpstr>Importante!</vt:lpstr>
      <vt:lpstr>Importante!</vt:lpstr>
      <vt:lpstr>Escolha sem Fraude!</vt:lpstr>
      <vt:lpstr>Fim!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Passo a Passo da Escolha do PNLD 2015 – Ensino Médio</dc:title>
  <dc:creator>CAMILA DE OLIVEIRA SILVA</dc:creator>
  <cp:lastModifiedBy>Italo De Aquino</cp:lastModifiedBy>
  <cp:revision>250</cp:revision>
  <cp:lastPrinted>2017-08-11T18:09:36Z</cp:lastPrinted>
  <dcterms:created xsi:type="dcterms:W3CDTF">2014-08-18T22:47:07Z</dcterms:created>
  <dcterms:modified xsi:type="dcterms:W3CDTF">2019-08-26T17:46:21Z</dcterms:modified>
</cp:coreProperties>
</file>