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3" r:id="rId3"/>
    <p:sldId id="274" r:id="rId4"/>
    <p:sldId id="276" r:id="rId5"/>
    <p:sldId id="278" r:id="rId6"/>
    <p:sldId id="299" r:id="rId7"/>
    <p:sldId id="300" r:id="rId8"/>
    <p:sldId id="301" r:id="rId9"/>
    <p:sldId id="279" r:id="rId10"/>
    <p:sldId id="286" r:id="rId11"/>
    <p:sldId id="288" r:id="rId12"/>
    <p:sldId id="294" r:id="rId13"/>
    <p:sldId id="298" r:id="rId14"/>
    <p:sldId id="292" r:id="rId15"/>
    <p:sldId id="297" r:id="rId16"/>
    <p:sldId id="302" r:id="rId17"/>
  </p:sldIdLst>
  <p:sldSz cx="9144000" cy="6858000" type="screen4x3"/>
  <p:notesSz cx="6858000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64">
          <p15:clr>
            <a:srgbClr val="A4A3A4"/>
          </p15:clr>
        </p15:guide>
        <p15:guide id="4" orient="horz" pos="4156">
          <p15:clr>
            <a:srgbClr val="A4A3A4"/>
          </p15:clr>
        </p15:guide>
        <p15:guide id="5" pos="385">
          <p15:clr>
            <a:srgbClr val="A4A3A4"/>
          </p15:clr>
        </p15:guide>
        <p15:guide id="6" pos="53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" initials="M" lastIdx="4" clrIdx="0">
    <p:extLst>
      <p:ext uri="{19B8F6BF-5375-455C-9EA6-DF929625EA0E}">
        <p15:presenceInfo xmlns:p15="http://schemas.microsoft.com/office/powerpoint/2012/main" userId="Marc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588"/>
    <a:srgbClr val="006600"/>
    <a:srgbClr val="800000"/>
    <a:srgbClr val="E7F6EF"/>
    <a:srgbClr val="71A0FF"/>
    <a:srgbClr val="6699FF"/>
    <a:srgbClr val="FFFFFF"/>
    <a:srgbClr val="B04008"/>
    <a:srgbClr val="F6CC18"/>
    <a:srgbClr val="F6B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0" autoAdjust="0"/>
    <p:restoredTop sz="90929"/>
  </p:normalViewPr>
  <p:slideViewPr>
    <p:cSldViewPr>
      <p:cViewPr varScale="1">
        <p:scale>
          <a:sx n="79" d="100"/>
          <a:sy n="79" d="100"/>
        </p:scale>
        <p:origin x="1296" y="84"/>
      </p:cViewPr>
      <p:guideLst>
        <p:guide orient="horz" pos="164"/>
        <p:guide orient="horz" pos="4156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93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852" y="0"/>
            <a:ext cx="2971593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41650-F7C9-4F1B-9914-050A6C859248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288"/>
            <a:ext cx="2971593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852" y="9429288"/>
            <a:ext cx="2971593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5603-C125-4644-8D6F-A0FAE922F4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32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chemeClr val="bg1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384"/>
          <a:stretch/>
        </p:blipFill>
        <p:spPr>
          <a:xfrm>
            <a:off x="0" y="0"/>
            <a:ext cx="920496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20E250B-1577-4C15-94CB-807BCE6DAFCB}"/>
              </a:ext>
            </a:extLst>
          </p:cNvPr>
          <p:cNvSpPr/>
          <p:nvPr/>
        </p:nvSpPr>
        <p:spPr>
          <a:xfrm>
            <a:off x="4427238" y="3140968"/>
            <a:ext cx="4320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b="1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Nacional </a:t>
            </a:r>
            <a:br>
              <a:rPr lang="pt-BR" sz="3200" b="1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b="1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Livro e do </a:t>
            </a:r>
            <a:br>
              <a:rPr lang="pt-BR" sz="3200" b="1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b="1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Didático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99619" y="1772816"/>
            <a:ext cx="4248845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PNLD 2020 Anos Finais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D154470-4083-4DE6-8494-E7C3CE93F8EC}"/>
              </a:ext>
            </a:extLst>
          </p:cNvPr>
          <p:cNvSpPr/>
          <p:nvPr/>
        </p:nvSpPr>
        <p:spPr>
          <a:xfrm>
            <a:off x="611187" y="814656"/>
            <a:ext cx="7921625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da Escolha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187" y="1678752"/>
            <a:ext cx="7921626" cy="427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 do Guia do PNLD 2019.</a:t>
            </a:r>
          </a:p>
          <a:p>
            <a:pPr marL="261938" indent="-261938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Observar caráter participativo da escolha.</a:t>
            </a:r>
          </a:p>
          <a:p>
            <a:pPr marL="261938" indent="-261938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Reunião com participação de professores.</a:t>
            </a:r>
          </a:p>
          <a:p>
            <a:pPr marL="261938" indent="-261938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Selecionar duas opções para cada disciplina.</a:t>
            </a:r>
          </a:p>
          <a:p>
            <a:pPr marL="261938" indent="-261938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Confecção de Ata de Escolha.</a:t>
            </a:r>
          </a:p>
          <a:p>
            <a:pPr marL="261938" indent="-261938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e divulgação do comprovante de escolha.</a:t>
            </a:r>
          </a:p>
        </p:txBody>
      </p:sp>
    </p:spTree>
    <p:extLst>
      <p:ext uri="{BB962C8B-B14F-4D97-AF65-F5344CB8AC3E}">
        <p14:creationId xmlns:p14="http://schemas.microsoft.com/office/powerpoint/2010/main" val="37216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68F7B87-A180-4C6F-8FE3-CE91EDCE2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85187"/>
              </p:ext>
            </p:extLst>
          </p:nvPr>
        </p:nvGraphicFramePr>
        <p:xfrm>
          <a:off x="624260" y="913214"/>
          <a:ext cx="7921627" cy="5612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1556">
                  <a:extLst>
                    <a:ext uri="{9D8B030D-6E8A-4147-A177-3AD203B41FA5}">
                      <a16:colId xmlns:a16="http://schemas.microsoft.com/office/drawing/2014/main" val="97402001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77790326"/>
                    </a:ext>
                  </a:extLst>
                </a:gridCol>
                <a:gridCol w="2893767">
                  <a:extLst>
                    <a:ext uri="{9D8B030D-6E8A-4147-A177-3AD203B41FA5}">
                      <a16:colId xmlns:a16="http://schemas.microsoft.com/office/drawing/2014/main" val="162323680"/>
                    </a:ext>
                  </a:extLst>
                </a:gridCol>
              </a:tblGrid>
              <a:tr h="6332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9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Disciplinares</a:t>
                      </a:r>
                      <a:endParaRPr lang="pt-BR" sz="29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1A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9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Interdisciplinares</a:t>
                      </a:r>
                      <a:endParaRPr lang="pt-BR" sz="29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1A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9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Projetos Integradores (optativos) </a:t>
                      </a:r>
                      <a:endParaRPr lang="pt-BR" sz="29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1A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00611"/>
                  </a:ext>
                </a:extLst>
              </a:tr>
              <a:tr h="12581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Arte                              Ciências           Educação Física (prof.)    Geografia                     </a:t>
                      </a:r>
                      <a:r>
                        <a:rPr lang="pt-BR" sz="2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História</a:t>
                      </a:r>
                    </a:p>
                    <a:p>
                      <a:pPr algn="ctr" fontAlgn="ctr"/>
                      <a:r>
                        <a:rPr lang="pt-BR" sz="2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Inglês</a:t>
                      </a:r>
                    </a:p>
                    <a:p>
                      <a:pPr algn="ctr" fontAlgn="ctr"/>
                      <a:r>
                        <a:rPr lang="pt-BR" sz="2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Língua </a:t>
                      </a:r>
                      <a:r>
                        <a:rPr lang="pt-BR" sz="28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Portuguesa Matemática</a:t>
                      </a:r>
                      <a:endParaRPr lang="pt-BR" sz="2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Área de </a:t>
                      </a:r>
                      <a:r>
                        <a:rPr lang="pt-BR" sz="2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Linguagens</a:t>
                      </a:r>
                      <a:endParaRPr lang="pt-BR" sz="2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Integração de componentes curriculares.</a:t>
                      </a:r>
                    </a:p>
                    <a:p>
                      <a:pPr algn="ctr" fontAlgn="ctr"/>
                      <a:r>
                        <a:rPr lang="pt-BR" sz="2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Composta </a:t>
                      </a:r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por dois volumes bienais:  6º/7º </a:t>
                      </a:r>
                      <a:r>
                        <a:rPr lang="pt-BR" sz="2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anos </a:t>
                      </a:r>
                      <a:endParaRPr lang="pt-BR" sz="2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8º/9º </a:t>
                      </a:r>
                      <a:r>
                        <a:rPr lang="pt-BR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anos</a:t>
                      </a:r>
                      <a:r>
                        <a:rPr lang="pt-BR" sz="2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pt-BR" sz="2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1587619"/>
                  </a:ext>
                </a:extLst>
              </a:tr>
              <a:tr h="15029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Língua </a:t>
                      </a:r>
                      <a:r>
                        <a:rPr lang="pt-BR" sz="2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Portuguesa </a:t>
                      </a:r>
                      <a:r>
                        <a:rPr lang="pt-BR" sz="28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lang="pt-BR" sz="28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pt-BR" sz="28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&amp; </a:t>
                      </a:r>
                      <a:r>
                        <a:rPr lang="pt-BR" sz="2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Arte</a:t>
                      </a:r>
                      <a:endParaRPr lang="pt-BR" sz="2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96675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11188" y="193134"/>
            <a:ext cx="79216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de Livros</a:t>
            </a:r>
          </a:p>
        </p:txBody>
      </p:sp>
    </p:spTree>
    <p:extLst>
      <p:ext uri="{BB962C8B-B14F-4D97-AF65-F5344CB8AC3E}">
        <p14:creationId xmlns:p14="http://schemas.microsoft.com/office/powerpoint/2010/main" val="4289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68F7B87-A180-4C6F-8FE3-CE91EDCE2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80633"/>
              </p:ext>
            </p:extLst>
          </p:nvPr>
        </p:nvGraphicFramePr>
        <p:xfrm>
          <a:off x="683568" y="1670236"/>
          <a:ext cx="7777237" cy="3774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2094">
                  <a:extLst>
                    <a:ext uri="{9D8B030D-6E8A-4147-A177-3AD203B41FA5}">
                      <a16:colId xmlns:a16="http://schemas.microsoft.com/office/drawing/2014/main" val="974020010"/>
                    </a:ext>
                  </a:extLst>
                </a:gridCol>
                <a:gridCol w="4095143">
                  <a:extLst>
                    <a:ext uri="{9D8B030D-6E8A-4147-A177-3AD203B41FA5}">
                      <a16:colId xmlns:a16="http://schemas.microsoft.com/office/drawing/2014/main" val="277790326"/>
                    </a:ext>
                  </a:extLst>
                </a:gridCol>
              </a:tblGrid>
              <a:tr h="6407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Disciplinares</a:t>
                      </a:r>
                      <a:endParaRPr lang="pt-BR" sz="3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1A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Interdisciplinares</a:t>
                      </a:r>
                      <a:endParaRPr lang="pt-BR" sz="3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1A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00611"/>
                  </a:ext>
                </a:extLst>
              </a:tr>
              <a:tr h="31342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u="none" strike="noStrike" kern="1200" baseline="0" dirty="0"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Arte</a:t>
                      </a:r>
                    </a:p>
                    <a:p>
                      <a:pPr algn="ctr" fontAlgn="ctr"/>
                      <a:endParaRPr lang="pt-BR" sz="2000" b="1" u="none" strike="noStrike" kern="1200" baseline="0" dirty="0"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pt-BR" sz="3200" b="1" u="none" strike="noStrike" kern="1200" baseline="0" dirty="0"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Língua Portuguesa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Língua </a:t>
                      </a:r>
                      <a:r>
                        <a:rPr lang="pt-BR" sz="3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Portuguesa </a:t>
                      </a:r>
                      <a:r>
                        <a:rPr lang="pt-BR" sz="3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lang="pt-BR" sz="3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pt-BR" sz="3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&amp; </a:t>
                      </a:r>
                    </a:p>
                    <a:p>
                      <a:pPr algn="ctr" fontAlgn="ctr"/>
                      <a:r>
                        <a:rPr lang="pt-BR" sz="3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Arte</a:t>
                      </a:r>
                    </a:p>
                    <a:p>
                      <a:pPr algn="ctr" fontAlgn="ctr"/>
                      <a:endParaRPr lang="pt-BR" sz="150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pt-BR" sz="3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(bloqueado)</a:t>
                      </a:r>
                    </a:p>
                  </a:txBody>
                  <a:tcPr marL="9525" marR="9525" marT="9525" marB="0" anchor="ctr"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87619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11188" y="692696"/>
            <a:ext cx="79216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de Livros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4728208" y="2744352"/>
            <a:ext cx="3384376" cy="1512168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pt-BR" sz="3200" b="1" baseline="0" dirty="0">
                <a:solidFill>
                  <a:schemeClr val="bg1"/>
                </a:solidFill>
                <a:latin typeface="Calibri" pitchFamily="34" charset="0"/>
              </a:rPr>
              <a:t>Língua </a:t>
            </a:r>
            <a:r>
              <a:rPr lang="pt-BR" sz="3200" b="1" baseline="0" dirty="0">
                <a:solidFill>
                  <a:schemeClr val="bg1"/>
                </a:solidFill>
                <a:latin typeface="Calibri" pitchFamily="34" charset="0"/>
              </a:rPr>
              <a:t>Portuguesa </a:t>
            </a:r>
            <a:r>
              <a:rPr lang="pt-BR" sz="3200" b="1" baseline="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pt-BR" sz="3200" b="1" baseline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t-BR" sz="3200" b="1" baseline="0" dirty="0">
                <a:solidFill>
                  <a:schemeClr val="bg1"/>
                </a:solidFill>
                <a:latin typeface="Calibri" pitchFamily="34" charset="0"/>
              </a:rPr>
              <a:t>&amp; </a:t>
            </a:r>
          </a:p>
          <a:p>
            <a:pPr algn="ctr" fontAlgn="ctr"/>
            <a:r>
              <a:rPr lang="pt-BR" sz="3200" b="1" baseline="0" dirty="0">
                <a:solidFill>
                  <a:schemeClr val="bg1"/>
                </a:solidFill>
                <a:latin typeface="Calibri" pitchFamily="34" charset="0"/>
              </a:rPr>
              <a:t>Arte</a:t>
            </a:r>
          </a:p>
        </p:txBody>
      </p:sp>
    </p:spTree>
    <p:extLst>
      <p:ext uri="{BB962C8B-B14F-4D97-AF65-F5344CB8AC3E}">
        <p14:creationId xmlns:p14="http://schemas.microsoft.com/office/powerpoint/2010/main" val="4289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68F7B87-A180-4C6F-8FE3-CE91EDCE2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71957"/>
              </p:ext>
            </p:extLst>
          </p:nvPr>
        </p:nvGraphicFramePr>
        <p:xfrm>
          <a:off x="683568" y="1670236"/>
          <a:ext cx="7777237" cy="3774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2094">
                  <a:extLst>
                    <a:ext uri="{9D8B030D-6E8A-4147-A177-3AD203B41FA5}">
                      <a16:colId xmlns:a16="http://schemas.microsoft.com/office/drawing/2014/main" val="974020010"/>
                    </a:ext>
                  </a:extLst>
                </a:gridCol>
                <a:gridCol w="4095143">
                  <a:extLst>
                    <a:ext uri="{9D8B030D-6E8A-4147-A177-3AD203B41FA5}">
                      <a16:colId xmlns:a16="http://schemas.microsoft.com/office/drawing/2014/main" val="277790326"/>
                    </a:ext>
                  </a:extLst>
                </a:gridCol>
              </a:tblGrid>
              <a:tr h="6407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Disciplinares</a:t>
                      </a:r>
                      <a:endParaRPr lang="pt-BR" sz="3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1A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Interdisciplinares</a:t>
                      </a:r>
                      <a:endParaRPr lang="pt-BR" sz="3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1A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00611"/>
                  </a:ext>
                </a:extLst>
              </a:tr>
              <a:tr h="31342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Arte</a:t>
                      </a:r>
                    </a:p>
                    <a:p>
                      <a:pPr algn="ctr" fontAlgn="ctr"/>
                      <a:endParaRPr lang="pt-BR" sz="20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pt-BR" sz="32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Língua Portuguesa</a:t>
                      </a:r>
                    </a:p>
                    <a:p>
                      <a:pPr algn="ctr" fontAlgn="ctr"/>
                      <a:endParaRPr lang="pt-BR" sz="20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(bloqueado)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u="none" strike="noStrike" kern="1200" baseline="0" dirty="0" smtClean="0"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Língua Portuguesa </a:t>
                      </a:r>
                      <a:r>
                        <a:rPr lang="pt-BR" sz="3200" b="1" u="none" strike="noStrike" baseline="0" dirty="0"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lang="pt-BR" sz="3200" b="1" u="none" strike="noStrike" baseline="0" dirty="0"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pt-BR" sz="3200" b="1" u="none" strike="noStrike" baseline="0" dirty="0"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&amp; </a:t>
                      </a:r>
                    </a:p>
                    <a:p>
                      <a:pPr algn="ctr" fontAlgn="ctr"/>
                      <a:r>
                        <a:rPr lang="pt-BR" sz="3200" b="1" u="none" strike="noStrike" baseline="0" dirty="0"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Arte</a:t>
                      </a:r>
                    </a:p>
                  </a:txBody>
                  <a:tcPr marL="9525" marR="9525" marT="9525" marB="0" anchor="ctr"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87619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 bwMode="auto">
          <a:xfrm>
            <a:off x="876352" y="2793120"/>
            <a:ext cx="3312368" cy="57606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200" b="1" baseline="0" dirty="0">
                <a:solidFill>
                  <a:schemeClr val="bg1"/>
                </a:solidFill>
                <a:latin typeface="Calibri" pitchFamily="34" charset="0"/>
              </a:rPr>
              <a:t>Arte</a:t>
            </a:r>
            <a:endParaRPr kumimoji="0" lang="pt-BR" sz="32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827584" y="3608448"/>
            <a:ext cx="3384376" cy="57606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pt-BR" sz="3200" b="1" baseline="0" dirty="0">
                <a:solidFill>
                  <a:schemeClr val="bg1"/>
                </a:solidFill>
                <a:latin typeface="Calibri" pitchFamily="34" charset="0"/>
              </a:rPr>
              <a:t>Língua Portuguesa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188" y="692696"/>
            <a:ext cx="79216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de Livros</a:t>
            </a:r>
          </a:p>
        </p:txBody>
      </p:sp>
    </p:spTree>
    <p:extLst>
      <p:ext uri="{BB962C8B-B14F-4D97-AF65-F5344CB8AC3E}">
        <p14:creationId xmlns:p14="http://schemas.microsoft.com/office/powerpoint/2010/main" val="16696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692"/>
            <a:ext cx="9144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64EE875-7811-4C00-8932-BC65AD8FDDB0}"/>
              </a:ext>
            </a:extLst>
          </p:cNvPr>
          <p:cNvSpPr/>
          <p:nvPr/>
        </p:nvSpPr>
        <p:spPr>
          <a:xfrm>
            <a:off x="611187" y="548680"/>
            <a:ext cx="7921625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Lembretes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3568" y="1295469"/>
            <a:ext cx="784924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3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Digitação</a:t>
            </a:r>
            <a:r>
              <a:rPr lang="pt-BR" sz="33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abrir, fechar, </a:t>
            </a:r>
            <a:r>
              <a:rPr lang="pt-BR" sz="33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gravar.</a:t>
            </a:r>
            <a:endParaRPr lang="pt-BR" sz="33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3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Opções </a:t>
            </a:r>
            <a:r>
              <a:rPr lang="pt-BR" sz="33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para o ciclo de 4 anos (</a:t>
            </a:r>
            <a:r>
              <a:rPr lang="pt-BR" sz="33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eliminação/exclusão).</a:t>
            </a:r>
            <a:endParaRPr lang="pt-BR" sz="33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3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Escolha </a:t>
            </a:r>
            <a:r>
              <a:rPr lang="pt-BR" sz="33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 ser de editoras </a:t>
            </a:r>
            <a:r>
              <a:rPr lang="pt-BR" sz="33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diferentes.</a:t>
            </a:r>
            <a:endParaRPr lang="pt-BR" sz="33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ta para a direita 4"/>
          <p:cNvSpPr/>
          <p:nvPr/>
        </p:nvSpPr>
        <p:spPr bwMode="auto">
          <a:xfrm>
            <a:off x="611188" y="5916793"/>
            <a:ext cx="792460" cy="392527"/>
          </a:xfrm>
          <a:prstGeom prst="rightArrow">
            <a:avLst/>
          </a:prstGeom>
          <a:solidFill>
            <a:srgbClr val="0245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692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55203" y="567839"/>
            <a:ext cx="777723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Selecionar </a:t>
            </a: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duas opções (1ª/2ª) de editoras </a:t>
            </a: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diferentes.</a:t>
            </a:r>
            <a:endParaRPr lang="pt-BR" sz="32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acessar/não </a:t>
            </a: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gravar, </a:t>
            </a: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enviado um dos </a:t>
            </a: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títulos. </a:t>
            </a:r>
            <a:endParaRPr lang="pt-BR" sz="32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Inserir </a:t>
            </a: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 de Escolha no PDDE – Interativo e </a:t>
            </a: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divulgá-la.</a:t>
            </a:r>
            <a:endParaRPr lang="pt-BR" sz="32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384"/>
          <a:stretch/>
        </p:blipFill>
        <p:spPr>
          <a:xfrm>
            <a:off x="0" y="0"/>
            <a:ext cx="920496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20E250B-1577-4C15-94CB-807BCE6DAFCB}"/>
              </a:ext>
            </a:extLst>
          </p:cNvPr>
          <p:cNvSpPr/>
          <p:nvPr/>
        </p:nvSpPr>
        <p:spPr>
          <a:xfrm>
            <a:off x="4427238" y="3068960"/>
            <a:ext cx="4320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4000" b="1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  <a:endParaRPr lang="pt-BR" sz="4000" b="1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8168A7F-41B5-4AFC-ADE1-95C8CDF9DE0D}"/>
              </a:ext>
            </a:extLst>
          </p:cNvPr>
          <p:cNvSpPr/>
          <p:nvPr/>
        </p:nvSpPr>
        <p:spPr>
          <a:xfrm>
            <a:off x="611187" y="1340768"/>
            <a:ext cx="7921625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4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Constituição </a:t>
            </a:r>
            <a:r>
              <a:rPr lang="pt-BR" sz="34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Federal, </a:t>
            </a:r>
            <a:r>
              <a:rPr lang="pt-BR" sz="34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208, inciso VII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4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LDB – Lei nº 9.394/1996</a:t>
            </a:r>
            <a:endParaRPr lang="pt-BR" sz="34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4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Nacional de Educação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4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Nacional Comum Curricular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4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Federal </a:t>
            </a:r>
            <a:r>
              <a:rPr lang="pt-BR" sz="34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 9.099/2017</a:t>
            </a:r>
            <a:endParaRPr lang="pt-BR" sz="34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34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Resolução 15/2018 CD – FNDE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187" y="548680"/>
            <a:ext cx="7921625" cy="667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Legais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29769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AA926EF-C1AE-4E4D-8BC6-8E95DDB5E8BF}"/>
              </a:ext>
            </a:extLst>
          </p:cNvPr>
          <p:cNvSpPr/>
          <p:nvPr/>
        </p:nvSpPr>
        <p:spPr>
          <a:xfrm>
            <a:off x="539552" y="2748260"/>
            <a:ext cx="7921625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500"/>
              </a:spcAft>
              <a:buFont typeface="Arial" pitchFamily="34" charset="0"/>
              <a:buChar char="•"/>
            </a:pPr>
            <a:r>
              <a:rPr lang="pt-BR" sz="30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de 4 anos </a:t>
            </a:r>
            <a:r>
              <a:rPr lang="pt-BR" sz="30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30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– </a:t>
            </a:r>
            <a:r>
              <a:rPr lang="pt-BR" sz="30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2023). </a:t>
            </a:r>
            <a:endParaRPr lang="pt-BR" sz="30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spcAft>
                <a:spcPts val="500"/>
              </a:spcAft>
              <a:buFont typeface="Arial" pitchFamily="34" charset="0"/>
              <a:buChar char="•"/>
            </a:pPr>
            <a:r>
              <a:rPr lang="pt-BR" sz="30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Exemplar </a:t>
            </a:r>
            <a:r>
              <a:rPr lang="pt-BR" sz="30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impresso.</a:t>
            </a:r>
            <a:endParaRPr lang="pt-BR" sz="30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spcAft>
                <a:spcPts val="500"/>
              </a:spcAft>
              <a:buFont typeface="Arial" pitchFamily="34" charset="0"/>
              <a:buChar char="•"/>
            </a:pPr>
            <a:r>
              <a:rPr lang="pt-BR" sz="30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Livro </a:t>
            </a:r>
            <a:r>
              <a:rPr lang="pt-BR" sz="30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reutilizável.</a:t>
            </a:r>
            <a:endParaRPr lang="pt-BR" sz="30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spcAft>
                <a:spcPts val="500"/>
              </a:spcAft>
              <a:buFont typeface="Arial" pitchFamily="34" charset="0"/>
              <a:buChar char="•"/>
            </a:pPr>
            <a:r>
              <a:rPr lang="pt-BR" sz="30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Atenderá </a:t>
            </a:r>
            <a:r>
              <a:rPr lang="pt-BR" sz="30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6º </a:t>
            </a:r>
            <a:r>
              <a:rPr lang="pt-BR" sz="30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9º </a:t>
            </a:r>
            <a:r>
              <a:rPr lang="pt-BR" sz="30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ano.</a:t>
            </a:r>
            <a:endParaRPr lang="pt-BR" sz="30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187" y="1844824"/>
            <a:ext cx="50409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Livro do Aluno</a:t>
            </a:r>
          </a:p>
        </p:txBody>
      </p:sp>
    </p:spTree>
    <p:extLst>
      <p:ext uri="{BB962C8B-B14F-4D97-AF65-F5344CB8AC3E}">
        <p14:creationId xmlns:p14="http://schemas.microsoft.com/office/powerpoint/2010/main" val="17908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C9977AD-FA27-48A2-B87F-9A6611BB6D20}"/>
              </a:ext>
            </a:extLst>
          </p:cNvPr>
          <p:cNvSpPr/>
          <p:nvPr/>
        </p:nvSpPr>
        <p:spPr>
          <a:xfrm>
            <a:off x="515168" y="1263238"/>
            <a:ext cx="828092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29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Exemplar impresso.</a:t>
            </a:r>
          </a:p>
          <a:p>
            <a:pPr marL="261938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29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digital complementar:</a:t>
            </a:r>
          </a:p>
          <a:p>
            <a:pPr marL="609600" indent="-3540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9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Planos de desenvolvimento </a:t>
            </a:r>
            <a:r>
              <a:rPr lang="pt-BR" sz="29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bimestral/trimestral;</a:t>
            </a:r>
            <a:endParaRPr lang="pt-BR" sz="29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 indent="-3540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9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Sequências didáticas;</a:t>
            </a:r>
            <a:endParaRPr lang="pt-BR" sz="29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 indent="-3540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9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Propostas </a:t>
            </a:r>
            <a:r>
              <a:rPr lang="pt-BR" sz="29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acompanhamento </a:t>
            </a:r>
            <a:r>
              <a:rPr lang="pt-BR" sz="29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aprendizagem.</a:t>
            </a:r>
            <a:endParaRPr lang="pt-BR" sz="29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1938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29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Acompanha </a:t>
            </a:r>
            <a:r>
              <a:rPr lang="pt-BR" sz="29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DVD.</a:t>
            </a:r>
            <a:endParaRPr lang="pt-BR" sz="29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1938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29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“U”.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187" y="512104"/>
            <a:ext cx="7921625" cy="667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 do Professor</a:t>
            </a:r>
          </a:p>
        </p:txBody>
      </p:sp>
    </p:spTree>
    <p:extLst>
      <p:ext uri="{BB962C8B-B14F-4D97-AF65-F5344CB8AC3E}">
        <p14:creationId xmlns:p14="http://schemas.microsoft.com/office/powerpoint/2010/main" val="9122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F7C004C-E70D-4DDE-A81A-BD28E51D746B}"/>
              </a:ext>
            </a:extLst>
          </p:cNvPr>
          <p:cNvSpPr/>
          <p:nvPr/>
        </p:nvSpPr>
        <p:spPr>
          <a:xfrm>
            <a:off x="-1" y="333218"/>
            <a:ext cx="9144001" cy="667490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“U”</a:t>
            </a:r>
          </a:p>
        </p:txBody>
      </p:sp>
    </p:spTree>
    <p:extLst>
      <p:ext uri="{BB962C8B-B14F-4D97-AF65-F5344CB8AC3E}">
        <p14:creationId xmlns:p14="http://schemas.microsoft.com/office/powerpoint/2010/main" val="661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0" y="0"/>
            <a:ext cx="9152760" cy="686457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92556" y="1268760"/>
            <a:ext cx="748920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 aos exercícios </a:t>
            </a: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propostos.</a:t>
            </a:r>
            <a:endParaRPr lang="pt-BR" sz="32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Conteúdo </a:t>
            </a: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 </a:t>
            </a: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professor.</a:t>
            </a:r>
            <a:endParaRPr lang="pt-BR" sz="32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Orientações </a:t>
            </a: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didático-pedagógicas.</a:t>
            </a:r>
            <a:endParaRPr lang="pt-BR" sz="32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de </a:t>
            </a:r>
            <a:r>
              <a:rPr lang="pt-BR" sz="3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habilidades.</a:t>
            </a:r>
            <a:endParaRPr lang="pt-BR" sz="32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F7C004C-E70D-4DDE-A81A-BD28E51D746B}"/>
              </a:ext>
            </a:extLst>
          </p:cNvPr>
          <p:cNvSpPr/>
          <p:nvPr/>
        </p:nvSpPr>
        <p:spPr>
          <a:xfrm>
            <a:off x="-1" y="440418"/>
            <a:ext cx="9144001" cy="667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“U”</a:t>
            </a:r>
          </a:p>
        </p:txBody>
      </p:sp>
    </p:spTree>
    <p:extLst>
      <p:ext uri="{BB962C8B-B14F-4D97-AF65-F5344CB8AC3E}">
        <p14:creationId xmlns:p14="http://schemas.microsoft.com/office/powerpoint/2010/main" val="19732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b="25441"/>
          <a:stretch/>
        </p:blipFill>
        <p:spPr>
          <a:xfrm>
            <a:off x="539552" y="404664"/>
            <a:ext cx="8057561" cy="5934267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 bwMode="auto">
          <a:xfrm>
            <a:off x="7894393" y="6165304"/>
            <a:ext cx="618940" cy="306578"/>
          </a:xfrm>
          <a:prstGeom prst="rightArrow">
            <a:avLst/>
          </a:prstGeom>
          <a:solidFill>
            <a:srgbClr val="0245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3501008"/>
            <a:ext cx="8064896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3100" baseline="0" dirty="0">
                <a:latin typeface="Calibri" panose="020F0502020204030204" pitchFamily="34" charset="0"/>
              </a:rPr>
              <a:t>Segundo esse critério, o código </a:t>
            </a:r>
            <a:r>
              <a:rPr lang="pt-BR" sz="3100" b="1" baseline="0" dirty="0">
                <a:latin typeface="Calibri" panose="020F0502020204030204" pitchFamily="34" charset="0"/>
              </a:rPr>
              <a:t>EF67EF01</a:t>
            </a:r>
            <a:r>
              <a:rPr lang="pt-BR" sz="3100" baseline="0" dirty="0">
                <a:latin typeface="Calibri" panose="020F0502020204030204" pitchFamily="34" charset="0"/>
              </a:rPr>
              <a:t>, </a:t>
            </a:r>
            <a:br>
              <a:rPr lang="pt-BR" sz="3100" baseline="0" dirty="0">
                <a:latin typeface="Calibri" panose="020F0502020204030204" pitchFamily="34" charset="0"/>
              </a:rPr>
            </a:br>
            <a:r>
              <a:rPr lang="pt-BR" sz="3100" baseline="0" dirty="0">
                <a:latin typeface="Calibri" panose="020F0502020204030204" pitchFamily="34" charset="0"/>
              </a:rPr>
              <a:t>por exemplo, refere-se à primeira habilidade proposta em Educação Física no bloco relativo </a:t>
            </a:r>
            <a:r>
              <a:rPr lang="pt-BR" sz="3100" baseline="0" dirty="0" smtClean="0">
                <a:latin typeface="Calibri" panose="020F0502020204030204" pitchFamily="34" charset="0"/>
              </a:rPr>
              <a:t/>
            </a:r>
            <a:br>
              <a:rPr lang="pt-BR" sz="3100" baseline="0" dirty="0" smtClean="0">
                <a:latin typeface="Calibri" panose="020F0502020204030204" pitchFamily="34" charset="0"/>
              </a:rPr>
            </a:br>
            <a:r>
              <a:rPr lang="pt-BR" sz="3100" baseline="0" dirty="0" smtClean="0">
                <a:latin typeface="Calibri" panose="020F0502020204030204" pitchFamily="34" charset="0"/>
              </a:rPr>
              <a:t>ao </a:t>
            </a:r>
            <a:r>
              <a:rPr lang="pt-BR" sz="3100" baseline="0" dirty="0">
                <a:latin typeface="Calibri" panose="020F0502020204030204" pitchFamily="34" charset="0"/>
              </a:rPr>
              <a:t>6º </a:t>
            </a:r>
            <a:r>
              <a:rPr lang="pt-BR" sz="3100" baseline="0" dirty="0" smtClean="0">
                <a:latin typeface="Calibri" panose="020F0502020204030204" pitchFamily="34" charset="0"/>
              </a:rPr>
              <a:t>e ao </a:t>
            </a:r>
            <a:r>
              <a:rPr lang="pt-BR" sz="3100" baseline="0" dirty="0">
                <a:latin typeface="Calibri" panose="020F0502020204030204" pitchFamily="34" charset="0"/>
              </a:rPr>
              <a:t>7º </a:t>
            </a:r>
            <a:r>
              <a:rPr lang="pt-BR" sz="3100" baseline="0" dirty="0" smtClean="0">
                <a:latin typeface="Calibri" panose="020F0502020204030204" pitchFamily="34" charset="0"/>
              </a:rPr>
              <a:t>ano, </a:t>
            </a:r>
            <a:r>
              <a:rPr lang="pt-BR" sz="3100" baseline="0" dirty="0">
                <a:latin typeface="Calibri" panose="020F0502020204030204" pitchFamily="34" charset="0"/>
              </a:rPr>
              <a:t>enquanto o código </a:t>
            </a:r>
            <a:r>
              <a:rPr lang="pt-BR" sz="3100" b="1" baseline="0" dirty="0">
                <a:latin typeface="Calibri" panose="020F0502020204030204" pitchFamily="34" charset="0"/>
              </a:rPr>
              <a:t>EF04MA10</a:t>
            </a:r>
            <a:r>
              <a:rPr lang="pt-BR" sz="3100" baseline="0" dirty="0">
                <a:latin typeface="Calibri" panose="020F0502020204030204" pitchFamily="34" charset="0"/>
              </a:rPr>
              <a:t> indica a décima habilidade do 4º ano de Matemática.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b="25441"/>
          <a:stretch/>
        </p:blipFill>
        <p:spPr>
          <a:xfrm>
            <a:off x="2809338" y="260350"/>
            <a:ext cx="4106855" cy="30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2A7A48D-7408-46C5-80C6-F1B6A286CE25}"/>
              </a:ext>
            </a:extLst>
          </p:cNvPr>
          <p:cNvSpPr/>
          <p:nvPr/>
        </p:nvSpPr>
        <p:spPr>
          <a:xfrm>
            <a:off x="0" y="620688"/>
            <a:ext cx="9144000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800" b="1" baseline="0" dirty="0">
                <a:solidFill>
                  <a:srgbClr val="0245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Acessibilidade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188" y="1390704"/>
            <a:ext cx="792162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31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Brasileira de Inclusão da Pessoa com Deficiência (Lei </a:t>
            </a:r>
            <a:r>
              <a:rPr lang="pt-BR" sz="31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 13.146/2015).</a:t>
            </a:r>
            <a:endParaRPr lang="pt-BR" sz="31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1938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31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Professores e </a:t>
            </a:r>
            <a:r>
              <a:rPr lang="pt-BR" sz="31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alunos.</a:t>
            </a:r>
            <a:endParaRPr lang="pt-BR" sz="31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1938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31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Formatos: Libras e EPUB </a:t>
            </a:r>
            <a:r>
              <a:rPr lang="pt-BR" sz="31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pt-BR" sz="31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1938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31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 idênticas às adotadas pela </a:t>
            </a:r>
            <a:r>
              <a:rPr lang="pt-BR" sz="31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escola.</a:t>
            </a:r>
            <a:endParaRPr lang="pt-BR" sz="31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1938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31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 sob </a:t>
            </a:r>
            <a:r>
              <a:rPr lang="pt-BR" sz="31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demanda.</a:t>
            </a:r>
            <a:endParaRPr lang="pt-BR" sz="31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340</Words>
  <Application>Microsoft Office PowerPoint</Application>
  <PresentationFormat>Apresentação na tela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Lucida Sans</vt:lpstr>
      <vt:lpstr>Times New Roman</vt:lpstr>
      <vt:lpstr>Wingdings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administrator</dc:creator>
  <cp:lastModifiedBy>Walter WTJ. Trabasso Junior</cp:lastModifiedBy>
  <cp:revision>102</cp:revision>
  <dcterms:created xsi:type="dcterms:W3CDTF">2009-04-06T18:03:12Z</dcterms:created>
  <dcterms:modified xsi:type="dcterms:W3CDTF">2019-08-21T19:57:51Z</dcterms:modified>
</cp:coreProperties>
</file>