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56" r:id="rId2"/>
  </p:sldMasterIdLst>
  <p:notesMasterIdLst>
    <p:notesMasterId r:id="rId87"/>
  </p:notesMasterIdLst>
  <p:sldIdLst>
    <p:sldId id="257" r:id="rId3"/>
    <p:sldId id="259" r:id="rId4"/>
    <p:sldId id="260" r:id="rId5"/>
    <p:sldId id="381" r:id="rId6"/>
    <p:sldId id="382" r:id="rId7"/>
    <p:sldId id="383" r:id="rId8"/>
    <p:sldId id="258" r:id="rId9"/>
    <p:sldId id="261" r:id="rId10"/>
    <p:sldId id="379"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9" r:id="rId26"/>
    <p:sldId id="280" r:id="rId27"/>
    <p:sldId id="281" r:id="rId28"/>
    <p:sldId id="282" r:id="rId29"/>
    <p:sldId id="283" r:id="rId30"/>
    <p:sldId id="384" r:id="rId31"/>
    <p:sldId id="288" r:id="rId32"/>
    <p:sldId id="285" r:id="rId33"/>
    <p:sldId id="284" r:id="rId34"/>
    <p:sldId id="287" r:id="rId35"/>
    <p:sldId id="294" r:id="rId36"/>
    <p:sldId id="289" r:id="rId37"/>
    <p:sldId id="293" r:id="rId38"/>
    <p:sldId id="290" r:id="rId39"/>
    <p:sldId id="295" r:id="rId40"/>
    <p:sldId id="291" r:id="rId41"/>
    <p:sldId id="296" r:id="rId42"/>
    <p:sldId id="297" r:id="rId43"/>
    <p:sldId id="298" r:id="rId44"/>
    <p:sldId id="314" r:id="rId45"/>
    <p:sldId id="315" r:id="rId46"/>
    <p:sldId id="317" r:id="rId47"/>
    <p:sldId id="323" r:id="rId48"/>
    <p:sldId id="328" r:id="rId49"/>
    <p:sldId id="329" r:id="rId50"/>
    <p:sldId id="325" r:id="rId51"/>
    <p:sldId id="324" r:id="rId52"/>
    <p:sldId id="327" r:id="rId53"/>
    <p:sldId id="331" r:id="rId54"/>
    <p:sldId id="332" r:id="rId55"/>
    <p:sldId id="333" r:id="rId56"/>
    <p:sldId id="334" r:id="rId57"/>
    <p:sldId id="335" r:id="rId58"/>
    <p:sldId id="336" r:id="rId59"/>
    <p:sldId id="372" r:id="rId60"/>
    <p:sldId id="373" r:id="rId61"/>
    <p:sldId id="374" r:id="rId62"/>
    <p:sldId id="375" r:id="rId63"/>
    <p:sldId id="376" r:id="rId64"/>
    <p:sldId id="338" r:id="rId65"/>
    <p:sldId id="377" r:id="rId66"/>
    <p:sldId id="378" r:id="rId67"/>
    <p:sldId id="318" r:id="rId68"/>
    <p:sldId id="320" r:id="rId69"/>
    <p:sldId id="321" r:id="rId70"/>
    <p:sldId id="322" r:id="rId71"/>
    <p:sldId id="299" r:id="rId72"/>
    <p:sldId id="305" r:id="rId73"/>
    <p:sldId id="300" r:id="rId74"/>
    <p:sldId id="301" r:id="rId75"/>
    <p:sldId id="306" r:id="rId76"/>
    <p:sldId id="302" r:id="rId77"/>
    <p:sldId id="303" r:id="rId78"/>
    <p:sldId id="307" r:id="rId79"/>
    <p:sldId id="319" r:id="rId80"/>
    <p:sldId id="309" r:id="rId81"/>
    <p:sldId id="310" r:id="rId82"/>
    <p:sldId id="311" r:id="rId83"/>
    <p:sldId id="312" r:id="rId84"/>
    <p:sldId id="313" r:id="rId85"/>
    <p:sldId id="380" r:id="rId8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412030D-3EF6-492A-B3A7-85B02AF4712A}" type="datetimeFigureOut">
              <a:rPr lang="pt-BR" smtClean="0"/>
              <a:t>12/06/2019</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19D2522-ABFF-4A52-AF13-682B0F9EB391}" type="slidenum">
              <a:rPr lang="pt-BR" smtClean="0"/>
              <a:t>‹nº›</a:t>
            </a:fld>
            <a:endParaRPr lang="pt-BR"/>
          </a:p>
        </p:txBody>
      </p:sp>
    </p:spTree>
    <p:extLst>
      <p:ext uri="{BB962C8B-B14F-4D97-AF65-F5344CB8AC3E}">
        <p14:creationId xmlns:p14="http://schemas.microsoft.com/office/powerpoint/2010/main" val="60142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234D6EC-7371-4A4E-8BC0-B3493B007B10}" type="datetimeFigureOut">
              <a:rPr lang="pt-BR" smtClean="0"/>
              <a:t>12/06/2019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84997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234D6EC-7371-4A4E-8BC0-B3493B007B10}" type="datetimeFigureOut">
              <a:rPr lang="pt-BR" smtClean="0"/>
              <a:t>12/06/2019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129359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9234D6EC-7371-4A4E-8BC0-B3493B007B10}" type="datetimeFigureOut">
              <a:rPr lang="pt-BR" smtClean="0"/>
              <a:t>12/06/2019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309770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FC7487-C541-4985-B7E8-B20AB918756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C62567A-E6F4-4F2E-9959-D586A4B209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118E8DC-EB96-4129-86F4-216185E1F2FE}"/>
              </a:ext>
            </a:extLst>
          </p:cNvPr>
          <p:cNvSpPr>
            <a:spLocks noGrp="1"/>
          </p:cNvSpPr>
          <p:nvPr>
            <p:ph type="dt" sz="half" idx="10"/>
          </p:nvPr>
        </p:nvSpPr>
        <p:spPr/>
        <p:txBody>
          <a:bodyPr/>
          <a:lstStyle/>
          <a:p>
            <a:fld id="{9234D6EC-7371-4A4E-8BC0-B3493B007B10}" type="datetimeFigureOut">
              <a:rPr lang="pt-BR" smtClean="0"/>
              <a:t>12/06/2019</a:t>
            </a:fld>
            <a:endParaRPr lang="pt-BR"/>
          </a:p>
        </p:txBody>
      </p:sp>
      <p:sp>
        <p:nvSpPr>
          <p:cNvPr id="5" name="Espaço Reservado para Rodapé 4">
            <a:extLst>
              <a:ext uri="{FF2B5EF4-FFF2-40B4-BE49-F238E27FC236}">
                <a16:creationId xmlns:a16="http://schemas.microsoft.com/office/drawing/2014/main" id="{975321C2-346A-4A24-8036-24954E5BBAB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D2C8DEC-1F75-464F-85AF-089B5CE79AC0}"/>
              </a:ext>
            </a:extLst>
          </p:cNvPr>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238148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A2751-1511-4E89-999C-C31909B1D3E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08DD7FA-A99E-435D-9374-54AA962CDF6E}"/>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B0341D8-0B52-4392-A2A8-83EE96166A5A}"/>
              </a:ext>
            </a:extLst>
          </p:cNvPr>
          <p:cNvSpPr>
            <a:spLocks noGrp="1"/>
          </p:cNvSpPr>
          <p:nvPr>
            <p:ph type="dt" sz="half" idx="10"/>
          </p:nvPr>
        </p:nvSpPr>
        <p:spPr/>
        <p:txBody>
          <a:bodyPr/>
          <a:lstStyle/>
          <a:p>
            <a:fld id="{9234D6EC-7371-4A4E-8BC0-B3493B007B10}" type="datetimeFigureOut">
              <a:rPr lang="pt-BR" smtClean="0"/>
              <a:t>12/06/2019</a:t>
            </a:fld>
            <a:endParaRPr lang="pt-BR"/>
          </a:p>
        </p:txBody>
      </p:sp>
      <p:sp>
        <p:nvSpPr>
          <p:cNvPr id="5" name="Espaço Reservado para Rodapé 4">
            <a:extLst>
              <a:ext uri="{FF2B5EF4-FFF2-40B4-BE49-F238E27FC236}">
                <a16:creationId xmlns:a16="http://schemas.microsoft.com/office/drawing/2014/main" id="{EEF38F73-2EE5-401E-9D69-6DB05A9494E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0BAEED-52B3-4C45-9FE9-87DB4B006C39}"/>
              </a:ext>
            </a:extLst>
          </p:cNvPr>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714141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9A9B2-ED92-4181-AFFB-892B2DCE1C6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D186BBF-F244-49FE-A880-8C4108A76E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7759F05A-4F4A-40E8-842C-88DB3D4028B4}"/>
              </a:ext>
            </a:extLst>
          </p:cNvPr>
          <p:cNvSpPr>
            <a:spLocks noGrp="1"/>
          </p:cNvSpPr>
          <p:nvPr>
            <p:ph type="dt" sz="half" idx="10"/>
          </p:nvPr>
        </p:nvSpPr>
        <p:spPr/>
        <p:txBody>
          <a:bodyPr/>
          <a:lstStyle/>
          <a:p>
            <a:fld id="{9234D6EC-7371-4A4E-8BC0-B3493B007B10}" type="datetimeFigureOut">
              <a:rPr lang="pt-BR" smtClean="0"/>
              <a:t>12/06/2019</a:t>
            </a:fld>
            <a:endParaRPr lang="pt-BR"/>
          </a:p>
        </p:txBody>
      </p:sp>
      <p:sp>
        <p:nvSpPr>
          <p:cNvPr id="5" name="Espaço Reservado para Rodapé 4">
            <a:extLst>
              <a:ext uri="{FF2B5EF4-FFF2-40B4-BE49-F238E27FC236}">
                <a16:creationId xmlns:a16="http://schemas.microsoft.com/office/drawing/2014/main" id="{65B934DE-6781-4419-A5BB-79614487DD6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1BAE13-B0DD-406D-AAF2-60836CC2ABC7}"/>
              </a:ext>
            </a:extLst>
          </p:cNvPr>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2401984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0683EB-DC96-412E-9C0C-5578A5D41AF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BDD3F86-FB69-4B05-A046-5769AF7A43B4}"/>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3CB4145-2413-4CDB-80D0-6479183AF626}"/>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F9C5444-C5A7-4BB9-87CD-5EE2D45B0409}"/>
              </a:ext>
            </a:extLst>
          </p:cNvPr>
          <p:cNvSpPr>
            <a:spLocks noGrp="1"/>
          </p:cNvSpPr>
          <p:nvPr>
            <p:ph type="dt" sz="half" idx="10"/>
          </p:nvPr>
        </p:nvSpPr>
        <p:spPr/>
        <p:txBody>
          <a:bodyPr/>
          <a:lstStyle/>
          <a:p>
            <a:fld id="{9234D6EC-7371-4A4E-8BC0-B3493B007B10}" type="datetimeFigureOut">
              <a:rPr lang="pt-BR" smtClean="0"/>
              <a:t>12/06/2019</a:t>
            </a:fld>
            <a:endParaRPr lang="pt-BR"/>
          </a:p>
        </p:txBody>
      </p:sp>
      <p:sp>
        <p:nvSpPr>
          <p:cNvPr id="6" name="Espaço Reservado para Rodapé 5">
            <a:extLst>
              <a:ext uri="{FF2B5EF4-FFF2-40B4-BE49-F238E27FC236}">
                <a16:creationId xmlns:a16="http://schemas.microsoft.com/office/drawing/2014/main" id="{E652CFF9-EC92-4E34-8901-95A888CD99E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291E668-99DF-46AA-8559-E2F714DC712F}"/>
              </a:ext>
            </a:extLst>
          </p:cNvPr>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3770928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08A3F-FB46-40FA-AD05-44744F4C8D2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341EF60-DD0F-42BD-AE9F-1CD9255868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C0CF3478-6747-41E0-958E-4110D3858CEE}"/>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8DBB1363-CCBD-4CE7-8944-5EB00CC6E4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99497B14-E0E7-42B6-9A51-67D81B2399BD}"/>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5303762-D236-4BEF-BE0E-7F8D9C2ADAB3}"/>
              </a:ext>
            </a:extLst>
          </p:cNvPr>
          <p:cNvSpPr>
            <a:spLocks noGrp="1"/>
          </p:cNvSpPr>
          <p:nvPr>
            <p:ph type="dt" sz="half" idx="10"/>
          </p:nvPr>
        </p:nvSpPr>
        <p:spPr/>
        <p:txBody>
          <a:bodyPr/>
          <a:lstStyle/>
          <a:p>
            <a:fld id="{9234D6EC-7371-4A4E-8BC0-B3493B007B10}" type="datetimeFigureOut">
              <a:rPr lang="pt-BR" smtClean="0"/>
              <a:t>12/06/2019</a:t>
            </a:fld>
            <a:endParaRPr lang="pt-BR"/>
          </a:p>
        </p:txBody>
      </p:sp>
      <p:sp>
        <p:nvSpPr>
          <p:cNvPr id="8" name="Espaço Reservado para Rodapé 7">
            <a:extLst>
              <a:ext uri="{FF2B5EF4-FFF2-40B4-BE49-F238E27FC236}">
                <a16:creationId xmlns:a16="http://schemas.microsoft.com/office/drawing/2014/main" id="{FC80D7CF-5F88-42C1-8718-8666FC6AE90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76EC61E3-7F11-419B-BF7E-CA92B387C471}"/>
              </a:ext>
            </a:extLst>
          </p:cNvPr>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229617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0E00B9-3168-4DEE-AF0C-64028DCF445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C5B51BB-0EB2-44AA-858A-D4C2FC11CA55}"/>
              </a:ext>
            </a:extLst>
          </p:cNvPr>
          <p:cNvSpPr>
            <a:spLocks noGrp="1"/>
          </p:cNvSpPr>
          <p:nvPr>
            <p:ph type="dt" sz="half" idx="10"/>
          </p:nvPr>
        </p:nvSpPr>
        <p:spPr/>
        <p:txBody>
          <a:bodyPr/>
          <a:lstStyle/>
          <a:p>
            <a:fld id="{9234D6EC-7371-4A4E-8BC0-B3493B007B10}" type="datetimeFigureOut">
              <a:rPr lang="pt-BR" smtClean="0"/>
              <a:t>12/06/2019</a:t>
            </a:fld>
            <a:endParaRPr lang="pt-BR"/>
          </a:p>
        </p:txBody>
      </p:sp>
      <p:sp>
        <p:nvSpPr>
          <p:cNvPr id="4" name="Espaço Reservado para Rodapé 3">
            <a:extLst>
              <a:ext uri="{FF2B5EF4-FFF2-40B4-BE49-F238E27FC236}">
                <a16:creationId xmlns:a16="http://schemas.microsoft.com/office/drawing/2014/main" id="{16D1AC38-4C5B-4C81-9BD4-2A3E679D169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104FBFC1-0E74-4A32-9F9E-5A1C4DC43F39}"/>
              </a:ext>
            </a:extLst>
          </p:cNvPr>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975089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FAB2330-605B-47A5-9E84-23EE3E135A9A}"/>
              </a:ext>
            </a:extLst>
          </p:cNvPr>
          <p:cNvSpPr>
            <a:spLocks noGrp="1"/>
          </p:cNvSpPr>
          <p:nvPr>
            <p:ph type="dt" sz="half" idx="10"/>
          </p:nvPr>
        </p:nvSpPr>
        <p:spPr/>
        <p:txBody>
          <a:bodyPr/>
          <a:lstStyle/>
          <a:p>
            <a:fld id="{9234D6EC-7371-4A4E-8BC0-B3493B007B10}" type="datetimeFigureOut">
              <a:rPr lang="pt-BR" smtClean="0"/>
              <a:t>12/06/2019</a:t>
            </a:fld>
            <a:endParaRPr lang="pt-BR"/>
          </a:p>
        </p:txBody>
      </p:sp>
      <p:sp>
        <p:nvSpPr>
          <p:cNvPr id="3" name="Espaço Reservado para Rodapé 2">
            <a:extLst>
              <a:ext uri="{FF2B5EF4-FFF2-40B4-BE49-F238E27FC236}">
                <a16:creationId xmlns:a16="http://schemas.microsoft.com/office/drawing/2014/main" id="{8A60475A-F827-4BFF-88E4-6A82D17A7568}"/>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27A3B940-F53A-45E2-98EB-41D454F297F4}"/>
              </a:ext>
            </a:extLst>
          </p:cNvPr>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4194147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5B44FE-DCE9-4FD8-B6B0-4CE282C8932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6D94EC9-D234-4BB8-8B81-3C5D56EB0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352AB057-8415-44C9-BB7E-6B6BC4284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E0163CE-C8AB-41D7-8C0B-39CD1DBEC60F}"/>
              </a:ext>
            </a:extLst>
          </p:cNvPr>
          <p:cNvSpPr>
            <a:spLocks noGrp="1"/>
          </p:cNvSpPr>
          <p:nvPr>
            <p:ph type="dt" sz="half" idx="10"/>
          </p:nvPr>
        </p:nvSpPr>
        <p:spPr/>
        <p:txBody>
          <a:bodyPr/>
          <a:lstStyle/>
          <a:p>
            <a:fld id="{9234D6EC-7371-4A4E-8BC0-B3493B007B10}" type="datetimeFigureOut">
              <a:rPr lang="pt-BR" smtClean="0"/>
              <a:t>12/06/2019</a:t>
            </a:fld>
            <a:endParaRPr lang="pt-BR"/>
          </a:p>
        </p:txBody>
      </p:sp>
      <p:sp>
        <p:nvSpPr>
          <p:cNvPr id="6" name="Espaço Reservado para Rodapé 5">
            <a:extLst>
              <a:ext uri="{FF2B5EF4-FFF2-40B4-BE49-F238E27FC236}">
                <a16:creationId xmlns:a16="http://schemas.microsoft.com/office/drawing/2014/main" id="{310FE0E8-DDDC-4D2B-83EE-2185DB2A049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F83A5D9-1138-4E4C-8013-240F63BBDD2C}"/>
              </a:ext>
            </a:extLst>
          </p:cNvPr>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141994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234D6EC-7371-4A4E-8BC0-B3493B007B10}" type="datetimeFigureOut">
              <a:rPr lang="pt-BR" smtClean="0"/>
              <a:t>12/06/2019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3011821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8CB2DC-4FF9-4275-AC27-EDB61C592B8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2E62552-AB22-4AF9-8D2C-944553621F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338E518-D7F4-4057-BDF9-B6D0998F7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87E8348B-D313-4E52-B458-F2AAF2C3F80A}"/>
              </a:ext>
            </a:extLst>
          </p:cNvPr>
          <p:cNvSpPr>
            <a:spLocks noGrp="1"/>
          </p:cNvSpPr>
          <p:nvPr>
            <p:ph type="dt" sz="half" idx="10"/>
          </p:nvPr>
        </p:nvSpPr>
        <p:spPr/>
        <p:txBody>
          <a:bodyPr/>
          <a:lstStyle/>
          <a:p>
            <a:fld id="{9234D6EC-7371-4A4E-8BC0-B3493B007B10}" type="datetimeFigureOut">
              <a:rPr lang="pt-BR" smtClean="0"/>
              <a:t>12/06/2019</a:t>
            </a:fld>
            <a:endParaRPr lang="pt-BR"/>
          </a:p>
        </p:txBody>
      </p:sp>
      <p:sp>
        <p:nvSpPr>
          <p:cNvPr id="6" name="Espaço Reservado para Rodapé 5">
            <a:extLst>
              <a:ext uri="{FF2B5EF4-FFF2-40B4-BE49-F238E27FC236}">
                <a16:creationId xmlns:a16="http://schemas.microsoft.com/office/drawing/2014/main" id="{C17131B3-5040-452C-9FAF-3CEDAAD0080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951C43F-E717-4F31-B1A6-A618ED131E24}"/>
              </a:ext>
            </a:extLst>
          </p:cNvPr>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3702061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60EFD-1927-47CA-8220-199EF9DC47C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1086BFF-60E2-4C0B-BEF9-2F0A83BA315B}"/>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E08955-42F4-474F-A736-97F208EF3777}"/>
              </a:ext>
            </a:extLst>
          </p:cNvPr>
          <p:cNvSpPr>
            <a:spLocks noGrp="1"/>
          </p:cNvSpPr>
          <p:nvPr>
            <p:ph type="dt" sz="half" idx="10"/>
          </p:nvPr>
        </p:nvSpPr>
        <p:spPr/>
        <p:txBody>
          <a:bodyPr/>
          <a:lstStyle/>
          <a:p>
            <a:fld id="{9234D6EC-7371-4A4E-8BC0-B3493B007B10}" type="datetimeFigureOut">
              <a:rPr lang="pt-BR" smtClean="0"/>
              <a:t>12/06/2019</a:t>
            </a:fld>
            <a:endParaRPr lang="pt-BR"/>
          </a:p>
        </p:txBody>
      </p:sp>
      <p:sp>
        <p:nvSpPr>
          <p:cNvPr id="5" name="Espaço Reservado para Rodapé 4">
            <a:extLst>
              <a:ext uri="{FF2B5EF4-FFF2-40B4-BE49-F238E27FC236}">
                <a16:creationId xmlns:a16="http://schemas.microsoft.com/office/drawing/2014/main" id="{D869AE6A-873C-4885-8378-26BFF9B0DC6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86C050A-E6B6-4FFF-8E05-1DA5171D16F2}"/>
              </a:ext>
            </a:extLst>
          </p:cNvPr>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2390315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F3FF234-FEF2-4E42-8ED7-6CDC3E65D9FE}"/>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01BCEDA-EAB4-4482-9A02-AB82C433ED2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E600F2E-4FB6-418E-A59C-C48AB27B8B6A}"/>
              </a:ext>
            </a:extLst>
          </p:cNvPr>
          <p:cNvSpPr>
            <a:spLocks noGrp="1"/>
          </p:cNvSpPr>
          <p:nvPr>
            <p:ph type="dt" sz="half" idx="10"/>
          </p:nvPr>
        </p:nvSpPr>
        <p:spPr/>
        <p:txBody>
          <a:bodyPr/>
          <a:lstStyle/>
          <a:p>
            <a:fld id="{9234D6EC-7371-4A4E-8BC0-B3493B007B10}" type="datetimeFigureOut">
              <a:rPr lang="pt-BR" smtClean="0"/>
              <a:t>12/06/2019</a:t>
            </a:fld>
            <a:endParaRPr lang="pt-BR"/>
          </a:p>
        </p:txBody>
      </p:sp>
      <p:sp>
        <p:nvSpPr>
          <p:cNvPr id="5" name="Espaço Reservado para Rodapé 4">
            <a:extLst>
              <a:ext uri="{FF2B5EF4-FFF2-40B4-BE49-F238E27FC236}">
                <a16:creationId xmlns:a16="http://schemas.microsoft.com/office/drawing/2014/main" id="{5C0EE389-D044-4186-9023-8FB48918C5E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5CB07D4-7765-43C4-82BB-1902899FD09D}"/>
              </a:ext>
            </a:extLst>
          </p:cNvPr>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297866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BR"/>
              <a:t>Clique para editar o título mestre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234D6EC-7371-4A4E-8BC0-B3493B007B10}" type="datetimeFigureOut">
              <a:rPr lang="pt-BR" smtClean="0"/>
              <a:t>12/06/2019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195497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234D6EC-7371-4A4E-8BC0-B3493B007B10}" type="datetimeFigureOut">
              <a:rPr lang="pt-BR" smtClean="0"/>
              <a:t>12/06/2019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29990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845127" y="2507550"/>
            <a:ext cx="5156200" cy="36805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172200" y="2507550"/>
            <a:ext cx="5181601" cy="36805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9234D6EC-7371-4A4E-8BC0-B3493B007B10}" type="datetimeFigureOut">
              <a:rPr lang="pt-BR" smtClean="0"/>
              <a:t>12/06/2019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BD877EF-F3E2-4B91-BA59-CD8025C83032}" type="slidenum">
              <a:rPr lang="pt-BR" smtClean="0"/>
              <a:t>‹nº›</a:t>
            </a:fld>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Tree>
    <p:extLst>
      <p:ext uri="{BB962C8B-B14F-4D97-AF65-F5344CB8AC3E}">
        <p14:creationId xmlns:p14="http://schemas.microsoft.com/office/powerpoint/2010/main" val="310859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34D6EC-7371-4A4E-8BC0-B3493B007B10}" type="datetimeFigureOut">
              <a:rPr lang="pt-BR" smtClean="0"/>
              <a:t>12/06/2019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BD877EF-F3E2-4B91-BA59-CD8025C83032}" type="slidenum">
              <a:rPr lang="pt-BR" smtClean="0"/>
              <a:t>‹nº›</a:t>
            </a:fld>
            <a:endParaRPr lang="pt-BR"/>
          </a:p>
        </p:txBody>
      </p:sp>
      <p:sp>
        <p:nvSpPr>
          <p:cNvPr id="6" name="Title 5"/>
          <p:cNvSpPr>
            <a:spLocks noGrp="1"/>
          </p:cNvSpPr>
          <p:nvPr>
            <p:ph type="title"/>
          </p:nvPr>
        </p:nvSpPr>
        <p:spPr/>
        <p:txBody>
          <a:bodyPr/>
          <a:lstStyle/>
          <a:p>
            <a:r>
              <a:rPr lang="pt-BR"/>
              <a:t>Clique para editar o título mestre</a:t>
            </a:r>
            <a:endParaRPr lang="en-US"/>
          </a:p>
        </p:txBody>
      </p:sp>
    </p:spTree>
    <p:extLst>
      <p:ext uri="{BB962C8B-B14F-4D97-AF65-F5344CB8AC3E}">
        <p14:creationId xmlns:p14="http://schemas.microsoft.com/office/powerpoint/2010/main" val="170553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34D6EC-7371-4A4E-8BC0-B3493B007B10}" type="datetimeFigureOut">
              <a:rPr lang="pt-BR" smtClean="0"/>
              <a:t>12/06/2019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9616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BR"/>
              <a:t>Clique para editar o título mestre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9234D6EC-7371-4A4E-8BC0-B3493B007B10}" type="datetimeFigureOut">
              <a:rPr lang="pt-BR" smtClean="0"/>
              <a:t>12/06/2019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414455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9234D6EC-7371-4A4E-8BC0-B3493B007B10}" type="datetimeFigureOut">
              <a:rPr lang="pt-BR" smtClean="0"/>
              <a:t>12/06/2019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BD877EF-F3E2-4B91-BA59-CD8025C83032}" type="slidenum">
              <a:rPr lang="pt-BR" smtClean="0"/>
              <a:t>‹nº›</a:t>
            </a:fld>
            <a:endParaRPr lang="pt-BR"/>
          </a:p>
        </p:txBody>
      </p:sp>
    </p:spTree>
    <p:extLst>
      <p:ext uri="{BB962C8B-B14F-4D97-AF65-F5344CB8AC3E}">
        <p14:creationId xmlns:p14="http://schemas.microsoft.com/office/powerpoint/2010/main" val="263095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234D6EC-7371-4A4E-8BC0-B3493B007B10}" type="datetimeFigureOut">
              <a:rPr lang="pt-BR" smtClean="0"/>
              <a:t>12/06/2019</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pt-B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CBD877EF-F3E2-4B91-BA59-CD8025C83032}" type="slidenum">
              <a:rPr lang="pt-BR" smtClean="0"/>
              <a:t>‹nº›</a:t>
            </a:fld>
            <a:endParaRPr lang="pt-BR"/>
          </a:p>
        </p:txBody>
      </p:sp>
    </p:spTree>
    <p:extLst>
      <p:ext uri="{BB962C8B-B14F-4D97-AF65-F5344CB8AC3E}">
        <p14:creationId xmlns:p14="http://schemas.microsoft.com/office/powerpoint/2010/main" val="97825531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842B72C-6F27-4F43-AA51-35966AB7FB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B9C88CA-2E6B-4EED-BE8B-6DA7C83AB3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57855F1-53A9-4D00-8058-27B40C7F19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4D6EC-7371-4A4E-8BC0-B3493B007B10}" type="datetimeFigureOut">
              <a:rPr lang="pt-BR" smtClean="0"/>
              <a:t>12/06/2019</a:t>
            </a:fld>
            <a:endParaRPr lang="pt-BR"/>
          </a:p>
        </p:txBody>
      </p:sp>
      <p:sp>
        <p:nvSpPr>
          <p:cNvPr id="5" name="Espaço Reservado para Rodapé 4">
            <a:extLst>
              <a:ext uri="{FF2B5EF4-FFF2-40B4-BE49-F238E27FC236}">
                <a16:creationId xmlns:a16="http://schemas.microsoft.com/office/drawing/2014/main" id="{05D48FED-8275-4DA8-9111-1EE3A56260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42A88EAB-C262-405C-BFDE-349A618867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877EF-F3E2-4B91-BA59-CD8025C83032}" type="slidenum">
              <a:rPr lang="pt-BR" smtClean="0"/>
              <a:t>‹nº›</a:t>
            </a:fld>
            <a:endParaRPr lang="pt-BR"/>
          </a:p>
        </p:txBody>
      </p:sp>
    </p:spTree>
    <p:extLst>
      <p:ext uri="{BB962C8B-B14F-4D97-AF65-F5344CB8AC3E}">
        <p14:creationId xmlns:p14="http://schemas.microsoft.com/office/powerpoint/2010/main" val="177368598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41.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59.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0.png"/><Relationship Id="rId1" Type="http://schemas.openxmlformats.org/officeDocument/2006/relationships/slideLayout" Target="../slideLayouts/slideLayout13.xml"/><Relationship Id="rId4" Type="http://schemas.openxmlformats.org/officeDocument/2006/relationships/image" Target="../media/image63.png"/></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3.png"/><Relationship Id="rId1" Type="http://schemas.openxmlformats.org/officeDocument/2006/relationships/slideLayout" Target="../slideLayouts/slideLayout17.xml"/><Relationship Id="rId4" Type="http://schemas.openxmlformats.org/officeDocument/2006/relationships/image" Target="../media/image75.png"/></Relationships>
</file>

<file path=ppt/slides/_rels/slide8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3" Type="http://schemas.openxmlformats.org/officeDocument/2006/relationships/hyperlink" Target="https://www.infoescola.com/matematica/semelhanca-de-triangulos/" TargetMode="External"/><Relationship Id="rId2" Type="http://schemas.openxmlformats.org/officeDocument/2006/relationships/hyperlink" Target="https://m3.ime.unicamp.br/recursos/1012"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72429CB-7042-4A14-B0EB-3343C7C191CF}"/>
              </a:ext>
            </a:extLst>
          </p:cNvPr>
          <p:cNvSpPr>
            <a:spLocks noGrp="1" noChangeArrowheads="1"/>
          </p:cNvSpPr>
          <p:nvPr>
            <p:ph type="ctrTitle"/>
          </p:nvPr>
        </p:nvSpPr>
        <p:spPr>
          <a:xfrm>
            <a:off x="1179443" y="2205039"/>
            <a:ext cx="9660835" cy="1470025"/>
          </a:xfrm>
        </p:spPr>
        <p:txBody>
          <a:bodyPr>
            <a:normAutofit fontScale="90000"/>
          </a:bodyPr>
          <a:lstStyle/>
          <a:p>
            <a:r>
              <a:rPr lang="pt-BR" altLang="pt-BR" sz="4000" b="1" dirty="0">
                <a:latin typeface="Arial" panose="020B0604020202020204" pitchFamily="34" charset="0"/>
                <a:cs typeface="Arial" panose="020B0604020202020204" pitchFamily="34" charset="0"/>
              </a:rPr>
              <a:t>Orientação Técnica – “Formação de  professores de matemática para atender as necessidades dos alunos na unidade temática Geometria”</a:t>
            </a:r>
            <a:br>
              <a:rPr lang="pt-BR" altLang="pt-BR" sz="4000" b="1" dirty="0">
                <a:latin typeface="Arial" panose="020B0604020202020204" pitchFamily="34" charset="0"/>
                <a:cs typeface="Arial" panose="020B0604020202020204" pitchFamily="34" charset="0"/>
              </a:rPr>
            </a:br>
            <a:endParaRPr lang="pt-BR" altLang="pt-BR" sz="4000" b="1" dirty="0">
              <a:latin typeface="Arial" panose="020B0604020202020204" pitchFamily="34" charset="0"/>
              <a:cs typeface="Arial" panose="020B0604020202020204" pitchFamily="34" charset="0"/>
            </a:endParaRPr>
          </a:p>
        </p:txBody>
      </p:sp>
      <p:sp>
        <p:nvSpPr>
          <p:cNvPr id="3075" name="Subtítulo 2">
            <a:extLst>
              <a:ext uri="{FF2B5EF4-FFF2-40B4-BE49-F238E27FC236}">
                <a16:creationId xmlns:a16="http://schemas.microsoft.com/office/drawing/2014/main" id="{5DAA88DE-D9C3-45EB-931F-B249E9855EB7}"/>
              </a:ext>
            </a:extLst>
          </p:cNvPr>
          <p:cNvSpPr>
            <a:spLocks noGrp="1" noChangeArrowheads="1"/>
          </p:cNvSpPr>
          <p:nvPr>
            <p:ph type="subTitle" idx="1"/>
          </p:nvPr>
        </p:nvSpPr>
        <p:spPr>
          <a:xfrm>
            <a:off x="2811463" y="4508501"/>
            <a:ext cx="6858000" cy="1655763"/>
          </a:xfrm>
        </p:spPr>
        <p:txBody>
          <a:bodyPr>
            <a:normAutofit/>
          </a:bodyPr>
          <a:lstStyle/>
          <a:p>
            <a:r>
              <a:rPr lang="pt-BR" altLang="pt-BR" sz="2000" b="1" dirty="0">
                <a:latin typeface="Arial" panose="020B0604020202020204" pitchFamily="34" charset="0"/>
                <a:cs typeface="Arial" panose="020B0604020202020204" pitchFamily="34" charset="0"/>
              </a:rPr>
              <a:t>Diretoria de Ensino Região de Piracicaba</a:t>
            </a:r>
          </a:p>
          <a:p>
            <a:r>
              <a:rPr lang="pt-BR" altLang="pt-BR" sz="2000" b="1" dirty="0" err="1">
                <a:latin typeface="Arial" panose="020B0604020202020204" pitchFamily="34" charset="0"/>
                <a:cs typeface="Arial" panose="020B0604020202020204" pitchFamily="34" charset="0"/>
              </a:rPr>
              <a:t>PCNPs</a:t>
            </a:r>
            <a:r>
              <a:rPr lang="pt-BR" altLang="pt-BR" sz="2000" b="1" dirty="0">
                <a:latin typeface="Arial" panose="020B0604020202020204" pitchFamily="34" charset="0"/>
                <a:cs typeface="Arial" panose="020B0604020202020204" pitchFamily="34" charset="0"/>
              </a:rPr>
              <a:t> Patricia C. Malaguetta</a:t>
            </a:r>
          </a:p>
          <a:p>
            <a:r>
              <a:rPr lang="pt-BR" altLang="pt-BR" sz="2000" b="1" dirty="0">
                <a:latin typeface="Arial" panose="020B0604020202020204" pitchFamily="34" charset="0"/>
                <a:cs typeface="Arial" panose="020B0604020202020204" pitchFamily="34" charset="0"/>
              </a:rPr>
              <a:t>Sueli Ap. </a:t>
            </a:r>
            <a:r>
              <a:rPr lang="pt-BR" altLang="pt-BR" sz="2000" b="1" dirty="0" err="1">
                <a:latin typeface="Arial" panose="020B0604020202020204" pitchFamily="34" charset="0"/>
                <a:cs typeface="Arial" panose="020B0604020202020204" pitchFamily="34" charset="0"/>
              </a:rPr>
              <a:t>Gobbo</a:t>
            </a:r>
            <a:r>
              <a:rPr lang="pt-BR" altLang="pt-BR" sz="2000" b="1" dirty="0">
                <a:latin typeface="Arial" panose="020B0604020202020204" pitchFamily="34" charset="0"/>
                <a:cs typeface="Arial" panose="020B0604020202020204" pitchFamily="34" charset="0"/>
              </a:rPr>
              <a:t> </a:t>
            </a:r>
            <a:r>
              <a:rPr lang="pt-BR" altLang="pt-BR" sz="2000" b="1" dirty="0" err="1">
                <a:latin typeface="Arial" panose="020B0604020202020204" pitchFamily="34" charset="0"/>
                <a:cs typeface="Arial" panose="020B0604020202020204" pitchFamily="34" charset="0"/>
              </a:rPr>
              <a:t>Araujo</a:t>
            </a:r>
            <a:endParaRPr lang="pt-BR" altLang="pt-BR" sz="2000" b="1" dirty="0">
              <a:latin typeface="Arial" panose="020B0604020202020204" pitchFamily="34" charset="0"/>
              <a:cs typeface="Arial" panose="020B0604020202020204" pitchFamily="34" charset="0"/>
            </a:endParaRPr>
          </a:p>
          <a:p>
            <a:r>
              <a:rPr lang="pt-BR" altLang="pt-BR" sz="2000" b="1" dirty="0">
                <a:latin typeface="Arial" panose="020B0604020202020204" pitchFamily="34" charset="0"/>
                <a:cs typeface="Arial" panose="020B0604020202020204" pitchFamily="34" charset="0"/>
              </a:rPr>
              <a:t> 07 e 12/06/2019</a:t>
            </a:r>
          </a:p>
          <a:p>
            <a:endParaRPr lang="pt-BR" altLang="pt-BR"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 calcmode="lin" valueType="num">
                                      <p:cBhvr additive="base">
                                        <p:cTn id="14"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 calcmode="lin" valueType="num">
                                      <p:cBhvr additive="base">
                                        <p:cTn id="18"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 calcmode="lin" valueType="num">
                                      <p:cBhvr additive="base">
                                        <p:cTn id="22"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 calcmode="lin" valueType="num">
                                      <p:cBhvr additive="base">
                                        <p:cTn id="26"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44510519-29B2-4C4B-8144-02FA54568284}"/>
                  </a:ext>
                </a:extLst>
              </p:cNvPr>
              <p:cNvSpPr>
                <a:spLocks noGrp="1"/>
              </p:cNvSpPr>
              <p:nvPr>
                <p:ph idx="1"/>
              </p:nvPr>
            </p:nvSpPr>
            <p:spPr>
              <a:xfrm>
                <a:off x="344557" y="516835"/>
                <a:ext cx="11009243" cy="5660128"/>
              </a:xfrm>
            </p:spPr>
            <p:txBody>
              <a:bodyPr/>
              <a:lstStyle/>
              <a:p>
                <a:pPr marL="0" indent="0" algn="just">
                  <a:buNone/>
                </a:pPr>
                <a:r>
                  <a:rPr lang="pt-BR" sz="2600" dirty="0">
                    <a:latin typeface="Arial" panose="020B0604020202020204" pitchFamily="34" charset="0"/>
                    <a:cs typeface="Arial" panose="020B0604020202020204" pitchFamily="34" charset="0"/>
                  </a:rPr>
                  <a:t>1) Verifique se a figura da direita pode ser transformada no quadrado da esquerda. Identifique a área tomando como base cada quadradinho da malha com área de 1 </a:t>
                </a:r>
                <a14:m>
                  <m:oMath xmlns:m="http://schemas.openxmlformats.org/officeDocument/2006/math">
                    <m:sSup>
                      <m:sSupPr>
                        <m:ctrlPr>
                          <a:rPr lang="pt-BR" sz="2600" i="1" smtClean="0">
                            <a:latin typeface="Cambria Math" panose="02040503050406030204" pitchFamily="18" charset="0"/>
                          </a:rPr>
                        </m:ctrlPr>
                      </m:sSupPr>
                      <m:e>
                        <m:r>
                          <a:rPr lang="pt-BR" sz="2600" b="0" i="1" smtClean="0">
                            <a:latin typeface="Cambria Math" panose="02040503050406030204" pitchFamily="18" charset="0"/>
                          </a:rPr>
                          <m:t>𝑐𝑚</m:t>
                        </m:r>
                      </m:e>
                      <m:sup>
                        <m:r>
                          <a:rPr lang="pt-BR" sz="2600" b="0" i="1" smtClean="0">
                            <a:latin typeface="Cambria Math" panose="02040503050406030204" pitchFamily="18" charset="0"/>
                          </a:rPr>
                          <m:t>2</m:t>
                        </m:r>
                      </m:sup>
                    </m:sSup>
                  </m:oMath>
                </a14:m>
                <a:r>
                  <a:rPr lang="pt-BR" sz="2600" dirty="0">
                    <a:latin typeface="Arial" panose="020B0604020202020204" pitchFamily="34" charset="0"/>
                    <a:cs typeface="Arial" panose="020B0604020202020204" pitchFamily="34" charset="0"/>
                  </a:rPr>
                  <a:t>. </a:t>
                </a:r>
              </a:p>
              <a:p>
                <a:pPr marL="0" indent="0" algn="just">
                  <a:buNone/>
                </a:pPr>
                <a:endParaRPr lang="pt-BR" dirty="0"/>
              </a:p>
              <a:p>
                <a:pPr marL="0" indent="0" algn="just">
                  <a:buNone/>
                </a:pPr>
                <a:endParaRPr lang="pt-BR" dirty="0"/>
              </a:p>
              <a:p>
                <a:pPr marL="0" indent="0" algn="just">
                  <a:buNone/>
                </a:pPr>
                <a:endParaRPr lang="pt-BR" dirty="0"/>
              </a:p>
              <a:p>
                <a:pPr marL="0" indent="0">
                  <a:buNone/>
                </a:pPr>
                <a:endParaRPr lang="pt-BR" dirty="0"/>
              </a:p>
            </p:txBody>
          </p:sp>
        </mc:Choice>
        <mc:Fallback xmlns="">
          <p:sp>
            <p:nvSpPr>
              <p:cNvPr id="3" name="Espaço Reservado para Conteúdo 2">
                <a:extLst>
                  <a:ext uri="{FF2B5EF4-FFF2-40B4-BE49-F238E27FC236}">
                    <a16:creationId xmlns:a16="http://schemas.microsoft.com/office/drawing/2014/main" id="{44510519-29B2-4C4B-8144-02FA54568284}"/>
                  </a:ext>
                </a:extLst>
              </p:cNvPr>
              <p:cNvSpPr>
                <a:spLocks noGrp="1" noRot="1" noChangeAspect="1" noMove="1" noResize="1" noEditPoints="1" noAdjustHandles="1" noChangeArrowheads="1" noChangeShapeType="1" noTextEdit="1"/>
              </p:cNvSpPr>
              <p:nvPr>
                <p:ph idx="1"/>
              </p:nvPr>
            </p:nvSpPr>
            <p:spPr>
              <a:xfrm>
                <a:off x="344557" y="516835"/>
                <a:ext cx="11009243" cy="5660128"/>
              </a:xfrm>
              <a:blipFill>
                <a:blip r:embed="rId2"/>
                <a:stretch>
                  <a:fillRect l="-997" t="-1724" r="-997"/>
                </a:stretch>
              </a:blipFill>
            </p:spPr>
            <p:txBody>
              <a:bodyPr/>
              <a:lstStyle/>
              <a:p>
                <a:r>
                  <a:rPr lang="pt-BR">
                    <a:noFill/>
                  </a:rPr>
                  <a:t> </a:t>
                </a:r>
              </a:p>
            </p:txBody>
          </p:sp>
        </mc:Fallback>
      </mc:AlternateContent>
      <p:pic>
        <p:nvPicPr>
          <p:cNvPr id="4" name="Imagem 3">
            <a:extLst>
              <a:ext uri="{FF2B5EF4-FFF2-40B4-BE49-F238E27FC236}">
                <a16:creationId xmlns:a16="http://schemas.microsoft.com/office/drawing/2014/main" id="{E70C04F4-BB7F-4C31-85D4-EB82DFB14BA6}"/>
              </a:ext>
            </a:extLst>
          </p:cNvPr>
          <p:cNvPicPr>
            <a:picLocks noChangeAspect="1"/>
          </p:cNvPicPr>
          <p:nvPr/>
        </p:nvPicPr>
        <p:blipFill>
          <a:blip r:embed="rId3"/>
          <a:stretch>
            <a:fillRect/>
          </a:stretch>
        </p:blipFill>
        <p:spPr>
          <a:xfrm>
            <a:off x="2339097" y="2593062"/>
            <a:ext cx="7020161" cy="29212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7259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3D382FB-7A69-4628-912E-FF860E13C128}"/>
              </a:ext>
            </a:extLst>
          </p:cNvPr>
          <p:cNvSpPr>
            <a:spLocks noGrp="1"/>
          </p:cNvSpPr>
          <p:nvPr>
            <p:ph idx="1"/>
          </p:nvPr>
        </p:nvSpPr>
        <p:spPr>
          <a:xfrm>
            <a:off x="556591" y="516835"/>
            <a:ext cx="10797209" cy="5660128"/>
          </a:xfrm>
        </p:spPr>
        <p:txBody>
          <a:bodyPr/>
          <a:lstStyle/>
          <a:p>
            <a:pPr marL="0" indent="0" algn="just">
              <a:buNone/>
            </a:pPr>
            <a:r>
              <a:rPr lang="pt-BR" sz="2600" dirty="0">
                <a:latin typeface="Arial" panose="020B0604020202020204" pitchFamily="34" charset="0"/>
                <a:cs typeface="Arial" panose="020B0604020202020204" pitchFamily="34" charset="0"/>
              </a:rPr>
              <a:t>2) Verifiquem se as partes pintadas das figuras II, III, IV e V têm a mesma área da figura I. </a:t>
            </a:r>
          </a:p>
          <a:p>
            <a:pPr marL="0" indent="0">
              <a:buNone/>
            </a:pPr>
            <a:endParaRPr lang="pt-BR" dirty="0"/>
          </a:p>
        </p:txBody>
      </p:sp>
      <p:pic>
        <p:nvPicPr>
          <p:cNvPr id="4" name="Imagem 3">
            <a:extLst>
              <a:ext uri="{FF2B5EF4-FFF2-40B4-BE49-F238E27FC236}">
                <a16:creationId xmlns:a16="http://schemas.microsoft.com/office/drawing/2014/main" id="{7CE812E7-E6F0-40AE-A5B9-335B11E789BD}"/>
              </a:ext>
            </a:extLst>
          </p:cNvPr>
          <p:cNvPicPr>
            <a:picLocks noChangeAspect="1"/>
          </p:cNvPicPr>
          <p:nvPr/>
        </p:nvPicPr>
        <p:blipFill>
          <a:blip r:embed="rId2"/>
          <a:stretch>
            <a:fillRect/>
          </a:stretch>
        </p:blipFill>
        <p:spPr>
          <a:xfrm>
            <a:off x="838200" y="1974574"/>
            <a:ext cx="10522952" cy="3167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78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9F61364-C79A-4FA9-9197-E6BC90F650EB}"/>
              </a:ext>
            </a:extLst>
          </p:cNvPr>
          <p:cNvSpPr>
            <a:spLocks noGrp="1"/>
          </p:cNvSpPr>
          <p:nvPr>
            <p:ph idx="1"/>
          </p:nvPr>
        </p:nvSpPr>
        <p:spPr>
          <a:xfrm>
            <a:off x="609600" y="410817"/>
            <a:ext cx="10744200" cy="5766146"/>
          </a:xfrm>
        </p:spPr>
        <p:txBody>
          <a:bodyPr/>
          <a:lstStyle/>
          <a:p>
            <a:pPr marL="0" indent="0" algn="just">
              <a:buNone/>
            </a:pPr>
            <a:r>
              <a:rPr lang="pt-BR" sz="2600" dirty="0">
                <a:latin typeface="Arial" panose="020B0604020202020204" pitchFamily="34" charset="0"/>
                <a:cs typeface="Arial" panose="020B0604020202020204" pitchFamily="34" charset="0"/>
              </a:rPr>
              <a:t>3) Determine a área da parte pintada da figura abaixo, considerando a área de cada quadradinho como uma unidade de medida de área.</a:t>
            </a:r>
          </a:p>
          <a:p>
            <a:pPr marL="0" indent="0">
              <a:buNone/>
            </a:pPr>
            <a:endParaRPr lang="pt-BR" dirty="0"/>
          </a:p>
        </p:txBody>
      </p:sp>
      <p:pic>
        <p:nvPicPr>
          <p:cNvPr id="4" name="Imagem 3">
            <a:extLst>
              <a:ext uri="{FF2B5EF4-FFF2-40B4-BE49-F238E27FC236}">
                <a16:creationId xmlns:a16="http://schemas.microsoft.com/office/drawing/2014/main" id="{CFBE0684-CC47-4EF8-94F7-9B2538878C5D}"/>
              </a:ext>
            </a:extLst>
          </p:cNvPr>
          <p:cNvPicPr>
            <a:picLocks noChangeAspect="1"/>
          </p:cNvPicPr>
          <p:nvPr/>
        </p:nvPicPr>
        <p:blipFill>
          <a:blip r:embed="rId2"/>
          <a:stretch>
            <a:fillRect/>
          </a:stretch>
        </p:blipFill>
        <p:spPr>
          <a:xfrm>
            <a:off x="3912467" y="1472711"/>
            <a:ext cx="4367066" cy="5101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534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AFD44554-57B0-4801-A272-4A82FB3E8812}"/>
                  </a:ext>
                </a:extLst>
              </p:cNvPr>
              <p:cNvSpPr>
                <a:spLocks noGrp="1"/>
              </p:cNvSpPr>
              <p:nvPr>
                <p:ph idx="1"/>
              </p:nvPr>
            </p:nvSpPr>
            <p:spPr>
              <a:xfrm>
                <a:off x="596348" y="543339"/>
                <a:ext cx="10757452" cy="5633624"/>
              </a:xfrm>
            </p:spPr>
            <p:txBody>
              <a:bodyPr>
                <a:normAutofit/>
              </a:bodyPr>
              <a:lstStyle/>
              <a:p>
                <a:pPr marL="0" indent="0" algn="just">
                  <a:buNone/>
                </a:pPr>
                <a:r>
                  <a:rPr lang="pt-BR" sz="2600" dirty="0">
                    <a:latin typeface="Arial" panose="020B0604020202020204" pitchFamily="34" charset="0"/>
                    <a:cs typeface="Arial" panose="020B0604020202020204" pitchFamily="34" charset="0"/>
                  </a:rPr>
                  <a:t>4) Tomando como base a área de 36 </a:t>
                </a:r>
                <a14:m>
                  <m:oMath xmlns:m="http://schemas.openxmlformats.org/officeDocument/2006/math">
                    <m:sSup>
                      <m:sSupPr>
                        <m:ctrlPr>
                          <a:rPr lang="pt-BR" sz="2600" i="1" smtClean="0">
                            <a:latin typeface="Cambria Math" panose="02040503050406030204" pitchFamily="18" charset="0"/>
                          </a:rPr>
                        </m:ctrlPr>
                      </m:sSupPr>
                      <m:e>
                        <m:r>
                          <a:rPr lang="pt-BR" sz="2600" b="0" i="1" smtClean="0">
                            <a:latin typeface="Cambria Math" panose="02040503050406030204" pitchFamily="18" charset="0"/>
                          </a:rPr>
                          <m:t>𝑐𝑚</m:t>
                        </m:r>
                      </m:e>
                      <m:sup>
                        <m:r>
                          <a:rPr lang="pt-BR" sz="2600" b="0" i="1" smtClean="0">
                            <a:latin typeface="Cambria Math" panose="02040503050406030204" pitchFamily="18" charset="0"/>
                          </a:rPr>
                          <m:t>2</m:t>
                        </m:r>
                      </m:sup>
                    </m:sSup>
                  </m:oMath>
                </a14:m>
                <a:r>
                  <a:rPr lang="pt-BR" sz="2600" dirty="0">
                    <a:latin typeface="Arial" panose="020B0604020202020204" pitchFamily="34" charset="0"/>
                    <a:cs typeface="Arial" panose="020B0604020202020204" pitchFamily="34" charset="0"/>
                  </a:rPr>
                  <a:t> utilize a malha quadriculada para formar retângulos com as medidas dos perímetros indicadas admitindo o lado do quadradinho como a unidade de medida.</a:t>
                </a:r>
              </a:p>
              <a:p>
                <a:pPr marL="0" indent="0" algn="just">
                  <a:buNone/>
                </a:pPr>
                <a:endParaRPr lang="pt-BR" sz="2600" dirty="0">
                  <a:latin typeface="Arial" panose="020B0604020202020204" pitchFamily="34" charset="0"/>
                  <a:cs typeface="Arial" panose="020B0604020202020204" pitchFamily="34" charset="0"/>
                </a:endParaRPr>
              </a:p>
              <a:p>
                <a:pPr marL="514350" indent="-514350" algn="just">
                  <a:buAutoNum type="alphaLcParenR"/>
                </a:pPr>
                <a:r>
                  <a:rPr lang="pt-BR" sz="2600" dirty="0">
                    <a:latin typeface="Arial" panose="020B0604020202020204" pitchFamily="34" charset="0"/>
                    <a:cs typeface="Arial" panose="020B0604020202020204" pitchFamily="34" charset="0"/>
                  </a:rPr>
                  <a:t>24 lados de quadradinho</a:t>
                </a:r>
              </a:p>
              <a:p>
                <a:pPr marL="514350" indent="-514350" algn="just">
                  <a:buAutoNum type="alphaLcParenR"/>
                </a:pPr>
                <a:r>
                  <a:rPr lang="pt-BR" sz="2600" dirty="0">
                    <a:latin typeface="Arial" panose="020B0604020202020204" pitchFamily="34" charset="0"/>
                    <a:cs typeface="Arial" panose="020B0604020202020204" pitchFamily="34" charset="0"/>
                  </a:rPr>
                  <a:t>26 lados de quadradinho</a:t>
                </a:r>
              </a:p>
              <a:p>
                <a:pPr marL="514350" indent="-514350" algn="just">
                  <a:buAutoNum type="alphaLcParenR"/>
                </a:pPr>
                <a:r>
                  <a:rPr lang="pt-BR" sz="2600" dirty="0">
                    <a:latin typeface="Arial" panose="020B0604020202020204" pitchFamily="34" charset="0"/>
                    <a:cs typeface="Arial" panose="020B0604020202020204" pitchFamily="34" charset="0"/>
                  </a:rPr>
                  <a:t>30 lados de quadradinho</a:t>
                </a:r>
              </a:p>
              <a:p>
                <a:pPr marL="514350" indent="-514350" algn="just">
                  <a:buAutoNum type="alphaLcParenR"/>
                </a:pPr>
                <a:r>
                  <a:rPr lang="pt-BR" sz="2600" dirty="0">
                    <a:latin typeface="Arial" panose="020B0604020202020204" pitchFamily="34" charset="0"/>
                    <a:cs typeface="Arial" panose="020B0604020202020204" pitchFamily="34" charset="0"/>
                  </a:rPr>
                  <a:t>40 lados de quadradinho</a:t>
                </a:r>
              </a:p>
              <a:p>
                <a:pPr marL="514350" indent="-514350" algn="just">
                  <a:buAutoNum type="alphaLcParenR"/>
                </a:pPr>
                <a:r>
                  <a:rPr lang="pt-BR" sz="2600" dirty="0">
                    <a:latin typeface="Arial" panose="020B0604020202020204" pitchFamily="34" charset="0"/>
                    <a:cs typeface="Arial" panose="020B0604020202020204" pitchFamily="34" charset="0"/>
                  </a:rPr>
                  <a:t>74 lados de quadradinho</a:t>
                </a:r>
              </a:p>
            </p:txBody>
          </p:sp>
        </mc:Choice>
        <mc:Fallback xmlns="">
          <p:sp>
            <p:nvSpPr>
              <p:cNvPr id="3" name="Espaço Reservado para Conteúdo 2">
                <a:extLst>
                  <a:ext uri="{FF2B5EF4-FFF2-40B4-BE49-F238E27FC236}">
                    <a16:creationId xmlns:a16="http://schemas.microsoft.com/office/drawing/2014/main" id="{AFD44554-57B0-4801-A272-4A82FB3E8812}"/>
                  </a:ext>
                </a:extLst>
              </p:cNvPr>
              <p:cNvSpPr>
                <a:spLocks noGrp="1" noRot="1" noChangeAspect="1" noMove="1" noResize="1" noEditPoints="1" noAdjustHandles="1" noChangeArrowheads="1" noChangeShapeType="1" noTextEdit="1"/>
              </p:cNvSpPr>
              <p:nvPr>
                <p:ph idx="1"/>
              </p:nvPr>
            </p:nvSpPr>
            <p:spPr>
              <a:xfrm>
                <a:off x="596348" y="543339"/>
                <a:ext cx="10757452" cy="5633624"/>
              </a:xfrm>
              <a:blipFill>
                <a:blip r:embed="rId2"/>
                <a:stretch>
                  <a:fillRect l="-1020" t="-1732" r="-1020"/>
                </a:stretch>
              </a:blipFill>
            </p:spPr>
            <p:txBody>
              <a:bodyPr/>
              <a:lstStyle/>
              <a:p>
                <a:r>
                  <a:rPr lang="pt-BR">
                    <a:noFill/>
                  </a:rPr>
                  <a:t> </a:t>
                </a:r>
              </a:p>
            </p:txBody>
          </p:sp>
        </mc:Fallback>
      </mc:AlternateContent>
    </p:spTree>
    <p:extLst>
      <p:ext uri="{BB962C8B-B14F-4D97-AF65-F5344CB8AC3E}">
        <p14:creationId xmlns:p14="http://schemas.microsoft.com/office/powerpoint/2010/main" val="39939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26CC4E0-AA77-4CAE-8CF3-0366B0E0D267}"/>
              </a:ext>
            </a:extLst>
          </p:cNvPr>
          <p:cNvSpPr>
            <a:spLocks noGrp="1"/>
          </p:cNvSpPr>
          <p:nvPr>
            <p:ph idx="1"/>
          </p:nvPr>
        </p:nvSpPr>
        <p:spPr>
          <a:xfrm>
            <a:off x="516835" y="503583"/>
            <a:ext cx="10836965" cy="5673380"/>
          </a:xfrm>
        </p:spPr>
        <p:txBody>
          <a:bodyPr/>
          <a:lstStyle/>
          <a:p>
            <a:pPr marL="514350" indent="-514350">
              <a:buAutoNum type="alphaLcParenR"/>
            </a:pPr>
            <a:r>
              <a:rPr lang="pt-BR" sz="2600" dirty="0">
                <a:latin typeface="Arial" panose="020B0604020202020204" pitchFamily="34" charset="0"/>
                <a:cs typeface="Arial" panose="020B0604020202020204" pitchFamily="34" charset="0"/>
              </a:rPr>
              <a:t>24 lados de quadradinho</a:t>
            </a:r>
          </a:p>
          <a:p>
            <a:pPr marL="514350" indent="-514350">
              <a:buAutoNum type="alphaLcParenR"/>
            </a:pPr>
            <a:endParaRPr lang="pt-BR" sz="2600" dirty="0">
              <a:latin typeface="Arial" panose="020B0604020202020204" pitchFamily="34" charset="0"/>
              <a:cs typeface="Arial" panose="020B0604020202020204" pitchFamily="34" charset="0"/>
            </a:endParaRPr>
          </a:p>
          <a:p>
            <a:pPr marL="514350" indent="-514350">
              <a:buAutoNum type="alphaLcParenR"/>
            </a:pPr>
            <a:endParaRPr lang="pt-BR" sz="2600" dirty="0">
              <a:latin typeface="Arial" panose="020B0604020202020204" pitchFamily="34" charset="0"/>
              <a:cs typeface="Arial" panose="020B0604020202020204" pitchFamily="34" charset="0"/>
            </a:endParaRPr>
          </a:p>
          <a:p>
            <a:pPr marL="514350" indent="-514350">
              <a:buAutoNum type="alphaLcParenR"/>
            </a:pPr>
            <a:endParaRPr lang="pt-BR" sz="2600" dirty="0">
              <a:latin typeface="Arial" panose="020B0604020202020204" pitchFamily="34" charset="0"/>
              <a:cs typeface="Arial" panose="020B0604020202020204" pitchFamily="34" charset="0"/>
            </a:endParaRPr>
          </a:p>
          <a:p>
            <a:pPr marL="514350" indent="-514350">
              <a:buAutoNum type="alphaLcParenR"/>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r>
              <a:rPr lang="pt-BR" sz="2600" dirty="0">
                <a:latin typeface="Arial" panose="020B0604020202020204" pitchFamily="34" charset="0"/>
                <a:cs typeface="Arial" panose="020B0604020202020204" pitchFamily="34" charset="0"/>
              </a:rPr>
              <a:t>b) 26 lados de quadradinho</a:t>
            </a:r>
          </a:p>
          <a:p>
            <a:pPr marL="0" indent="0">
              <a:buNone/>
            </a:pPr>
            <a:endParaRPr lang="pt-BR" dirty="0"/>
          </a:p>
          <a:p>
            <a:pPr marL="0" indent="0">
              <a:buNone/>
            </a:pPr>
            <a:endParaRPr lang="pt-BR" dirty="0"/>
          </a:p>
          <a:p>
            <a:pPr marL="0" indent="0">
              <a:buNone/>
            </a:pPr>
            <a:endParaRPr lang="pt-BR" dirty="0"/>
          </a:p>
        </p:txBody>
      </p:sp>
      <p:pic>
        <p:nvPicPr>
          <p:cNvPr id="4" name="Imagem 3">
            <a:extLst>
              <a:ext uri="{FF2B5EF4-FFF2-40B4-BE49-F238E27FC236}">
                <a16:creationId xmlns:a16="http://schemas.microsoft.com/office/drawing/2014/main" id="{79BC7E1A-BD4A-471E-89E7-29EEBBF5486D}"/>
              </a:ext>
            </a:extLst>
          </p:cNvPr>
          <p:cNvPicPr>
            <a:picLocks noChangeAspect="1"/>
          </p:cNvPicPr>
          <p:nvPr/>
        </p:nvPicPr>
        <p:blipFill>
          <a:blip r:embed="rId2"/>
          <a:stretch>
            <a:fillRect/>
          </a:stretch>
        </p:blipFill>
        <p:spPr>
          <a:xfrm>
            <a:off x="1148177" y="1076899"/>
            <a:ext cx="2390895" cy="2217462"/>
          </a:xfrm>
          <a:prstGeom prst="rect">
            <a:avLst/>
          </a:prstGeom>
        </p:spPr>
      </p:pic>
      <p:pic>
        <p:nvPicPr>
          <p:cNvPr id="5" name="Imagem 4">
            <a:extLst>
              <a:ext uri="{FF2B5EF4-FFF2-40B4-BE49-F238E27FC236}">
                <a16:creationId xmlns:a16="http://schemas.microsoft.com/office/drawing/2014/main" id="{EF9FBE7B-438C-4147-93A9-1ABE03DCBAC7}"/>
              </a:ext>
            </a:extLst>
          </p:cNvPr>
          <p:cNvPicPr>
            <a:picLocks noChangeAspect="1"/>
          </p:cNvPicPr>
          <p:nvPr/>
        </p:nvPicPr>
        <p:blipFill>
          <a:blip r:embed="rId3"/>
          <a:stretch>
            <a:fillRect/>
          </a:stretch>
        </p:blipFill>
        <p:spPr>
          <a:xfrm>
            <a:off x="718931" y="3992454"/>
            <a:ext cx="4686134" cy="2030658"/>
          </a:xfrm>
          <a:prstGeom prst="rect">
            <a:avLst/>
          </a:prstGeom>
        </p:spPr>
      </p:pic>
    </p:spTree>
    <p:extLst>
      <p:ext uri="{BB962C8B-B14F-4D97-AF65-F5344CB8AC3E}">
        <p14:creationId xmlns:p14="http://schemas.microsoft.com/office/powerpoint/2010/main" val="157867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5FBA23D-4557-412B-BA8E-2F8C1697442A}"/>
              </a:ext>
            </a:extLst>
          </p:cNvPr>
          <p:cNvSpPr>
            <a:spLocks noGrp="1"/>
          </p:cNvSpPr>
          <p:nvPr>
            <p:ph idx="1"/>
          </p:nvPr>
        </p:nvSpPr>
        <p:spPr>
          <a:xfrm>
            <a:off x="351692" y="211015"/>
            <a:ext cx="11002108" cy="5965948"/>
          </a:xfrm>
        </p:spPr>
        <p:txBody>
          <a:bodyPr/>
          <a:lstStyle/>
          <a:p>
            <a:pPr marL="0" indent="0">
              <a:buNone/>
            </a:pPr>
            <a:r>
              <a:rPr lang="pt-BR" sz="2600" dirty="0">
                <a:latin typeface="Arial" panose="020B0604020202020204" pitchFamily="34" charset="0"/>
                <a:cs typeface="Arial" panose="020B0604020202020204" pitchFamily="34" charset="0"/>
              </a:rPr>
              <a:t>c) 30 lados de quadradinho</a:t>
            </a: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r>
              <a:rPr lang="pt-BR" sz="2600" dirty="0">
                <a:latin typeface="Arial" panose="020B0604020202020204" pitchFamily="34" charset="0"/>
                <a:cs typeface="Arial" panose="020B0604020202020204" pitchFamily="34" charset="0"/>
              </a:rPr>
              <a:t>d) 40 lados de quadradinho</a:t>
            </a: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r>
              <a:rPr lang="pt-BR" sz="2600" dirty="0">
                <a:latin typeface="Arial" panose="020B0604020202020204" pitchFamily="34" charset="0"/>
                <a:cs typeface="Arial" panose="020B0604020202020204" pitchFamily="34" charset="0"/>
              </a:rPr>
              <a:t>e) 74 lados de quadradinho</a:t>
            </a:r>
          </a:p>
          <a:p>
            <a:pPr marL="0" indent="0">
              <a:buNone/>
            </a:pPr>
            <a:r>
              <a:rPr lang="pt-BR" dirty="0"/>
              <a:t> </a:t>
            </a:r>
          </a:p>
          <a:p>
            <a:pPr marL="0" indent="0">
              <a:buNone/>
            </a:pPr>
            <a:endParaRPr lang="pt-BR" dirty="0"/>
          </a:p>
          <a:p>
            <a:pPr marL="0" indent="0">
              <a:buNone/>
            </a:pPr>
            <a:endParaRPr lang="pt-BR" dirty="0"/>
          </a:p>
        </p:txBody>
      </p:sp>
      <p:pic>
        <p:nvPicPr>
          <p:cNvPr id="4" name="Imagem 3">
            <a:extLst>
              <a:ext uri="{FF2B5EF4-FFF2-40B4-BE49-F238E27FC236}">
                <a16:creationId xmlns:a16="http://schemas.microsoft.com/office/drawing/2014/main" id="{47BE50A6-1AB2-42FB-BF9E-34AE9709AA6B}"/>
              </a:ext>
            </a:extLst>
          </p:cNvPr>
          <p:cNvPicPr>
            <a:picLocks noChangeAspect="1"/>
          </p:cNvPicPr>
          <p:nvPr/>
        </p:nvPicPr>
        <p:blipFill>
          <a:blip r:embed="rId2"/>
          <a:stretch>
            <a:fillRect/>
          </a:stretch>
        </p:blipFill>
        <p:spPr>
          <a:xfrm>
            <a:off x="838200" y="681037"/>
            <a:ext cx="5516032" cy="1435294"/>
          </a:xfrm>
          <a:prstGeom prst="rect">
            <a:avLst/>
          </a:prstGeom>
        </p:spPr>
      </p:pic>
      <p:pic>
        <p:nvPicPr>
          <p:cNvPr id="5" name="Imagem 4">
            <a:extLst>
              <a:ext uri="{FF2B5EF4-FFF2-40B4-BE49-F238E27FC236}">
                <a16:creationId xmlns:a16="http://schemas.microsoft.com/office/drawing/2014/main" id="{5B427BB8-6B93-42F0-85D0-A0CC19AC21A9}"/>
              </a:ext>
            </a:extLst>
          </p:cNvPr>
          <p:cNvPicPr>
            <a:picLocks noChangeAspect="1"/>
          </p:cNvPicPr>
          <p:nvPr/>
        </p:nvPicPr>
        <p:blipFill>
          <a:blip r:embed="rId3"/>
          <a:stretch>
            <a:fillRect/>
          </a:stretch>
        </p:blipFill>
        <p:spPr>
          <a:xfrm>
            <a:off x="639417" y="3193989"/>
            <a:ext cx="8758559" cy="1141607"/>
          </a:xfrm>
          <a:prstGeom prst="rect">
            <a:avLst/>
          </a:prstGeom>
        </p:spPr>
      </p:pic>
      <p:pic>
        <p:nvPicPr>
          <p:cNvPr id="6" name="Imagem 5">
            <a:extLst>
              <a:ext uri="{FF2B5EF4-FFF2-40B4-BE49-F238E27FC236}">
                <a16:creationId xmlns:a16="http://schemas.microsoft.com/office/drawing/2014/main" id="{C6CC21B7-CC92-498B-9F94-1F16AAA8CB2A}"/>
              </a:ext>
            </a:extLst>
          </p:cNvPr>
          <p:cNvPicPr>
            <a:picLocks noChangeAspect="1"/>
          </p:cNvPicPr>
          <p:nvPr/>
        </p:nvPicPr>
        <p:blipFill>
          <a:blip r:embed="rId4"/>
          <a:stretch>
            <a:fillRect/>
          </a:stretch>
        </p:blipFill>
        <p:spPr>
          <a:xfrm>
            <a:off x="217206" y="5683391"/>
            <a:ext cx="11757587" cy="493572"/>
          </a:xfrm>
          <a:prstGeom prst="rect">
            <a:avLst/>
          </a:prstGeom>
        </p:spPr>
      </p:pic>
    </p:spTree>
    <p:extLst>
      <p:ext uri="{BB962C8B-B14F-4D97-AF65-F5344CB8AC3E}">
        <p14:creationId xmlns:p14="http://schemas.microsoft.com/office/powerpoint/2010/main" val="9547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FE61BA0-672E-4BF0-AAF6-7C46E8EA73D0}"/>
              </a:ext>
            </a:extLst>
          </p:cNvPr>
          <p:cNvSpPr>
            <a:spLocks noGrp="1"/>
          </p:cNvSpPr>
          <p:nvPr>
            <p:ph idx="1"/>
          </p:nvPr>
        </p:nvSpPr>
        <p:spPr>
          <a:xfrm>
            <a:off x="422031" y="309490"/>
            <a:ext cx="10931769" cy="5867474"/>
          </a:xfrm>
        </p:spPr>
        <p:txBody>
          <a:bodyPr/>
          <a:lstStyle/>
          <a:p>
            <a:pPr marL="0" indent="0" algn="just">
              <a:buNone/>
            </a:pPr>
            <a:r>
              <a:rPr lang="pt-BR" sz="2600" dirty="0">
                <a:latin typeface="Arial" panose="020B0604020202020204" pitchFamily="34" charset="0"/>
                <a:cs typeface="Arial" panose="020B0604020202020204" pitchFamily="34" charset="0"/>
              </a:rPr>
              <a:t>5) Desenhe na malha quadriculada um retângulo com 18 quadradinhos de área e 18 lados de quadradinho de perímetro.</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514350" indent="-514350" algn="just">
              <a:buAutoNum type="alphaLcParenR"/>
            </a:pPr>
            <a:r>
              <a:rPr lang="pt-BR" sz="2600" dirty="0">
                <a:latin typeface="Arial" panose="020B0604020202020204" pitchFamily="34" charset="0"/>
                <a:cs typeface="Arial" panose="020B0604020202020204" pitchFamily="34" charset="0"/>
              </a:rPr>
              <a:t>Reduzam a área para 17 quadradinhos sem alterar a medida do perímetro.</a:t>
            </a:r>
          </a:p>
          <a:p>
            <a:pPr marL="0" indent="0">
              <a:buNone/>
            </a:pPr>
            <a:endParaRPr lang="pt-BR" dirty="0"/>
          </a:p>
          <a:p>
            <a:pPr marL="0" indent="0">
              <a:buNone/>
            </a:pPr>
            <a:r>
              <a:rPr lang="pt-BR" dirty="0"/>
              <a:t> </a:t>
            </a:r>
          </a:p>
        </p:txBody>
      </p:sp>
      <p:pic>
        <p:nvPicPr>
          <p:cNvPr id="4" name="Imagem 3">
            <a:extLst>
              <a:ext uri="{FF2B5EF4-FFF2-40B4-BE49-F238E27FC236}">
                <a16:creationId xmlns:a16="http://schemas.microsoft.com/office/drawing/2014/main" id="{66726776-4D2B-41E2-880E-EAC1D86C990A}"/>
              </a:ext>
            </a:extLst>
          </p:cNvPr>
          <p:cNvPicPr>
            <a:picLocks noChangeAspect="1"/>
          </p:cNvPicPr>
          <p:nvPr/>
        </p:nvPicPr>
        <p:blipFill>
          <a:blip r:embed="rId2"/>
          <a:stretch>
            <a:fillRect/>
          </a:stretch>
        </p:blipFill>
        <p:spPr>
          <a:xfrm>
            <a:off x="2004607" y="1245349"/>
            <a:ext cx="3901224" cy="1865803"/>
          </a:xfrm>
          <a:prstGeom prst="rect">
            <a:avLst/>
          </a:prstGeom>
        </p:spPr>
      </p:pic>
      <p:pic>
        <p:nvPicPr>
          <p:cNvPr id="5" name="Imagem 4">
            <a:extLst>
              <a:ext uri="{FF2B5EF4-FFF2-40B4-BE49-F238E27FC236}">
                <a16:creationId xmlns:a16="http://schemas.microsoft.com/office/drawing/2014/main" id="{7141505A-F2AE-4D35-8CBE-84F87A8E5E14}"/>
              </a:ext>
            </a:extLst>
          </p:cNvPr>
          <p:cNvPicPr>
            <a:picLocks noChangeAspect="1"/>
          </p:cNvPicPr>
          <p:nvPr/>
        </p:nvPicPr>
        <p:blipFill>
          <a:blip r:embed="rId3"/>
          <a:stretch>
            <a:fillRect/>
          </a:stretch>
        </p:blipFill>
        <p:spPr>
          <a:xfrm>
            <a:off x="2004607" y="4253641"/>
            <a:ext cx="3901224" cy="1942841"/>
          </a:xfrm>
          <a:prstGeom prst="rect">
            <a:avLst/>
          </a:prstGeom>
        </p:spPr>
      </p:pic>
    </p:spTree>
    <p:extLst>
      <p:ext uri="{BB962C8B-B14F-4D97-AF65-F5344CB8AC3E}">
        <p14:creationId xmlns:p14="http://schemas.microsoft.com/office/powerpoint/2010/main" val="80820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E2BC55D-BF29-4404-9BA5-74F25AAF7A15}"/>
              </a:ext>
            </a:extLst>
          </p:cNvPr>
          <p:cNvSpPr>
            <a:spLocks noGrp="1"/>
          </p:cNvSpPr>
          <p:nvPr>
            <p:ph idx="1"/>
          </p:nvPr>
        </p:nvSpPr>
        <p:spPr>
          <a:xfrm>
            <a:off x="556591" y="410817"/>
            <a:ext cx="10797209" cy="5766146"/>
          </a:xfrm>
        </p:spPr>
        <p:txBody>
          <a:bodyPr/>
          <a:lstStyle/>
          <a:p>
            <a:pPr marL="0" indent="0" algn="just">
              <a:buNone/>
            </a:pPr>
            <a:r>
              <a:rPr lang="pt-BR" sz="2600" dirty="0">
                <a:latin typeface="Arial" panose="020B0604020202020204" pitchFamily="34" charset="0"/>
                <a:cs typeface="Arial" panose="020B0604020202020204" pitchFamily="34" charset="0"/>
              </a:rPr>
              <a:t>b) Reduzam a área para 16 quadradinhos sem alterar a medida do perímetro.</a:t>
            </a: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lgn="just">
              <a:buNone/>
            </a:pPr>
            <a:r>
              <a:rPr lang="pt-BR" sz="2600" dirty="0">
                <a:latin typeface="Arial" panose="020B0604020202020204" pitchFamily="34" charset="0"/>
                <a:cs typeface="Arial" panose="020B0604020202020204" pitchFamily="34" charset="0"/>
              </a:rPr>
              <a:t>c) Reduzam a área para 15 quadradinhos sem alterar a medida do perímetro.</a:t>
            </a:r>
          </a:p>
          <a:p>
            <a:pPr marL="0" indent="0">
              <a:buNone/>
            </a:pPr>
            <a:endParaRPr lang="pt-BR" dirty="0"/>
          </a:p>
        </p:txBody>
      </p:sp>
      <p:pic>
        <p:nvPicPr>
          <p:cNvPr id="4" name="Imagem 3">
            <a:extLst>
              <a:ext uri="{FF2B5EF4-FFF2-40B4-BE49-F238E27FC236}">
                <a16:creationId xmlns:a16="http://schemas.microsoft.com/office/drawing/2014/main" id="{4F75B06B-79FC-485A-B571-31465E583425}"/>
              </a:ext>
            </a:extLst>
          </p:cNvPr>
          <p:cNvPicPr>
            <a:picLocks noChangeAspect="1"/>
          </p:cNvPicPr>
          <p:nvPr/>
        </p:nvPicPr>
        <p:blipFill>
          <a:blip r:embed="rId2"/>
          <a:stretch>
            <a:fillRect/>
          </a:stretch>
        </p:blipFill>
        <p:spPr>
          <a:xfrm>
            <a:off x="1052926" y="1357312"/>
            <a:ext cx="2882970" cy="1556533"/>
          </a:xfrm>
          <a:prstGeom prst="rect">
            <a:avLst/>
          </a:prstGeom>
        </p:spPr>
      </p:pic>
      <p:pic>
        <p:nvPicPr>
          <p:cNvPr id="5" name="Imagem 4">
            <a:extLst>
              <a:ext uri="{FF2B5EF4-FFF2-40B4-BE49-F238E27FC236}">
                <a16:creationId xmlns:a16="http://schemas.microsoft.com/office/drawing/2014/main" id="{FFE05AB6-DCD7-4770-AB50-707C026B0635}"/>
              </a:ext>
            </a:extLst>
          </p:cNvPr>
          <p:cNvPicPr>
            <a:picLocks noChangeAspect="1"/>
          </p:cNvPicPr>
          <p:nvPr/>
        </p:nvPicPr>
        <p:blipFill>
          <a:blip r:embed="rId3"/>
          <a:stretch>
            <a:fillRect/>
          </a:stretch>
        </p:blipFill>
        <p:spPr>
          <a:xfrm>
            <a:off x="838200" y="4238832"/>
            <a:ext cx="3381122" cy="1752600"/>
          </a:xfrm>
          <a:prstGeom prst="rect">
            <a:avLst/>
          </a:prstGeom>
        </p:spPr>
      </p:pic>
    </p:spTree>
    <p:extLst>
      <p:ext uri="{BB962C8B-B14F-4D97-AF65-F5344CB8AC3E}">
        <p14:creationId xmlns:p14="http://schemas.microsoft.com/office/powerpoint/2010/main" val="359421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103098C-381E-4338-A488-6115BA5498F1}"/>
              </a:ext>
            </a:extLst>
          </p:cNvPr>
          <p:cNvSpPr>
            <a:spLocks noGrp="1"/>
          </p:cNvSpPr>
          <p:nvPr>
            <p:ph idx="1"/>
          </p:nvPr>
        </p:nvSpPr>
        <p:spPr>
          <a:xfrm>
            <a:off x="357809" y="344557"/>
            <a:ext cx="10995991" cy="5832406"/>
          </a:xfrm>
        </p:spPr>
        <p:txBody>
          <a:bodyPr/>
          <a:lstStyle/>
          <a:p>
            <a:pPr marL="0" indent="0" algn="just">
              <a:buNone/>
            </a:pPr>
            <a:r>
              <a:rPr lang="pt-BR" sz="2600" dirty="0">
                <a:latin typeface="Arial" panose="020B0604020202020204" pitchFamily="34" charset="0"/>
                <a:cs typeface="Arial" panose="020B0604020202020204" pitchFamily="34" charset="0"/>
              </a:rPr>
              <a:t>d) Reduzam a área para 14 quadradinhos sem alterar a medida do perímetro.</a:t>
            </a: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r>
              <a:rPr lang="pt-BR" sz="2600" dirty="0">
                <a:latin typeface="Arial" panose="020B0604020202020204" pitchFamily="34" charset="0"/>
                <a:cs typeface="Arial" panose="020B0604020202020204" pitchFamily="34" charset="0"/>
              </a:rPr>
              <a:t>e) Reduzam a área para 13 quadradinhos sem alterar a medida do perímetro.</a:t>
            </a:r>
          </a:p>
          <a:p>
            <a:pPr marL="0" indent="0">
              <a:buNone/>
            </a:pPr>
            <a:endParaRPr lang="pt-BR" dirty="0"/>
          </a:p>
        </p:txBody>
      </p:sp>
      <p:pic>
        <p:nvPicPr>
          <p:cNvPr id="5" name="Imagem 4">
            <a:extLst>
              <a:ext uri="{FF2B5EF4-FFF2-40B4-BE49-F238E27FC236}">
                <a16:creationId xmlns:a16="http://schemas.microsoft.com/office/drawing/2014/main" id="{D03322A8-3A99-414F-B93E-245D8AFBF70D}"/>
              </a:ext>
            </a:extLst>
          </p:cNvPr>
          <p:cNvPicPr>
            <a:picLocks noChangeAspect="1"/>
          </p:cNvPicPr>
          <p:nvPr/>
        </p:nvPicPr>
        <p:blipFill>
          <a:blip r:embed="rId2"/>
          <a:stretch>
            <a:fillRect/>
          </a:stretch>
        </p:blipFill>
        <p:spPr>
          <a:xfrm>
            <a:off x="1127676" y="1323353"/>
            <a:ext cx="2847976" cy="1477221"/>
          </a:xfrm>
          <a:prstGeom prst="rect">
            <a:avLst/>
          </a:prstGeom>
        </p:spPr>
      </p:pic>
      <p:pic>
        <p:nvPicPr>
          <p:cNvPr id="6" name="Imagem 5">
            <a:extLst>
              <a:ext uri="{FF2B5EF4-FFF2-40B4-BE49-F238E27FC236}">
                <a16:creationId xmlns:a16="http://schemas.microsoft.com/office/drawing/2014/main" id="{7A8B6176-889C-407B-9D88-B49819050335}"/>
              </a:ext>
            </a:extLst>
          </p:cNvPr>
          <p:cNvPicPr>
            <a:picLocks noChangeAspect="1"/>
          </p:cNvPicPr>
          <p:nvPr/>
        </p:nvPicPr>
        <p:blipFill>
          <a:blip r:embed="rId3"/>
          <a:stretch>
            <a:fillRect/>
          </a:stretch>
        </p:blipFill>
        <p:spPr>
          <a:xfrm>
            <a:off x="978778" y="4057427"/>
            <a:ext cx="3145771" cy="1639345"/>
          </a:xfrm>
          <a:prstGeom prst="rect">
            <a:avLst/>
          </a:prstGeom>
        </p:spPr>
      </p:pic>
    </p:spTree>
    <p:extLst>
      <p:ext uri="{BB962C8B-B14F-4D97-AF65-F5344CB8AC3E}">
        <p14:creationId xmlns:p14="http://schemas.microsoft.com/office/powerpoint/2010/main" val="27164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9FA6458-99FE-4F4A-AD2F-73399669FE14}"/>
              </a:ext>
            </a:extLst>
          </p:cNvPr>
          <p:cNvSpPr>
            <a:spLocks noGrp="1"/>
          </p:cNvSpPr>
          <p:nvPr>
            <p:ph idx="1"/>
          </p:nvPr>
        </p:nvSpPr>
        <p:spPr>
          <a:xfrm>
            <a:off x="556591" y="583096"/>
            <a:ext cx="10797209" cy="5593867"/>
          </a:xfrm>
        </p:spPr>
        <p:txBody>
          <a:bodyPr/>
          <a:lstStyle/>
          <a:p>
            <a:pPr marL="0" indent="0" algn="just">
              <a:buNone/>
            </a:pPr>
            <a:r>
              <a:rPr lang="pt-BR" sz="2600" dirty="0">
                <a:latin typeface="Arial" panose="020B0604020202020204" pitchFamily="34" charset="0"/>
                <a:cs typeface="Arial" panose="020B0604020202020204" pitchFamily="34" charset="0"/>
              </a:rPr>
              <a:t>f) Reduzam a área para 12 quadradinhos sem alterar a medida do perímetro.</a:t>
            </a: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r>
              <a:rPr lang="pt-BR" sz="2600" dirty="0">
                <a:latin typeface="Arial" panose="020B0604020202020204" pitchFamily="34" charset="0"/>
                <a:cs typeface="Arial" panose="020B0604020202020204" pitchFamily="34" charset="0"/>
              </a:rPr>
              <a:t>g) Reduzam a área para 11 quadradinhos sem alterar a medida do perímetro.</a:t>
            </a:r>
          </a:p>
          <a:p>
            <a:pPr marL="0" indent="0" algn="just">
              <a:buNone/>
            </a:pPr>
            <a:endParaRPr lang="pt-BR" dirty="0"/>
          </a:p>
          <a:p>
            <a:pPr marL="0" indent="0">
              <a:buNone/>
            </a:pPr>
            <a:endParaRPr lang="pt-BR" dirty="0"/>
          </a:p>
        </p:txBody>
      </p:sp>
      <p:pic>
        <p:nvPicPr>
          <p:cNvPr id="5" name="Imagem 4">
            <a:extLst>
              <a:ext uri="{FF2B5EF4-FFF2-40B4-BE49-F238E27FC236}">
                <a16:creationId xmlns:a16="http://schemas.microsoft.com/office/drawing/2014/main" id="{B8A48D22-B78A-444A-98AA-D3ECD667C2D4}"/>
              </a:ext>
            </a:extLst>
          </p:cNvPr>
          <p:cNvPicPr>
            <a:picLocks noChangeAspect="1"/>
          </p:cNvPicPr>
          <p:nvPr/>
        </p:nvPicPr>
        <p:blipFill>
          <a:blip r:embed="rId2"/>
          <a:stretch>
            <a:fillRect/>
          </a:stretch>
        </p:blipFill>
        <p:spPr>
          <a:xfrm>
            <a:off x="1065143" y="1557855"/>
            <a:ext cx="3308331" cy="1715431"/>
          </a:xfrm>
          <a:prstGeom prst="rect">
            <a:avLst/>
          </a:prstGeom>
        </p:spPr>
      </p:pic>
      <p:pic>
        <p:nvPicPr>
          <p:cNvPr id="6" name="Imagem 5">
            <a:extLst>
              <a:ext uri="{FF2B5EF4-FFF2-40B4-BE49-F238E27FC236}">
                <a16:creationId xmlns:a16="http://schemas.microsoft.com/office/drawing/2014/main" id="{13A17028-250F-4948-81F0-DE4926F18CBC}"/>
              </a:ext>
            </a:extLst>
          </p:cNvPr>
          <p:cNvPicPr>
            <a:picLocks noChangeAspect="1"/>
          </p:cNvPicPr>
          <p:nvPr/>
        </p:nvPicPr>
        <p:blipFill>
          <a:blip r:embed="rId3"/>
          <a:stretch>
            <a:fillRect/>
          </a:stretch>
        </p:blipFill>
        <p:spPr>
          <a:xfrm>
            <a:off x="940664" y="4248045"/>
            <a:ext cx="3557287" cy="1868805"/>
          </a:xfrm>
          <a:prstGeom prst="rect">
            <a:avLst/>
          </a:prstGeom>
        </p:spPr>
      </p:pic>
    </p:spTree>
    <p:extLst>
      <p:ext uri="{BB962C8B-B14F-4D97-AF65-F5344CB8AC3E}">
        <p14:creationId xmlns:p14="http://schemas.microsoft.com/office/powerpoint/2010/main" val="397926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2DA0639-6697-4635-98A3-EB3B6A1B8C6B}"/>
              </a:ext>
            </a:extLst>
          </p:cNvPr>
          <p:cNvSpPr>
            <a:spLocks noGrp="1"/>
          </p:cNvSpPr>
          <p:nvPr>
            <p:ph idx="1"/>
          </p:nvPr>
        </p:nvSpPr>
        <p:spPr>
          <a:xfrm>
            <a:off x="838200" y="1613590"/>
            <a:ext cx="10515600" cy="4351338"/>
          </a:xfrm>
        </p:spPr>
        <p:txBody>
          <a:bodyPr/>
          <a:lstStyle/>
          <a:p>
            <a:pPr marL="0" indent="0">
              <a:buNone/>
            </a:pPr>
            <a:endParaRPr lang="pt-BR" altLang="pt-BR" b="1" dirty="0">
              <a:latin typeface="Arial" panose="020B0604020202020204" pitchFamily="34" charset="0"/>
              <a:cs typeface="Arial" panose="020B0604020202020204" pitchFamily="34" charset="0"/>
            </a:endParaRPr>
          </a:p>
          <a:p>
            <a:pPr marL="0" indent="0">
              <a:buNone/>
            </a:pPr>
            <a:endParaRPr lang="pt-BR" altLang="pt-BR" b="1" dirty="0">
              <a:latin typeface="Arial" panose="020B0604020202020204" pitchFamily="34" charset="0"/>
              <a:cs typeface="Arial" panose="020B0604020202020204" pitchFamily="34" charset="0"/>
            </a:endParaRPr>
          </a:p>
          <a:p>
            <a:pPr marL="0" indent="0" algn="ctr">
              <a:buNone/>
            </a:pPr>
            <a:r>
              <a:rPr lang="pt-BR" altLang="pt-BR" b="1" dirty="0">
                <a:latin typeface="Arial" panose="020B0604020202020204" pitchFamily="34" charset="0"/>
                <a:cs typeface="Arial" panose="020B0604020202020204" pitchFamily="34" charset="0"/>
              </a:rPr>
              <a:t>MMR – Ação: Formar os professores de matemática para atender as necessidades dos alunos na unidade temática Geometria</a:t>
            </a:r>
          </a:p>
        </p:txBody>
      </p:sp>
    </p:spTree>
    <p:extLst>
      <p:ext uri="{BB962C8B-B14F-4D97-AF65-F5344CB8AC3E}">
        <p14:creationId xmlns:p14="http://schemas.microsoft.com/office/powerpoint/2010/main" val="317212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F6EFD3B-B53F-4B99-984D-EC8A14335C59}"/>
              </a:ext>
            </a:extLst>
          </p:cNvPr>
          <p:cNvSpPr>
            <a:spLocks noGrp="1"/>
          </p:cNvSpPr>
          <p:nvPr>
            <p:ph idx="1"/>
          </p:nvPr>
        </p:nvSpPr>
        <p:spPr>
          <a:xfrm>
            <a:off x="384313" y="384313"/>
            <a:ext cx="11039061" cy="6149009"/>
          </a:xfrm>
        </p:spPr>
        <p:txBody>
          <a:bodyPr/>
          <a:lstStyle/>
          <a:p>
            <a:pPr marL="0" indent="0" algn="just">
              <a:buNone/>
            </a:pPr>
            <a:r>
              <a:rPr lang="pt-BR" sz="2600" dirty="0">
                <a:latin typeface="Arial" panose="020B0604020202020204" pitchFamily="34" charset="0"/>
                <a:cs typeface="Arial" panose="020B0604020202020204" pitchFamily="34" charset="0"/>
              </a:rPr>
              <a:t>h) Reduzam a área para 10 quadradinhos sem alterar a medida do perímetro.</a:t>
            </a: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r>
              <a:rPr lang="pt-BR" sz="2600" dirty="0">
                <a:latin typeface="Arial" panose="020B0604020202020204" pitchFamily="34" charset="0"/>
                <a:cs typeface="Arial" panose="020B0604020202020204" pitchFamily="34" charset="0"/>
              </a:rPr>
              <a:t>i) Reduzam a área para 9 quadradinhos sem alterar a medida do perímetro.</a:t>
            </a:r>
          </a:p>
          <a:p>
            <a:pPr marL="0" indent="0">
              <a:buNone/>
            </a:pPr>
            <a:endParaRPr lang="pt-BR" dirty="0"/>
          </a:p>
          <a:p>
            <a:pPr marL="0" indent="0">
              <a:buNone/>
            </a:pPr>
            <a:endParaRPr lang="pt-BR" dirty="0"/>
          </a:p>
          <a:p>
            <a:pPr marL="0" indent="0">
              <a:buNone/>
            </a:pPr>
            <a:endParaRPr lang="pt-BR" dirty="0"/>
          </a:p>
          <a:p>
            <a:pPr marL="0" indent="0">
              <a:buNone/>
            </a:pPr>
            <a:endParaRPr lang="pt-BR" dirty="0"/>
          </a:p>
        </p:txBody>
      </p:sp>
      <p:pic>
        <p:nvPicPr>
          <p:cNvPr id="4" name="Imagem 3">
            <a:extLst>
              <a:ext uri="{FF2B5EF4-FFF2-40B4-BE49-F238E27FC236}">
                <a16:creationId xmlns:a16="http://schemas.microsoft.com/office/drawing/2014/main" id="{B9421E9B-0010-4CF2-8BEB-9326CF73F300}"/>
              </a:ext>
            </a:extLst>
          </p:cNvPr>
          <p:cNvPicPr>
            <a:picLocks noChangeAspect="1"/>
          </p:cNvPicPr>
          <p:nvPr/>
        </p:nvPicPr>
        <p:blipFill>
          <a:blip r:embed="rId2"/>
          <a:stretch>
            <a:fillRect/>
          </a:stretch>
        </p:blipFill>
        <p:spPr>
          <a:xfrm>
            <a:off x="1171161" y="1588397"/>
            <a:ext cx="3201340" cy="1645133"/>
          </a:xfrm>
          <a:prstGeom prst="rect">
            <a:avLst/>
          </a:prstGeom>
        </p:spPr>
      </p:pic>
      <p:pic>
        <p:nvPicPr>
          <p:cNvPr id="5" name="Imagem 4">
            <a:extLst>
              <a:ext uri="{FF2B5EF4-FFF2-40B4-BE49-F238E27FC236}">
                <a16:creationId xmlns:a16="http://schemas.microsoft.com/office/drawing/2014/main" id="{7DAC4B98-F074-40AB-9EA5-1220DBD49719}"/>
              </a:ext>
            </a:extLst>
          </p:cNvPr>
          <p:cNvPicPr>
            <a:picLocks noChangeAspect="1"/>
          </p:cNvPicPr>
          <p:nvPr/>
        </p:nvPicPr>
        <p:blipFill>
          <a:blip r:embed="rId3"/>
          <a:stretch>
            <a:fillRect/>
          </a:stretch>
        </p:blipFill>
        <p:spPr>
          <a:xfrm>
            <a:off x="906117" y="4447037"/>
            <a:ext cx="3202132" cy="1645132"/>
          </a:xfrm>
          <a:prstGeom prst="rect">
            <a:avLst/>
          </a:prstGeom>
        </p:spPr>
      </p:pic>
    </p:spTree>
    <p:extLst>
      <p:ext uri="{BB962C8B-B14F-4D97-AF65-F5344CB8AC3E}">
        <p14:creationId xmlns:p14="http://schemas.microsoft.com/office/powerpoint/2010/main" val="153509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3620FA2-9A9F-4A2E-89EE-7BADE2D11491}"/>
              </a:ext>
            </a:extLst>
          </p:cNvPr>
          <p:cNvSpPr>
            <a:spLocks noGrp="1"/>
          </p:cNvSpPr>
          <p:nvPr>
            <p:ph idx="1"/>
          </p:nvPr>
        </p:nvSpPr>
        <p:spPr>
          <a:xfrm>
            <a:off x="556591" y="463826"/>
            <a:ext cx="10797209" cy="5713137"/>
          </a:xfrm>
        </p:spPr>
        <p:txBody>
          <a:bodyPr/>
          <a:lstStyle/>
          <a:p>
            <a:pPr marL="0" indent="0" algn="just">
              <a:buNone/>
            </a:pPr>
            <a:r>
              <a:rPr lang="pt-BR" sz="2600" dirty="0">
                <a:latin typeface="Arial" panose="020B0604020202020204" pitchFamily="34" charset="0"/>
                <a:cs typeface="Arial" panose="020B0604020202020204" pitchFamily="34" charset="0"/>
              </a:rPr>
              <a:t>j) Reduzam a área para 8 quadradinhos sem alterar a medida do   perímetro.</a:t>
            </a:r>
          </a:p>
          <a:p>
            <a:pPr marL="0" indent="0" algn="just">
              <a:buNone/>
            </a:pPr>
            <a:endParaRPr lang="pt-BR" dirty="0"/>
          </a:p>
          <a:p>
            <a:pPr marL="0" indent="0" algn="just">
              <a:buNone/>
            </a:pPr>
            <a:r>
              <a:rPr lang="pt-BR" dirty="0"/>
              <a:t> </a:t>
            </a:r>
          </a:p>
        </p:txBody>
      </p:sp>
      <p:pic>
        <p:nvPicPr>
          <p:cNvPr id="4" name="Imagem 3">
            <a:extLst>
              <a:ext uri="{FF2B5EF4-FFF2-40B4-BE49-F238E27FC236}">
                <a16:creationId xmlns:a16="http://schemas.microsoft.com/office/drawing/2014/main" id="{56ACD4C2-46A4-4C0B-BACB-FC96350C196D}"/>
              </a:ext>
            </a:extLst>
          </p:cNvPr>
          <p:cNvPicPr>
            <a:picLocks noChangeAspect="1"/>
          </p:cNvPicPr>
          <p:nvPr/>
        </p:nvPicPr>
        <p:blipFill>
          <a:blip r:embed="rId2"/>
          <a:stretch>
            <a:fillRect/>
          </a:stretch>
        </p:blipFill>
        <p:spPr>
          <a:xfrm>
            <a:off x="1073427" y="1497174"/>
            <a:ext cx="3394888" cy="1815870"/>
          </a:xfrm>
          <a:prstGeom prst="rect">
            <a:avLst/>
          </a:prstGeom>
        </p:spPr>
      </p:pic>
    </p:spTree>
    <p:extLst>
      <p:ext uri="{BB962C8B-B14F-4D97-AF65-F5344CB8AC3E}">
        <p14:creationId xmlns:p14="http://schemas.microsoft.com/office/powerpoint/2010/main" val="316294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32AD12F-FFB3-48CC-ACA3-336D2E15F259}"/>
              </a:ext>
            </a:extLst>
          </p:cNvPr>
          <p:cNvSpPr>
            <a:spLocks noGrp="1"/>
          </p:cNvSpPr>
          <p:nvPr>
            <p:ph idx="1"/>
          </p:nvPr>
        </p:nvSpPr>
        <p:spPr>
          <a:xfrm>
            <a:off x="265043" y="185530"/>
            <a:ext cx="11542644" cy="6281531"/>
          </a:xfrm>
        </p:spPr>
        <p:txBody>
          <a:bodyPr/>
          <a:lstStyle/>
          <a:p>
            <a:pPr marL="0" indent="0" algn="just">
              <a:buNone/>
            </a:pPr>
            <a:r>
              <a:rPr lang="pt-BR" sz="2500" b="1" dirty="0">
                <a:latin typeface="Arial" panose="020B0604020202020204" pitchFamily="34" charset="0"/>
                <a:cs typeface="Arial" panose="020B0604020202020204" pitchFamily="34" charset="0"/>
              </a:rPr>
              <a:t>21ª AAP – 6º Ano – 3º Bimestre</a:t>
            </a:r>
          </a:p>
          <a:p>
            <a:pPr marL="0" indent="0" algn="just">
              <a:buNone/>
            </a:pPr>
            <a:r>
              <a:rPr lang="pt-BR" sz="2500" dirty="0">
                <a:latin typeface="Arial" panose="020B0604020202020204" pitchFamily="34" charset="0"/>
                <a:cs typeface="Arial" panose="020B0604020202020204" pitchFamily="34" charset="0"/>
              </a:rPr>
              <a:t>Habilidade: Comparar perímetros e áreas de figuras planas representadas em malhas quadriculadas. </a:t>
            </a:r>
          </a:p>
          <a:p>
            <a:pPr marL="0" indent="0" algn="just">
              <a:buNone/>
            </a:pPr>
            <a:r>
              <a:rPr lang="pt-BR" sz="2500" dirty="0">
                <a:latin typeface="Arial" panose="020B0604020202020204" pitchFamily="34" charset="0"/>
                <a:cs typeface="Arial" panose="020B0604020202020204" pitchFamily="34" charset="0"/>
              </a:rPr>
              <a:t>Questão 7</a:t>
            </a:r>
          </a:p>
          <a:p>
            <a:pPr marL="0" indent="0" algn="just">
              <a:buNone/>
            </a:pPr>
            <a:endParaRPr lang="pt-BR" sz="2500" dirty="0">
              <a:latin typeface="Arial" panose="020B0604020202020204" pitchFamily="34" charset="0"/>
              <a:cs typeface="Arial" panose="020B0604020202020204" pitchFamily="34" charset="0"/>
            </a:endParaRPr>
          </a:p>
          <a:p>
            <a:pPr marL="0" indent="0" algn="just">
              <a:buNone/>
            </a:pPr>
            <a:endParaRPr lang="pt-BR" sz="2500" dirty="0">
              <a:latin typeface="Arial" panose="020B0604020202020204" pitchFamily="34" charset="0"/>
              <a:cs typeface="Arial" panose="020B0604020202020204" pitchFamily="34" charset="0"/>
            </a:endParaRPr>
          </a:p>
          <a:p>
            <a:pPr marL="0" indent="0" algn="just">
              <a:buNone/>
            </a:pPr>
            <a:endParaRPr lang="pt-BR" sz="2500" dirty="0">
              <a:latin typeface="Arial" panose="020B0604020202020204" pitchFamily="34" charset="0"/>
              <a:cs typeface="Arial" panose="020B0604020202020204" pitchFamily="34" charset="0"/>
            </a:endParaRPr>
          </a:p>
          <a:p>
            <a:pPr marL="0" indent="0" algn="just">
              <a:buNone/>
            </a:pPr>
            <a:r>
              <a:rPr lang="pt-BR" sz="2500" dirty="0">
                <a:latin typeface="Arial" panose="020B0604020202020204" pitchFamily="34" charset="0"/>
                <a:cs typeface="Arial" panose="020B0604020202020204" pitchFamily="34" charset="0"/>
              </a:rPr>
              <a:t>Descubra qual das figuras abaixo tem o mesmo perímetro que a figura acima. Considerar cada quadrado como unidade de medida. 	</a:t>
            </a:r>
          </a:p>
          <a:p>
            <a:pPr marL="0" indent="0" algn="just">
              <a:buNone/>
            </a:pPr>
            <a:endParaRPr lang="pt-BR" dirty="0"/>
          </a:p>
          <a:p>
            <a:pPr marL="0" indent="0">
              <a:buNone/>
            </a:pPr>
            <a:r>
              <a:rPr lang="pt-BR" dirty="0"/>
              <a:t>	</a:t>
            </a:r>
          </a:p>
        </p:txBody>
      </p:sp>
      <p:pic>
        <p:nvPicPr>
          <p:cNvPr id="4" name="Imagem 3">
            <a:extLst>
              <a:ext uri="{FF2B5EF4-FFF2-40B4-BE49-F238E27FC236}">
                <a16:creationId xmlns:a16="http://schemas.microsoft.com/office/drawing/2014/main" id="{37A3D1A8-8970-4347-8B40-AB556783A575}"/>
              </a:ext>
            </a:extLst>
          </p:cNvPr>
          <p:cNvPicPr>
            <a:picLocks noChangeAspect="1"/>
          </p:cNvPicPr>
          <p:nvPr/>
        </p:nvPicPr>
        <p:blipFill>
          <a:blip r:embed="rId2"/>
          <a:stretch>
            <a:fillRect/>
          </a:stretch>
        </p:blipFill>
        <p:spPr>
          <a:xfrm>
            <a:off x="3629024" y="1374322"/>
            <a:ext cx="1367045" cy="1662898"/>
          </a:xfrm>
          <a:prstGeom prst="rect">
            <a:avLst/>
          </a:prstGeom>
        </p:spPr>
      </p:pic>
      <p:pic>
        <p:nvPicPr>
          <p:cNvPr id="5" name="Imagem 4">
            <a:extLst>
              <a:ext uri="{FF2B5EF4-FFF2-40B4-BE49-F238E27FC236}">
                <a16:creationId xmlns:a16="http://schemas.microsoft.com/office/drawing/2014/main" id="{BC33F498-58B2-4053-8E0F-4E84767EDB17}"/>
              </a:ext>
            </a:extLst>
          </p:cNvPr>
          <p:cNvPicPr>
            <a:picLocks noChangeAspect="1"/>
          </p:cNvPicPr>
          <p:nvPr/>
        </p:nvPicPr>
        <p:blipFill>
          <a:blip r:embed="rId3"/>
          <a:stretch>
            <a:fillRect/>
          </a:stretch>
        </p:blipFill>
        <p:spPr>
          <a:xfrm>
            <a:off x="1890919" y="4476335"/>
            <a:ext cx="6210300" cy="1990725"/>
          </a:xfrm>
          <a:prstGeom prst="rect">
            <a:avLst/>
          </a:prstGeom>
        </p:spPr>
      </p:pic>
      <p:sp>
        <p:nvSpPr>
          <p:cNvPr id="6" name="CaixaDeTexto 5">
            <a:extLst>
              <a:ext uri="{FF2B5EF4-FFF2-40B4-BE49-F238E27FC236}">
                <a16:creationId xmlns:a16="http://schemas.microsoft.com/office/drawing/2014/main" id="{C95E4C2C-E30B-4F75-8224-AD79542AEECD}"/>
              </a:ext>
            </a:extLst>
          </p:cNvPr>
          <p:cNvSpPr txBox="1"/>
          <p:nvPr/>
        </p:nvSpPr>
        <p:spPr>
          <a:xfrm>
            <a:off x="543339" y="4148259"/>
            <a:ext cx="1033670" cy="2646878"/>
          </a:xfrm>
          <a:prstGeom prst="rect">
            <a:avLst/>
          </a:prstGeom>
          <a:noFill/>
        </p:spPr>
        <p:txBody>
          <a:bodyPr wrap="square" rtlCol="0">
            <a:spAutoFit/>
          </a:bodyPr>
          <a:lstStyle/>
          <a:p>
            <a:endParaRPr lang="pt-BR" dirty="0">
              <a:latin typeface="Arial" panose="020B0604020202020204" pitchFamily="34" charset="0"/>
              <a:cs typeface="Arial" panose="020B0604020202020204" pitchFamily="34" charset="0"/>
            </a:endParaRPr>
          </a:p>
          <a:p>
            <a:r>
              <a:rPr lang="pt-BR" sz="2600" dirty="0">
                <a:latin typeface="Arial" panose="020B0604020202020204" pitchFamily="34" charset="0"/>
                <a:cs typeface="Arial" panose="020B0604020202020204" pitchFamily="34" charset="0"/>
              </a:rPr>
              <a:t>A) I </a:t>
            </a:r>
          </a:p>
          <a:p>
            <a:r>
              <a:rPr lang="pt-BR" sz="2600" dirty="0">
                <a:latin typeface="Arial" panose="020B0604020202020204" pitchFamily="34" charset="0"/>
                <a:cs typeface="Arial" panose="020B0604020202020204" pitchFamily="34" charset="0"/>
              </a:rPr>
              <a:t>B) II </a:t>
            </a:r>
          </a:p>
          <a:p>
            <a:r>
              <a:rPr lang="pt-BR" sz="2600" dirty="0">
                <a:latin typeface="Arial" panose="020B0604020202020204" pitchFamily="34" charset="0"/>
                <a:cs typeface="Arial" panose="020B0604020202020204" pitchFamily="34" charset="0"/>
              </a:rPr>
              <a:t>C) III </a:t>
            </a:r>
          </a:p>
          <a:p>
            <a:r>
              <a:rPr lang="pt-BR" sz="2600" dirty="0">
                <a:latin typeface="Arial" panose="020B0604020202020204" pitchFamily="34" charset="0"/>
                <a:cs typeface="Arial" panose="020B0604020202020204" pitchFamily="34" charset="0"/>
              </a:rPr>
              <a:t>D) IV </a:t>
            </a:r>
          </a:p>
          <a:p>
            <a:r>
              <a:rPr lang="pt-BR" sz="2600" dirty="0"/>
              <a:t>	</a:t>
            </a:r>
          </a:p>
          <a:p>
            <a:endParaRPr lang="pt-BR" dirty="0"/>
          </a:p>
        </p:txBody>
      </p:sp>
      <p:sp>
        <p:nvSpPr>
          <p:cNvPr id="8" name="CaixaDeTexto 7">
            <a:extLst>
              <a:ext uri="{FF2B5EF4-FFF2-40B4-BE49-F238E27FC236}">
                <a16:creationId xmlns:a16="http://schemas.microsoft.com/office/drawing/2014/main" id="{ACAA1A7A-AD18-42CA-8314-249D9D9E5EE3}"/>
              </a:ext>
            </a:extLst>
          </p:cNvPr>
          <p:cNvSpPr txBox="1"/>
          <p:nvPr/>
        </p:nvSpPr>
        <p:spPr>
          <a:xfrm>
            <a:off x="8900490" y="5645755"/>
            <a:ext cx="1966293" cy="477054"/>
          </a:xfrm>
          <a:prstGeom prst="rect">
            <a:avLst/>
          </a:prstGeom>
          <a:noFill/>
        </p:spPr>
        <p:txBody>
          <a:bodyPr wrap="square" rtlCol="0">
            <a:spAutoFit/>
          </a:bodyPr>
          <a:lstStyle/>
          <a:p>
            <a:r>
              <a:rPr lang="pt-BR" sz="2500" dirty="0"/>
              <a:t>Alternativa: B</a:t>
            </a:r>
          </a:p>
        </p:txBody>
      </p:sp>
      <p:sp>
        <p:nvSpPr>
          <p:cNvPr id="7" name="CaixaDeTexto 6">
            <a:extLst>
              <a:ext uri="{FF2B5EF4-FFF2-40B4-BE49-F238E27FC236}">
                <a16:creationId xmlns:a16="http://schemas.microsoft.com/office/drawing/2014/main" id="{D2C60553-4D79-4BDF-97B1-CC4E84B9A303}"/>
              </a:ext>
            </a:extLst>
          </p:cNvPr>
          <p:cNvSpPr txBox="1"/>
          <p:nvPr/>
        </p:nvSpPr>
        <p:spPr>
          <a:xfrm>
            <a:off x="9032601" y="6153162"/>
            <a:ext cx="19928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52,75% de acerto</a:t>
            </a:r>
          </a:p>
        </p:txBody>
      </p:sp>
    </p:spTree>
    <p:extLst>
      <p:ext uri="{BB962C8B-B14F-4D97-AF65-F5344CB8AC3E}">
        <p14:creationId xmlns:p14="http://schemas.microsoft.com/office/powerpoint/2010/main" val="151571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2E54EE0-E2D9-4066-B76C-81D6DABB79E1}"/>
              </a:ext>
            </a:extLst>
          </p:cNvPr>
          <p:cNvSpPr>
            <a:spLocks noGrp="1"/>
          </p:cNvSpPr>
          <p:nvPr>
            <p:ph idx="1"/>
          </p:nvPr>
        </p:nvSpPr>
        <p:spPr>
          <a:xfrm>
            <a:off x="384313" y="437322"/>
            <a:ext cx="11476383" cy="6029739"/>
          </a:xfrm>
        </p:spPr>
        <p:txBody>
          <a:bodyPr>
            <a:normAutofit fontScale="92500" lnSpcReduction="10000"/>
          </a:bodyPr>
          <a:lstStyle/>
          <a:p>
            <a:pPr marL="0" indent="0" algn="just">
              <a:buNone/>
            </a:pPr>
            <a:r>
              <a:rPr lang="pt-BR" sz="2600" b="1" dirty="0">
                <a:latin typeface="Arial" panose="020B0604020202020204" pitchFamily="34" charset="0"/>
                <a:cs typeface="Arial" panose="020B0604020202020204" pitchFamily="34" charset="0"/>
              </a:rPr>
              <a:t>21ª AAP – 6º Ano – 3º Bimestre</a:t>
            </a:r>
          </a:p>
          <a:p>
            <a:pPr marL="0" indent="0" algn="just">
              <a:buNone/>
            </a:pPr>
            <a:r>
              <a:rPr lang="pt-BR" sz="2600" dirty="0">
                <a:latin typeface="Arial" panose="020B0604020202020204" pitchFamily="34" charset="0"/>
                <a:cs typeface="Arial" panose="020B0604020202020204" pitchFamily="34" charset="0"/>
              </a:rPr>
              <a:t>Habilidade: Comparar perímetros e áreas de figuras planas representadas em malhas quadriculadas.</a:t>
            </a:r>
          </a:p>
          <a:p>
            <a:pPr marL="0" indent="0" algn="just">
              <a:buNone/>
            </a:pPr>
            <a:r>
              <a:rPr lang="pt-BR" sz="2600" dirty="0">
                <a:latin typeface="Arial" panose="020B0604020202020204" pitchFamily="34" charset="0"/>
                <a:cs typeface="Arial" panose="020B0604020202020204" pitchFamily="34" charset="0"/>
              </a:rPr>
              <a:t>Questão 8 - Ana e Bete tinham como tarefa pintar no quadriculado uma figura que tivesse 6 quadradinhos de área. Veja a pintura que cada uma fez: </a:t>
            </a:r>
          </a:p>
          <a:p>
            <a:pPr marL="0" indent="0" algn="just">
              <a:buNone/>
            </a:pPr>
            <a:r>
              <a:rPr lang="pt-BR" sz="2600" dirty="0">
                <a:latin typeface="Arial" panose="020B0604020202020204" pitchFamily="34" charset="0"/>
                <a:cs typeface="Arial" panose="020B0604020202020204" pitchFamily="34" charset="0"/>
              </a:rPr>
              <a:t>Considerando cada quadradinho da malha como unidade de medida, podemos dizer que </a:t>
            </a: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r>
              <a:rPr lang="pt-BR" sz="2600" dirty="0">
                <a:latin typeface="Arial" panose="020B0604020202020204" pitchFamily="34" charset="0"/>
                <a:cs typeface="Arial" panose="020B0604020202020204" pitchFamily="34" charset="0"/>
              </a:rPr>
              <a:t>A) apenas Ana acertou. </a:t>
            </a:r>
          </a:p>
          <a:p>
            <a:pPr marL="0" indent="0" algn="just">
              <a:buNone/>
            </a:pPr>
            <a:r>
              <a:rPr lang="pt-BR" sz="2600" dirty="0">
                <a:latin typeface="Arial" panose="020B0604020202020204" pitchFamily="34" charset="0"/>
                <a:cs typeface="Arial" panose="020B0604020202020204" pitchFamily="34" charset="0"/>
              </a:rPr>
              <a:t>B) apenas Bete acertou. </a:t>
            </a:r>
          </a:p>
          <a:p>
            <a:pPr marL="0" indent="0" algn="just">
              <a:buNone/>
            </a:pPr>
            <a:r>
              <a:rPr lang="pt-BR" sz="2600" dirty="0">
                <a:latin typeface="Arial" panose="020B0604020202020204" pitchFamily="34" charset="0"/>
                <a:cs typeface="Arial" panose="020B0604020202020204" pitchFamily="34" charset="0"/>
              </a:rPr>
              <a:t>C) Ana e Bete acertaram. </a:t>
            </a:r>
          </a:p>
          <a:p>
            <a:pPr marL="0" indent="0" algn="just">
              <a:buNone/>
            </a:pPr>
            <a:r>
              <a:rPr lang="pt-BR" sz="2600" dirty="0">
                <a:latin typeface="Arial" panose="020B0604020202020204" pitchFamily="34" charset="0"/>
                <a:cs typeface="Arial" panose="020B0604020202020204" pitchFamily="34" charset="0"/>
              </a:rPr>
              <a:t>D) Ana e Bete erraram. </a:t>
            </a:r>
          </a:p>
          <a:p>
            <a:pPr marL="0" indent="0">
              <a:buNone/>
            </a:pPr>
            <a:endParaRPr lang="pt-BR" dirty="0"/>
          </a:p>
        </p:txBody>
      </p:sp>
      <p:pic>
        <p:nvPicPr>
          <p:cNvPr id="4" name="Imagem 3">
            <a:extLst>
              <a:ext uri="{FF2B5EF4-FFF2-40B4-BE49-F238E27FC236}">
                <a16:creationId xmlns:a16="http://schemas.microsoft.com/office/drawing/2014/main" id="{77A16A6A-5C92-4861-B1D4-65918DD5E8E5}"/>
              </a:ext>
            </a:extLst>
          </p:cNvPr>
          <p:cNvPicPr>
            <a:picLocks noChangeAspect="1"/>
          </p:cNvPicPr>
          <p:nvPr/>
        </p:nvPicPr>
        <p:blipFill>
          <a:blip r:embed="rId2"/>
          <a:stretch>
            <a:fillRect/>
          </a:stretch>
        </p:blipFill>
        <p:spPr>
          <a:xfrm>
            <a:off x="1162445" y="2901128"/>
            <a:ext cx="4769914" cy="1664970"/>
          </a:xfrm>
          <a:prstGeom prst="rect">
            <a:avLst/>
          </a:prstGeom>
        </p:spPr>
      </p:pic>
      <p:sp>
        <p:nvSpPr>
          <p:cNvPr id="5" name="CaixaDeTexto 4">
            <a:extLst>
              <a:ext uri="{FF2B5EF4-FFF2-40B4-BE49-F238E27FC236}">
                <a16:creationId xmlns:a16="http://schemas.microsoft.com/office/drawing/2014/main" id="{E85F6322-E416-4527-9FAD-3382B7A066A2}"/>
              </a:ext>
            </a:extLst>
          </p:cNvPr>
          <p:cNvSpPr txBox="1"/>
          <p:nvPr/>
        </p:nvSpPr>
        <p:spPr>
          <a:xfrm>
            <a:off x="8547652" y="5645755"/>
            <a:ext cx="2319131" cy="477054"/>
          </a:xfrm>
          <a:prstGeom prst="rect">
            <a:avLst/>
          </a:prstGeom>
          <a:noFill/>
        </p:spPr>
        <p:txBody>
          <a:bodyPr wrap="square" rtlCol="0">
            <a:spAutoFit/>
          </a:bodyPr>
          <a:lstStyle/>
          <a:p>
            <a:r>
              <a:rPr lang="pt-BR" sz="2500" dirty="0">
                <a:latin typeface="Arial" panose="020B0604020202020204" pitchFamily="34" charset="0"/>
                <a:cs typeface="Arial" panose="020B0604020202020204" pitchFamily="34" charset="0"/>
              </a:rPr>
              <a:t>Alternativa: C</a:t>
            </a:r>
          </a:p>
        </p:txBody>
      </p:sp>
      <p:sp>
        <p:nvSpPr>
          <p:cNvPr id="6" name="CaixaDeTexto 5">
            <a:extLst>
              <a:ext uri="{FF2B5EF4-FFF2-40B4-BE49-F238E27FC236}">
                <a16:creationId xmlns:a16="http://schemas.microsoft.com/office/drawing/2014/main" id="{4F82F556-4697-4700-9ECA-C1099DE43B88}"/>
              </a:ext>
            </a:extLst>
          </p:cNvPr>
          <p:cNvSpPr txBox="1"/>
          <p:nvPr/>
        </p:nvSpPr>
        <p:spPr>
          <a:xfrm>
            <a:off x="8714943" y="6085189"/>
            <a:ext cx="19928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54,39% de acerto</a:t>
            </a:r>
          </a:p>
        </p:txBody>
      </p:sp>
    </p:spTree>
    <p:extLst>
      <p:ext uri="{BB962C8B-B14F-4D97-AF65-F5344CB8AC3E}">
        <p14:creationId xmlns:p14="http://schemas.microsoft.com/office/powerpoint/2010/main" val="182323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ppt_x"/>
                                          </p:val>
                                        </p:tav>
                                        <p:tav tm="100000">
                                          <p:val>
                                            <p:strVal val="#ppt_x"/>
                                          </p:val>
                                        </p:tav>
                                      </p:tavLst>
                                    </p:anim>
                                    <p:anim calcmode="lin" valueType="num">
                                      <p:cBhvr additive="base">
                                        <p:cTn id="5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10EFB66-9BFB-42DB-B891-7B454CF5FD04}"/>
              </a:ext>
            </a:extLst>
          </p:cNvPr>
          <p:cNvSpPr>
            <a:spLocks noGrp="1"/>
          </p:cNvSpPr>
          <p:nvPr>
            <p:ph idx="1"/>
          </p:nvPr>
        </p:nvSpPr>
        <p:spPr>
          <a:xfrm>
            <a:off x="212035" y="238539"/>
            <a:ext cx="11529391" cy="6281531"/>
          </a:xfrm>
        </p:spPr>
        <p:txBody>
          <a:bodyPr>
            <a:normAutofit fontScale="77500" lnSpcReduction="20000"/>
          </a:bodyPr>
          <a:lstStyle/>
          <a:p>
            <a:pPr marL="0" indent="0" algn="just">
              <a:buNone/>
            </a:pPr>
            <a:r>
              <a:rPr lang="pt-BR" b="1" dirty="0">
                <a:latin typeface="Arial" panose="020B0604020202020204" pitchFamily="34" charset="0"/>
                <a:cs typeface="Arial" panose="020B0604020202020204" pitchFamily="34" charset="0"/>
              </a:rPr>
              <a:t>21ª AAP – 6º Ano – 3º Bimestre</a:t>
            </a:r>
          </a:p>
          <a:p>
            <a:pPr marL="0" indent="0" algn="just">
              <a:buNone/>
            </a:pPr>
            <a:r>
              <a:rPr lang="pt-BR" dirty="0">
                <a:latin typeface="Arial" panose="020B0604020202020204" pitchFamily="34" charset="0"/>
                <a:cs typeface="Arial" panose="020B0604020202020204" pitchFamily="34" charset="0"/>
              </a:rPr>
              <a:t>Habilidade: Comparar perímetros e áreas de figuras planas representadas em malhas quadriculadas.</a:t>
            </a:r>
          </a:p>
          <a:p>
            <a:pPr marL="0" indent="0" algn="just">
              <a:buNone/>
            </a:pPr>
            <a:r>
              <a:rPr lang="pt-BR" dirty="0">
                <a:latin typeface="Arial" panose="020B0604020202020204" pitchFamily="34" charset="0"/>
                <a:cs typeface="Arial" panose="020B0604020202020204" pitchFamily="34" charset="0"/>
              </a:rPr>
              <a:t>Questão 9 - Estes são </a:t>
            </a:r>
            <a:r>
              <a:rPr lang="pt-BR" dirty="0" err="1">
                <a:latin typeface="Arial" panose="020B0604020202020204" pitchFamily="34" charset="0"/>
                <a:cs typeface="Arial" panose="020B0604020202020204" pitchFamily="34" charset="0"/>
              </a:rPr>
              <a:t>Pentaminós</a:t>
            </a:r>
            <a:r>
              <a:rPr lang="pt-BR" dirty="0">
                <a:latin typeface="Arial" panose="020B0604020202020204" pitchFamily="34" charset="0"/>
                <a:cs typeface="Arial" panose="020B0604020202020204" pitchFamily="34" charset="0"/>
              </a:rPr>
              <a:t>. Recebem este nome por serem todos formados por 5 quadrados. Cada </a:t>
            </a:r>
            <a:r>
              <a:rPr lang="pt-BR" dirty="0" err="1">
                <a:latin typeface="Arial" panose="020B0604020202020204" pitchFamily="34" charset="0"/>
                <a:cs typeface="Arial" panose="020B0604020202020204" pitchFamily="34" charset="0"/>
              </a:rPr>
              <a:t>pentaminó</a:t>
            </a:r>
            <a:r>
              <a:rPr lang="pt-BR" dirty="0">
                <a:latin typeface="Arial" panose="020B0604020202020204" pitchFamily="34" charset="0"/>
                <a:cs typeface="Arial" panose="020B0604020202020204" pitchFamily="34" charset="0"/>
              </a:rPr>
              <a:t> recebe o nome de uma letra que lembra sua forma.</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Em um jogo com estas peças, cada jogador deve pegar uma peça. Ganha aquele que estiver com a peça de menor perímetro. Ganha o jogo quem escolher a peça:</a:t>
            </a:r>
          </a:p>
          <a:p>
            <a:pPr marL="514350" indent="-514350" algn="just">
              <a:buAutoNum type="alphaUcParenR"/>
            </a:pPr>
            <a:r>
              <a:rPr lang="pt-BR" dirty="0">
                <a:latin typeface="Arial" panose="020B0604020202020204" pitchFamily="34" charset="0"/>
                <a:cs typeface="Arial" panose="020B0604020202020204" pitchFamily="34" charset="0"/>
              </a:rPr>
              <a:t>F</a:t>
            </a:r>
          </a:p>
          <a:p>
            <a:pPr marL="514350" indent="-514350" algn="just">
              <a:buAutoNum type="alphaUcParenR"/>
            </a:pPr>
            <a:r>
              <a:rPr lang="pt-BR" dirty="0">
                <a:latin typeface="Arial" panose="020B0604020202020204" pitchFamily="34" charset="0"/>
                <a:cs typeface="Arial" panose="020B0604020202020204" pitchFamily="34" charset="0"/>
              </a:rPr>
              <a:t>P</a:t>
            </a:r>
          </a:p>
          <a:p>
            <a:pPr marL="514350" indent="-514350" algn="just">
              <a:buAutoNum type="alphaUcParenR"/>
            </a:pPr>
            <a:r>
              <a:rPr lang="pt-BR" dirty="0">
                <a:latin typeface="Arial" panose="020B0604020202020204" pitchFamily="34" charset="0"/>
                <a:cs typeface="Arial" panose="020B0604020202020204" pitchFamily="34" charset="0"/>
              </a:rPr>
              <a:t>U</a:t>
            </a:r>
          </a:p>
          <a:p>
            <a:pPr marL="514350" indent="-514350" algn="just">
              <a:buAutoNum type="alphaUcParenR"/>
            </a:pPr>
            <a:r>
              <a:rPr lang="pt-BR" dirty="0">
                <a:latin typeface="Arial" panose="020B0604020202020204" pitchFamily="34" charset="0"/>
                <a:cs typeface="Arial" panose="020B0604020202020204" pitchFamily="34" charset="0"/>
              </a:rPr>
              <a:t>X</a:t>
            </a:r>
          </a:p>
        </p:txBody>
      </p:sp>
      <p:pic>
        <p:nvPicPr>
          <p:cNvPr id="7" name="Imagem 6">
            <a:extLst>
              <a:ext uri="{FF2B5EF4-FFF2-40B4-BE49-F238E27FC236}">
                <a16:creationId xmlns:a16="http://schemas.microsoft.com/office/drawing/2014/main" id="{1C1369DB-46CB-43B9-AF19-05F9C5A0A4D2}"/>
              </a:ext>
            </a:extLst>
          </p:cNvPr>
          <p:cNvPicPr>
            <a:picLocks noChangeAspect="1"/>
          </p:cNvPicPr>
          <p:nvPr/>
        </p:nvPicPr>
        <p:blipFill>
          <a:blip r:embed="rId2"/>
          <a:stretch>
            <a:fillRect/>
          </a:stretch>
        </p:blipFill>
        <p:spPr>
          <a:xfrm>
            <a:off x="3331266" y="1820931"/>
            <a:ext cx="3314700" cy="2028825"/>
          </a:xfrm>
          <a:prstGeom prst="rect">
            <a:avLst/>
          </a:prstGeom>
        </p:spPr>
      </p:pic>
      <p:sp>
        <p:nvSpPr>
          <p:cNvPr id="9" name="CaixaDeTexto 8">
            <a:extLst>
              <a:ext uri="{FF2B5EF4-FFF2-40B4-BE49-F238E27FC236}">
                <a16:creationId xmlns:a16="http://schemas.microsoft.com/office/drawing/2014/main" id="{0CE9C6CA-17F8-4CCA-990F-01544BD8F002}"/>
              </a:ext>
            </a:extLst>
          </p:cNvPr>
          <p:cNvSpPr txBox="1"/>
          <p:nvPr/>
        </p:nvSpPr>
        <p:spPr>
          <a:xfrm>
            <a:off x="8733184" y="5645755"/>
            <a:ext cx="2133600" cy="477054"/>
          </a:xfrm>
          <a:prstGeom prst="rect">
            <a:avLst/>
          </a:prstGeom>
          <a:noFill/>
        </p:spPr>
        <p:txBody>
          <a:bodyPr wrap="square" rtlCol="0">
            <a:spAutoFit/>
          </a:bodyPr>
          <a:lstStyle/>
          <a:p>
            <a:r>
              <a:rPr lang="pt-BR" sz="2500" dirty="0">
                <a:latin typeface="Arial" panose="020B0604020202020204" pitchFamily="34" charset="0"/>
                <a:cs typeface="Arial" panose="020B0604020202020204" pitchFamily="34" charset="0"/>
              </a:rPr>
              <a:t>Alternativa: B</a:t>
            </a:r>
          </a:p>
        </p:txBody>
      </p:sp>
      <p:sp>
        <p:nvSpPr>
          <p:cNvPr id="5" name="CaixaDeTexto 4">
            <a:extLst>
              <a:ext uri="{FF2B5EF4-FFF2-40B4-BE49-F238E27FC236}">
                <a16:creationId xmlns:a16="http://schemas.microsoft.com/office/drawing/2014/main" id="{9C0708C7-7751-4CFD-B701-95444EBC2BD3}"/>
              </a:ext>
            </a:extLst>
          </p:cNvPr>
          <p:cNvSpPr txBox="1"/>
          <p:nvPr/>
        </p:nvSpPr>
        <p:spPr>
          <a:xfrm>
            <a:off x="8890440" y="6122809"/>
            <a:ext cx="19928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59,14% de acerto</a:t>
            </a:r>
          </a:p>
        </p:txBody>
      </p:sp>
    </p:spTree>
    <p:extLst>
      <p:ext uri="{BB962C8B-B14F-4D97-AF65-F5344CB8AC3E}">
        <p14:creationId xmlns:p14="http://schemas.microsoft.com/office/powerpoint/2010/main" val="73063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anim calcmode="lin" valueType="num">
                                      <p:cBhvr additive="base">
                                        <p:cTn id="4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0" end="0"/>
                                            </p:txEl>
                                          </p:spTgt>
                                        </p:tgtEl>
                                        <p:attrNameLst>
                                          <p:attrName>style.visibility</p:attrName>
                                        </p:attrNameLst>
                                      </p:cBhvr>
                                      <p:to>
                                        <p:strVal val="visible"/>
                                      </p:to>
                                    </p:set>
                                    <p:anim calcmode="lin" valueType="num">
                                      <p:cBhvr additive="base">
                                        <p:cTn id="6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8D731F8-0E30-47F5-A0AF-E7182ED02380}"/>
              </a:ext>
            </a:extLst>
          </p:cNvPr>
          <p:cNvSpPr>
            <a:spLocks noGrp="1"/>
          </p:cNvSpPr>
          <p:nvPr>
            <p:ph idx="1"/>
          </p:nvPr>
        </p:nvSpPr>
        <p:spPr>
          <a:xfrm>
            <a:off x="304800" y="463826"/>
            <a:ext cx="11049000" cy="6149009"/>
          </a:xfrm>
        </p:spPr>
        <p:txBody>
          <a:bodyPr>
            <a:normAutofit fontScale="92500" lnSpcReduction="10000"/>
          </a:bodyPr>
          <a:lstStyle/>
          <a:p>
            <a:pPr marL="0" indent="0" algn="just">
              <a:buNone/>
            </a:pPr>
            <a:r>
              <a:rPr lang="pt-BR" sz="2500" b="1" dirty="0">
                <a:latin typeface="Arial" panose="020B0604020202020204" pitchFamily="34" charset="0"/>
                <a:cs typeface="Arial" panose="020B0604020202020204" pitchFamily="34" charset="0"/>
              </a:rPr>
              <a:t>21ª AAP – 6º Ano – 3º Bimestre</a:t>
            </a:r>
          </a:p>
          <a:p>
            <a:pPr marL="0" indent="0" algn="just">
              <a:buNone/>
            </a:pPr>
            <a:r>
              <a:rPr lang="pt-BR" sz="2500" dirty="0">
                <a:latin typeface="Arial" panose="020B0604020202020204" pitchFamily="34" charset="0"/>
                <a:cs typeface="Arial" panose="020B0604020202020204" pitchFamily="34" charset="0"/>
              </a:rPr>
              <a:t>Habilidade: Comparar perímetros e áreas de figuras planas representadas em malhas geométricas. 	</a:t>
            </a:r>
          </a:p>
          <a:p>
            <a:pPr marL="0" indent="0" algn="just">
              <a:buNone/>
            </a:pPr>
            <a:r>
              <a:rPr lang="pt-BR" sz="2500" dirty="0">
                <a:latin typeface="Arial" panose="020B0604020202020204" pitchFamily="34" charset="0"/>
                <a:cs typeface="Arial" panose="020B0604020202020204" pitchFamily="34" charset="0"/>
              </a:rPr>
              <a:t>Questão 10 - Os amigos Carlos, Zilda, Vera e </a:t>
            </a:r>
            <a:r>
              <a:rPr lang="pt-BR" sz="2500" dirty="0" err="1">
                <a:latin typeface="Arial" panose="020B0604020202020204" pitchFamily="34" charset="0"/>
                <a:cs typeface="Arial" panose="020B0604020202020204" pitchFamily="34" charset="0"/>
              </a:rPr>
              <a:t>Xandi</a:t>
            </a:r>
            <a:r>
              <a:rPr lang="pt-BR" sz="2500" dirty="0">
                <a:latin typeface="Arial" panose="020B0604020202020204" pitchFamily="34" charset="0"/>
                <a:cs typeface="Arial" panose="020B0604020202020204" pitchFamily="34" charset="0"/>
              </a:rPr>
              <a:t> foram desafiados a escrever as iniciais de seus nomes nas malhas abaixo, considerando cada triângulo equilátero como unidade de medida. </a:t>
            </a:r>
            <a:r>
              <a:rPr lang="pt-BR" dirty="0">
                <a:latin typeface="Arial" panose="020B0604020202020204" pitchFamily="34" charset="0"/>
                <a:cs typeface="Arial" panose="020B0604020202020204" pitchFamily="34" charset="0"/>
              </a:rPr>
              <a:t>	</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sz="2500" dirty="0">
              <a:latin typeface="Arial" panose="020B0604020202020204" pitchFamily="34" charset="0"/>
              <a:cs typeface="Arial" panose="020B0604020202020204" pitchFamily="34" charset="0"/>
            </a:endParaRPr>
          </a:p>
          <a:p>
            <a:pPr marL="0" indent="0" algn="just">
              <a:buNone/>
            </a:pPr>
            <a:endParaRPr lang="pt-BR" sz="2500" dirty="0">
              <a:latin typeface="Arial" panose="020B0604020202020204" pitchFamily="34" charset="0"/>
              <a:cs typeface="Arial" panose="020B0604020202020204" pitchFamily="34" charset="0"/>
            </a:endParaRPr>
          </a:p>
          <a:p>
            <a:pPr marL="0" indent="0" algn="just">
              <a:buNone/>
            </a:pPr>
            <a:endParaRPr lang="pt-BR" sz="2500" dirty="0">
              <a:latin typeface="Arial" panose="020B0604020202020204" pitchFamily="34" charset="0"/>
              <a:cs typeface="Arial" panose="020B0604020202020204" pitchFamily="34" charset="0"/>
            </a:endParaRPr>
          </a:p>
          <a:p>
            <a:pPr marL="0" indent="0" algn="just">
              <a:buNone/>
            </a:pPr>
            <a:r>
              <a:rPr lang="pt-BR" sz="2500" dirty="0">
                <a:latin typeface="Arial" panose="020B0604020202020204" pitchFamily="34" charset="0"/>
                <a:cs typeface="Arial" panose="020B0604020202020204" pitchFamily="34" charset="0"/>
              </a:rPr>
              <a:t>Descubra quais amigos conseguiram que suas letras tivessem a mesma área e que os perímetros delas também fossem iguais. </a:t>
            </a:r>
          </a:p>
          <a:p>
            <a:pPr marL="0" indent="0" algn="just">
              <a:buNone/>
            </a:pPr>
            <a:r>
              <a:rPr lang="pt-BR" sz="2500" dirty="0">
                <a:latin typeface="Arial" panose="020B0604020202020204" pitchFamily="34" charset="0"/>
                <a:cs typeface="Arial" panose="020B0604020202020204" pitchFamily="34" charset="0"/>
              </a:rPr>
              <a:t>A) Carlos e Zilda </a:t>
            </a:r>
          </a:p>
          <a:p>
            <a:pPr marL="0" indent="0" algn="just">
              <a:buNone/>
            </a:pPr>
            <a:r>
              <a:rPr lang="pt-BR" sz="2500" dirty="0">
                <a:latin typeface="Arial" panose="020B0604020202020204" pitchFamily="34" charset="0"/>
                <a:cs typeface="Arial" panose="020B0604020202020204" pitchFamily="34" charset="0"/>
              </a:rPr>
              <a:t>B) Vera e </a:t>
            </a:r>
            <a:r>
              <a:rPr lang="pt-BR" sz="2500" dirty="0" err="1">
                <a:latin typeface="Arial" panose="020B0604020202020204" pitchFamily="34" charset="0"/>
                <a:cs typeface="Arial" panose="020B0604020202020204" pitchFamily="34" charset="0"/>
              </a:rPr>
              <a:t>Xandi</a:t>
            </a:r>
            <a:r>
              <a:rPr lang="pt-BR" sz="2500" dirty="0">
                <a:latin typeface="Arial" panose="020B0604020202020204" pitchFamily="34" charset="0"/>
                <a:cs typeface="Arial" panose="020B0604020202020204" pitchFamily="34" charset="0"/>
              </a:rPr>
              <a:t> </a:t>
            </a:r>
          </a:p>
          <a:p>
            <a:pPr marL="0" indent="0" algn="just">
              <a:buNone/>
            </a:pPr>
            <a:r>
              <a:rPr lang="pt-BR" sz="2500" dirty="0">
                <a:latin typeface="Arial" panose="020B0604020202020204" pitchFamily="34" charset="0"/>
                <a:cs typeface="Arial" panose="020B0604020202020204" pitchFamily="34" charset="0"/>
              </a:rPr>
              <a:t>C) Carlos e Vera </a:t>
            </a:r>
          </a:p>
          <a:p>
            <a:pPr marL="0" indent="0" algn="just">
              <a:buNone/>
            </a:pPr>
            <a:r>
              <a:rPr lang="pt-BR" sz="2500" dirty="0">
                <a:latin typeface="Arial" panose="020B0604020202020204" pitchFamily="34" charset="0"/>
                <a:cs typeface="Arial" panose="020B0604020202020204" pitchFamily="34" charset="0"/>
              </a:rPr>
              <a:t>D) Zilda e </a:t>
            </a:r>
            <a:r>
              <a:rPr lang="pt-BR" sz="2500" dirty="0" err="1">
                <a:latin typeface="Arial" panose="020B0604020202020204" pitchFamily="34" charset="0"/>
                <a:cs typeface="Arial" panose="020B0604020202020204" pitchFamily="34" charset="0"/>
              </a:rPr>
              <a:t>Xandi</a:t>
            </a:r>
            <a:r>
              <a:rPr lang="pt-BR" sz="2500" dirty="0">
                <a:latin typeface="Arial" panose="020B0604020202020204" pitchFamily="34" charset="0"/>
                <a:cs typeface="Arial" panose="020B0604020202020204" pitchFamily="34" charset="0"/>
              </a:rPr>
              <a:t> </a:t>
            </a:r>
          </a:p>
          <a:p>
            <a:pPr marL="0" indent="0">
              <a:buNone/>
            </a:pPr>
            <a:endParaRPr lang="pt-BR" sz="2500" dirty="0"/>
          </a:p>
          <a:p>
            <a:pPr marL="0" indent="0">
              <a:buNone/>
            </a:pPr>
            <a:endParaRPr lang="pt-BR" dirty="0"/>
          </a:p>
        </p:txBody>
      </p:sp>
      <p:pic>
        <p:nvPicPr>
          <p:cNvPr id="5" name="Imagem 4">
            <a:extLst>
              <a:ext uri="{FF2B5EF4-FFF2-40B4-BE49-F238E27FC236}">
                <a16:creationId xmlns:a16="http://schemas.microsoft.com/office/drawing/2014/main" id="{B2E70F51-F321-4315-958F-1501444070F9}"/>
              </a:ext>
            </a:extLst>
          </p:cNvPr>
          <p:cNvPicPr>
            <a:picLocks noChangeAspect="1"/>
          </p:cNvPicPr>
          <p:nvPr/>
        </p:nvPicPr>
        <p:blipFill>
          <a:blip r:embed="rId2"/>
          <a:stretch>
            <a:fillRect/>
          </a:stretch>
        </p:blipFill>
        <p:spPr>
          <a:xfrm>
            <a:off x="4221559" y="2168801"/>
            <a:ext cx="5848350" cy="2038350"/>
          </a:xfrm>
          <a:prstGeom prst="rect">
            <a:avLst/>
          </a:prstGeom>
        </p:spPr>
      </p:pic>
      <p:sp>
        <p:nvSpPr>
          <p:cNvPr id="7" name="CaixaDeTexto 6">
            <a:extLst>
              <a:ext uri="{FF2B5EF4-FFF2-40B4-BE49-F238E27FC236}">
                <a16:creationId xmlns:a16="http://schemas.microsoft.com/office/drawing/2014/main" id="{C0DA359C-F847-440A-8EAD-6F5507AC58AF}"/>
              </a:ext>
            </a:extLst>
          </p:cNvPr>
          <p:cNvSpPr txBox="1"/>
          <p:nvPr/>
        </p:nvSpPr>
        <p:spPr>
          <a:xfrm>
            <a:off x="8900490" y="5645755"/>
            <a:ext cx="2165075" cy="477054"/>
          </a:xfrm>
          <a:prstGeom prst="rect">
            <a:avLst/>
          </a:prstGeom>
          <a:noFill/>
        </p:spPr>
        <p:txBody>
          <a:bodyPr wrap="square" rtlCol="0">
            <a:spAutoFit/>
          </a:bodyPr>
          <a:lstStyle/>
          <a:p>
            <a:r>
              <a:rPr lang="pt-BR" sz="2500" dirty="0">
                <a:latin typeface="Arial" panose="020B0604020202020204" pitchFamily="34" charset="0"/>
                <a:cs typeface="Arial" panose="020B0604020202020204" pitchFamily="34" charset="0"/>
              </a:rPr>
              <a:t>Alternativa: D</a:t>
            </a:r>
          </a:p>
        </p:txBody>
      </p:sp>
      <p:sp>
        <p:nvSpPr>
          <p:cNvPr id="6" name="CaixaDeTexto 5">
            <a:extLst>
              <a:ext uri="{FF2B5EF4-FFF2-40B4-BE49-F238E27FC236}">
                <a16:creationId xmlns:a16="http://schemas.microsoft.com/office/drawing/2014/main" id="{79FB9930-212E-480D-8E30-0FB44300CFDA}"/>
              </a:ext>
            </a:extLst>
          </p:cNvPr>
          <p:cNvSpPr txBox="1"/>
          <p:nvPr/>
        </p:nvSpPr>
        <p:spPr>
          <a:xfrm>
            <a:off x="9073483" y="6122809"/>
            <a:ext cx="19928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67,09% de acerto</a:t>
            </a:r>
          </a:p>
        </p:txBody>
      </p:sp>
    </p:spTree>
    <p:extLst>
      <p:ext uri="{BB962C8B-B14F-4D97-AF65-F5344CB8AC3E}">
        <p14:creationId xmlns:p14="http://schemas.microsoft.com/office/powerpoint/2010/main" val="298203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additive="base">
                                        <p:cTn id="6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0A309ED-9675-4410-9DE4-163D13A8F181}"/>
              </a:ext>
            </a:extLst>
          </p:cNvPr>
          <p:cNvSpPr>
            <a:spLocks noGrp="1"/>
          </p:cNvSpPr>
          <p:nvPr>
            <p:ph idx="1"/>
          </p:nvPr>
        </p:nvSpPr>
        <p:spPr>
          <a:xfrm>
            <a:off x="490330" y="516835"/>
            <a:ext cx="10863470" cy="5660128"/>
          </a:xfrm>
        </p:spPr>
        <p:txBody>
          <a:bodyPr/>
          <a:lstStyle/>
          <a:p>
            <a:pPr marL="0" indent="0">
              <a:buNone/>
            </a:pPr>
            <a:r>
              <a:rPr lang="pt-BR" b="1" dirty="0">
                <a:latin typeface="Arial" panose="020B0604020202020204" pitchFamily="34" charset="0"/>
                <a:cs typeface="Arial" panose="020B0604020202020204" pitchFamily="34" charset="0"/>
              </a:rPr>
              <a:t>Construindo triângulos com barbante e canudos</a:t>
            </a:r>
          </a:p>
          <a:p>
            <a:pPr marL="0" indent="0">
              <a:buNone/>
            </a:pPr>
            <a:endParaRPr lang="pt-BR" dirty="0"/>
          </a:p>
        </p:txBody>
      </p:sp>
      <p:pic>
        <p:nvPicPr>
          <p:cNvPr id="5" name="Imagem 4">
            <a:extLst>
              <a:ext uri="{FF2B5EF4-FFF2-40B4-BE49-F238E27FC236}">
                <a16:creationId xmlns:a16="http://schemas.microsoft.com/office/drawing/2014/main" id="{3C3E0400-44C1-4EF5-B43B-E7F240017DA9}"/>
              </a:ext>
            </a:extLst>
          </p:cNvPr>
          <p:cNvPicPr>
            <a:picLocks noChangeAspect="1"/>
          </p:cNvPicPr>
          <p:nvPr/>
        </p:nvPicPr>
        <p:blipFill>
          <a:blip r:embed="rId2"/>
          <a:stretch>
            <a:fillRect/>
          </a:stretch>
        </p:blipFill>
        <p:spPr>
          <a:xfrm>
            <a:off x="3009486" y="1459188"/>
            <a:ext cx="5246618" cy="3561002"/>
          </a:xfrm>
          <a:prstGeom prst="rect">
            <a:avLst/>
          </a:prstGeom>
        </p:spPr>
      </p:pic>
    </p:spTree>
    <p:extLst>
      <p:ext uri="{BB962C8B-B14F-4D97-AF65-F5344CB8AC3E}">
        <p14:creationId xmlns:p14="http://schemas.microsoft.com/office/powerpoint/2010/main" val="361406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EA1F9EE-21A6-4B13-9563-C1740AE76BF0}"/>
              </a:ext>
            </a:extLst>
          </p:cNvPr>
          <p:cNvSpPr>
            <a:spLocks noGrp="1"/>
          </p:cNvSpPr>
          <p:nvPr>
            <p:ph idx="1"/>
          </p:nvPr>
        </p:nvSpPr>
        <p:spPr>
          <a:xfrm>
            <a:off x="583096" y="516835"/>
            <a:ext cx="10770704" cy="5660128"/>
          </a:xfrm>
        </p:spPr>
        <p:txBody>
          <a:bodyPr>
            <a:normAutofit lnSpcReduction="10000"/>
          </a:bodyPr>
          <a:lstStyle/>
          <a:p>
            <a:pPr marL="0" indent="0" algn="just">
              <a:buNone/>
            </a:pPr>
            <a:r>
              <a:rPr lang="pt-BR" sz="2700" dirty="0">
                <a:latin typeface="Arial" panose="020B0604020202020204" pitchFamily="34" charset="0"/>
                <a:cs typeface="Arial" panose="020B0604020202020204" pitchFamily="34" charset="0"/>
              </a:rPr>
              <a:t>Atividade: Corte os canudinhos de acordo com as medidas de cada item e, com auxílio do barbante, tente construir objetos que representem triângulos, utilizando as seguintes descrições:</a:t>
            </a:r>
          </a:p>
          <a:p>
            <a:pPr marL="0" indent="0" algn="just">
              <a:buNone/>
            </a:pPr>
            <a:endParaRPr lang="pt-BR" sz="2700" dirty="0">
              <a:effectLst/>
              <a:latin typeface="Arial" panose="020B0604020202020204" pitchFamily="34" charset="0"/>
              <a:cs typeface="Arial" panose="020B0604020202020204" pitchFamily="34" charset="0"/>
            </a:endParaRPr>
          </a:p>
          <a:p>
            <a:pPr lvl="0" algn="just" fontAlgn="base"/>
            <a:r>
              <a:rPr lang="pt-BR" sz="2700" dirty="0">
                <a:latin typeface="Arial" panose="020B0604020202020204" pitchFamily="34" charset="0"/>
                <a:cs typeface="Arial" panose="020B0604020202020204" pitchFamily="34" charset="0"/>
              </a:rPr>
              <a:t>Canudinhos medindo 9cm; 3cm e 7cm. </a:t>
            </a:r>
          </a:p>
          <a:p>
            <a:pPr lvl="0" algn="just" fontAlgn="base"/>
            <a:r>
              <a:rPr lang="pt-BR" sz="2700" dirty="0">
                <a:latin typeface="Arial" panose="020B0604020202020204" pitchFamily="34" charset="0"/>
                <a:cs typeface="Arial" panose="020B0604020202020204" pitchFamily="34" charset="0"/>
              </a:rPr>
              <a:t>Canudinhos </a:t>
            </a:r>
            <a:r>
              <a:rPr lang="pt-BR" sz="2700">
                <a:latin typeface="Arial" panose="020B0604020202020204" pitchFamily="34" charset="0"/>
                <a:cs typeface="Arial" panose="020B0604020202020204" pitchFamily="34" charset="0"/>
              </a:rPr>
              <a:t>medindo 1cm</a:t>
            </a:r>
            <a:r>
              <a:rPr lang="pt-BR" sz="2700" dirty="0">
                <a:latin typeface="Arial" panose="020B0604020202020204" pitchFamily="34" charset="0"/>
                <a:cs typeface="Arial" panose="020B0604020202020204" pitchFamily="34" charset="0"/>
              </a:rPr>
              <a:t>; 5cm e 3cm. </a:t>
            </a:r>
          </a:p>
          <a:p>
            <a:pPr lvl="0" algn="just" fontAlgn="base"/>
            <a:r>
              <a:rPr lang="pt-BR" sz="2700" dirty="0">
                <a:latin typeface="Arial" panose="020B0604020202020204" pitchFamily="34" charset="0"/>
                <a:cs typeface="Arial" panose="020B0604020202020204" pitchFamily="34" charset="0"/>
              </a:rPr>
              <a:t>Canudinhos medindo 6cm; 6cm e 7cm. </a:t>
            </a:r>
          </a:p>
          <a:p>
            <a:pPr lvl="0" algn="just" fontAlgn="base"/>
            <a:r>
              <a:rPr lang="pt-BR" sz="2700" dirty="0">
                <a:latin typeface="Arial" panose="020B0604020202020204" pitchFamily="34" charset="0"/>
                <a:cs typeface="Arial" panose="020B0604020202020204" pitchFamily="34" charset="0"/>
              </a:rPr>
              <a:t>Canudinhos medindo 4cm; 4cm e 4cm. </a:t>
            </a:r>
          </a:p>
          <a:p>
            <a:pPr marL="0" lvl="0" indent="0" algn="just" fontAlgn="base">
              <a:buNone/>
            </a:pPr>
            <a:r>
              <a:rPr lang="pt-BR" dirty="0">
                <a:latin typeface="Arial" panose="020B0604020202020204" pitchFamily="34" charset="0"/>
                <a:cs typeface="Arial" panose="020B0604020202020204" pitchFamily="34" charset="0"/>
              </a:rPr>
              <a:t>(triângulo escaleno)</a:t>
            </a:r>
          </a:p>
          <a:p>
            <a:pPr marL="0" indent="0">
              <a:buNone/>
            </a:pPr>
            <a:r>
              <a:rPr lang="pt-BR" dirty="0">
                <a:latin typeface="Arial" panose="020B0604020202020204" pitchFamily="34" charset="0"/>
                <a:cs typeface="Arial" panose="020B0604020202020204" pitchFamily="34" charset="0"/>
              </a:rPr>
              <a:t>(não forma triângulo)</a:t>
            </a:r>
          </a:p>
          <a:p>
            <a:pPr marL="0" indent="0">
              <a:buNone/>
            </a:pPr>
            <a:r>
              <a:rPr lang="pt-BR" dirty="0">
                <a:latin typeface="Arial" panose="020B0604020202020204" pitchFamily="34" charset="0"/>
                <a:cs typeface="Arial" panose="020B0604020202020204" pitchFamily="34" charset="0"/>
              </a:rPr>
              <a:t>(triângulo isósceles)</a:t>
            </a:r>
          </a:p>
          <a:p>
            <a:pPr marL="0" indent="0">
              <a:buNone/>
            </a:pPr>
            <a:r>
              <a:rPr lang="pt-BR" dirty="0">
                <a:latin typeface="Arial" panose="020B0604020202020204" pitchFamily="34" charset="0"/>
                <a:cs typeface="Arial" panose="020B0604020202020204" pitchFamily="34" charset="0"/>
              </a:rPr>
              <a:t>(triângulo equilátero)</a:t>
            </a:r>
          </a:p>
          <a:p>
            <a:pPr marL="0" indent="0">
              <a:buNone/>
            </a:pPr>
            <a:endParaRPr lang="pt-BR" dirty="0"/>
          </a:p>
        </p:txBody>
      </p:sp>
    </p:spTree>
    <p:extLst>
      <p:ext uri="{BB962C8B-B14F-4D97-AF65-F5344CB8AC3E}">
        <p14:creationId xmlns:p14="http://schemas.microsoft.com/office/powerpoint/2010/main" val="2029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B48D721-60E6-45DE-9008-2657FBD47FC3}"/>
              </a:ext>
            </a:extLst>
          </p:cNvPr>
          <p:cNvSpPr>
            <a:spLocks noGrp="1"/>
          </p:cNvSpPr>
          <p:nvPr>
            <p:ph idx="1"/>
          </p:nvPr>
        </p:nvSpPr>
        <p:spPr>
          <a:xfrm>
            <a:off x="530087" y="530087"/>
            <a:ext cx="10823713" cy="5646876"/>
          </a:xfrm>
        </p:spPr>
        <p:txBody>
          <a:bodyPr/>
          <a:lstStyle/>
          <a:p>
            <a:pPr marL="0" indent="0" algn="just">
              <a:buNone/>
            </a:pPr>
            <a:r>
              <a:rPr lang="pt-BR" dirty="0">
                <a:latin typeface="Arial" panose="020B0604020202020204" pitchFamily="34" charset="0"/>
                <a:cs typeface="Arial" panose="020B0604020202020204" pitchFamily="34" charset="0"/>
              </a:rPr>
              <a:t>Sintetizando:</a:t>
            </a:r>
          </a:p>
          <a:p>
            <a:pPr algn="just"/>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Com dois canudos de medidas iguais e um diferente, formamos triângulos quando o canudo diferente é menor que outros dois juntos. </a:t>
            </a:r>
          </a:p>
          <a:p>
            <a:pPr algn="just"/>
            <a:r>
              <a:rPr lang="pt-BR" dirty="0">
                <a:latin typeface="Arial" panose="020B0604020202020204" pitchFamily="34" charset="0"/>
                <a:cs typeface="Arial" panose="020B0604020202020204" pitchFamily="34" charset="0"/>
              </a:rPr>
              <a:t>Com três canudos com medidas diferentes, formamos triângulos quando o canudo mais longo é menor que os outros dois juntos.</a:t>
            </a:r>
          </a:p>
        </p:txBody>
      </p:sp>
    </p:spTree>
    <p:extLst>
      <p:ext uri="{BB962C8B-B14F-4D97-AF65-F5344CB8AC3E}">
        <p14:creationId xmlns:p14="http://schemas.microsoft.com/office/powerpoint/2010/main" val="413481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92865C2-9DC4-4D66-BF21-FC4DA9B1F8A9}"/>
              </a:ext>
            </a:extLst>
          </p:cNvPr>
          <p:cNvSpPr>
            <a:spLocks noGrp="1"/>
          </p:cNvSpPr>
          <p:nvPr>
            <p:ph idx="1"/>
          </p:nvPr>
        </p:nvSpPr>
        <p:spPr>
          <a:xfrm>
            <a:off x="291548" y="318052"/>
            <a:ext cx="11449878" cy="5989983"/>
          </a:xfrm>
        </p:spPr>
        <p:txBody>
          <a:bodyPr/>
          <a:lstStyle/>
          <a:p>
            <a:pPr marL="0" indent="0">
              <a:buNone/>
            </a:pPr>
            <a:r>
              <a:rPr lang="pt-BR" b="1" dirty="0">
                <a:latin typeface="Arial" panose="020B0604020202020204" pitchFamily="34" charset="0"/>
                <a:cs typeface="Arial" panose="020B0604020202020204" pitchFamily="34" charset="0"/>
              </a:rPr>
              <a:t>Condição de existência de um triângulo</a:t>
            </a:r>
            <a:br>
              <a:rPr lang="pt-BR" dirty="0">
                <a:latin typeface="Arial" panose="020B0604020202020204" pitchFamily="34" charset="0"/>
                <a:cs typeface="Arial" panose="020B0604020202020204" pitchFamily="34" charset="0"/>
              </a:rPr>
            </a:b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Para construir um triângulo é necessário que a medida de qualquer um dos lados seja menor que a soma das medidas dos outros dois e maior que o valor absoluto da diferença entre essas medidas.</a:t>
            </a:r>
          </a:p>
          <a:p>
            <a:pPr marL="0" indent="0" algn="just">
              <a:buNone/>
            </a:pPr>
            <a:endParaRPr lang="pt-BR" dirty="0">
              <a:latin typeface="Arial" panose="020B06040202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1B3E4014-7537-47F9-8371-1F49C53EBAC5}"/>
              </a:ext>
            </a:extLst>
          </p:cNvPr>
          <p:cNvPicPr>
            <a:picLocks noChangeAspect="1"/>
          </p:cNvPicPr>
          <p:nvPr/>
        </p:nvPicPr>
        <p:blipFill>
          <a:blip r:embed="rId2"/>
          <a:stretch>
            <a:fillRect/>
          </a:stretch>
        </p:blipFill>
        <p:spPr>
          <a:xfrm>
            <a:off x="1670915" y="3046734"/>
            <a:ext cx="2990300" cy="2519101"/>
          </a:xfrm>
          <a:prstGeom prst="rect">
            <a:avLst/>
          </a:prstGeom>
        </p:spPr>
      </p:pic>
      <p:pic>
        <p:nvPicPr>
          <p:cNvPr id="6" name="Imagem 5">
            <a:extLst>
              <a:ext uri="{FF2B5EF4-FFF2-40B4-BE49-F238E27FC236}">
                <a16:creationId xmlns:a16="http://schemas.microsoft.com/office/drawing/2014/main" id="{F7CF2BEB-4693-43E6-8F0B-C180591AF4E2}"/>
              </a:ext>
            </a:extLst>
          </p:cNvPr>
          <p:cNvPicPr>
            <a:picLocks noChangeAspect="1"/>
          </p:cNvPicPr>
          <p:nvPr/>
        </p:nvPicPr>
        <p:blipFill>
          <a:blip r:embed="rId3"/>
          <a:stretch>
            <a:fillRect/>
          </a:stretch>
        </p:blipFill>
        <p:spPr>
          <a:xfrm>
            <a:off x="6096000" y="3429001"/>
            <a:ext cx="3114261" cy="1548130"/>
          </a:xfrm>
          <a:prstGeom prst="rect">
            <a:avLst/>
          </a:prstGeom>
        </p:spPr>
      </p:pic>
    </p:spTree>
    <p:extLst>
      <p:ext uri="{BB962C8B-B14F-4D97-AF65-F5344CB8AC3E}">
        <p14:creationId xmlns:p14="http://schemas.microsoft.com/office/powerpoint/2010/main" val="319116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A369602-3988-4169-84B7-7C1A6B671B09}"/>
              </a:ext>
            </a:extLst>
          </p:cNvPr>
          <p:cNvSpPr>
            <a:spLocks noGrp="1"/>
          </p:cNvSpPr>
          <p:nvPr>
            <p:ph idx="1"/>
          </p:nvPr>
        </p:nvSpPr>
        <p:spPr/>
        <p:txBody>
          <a:bodyPr/>
          <a:lstStyle/>
          <a:p>
            <a:pPr marL="0" indent="0" algn="ctr">
              <a:buNone/>
            </a:pPr>
            <a:r>
              <a:rPr lang="pt-BR" altLang="pt-BR" b="1" dirty="0">
                <a:latin typeface="Arial" panose="020B0604020202020204" pitchFamily="34" charset="0"/>
                <a:cs typeface="Arial" panose="020B0604020202020204" pitchFamily="34" charset="0"/>
              </a:rPr>
              <a:t>IDESP 2019 - Metas da DER Piracicaba </a:t>
            </a:r>
          </a:p>
          <a:p>
            <a:pPr marL="0" indent="0" algn="ctr">
              <a:buNone/>
            </a:pPr>
            <a:endParaRPr lang="pt-BR" altLang="pt-BR" dirty="0">
              <a:latin typeface="Arial" panose="020B0604020202020204" pitchFamily="34" charset="0"/>
              <a:cs typeface="Arial" panose="020B0604020202020204" pitchFamily="34" charset="0"/>
            </a:endParaRPr>
          </a:p>
          <a:p>
            <a:pPr marL="0" indent="0" algn="ctr">
              <a:buNone/>
            </a:pPr>
            <a:r>
              <a:rPr lang="pt-BR" altLang="pt-BR" dirty="0">
                <a:latin typeface="Arial" panose="020B0604020202020204" pitchFamily="34" charset="0"/>
                <a:cs typeface="Arial" panose="020B0604020202020204" pitchFamily="34" charset="0"/>
              </a:rPr>
              <a:t>EFAI – 6,75</a:t>
            </a:r>
          </a:p>
          <a:p>
            <a:pPr marL="0" indent="0" algn="ctr">
              <a:buNone/>
            </a:pPr>
            <a:r>
              <a:rPr lang="pt-BR" altLang="pt-BR" dirty="0">
                <a:latin typeface="Arial" panose="020B0604020202020204" pitchFamily="34" charset="0"/>
                <a:cs typeface="Arial" panose="020B0604020202020204" pitchFamily="34" charset="0"/>
              </a:rPr>
              <a:t>EFAF – 3,95 </a:t>
            </a:r>
          </a:p>
          <a:p>
            <a:pPr marL="0" indent="0" algn="ctr">
              <a:buNone/>
            </a:pPr>
            <a:r>
              <a:rPr lang="pt-BR" altLang="pt-BR" dirty="0">
                <a:latin typeface="Arial" panose="020B0604020202020204" pitchFamily="34" charset="0"/>
                <a:cs typeface="Arial" panose="020B0604020202020204" pitchFamily="34" charset="0"/>
              </a:rPr>
              <a:t>EM – 2,93</a:t>
            </a:r>
            <a:endParaRPr lang="pt-BR" dirty="0"/>
          </a:p>
        </p:txBody>
      </p:sp>
    </p:spTree>
    <p:extLst>
      <p:ext uri="{BB962C8B-B14F-4D97-AF65-F5344CB8AC3E}">
        <p14:creationId xmlns:p14="http://schemas.microsoft.com/office/powerpoint/2010/main" val="354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FD43F40-6904-4F8A-9219-896E1F59E88A}"/>
              </a:ext>
            </a:extLst>
          </p:cNvPr>
          <p:cNvSpPr>
            <a:spLocks noGrp="1"/>
          </p:cNvSpPr>
          <p:nvPr>
            <p:ph idx="1"/>
          </p:nvPr>
        </p:nvSpPr>
        <p:spPr>
          <a:xfrm>
            <a:off x="463826" y="543339"/>
            <a:ext cx="10889974" cy="5633624"/>
          </a:xfrm>
        </p:spPr>
        <p:txBody>
          <a:bodyPr>
            <a:normAutofit/>
          </a:bodyPr>
          <a:lstStyle/>
          <a:p>
            <a:pPr marL="0" indent="0">
              <a:buNone/>
            </a:pPr>
            <a:endParaRPr lang="pt-BR" sz="3000" b="1" dirty="0">
              <a:latin typeface="Arial" panose="020B0604020202020204" pitchFamily="34" charset="0"/>
              <a:cs typeface="Arial" panose="020B0604020202020204" pitchFamily="34" charset="0"/>
            </a:endParaRPr>
          </a:p>
          <a:p>
            <a:pPr marL="0" indent="0">
              <a:buNone/>
            </a:pPr>
            <a:endParaRPr lang="pt-BR" sz="3000" b="1" dirty="0">
              <a:latin typeface="Arial" panose="020B0604020202020204" pitchFamily="34" charset="0"/>
              <a:cs typeface="Arial" panose="020B0604020202020204" pitchFamily="34" charset="0"/>
            </a:endParaRPr>
          </a:p>
          <a:p>
            <a:pPr marL="0" indent="0">
              <a:buNone/>
            </a:pPr>
            <a:endParaRPr lang="pt-BR" sz="3000" b="1" dirty="0">
              <a:latin typeface="Arial" panose="020B0604020202020204" pitchFamily="34" charset="0"/>
              <a:cs typeface="Arial" panose="020B0604020202020204" pitchFamily="34" charset="0"/>
            </a:endParaRPr>
          </a:p>
          <a:p>
            <a:pPr marL="0" indent="0">
              <a:buNone/>
            </a:pPr>
            <a:endParaRPr lang="pt-BR" sz="3000" b="1" dirty="0">
              <a:latin typeface="Arial" panose="020B0604020202020204" pitchFamily="34" charset="0"/>
              <a:cs typeface="Arial" panose="020B0604020202020204" pitchFamily="34" charset="0"/>
            </a:endParaRPr>
          </a:p>
          <a:p>
            <a:pPr marL="0" indent="0" algn="ctr">
              <a:buNone/>
            </a:pPr>
            <a:r>
              <a:rPr lang="pt-BR" sz="3000" b="1" dirty="0">
                <a:latin typeface="Arial" panose="020B0604020202020204" pitchFamily="34" charset="0"/>
                <a:cs typeface="Arial" panose="020B0604020202020204" pitchFamily="34" charset="0"/>
              </a:rPr>
              <a:t>Ampliação e Redução de Retângulo com vistas a semelhança de figuras planas </a:t>
            </a:r>
          </a:p>
        </p:txBody>
      </p:sp>
    </p:spTree>
    <p:extLst>
      <p:ext uri="{BB962C8B-B14F-4D97-AF65-F5344CB8AC3E}">
        <p14:creationId xmlns:p14="http://schemas.microsoft.com/office/powerpoint/2010/main" val="72780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ECB13043-DB93-42BB-98DA-35DED6C65EBF}"/>
                  </a:ext>
                </a:extLst>
              </p:cNvPr>
              <p:cNvSpPr>
                <a:spLocks noGrp="1"/>
              </p:cNvSpPr>
              <p:nvPr>
                <p:ph idx="1"/>
              </p:nvPr>
            </p:nvSpPr>
            <p:spPr>
              <a:xfrm>
                <a:off x="463826" y="291548"/>
                <a:ext cx="10889974" cy="5885415"/>
              </a:xfrm>
            </p:spPr>
            <p:txBody>
              <a:bodyPr>
                <a:normAutofit fontScale="92500" lnSpcReduction="20000"/>
              </a:bodyPr>
              <a:lstStyle/>
              <a:p>
                <a:pPr marL="0" indent="0">
                  <a:buNone/>
                </a:pPr>
                <a:r>
                  <a:rPr lang="pt-BR" sz="2700" b="1" dirty="0">
                    <a:latin typeface="Arial" panose="020B0604020202020204" pitchFamily="34" charset="0"/>
                    <a:cs typeface="Arial" panose="020B0604020202020204" pitchFamily="34" charset="0"/>
                  </a:rPr>
                  <a:t>Ampliação e Redução de retângulo</a:t>
                </a:r>
              </a:p>
              <a:p>
                <a:pPr marL="0" indent="0">
                  <a:buNone/>
                </a:pPr>
                <a:r>
                  <a:rPr lang="pt-BR" sz="2700" dirty="0">
                    <a:latin typeface="Arial" panose="020B0604020202020204" pitchFamily="34" charset="0"/>
                    <a:cs typeface="Arial" panose="020B0604020202020204" pitchFamily="34" charset="0"/>
                  </a:rPr>
                  <a:t>Dado um retângulo de medidas 3 cm por 5 cm</a:t>
                </a:r>
              </a:p>
              <a:p>
                <a:pPr marL="0" indent="0">
                  <a:buNone/>
                </a:pPr>
                <a:endParaRPr lang="pt-BR" sz="2700" dirty="0">
                  <a:latin typeface="Arial" panose="020B0604020202020204" pitchFamily="34" charset="0"/>
                  <a:cs typeface="Arial" panose="020B0604020202020204" pitchFamily="34" charset="0"/>
                </a:endParaRPr>
              </a:p>
              <a:p>
                <a:pPr marL="0" indent="0">
                  <a:buNone/>
                </a:pPr>
                <a:endParaRPr lang="pt-BR" sz="2700" dirty="0">
                  <a:latin typeface="Arial" panose="020B0604020202020204" pitchFamily="34" charset="0"/>
                  <a:cs typeface="Arial" panose="020B0604020202020204" pitchFamily="34" charset="0"/>
                </a:endParaRPr>
              </a:p>
              <a:p>
                <a:pPr marL="0" indent="0">
                  <a:buNone/>
                </a:pPr>
                <a:endParaRPr lang="pt-BR" sz="2700" dirty="0">
                  <a:latin typeface="Arial" panose="020B0604020202020204" pitchFamily="34" charset="0"/>
                  <a:cs typeface="Arial" panose="020B0604020202020204" pitchFamily="34" charset="0"/>
                </a:endParaRPr>
              </a:p>
              <a:p>
                <a:pPr marL="0" indent="0">
                  <a:buNone/>
                </a:pPr>
                <a:endParaRPr lang="pt-BR" sz="2700" dirty="0">
                  <a:latin typeface="Arial" panose="020B0604020202020204" pitchFamily="34" charset="0"/>
                  <a:cs typeface="Arial" panose="020B0604020202020204" pitchFamily="34" charset="0"/>
                </a:endParaRPr>
              </a:p>
              <a:p>
                <a:pPr marL="0" indent="0">
                  <a:buNone/>
                </a:pPr>
                <a:endParaRPr lang="pt-BR" sz="2700" dirty="0">
                  <a:latin typeface="Arial" panose="020B0604020202020204" pitchFamily="34" charset="0"/>
                  <a:cs typeface="Arial" panose="020B0604020202020204" pitchFamily="34" charset="0"/>
                </a:endParaRPr>
              </a:p>
              <a:p>
                <a:pPr marL="0" indent="0">
                  <a:buNone/>
                </a:pPr>
                <a:endParaRPr lang="pt-BR" sz="2700" dirty="0">
                  <a:latin typeface="Arial" panose="020B0604020202020204" pitchFamily="34" charset="0"/>
                  <a:cs typeface="Arial" panose="020B0604020202020204" pitchFamily="34" charset="0"/>
                </a:endParaRPr>
              </a:p>
              <a:p>
                <a:pPr marL="0" indent="0">
                  <a:buNone/>
                </a:pPr>
                <a:r>
                  <a:rPr lang="pt-BR" sz="2700" b="1" dirty="0">
                    <a:latin typeface="Arial" panose="020B0604020202020204" pitchFamily="34" charset="0"/>
                    <a:cs typeface="Arial" panose="020B0604020202020204" pitchFamily="34" charset="0"/>
                  </a:rPr>
                  <a:t>Redução do retângulo A                Ampliação do retângulo A</a:t>
                </a:r>
              </a:p>
              <a:p>
                <a:pPr marL="0" indent="0">
                  <a:buNone/>
                </a:pPr>
                <a:endParaRPr lang="pt-BR" sz="2700" dirty="0">
                  <a:latin typeface="Arial" panose="020B0604020202020204" pitchFamily="34" charset="0"/>
                  <a:cs typeface="Arial" panose="020B0604020202020204" pitchFamily="34" charset="0"/>
                </a:endParaRPr>
              </a:p>
              <a:p>
                <a:pPr marL="0" indent="0">
                  <a:buNone/>
                </a:pPr>
                <a:endParaRPr lang="pt-BR" sz="2700" dirty="0">
                  <a:latin typeface="Arial" panose="020B0604020202020204" pitchFamily="34" charset="0"/>
                  <a:cs typeface="Arial" panose="020B0604020202020204" pitchFamily="34" charset="0"/>
                </a:endParaRPr>
              </a:p>
              <a:p>
                <a:pPr marL="0" indent="0">
                  <a:buNone/>
                </a:pPr>
                <a:endParaRPr lang="pt-BR" sz="2700" i="1" dirty="0">
                  <a:latin typeface="Arial" panose="020B0604020202020204" pitchFamily="34" charset="0"/>
                  <a:cs typeface="Arial" panose="020B0604020202020204" pitchFamily="34" charset="0"/>
                </a:endParaRPr>
              </a:p>
              <a:p>
                <a:pPr marL="0" indent="0">
                  <a:buNone/>
                </a:pPr>
                <a:endParaRPr lang="pt-BR" i="1" dirty="0">
                  <a:latin typeface="Cambria Math" panose="02040503050406030204" pitchFamily="18" charset="0"/>
                </a:endParaRPr>
              </a:p>
              <a:p>
                <a:pPr marL="0" indent="0">
                  <a:buNone/>
                </a:pPr>
                <a14:m>
                  <m:oMath xmlns:m="http://schemas.openxmlformats.org/officeDocument/2006/math">
                    <m:f>
                      <m:fPr>
                        <m:ctrlPr>
                          <a:rPr lang="pt-BR" sz="2700" i="1" smtClean="0">
                            <a:latin typeface="Cambria Math" panose="02040503050406030204" pitchFamily="18" charset="0"/>
                          </a:rPr>
                        </m:ctrlPr>
                      </m:fPr>
                      <m:num>
                        <m:r>
                          <a:rPr lang="pt-BR" sz="2700" b="0" i="1" smtClean="0">
                            <a:latin typeface="Cambria Math" panose="02040503050406030204" pitchFamily="18" charset="0"/>
                          </a:rPr>
                          <m:t>1,5</m:t>
                        </m:r>
                      </m:num>
                      <m:den>
                        <m:r>
                          <a:rPr lang="pt-BR" sz="2700" b="0" i="1" smtClean="0">
                            <a:latin typeface="Cambria Math" panose="02040503050406030204" pitchFamily="18" charset="0"/>
                          </a:rPr>
                          <m:t>3</m:t>
                        </m:r>
                      </m:den>
                    </m:f>
                    <m:r>
                      <a:rPr lang="pt-BR" sz="2700" b="0" i="1" smtClean="0">
                        <a:latin typeface="Cambria Math" panose="02040503050406030204" pitchFamily="18" charset="0"/>
                      </a:rPr>
                      <m:t>=</m:t>
                    </m:r>
                    <m:f>
                      <m:fPr>
                        <m:ctrlPr>
                          <a:rPr lang="pt-BR" sz="2700" b="0" i="1" smtClean="0">
                            <a:latin typeface="Cambria Math" panose="02040503050406030204" pitchFamily="18" charset="0"/>
                          </a:rPr>
                        </m:ctrlPr>
                      </m:fPr>
                      <m:num>
                        <m:r>
                          <a:rPr lang="pt-BR" sz="2700" b="0" i="1" smtClean="0">
                            <a:latin typeface="Cambria Math" panose="02040503050406030204" pitchFamily="18" charset="0"/>
                          </a:rPr>
                          <m:t>2,5</m:t>
                        </m:r>
                      </m:num>
                      <m:den>
                        <m:r>
                          <a:rPr lang="pt-BR" sz="2700" b="0" i="1" smtClean="0">
                            <a:latin typeface="Cambria Math" panose="02040503050406030204" pitchFamily="18" charset="0"/>
                          </a:rPr>
                          <m:t>5</m:t>
                        </m:r>
                      </m:den>
                    </m:f>
                  </m:oMath>
                </a14:m>
                <a:r>
                  <a:rPr lang="pt-BR" sz="2700" dirty="0"/>
                  <a:t> = </a:t>
                </a:r>
                <a14:m>
                  <m:oMath xmlns:m="http://schemas.openxmlformats.org/officeDocument/2006/math">
                    <m:f>
                      <m:fPr>
                        <m:ctrlPr>
                          <a:rPr lang="pt-BR" sz="2700" i="1">
                            <a:latin typeface="Cambria Math" panose="02040503050406030204" pitchFamily="18" charset="0"/>
                          </a:rPr>
                        </m:ctrlPr>
                      </m:fPr>
                      <m:num>
                        <m:r>
                          <a:rPr lang="pt-BR" sz="2700" b="0" i="1" smtClean="0">
                            <a:latin typeface="Cambria Math" panose="02040503050406030204" pitchFamily="18" charset="0"/>
                          </a:rPr>
                          <m:t>1</m:t>
                        </m:r>
                      </m:num>
                      <m:den>
                        <m:r>
                          <a:rPr lang="pt-BR" sz="2700" b="0" i="1" smtClean="0">
                            <a:latin typeface="Cambria Math" panose="02040503050406030204" pitchFamily="18" charset="0"/>
                          </a:rPr>
                          <m:t>2</m:t>
                        </m:r>
                      </m:den>
                    </m:f>
                  </m:oMath>
                </a14:m>
                <a:r>
                  <a:rPr lang="pt-BR" sz="2700" dirty="0"/>
                  <a:t> </a:t>
                </a:r>
              </a:p>
            </p:txBody>
          </p:sp>
        </mc:Choice>
        <mc:Fallback xmlns="">
          <p:sp>
            <p:nvSpPr>
              <p:cNvPr id="3" name="Espaço Reservado para Conteúdo 2">
                <a:extLst>
                  <a:ext uri="{FF2B5EF4-FFF2-40B4-BE49-F238E27FC236}">
                    <a16:creationId xmlns:a16="http://schemas.microsoft.com/office/drawing/2014/main" id="{ECB13043-DB93-42BB-98DA-35DED6C65EBF}"/>
                  </a:ext>
                </a:extLst>
              </p:cNvPr>
              <p:cNvSpPr>
                <a:spLocks noGrp="1" noRot="1" noChangeAspect="1" noMove="1" noResize="1" noEditPoints="1" noAdjustHandles="1" noChangeArrowheads="1" noChangeShapeType="1" noTextEdit="1"/>
              </p:cNvSpPr>
              <p:nvPr>
                <p:ph idx="1"/>
              </p:nvPr>
            </p:nvSpPr>
            <p:spPr>
              <a:xfrm>
                <a:off x="463826" y="291548"/>
                <a:ext cx="10889974" cy="5885415"/>
              </a:xfrm>
              <a:blipFill>
                <a:blip r:embed="rId2"/>
                <a:stretch>
                  <a:fillRect l="-895" t="-2694"/>
                </a:stretch>
              </a:blipFill>
            </p:spPr>
            <p:txBody>
              <a:bodyPr/>
              <a:lstStyle/>
              <a:p>
                <a:r>
                  <a:rPr lang="pt-BR">
                    <a:noFill/>
                  </a:rPr>
                  <a:t> </a:t>
                </a:r>
              </a:p>
            </p:txBody>
          </p:sp>
        </mc:Fallback>
      </mc:AlternateContent>
      <p:sp>
        <p:nvSpPr>
          <p:cNvPr id="4" name="Retângulo 3">
            <a:extLst>
              <a:ext uri="{FF2B5EF4-FFF2-40B4-BE49-F238E27FC236}">
                <a16:creationId xmlns:a16="http://schemas.microsoft.com/office/drawing/2014/main" id="{6194B468-226F-49C9-ABC6-CD456E142356}"/>
              </a:ext>
            </a:extLst>
          </p:cNvPr>
          <p:cNvSpPr/>
          <p:nvPr/>
        </p:nvSpPr>
        <p:spPr>
          <a:xfrm>
            <a:off x="2192751" y="1262295"/>
            <a:ext cx="1800000" cy="10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latin typeface="Arial" panose="020B0604020202020204" pitchFamily="34" charset="0"/>
                <a:cs typeface="Arial" panose="020B0604020202020204" pitchFamily="34" charset="0"/>
              </a:rPr>
              <a:t>A</a:t>
            </a:r>
          </a:p>
        </p:txBody>
      </p:sp>
      <p:sp>
        <p:nvSpPr>
          <p:cNvPr id="5" name="Retângulo 4">
            <a:extLst>
              <a:ext uri="{FF2B5EF4-FFF2-40B4-BE49-F238E27FC236}">
                <a16:creationId xmlns:a16="http://schemas.microsoft.com/office/drawing/2014/main" id="{FB07F658-E084-4A0F-A10C-86347E40AC10}"/>
              </a:ext>
            </a:extLst>
          </p:cNvPr>
          <p:cNvSpPr/>
          <p:nvPr/>
        </p:nvSpPr>
        <p:spPr>
          <a:xfrm>
            <a:off x="1397903" y="3989629"/>
            <a:ext cx="900000"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E3B385C4-AB00-480E-A75C-7DECC3981AE4}"/>
              </a:ext>
            </a:extLst>
          </p:cNvPr>
          <p:cNvSpPr/>
          <p:nvPr/>
        </p:nvSpPr>
        <p:spPr>
          <a:xfrm>
            <a:off x="5533200" y="3930238"/>
            <a:ext cx="3600000" cy="21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78830138-437C-465E-88D6-4B73FDAB8114}"/>
              </a:ext>
            </a:extLst>
          </p:cNvPr>
          <p:cNvSpPr txBox="1"/>
          <p:nvPr/>
        </p:nvSpPr>
        <p:spPr>
          <a:xfrm flipH="1">
            <a:off x="3992751" y="1617629"/>
            <a:ext cx="783206"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3 cm</a:t>
            </a:r>
          </a:p>
        </p:txBody>
      </p:sp>
      <p:sp>
        <p:nvSpPr>
          <p:cNvPr id="8" name="CaixaDeTexto 7">
            <a:extLst>
              <a:ext uri="{FF2B5EF4-FFF2-40B4-BE49-F238E27FC236}">
                <a16:creationId xmlns:a16="http://schemas.microsoft.com/office/drawing/2014/main" id="{F67E311C-45E0-4BE3-9554-FF7AADCFB435}"/>
              </a:ext>
            </a:extLst>
          </p:cNvPr>
          <p:cNvSpPr txBox="1"/>
          <p:nvPr/>
        </p:nvSpPr>
        <p:spPr>
          <a:xfrm flipH="1">
            <a:off x="2701148" y="2519384"/>
            <a:ext cx="783206"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5 cm</a:t>
            </a:r>
          </a:p>
        </p:txBody>
      </p:sp>
      <p:sp>
        <p:nvSpPr>
          <p:cNvPr id="9" name="CaixaDeTexto 8">
            <a:extLst>
              <a:ext uri="{FF2B5EF4-FFF2-40B4-BE49-F238E27FC236}">
                <a16:creationId xmlns:a16="http://schemas.microsoft.com/office/drawing/2014/main" id="{E3E49195-6E5B-4505-BE5C-38D4CC9B207A}"/>
              </a:ext>
            </a:extLst>
          </p:cNvPr>
          <p:cNvSpPr txBox="1"/>
          <p:nvPr/>
        </p:nvSpPr>
        <p:spPr>
          <a:xfrm flipH="1">
            <a:off x="2331980" y="4101363"/>
            <a:ext cx="900000"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1,5 cm</a:t>
            </a:r>
          </a:p>
        </p:txBody>
      </p:sp>
      <p:sp>
        <p:nvSpPr>
          <p:cNvPr id="10" name="CaixaDeTexto 9">
            <a:extLst>
              <a:ext uri="{FF2B5EF4-FFF2-40B4-BE49-F238E27FC236}">
                <a16:creationId xmlns:a16="http://schemas.microsoft.com/office/drawing/2014/main" id="{C279362A-99AA-444A-AEAF-9B6629950AC3}"/>
              </a:ext>
            </a:extLst>
          </p:cNvPr>
          <p:cNvSpPr txBox="1"/>
          <p:nvPr/>
        </p:nvSpPr>
        <p:spPr>
          <a:xfrm flipH="1">
            <a:off x="1431981" y="4611787"/>
            <a:ext cx="899999"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2,5 cm</a:t>
            </a:r>
          </a:p>
        </p:txBody>
      </p:sp>
      <p:sp>
        <p:nvSpPr>
          <p:cNvPr id="11" name="CaixaDeTexto 10">
            <a:extLst>
              <a:ext uri="{FF2B5EF4-FFF2-40B4-BE49-F238E27FC236}">
                <a16:creationId xmlns:a16="http://schemas.microsoft.com/office/drawing/2014/main" id="{90317147-FA66-4F19-BE50-C3C4DC66F7AD}"/>
              </a:ext>
            </a:extLst>
          </p:cNvPr>
          <p:cNvSpPr txBox="1"/>
          <p:nvPr/>
        </p:nvSpPr>
        <p:spPr>
          <a:xfrm flipH="1">
            <a:off x="9274049" y="4517276"/>
            <a:ext cx="900000"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6 cm</a:t>
            </a:r>
          </a:p>
        </p:txBody>
      </p:sp>
      <p:sp>
        <p:nvSpPr>
          <p:cNvPr id="12" name="CaixaDeTexto 11">
            <a:extLst>
              <a:ext uri="{FF2B5EF4-FFF2-40B4-BE49-F238E27FC236}">
                <a16:creationId xmlns:a16="http://schemas.microsoft.com/office/drawing/2014/main" id="{BE39004D-2E1E-4186-86BE-E88AA1D26575}"/>
              </a:ext>
            </a:extLst>
          </p:cNvPr>
          <p:cNvSpPr txBox="1"/>
          <p:nvPr/>
        </p:nvSpPr>
        <p:spPr>
          <a:xfrm flipH="1">
            <a:off x="7078211" y="6090238"/>
            <a:ext cx="900000" cy="369332"/>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10 cm</a:t>
            </a:r>
          </a:p>
        </p:txBody>
      </p:sp>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36570DD6-1EF9-4C09-8C54-EAD30F83E922}"/>
                  </a:ext>
                </a:extLst>
              </p:cNvPr>
              <p:cNvSpPr txBox="1"/>
              <p:nvPr/>
            </p:nvSpPr>
            <p:spPr>
              <a:xfrm>
                <a:off x="9700591" y="5351848"/>
                <a:ext cx="2027583" cy="647357"/>
              </a:xfrm>
              <a:prstGeom prst="rect">
                <a:avLst/>
              </a:prstGeom>
              <a:noFill/>
            </p:spPr>
            <p:txBody>
              <a:bodyPr wrap="square" rtlCol="0">
                <a:spAutoFit/>
              </a:bodyPr>
              <a:lstStyle/>
              <a:p>
                <a14:m>
                  <m:oMath xmlns:m="http://schemas.openxmlformats.org/officeDocument/2006/math">
                    <m:f>
                      <m:fPr>
                        <m:ctrlPr>
                          <a:rPr lang="pt-BR" sz="2500" i="1" smtClean="0">
                            <a:latin typeface="Cambria Math" panose="02040503050406030204" pitchFamily="18" charset="0"/>
                          </a:rPr>
                        </m:ctrlPr>
                      </m:fPr>
                      <m:num>
                        <m:r>
                          <a:rPr lang="pt-BR" sz="2500" b="0" i="1" smtClean="0">
                            <a:latin typeface="Cambria Math" panose="02040503050406030204" pitchFamily="18" charset="0"/>
                          </a:rPr>
                          <m:t>6</m:t>
                        </m:r>
                      </m:num>
                      <m:den>
                        <m:r>
                          <a:rPr lang="pt-BR" sz="2500" b="0" i="1" smtClean="0">
                            <a:latin typeface="Cambria Math" panose="02040503050406030204" pitchFamily="18" charset="0"/>
                          </a:rPr>
                          <m:t>3</m:t>
                        </m:r>
                      </m:den>
                    </m:f>
                    <m:r>
                      <a:rPr lang="pt-BR" sz="2500" i="1">
                        <a:latin typeface="Cambria Math" panose="02040503050406030204" pitchFamily="18" charset="0"/>
                      </a:rPr>
                      <m:t>=</m:t>
                    </m:r>
                    <m:f>
                      <m:fPr>
                        <m:ctrlPr>
                          <a:rPr lang="pt-BR" sz="2500" i="1">
                            <a:latin typeface="Cambria Math" panose="02040503050406030204" pitchFamily="18" charset="0"/>
                          </a:rPr>
                        </m:ctrlPr>
                      </m:fPr>
                      <m:num>
                        <m:r>
                          <a:rPr lang="pt-BR" sz="2500" b="0" i="1" smtClean="0">
                            <a:latin typeface="Cambria Math" panose="02040503050406030204" pitchFamily="18" charset="0"/>
                          </a:rPr>
                          <m:t>10</m:t>
                        </m:r>
                      </m:num>
                      <m:den>
                        <m:r>
                          <a:rPr lang="pt-BR" sz="2500" b="0" i="1" smtClean="0">
                            <a:latin typeface="Cambria Math" panose="02040503050406030204" pitchFamily="18" charset="0"/>
                          </a:rPr>
                          <m:t>5</m:t>
                        </m:r>
                      </m:den>
                    </m:f>
                  </m:oMath>
                </a14:m>
                <a:r>
                  <a:rPr lang="pt-BR" sz="2300" dirty="0"/>
                  <a:t> = 2</a:t>
                </a:r>
              </a:p>
            </p:txBody>
          </p:sp>
        </mc:Choice>
        <mc:Fallback xmlns="">
          <p:sp>
            <p:nvSpPr>
              <p:cNvPr id="13" name="CaixaDeTexto 12">
                <a:extLst>
                  <a:ext uri="{FF2B5EF4-FFF2-40B4-BE49-F238E27FC236}">
                    <a16:creationId xmlns:a16="http://schemas.microsoft.com/office/drawing/2014/main" id="{36570DD6-1EF9-4C09-8C54-EAD30F83E922}"/>
                  </a:ext>
                </a:extLst>
              </p:cNvPr>
              <p:cNvSpPr txBox="1">
                <a:spLocks noRot="1" noChangeAspect="1" noMove="1" noResize="1" noEditPoints="1" noAdjustHandles="1" noChangeArrowheads="1" noChangeShapeType="1" noTextEdit="1"/>
              </p:cNvSpPr>
              <p:nvPr/>
            </p:nvSpPr>
            <p:spPr>
              <a:xfrm>
                <a:off x="9700591" y="5351848"/>
                <a:ext cx="2027583" cy="647357"/>
              </a:xfrm>
              <a:prstGeom prst="rect">
                <a:avLst/>
              </a:prstGeom>
              <a:blipFill>
                <a:blip r:embed="rId3"/>
                <a:stretch>
                  <a:fillRect b="-5660"/>
                </a:stretch>
              </a:blipFill>
            </p:spPr>
            <p:txBody>
              <a:bodyPr/>
              <a:lstStyle/>
              <a:p>
                <a:r>
                  <a:rPr lang="pt-BR">
                    <a:noFill/>
                  </a:rPr>
                  <a:t> </a:t>
                </a:r>
              </a:p>
            </p:txBody>
          </p:sp>
        </mc:Fallback>
      </mc:AlternateContent>
    </p:spTree>
    <p:extLst>
      <p:ext uri="{BB962C8B-B14F-4D97-AF65-F5344CB8AC3E}">
        <p14:creationId xmlns:p14="http://schemas.microsoft.com/office/powerpoint/2010/main" val="14349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D9B0607-D63F-49E6-828A-DA8056BE8E33}"/>
              </a:ext>
            </a:extLst>
          </p:cNvPr>
          <p:cNvSpPr>
            <a:spLocks noGrp="1"/>
          </p:cNvSpPr>
          <p:nvPr>
            <p:ph idx="1"/>
          </p:nvPr>
        </p:nvSpPr>
        <p:spPr>
          <a:xfrm>
            <a:off x="450574" y="397565"/>
            <a:ext cx="10903226" cy="5779398"/>
          </a:xfrm>
        </p:spPr>
        <p:txBody>
          <a:bodyPr/>
          <a:lstStyle/>
          <a:p>
            <a:pPr marL="0" indent="0">
              <a:buNone/>
            </a:pPr>
            <a:endParaRPr lang="pt-BR" sz="3000" b="1" dirty="0"/>
          </a:p>
          <a:p>
            <a:pPr marL="0" indent="0">
              <a:buNone/>
            </a:pPr>
            <a:endParaRPr lang="pt-BR" sz="3000" b="1" dirty="0"/>
          </a:p>
          <a:p>
            <a:pPr marL="0" indent="0">
              <a:buNone/>
            </a:pPr>
            <a:endParaRPr lang="pt-BR" sz="3000" b="1" dirty="0"/>
          </a:p>
          <a:p>
            <a:pPr marL="0" indent="0">
              <a:buNone/>
            </a:pPr>
            <a:endParaRPr lang="pt-BR" sz="3000" b="1" dirty="0"/>
          </a:p>
          <a:p>
            <a:pPr marL="0" indent="0" algn="ctr">
              <a:buNone/>
            </a:pPr>
            <a:r>
              <a:rPr lang="pt-BR" sz="3000" b="1" dirty="0">
                <a:latin typeface="Arial" panose="020B0604020202020204" pitchFamily="34" charset="0"/>
                <a:cs typeface="Arial" panose="020B0604020202020204" pitchFamily="34" charset="0"/>
              </a:rPr>
              <a:t>Semelhança de triângulos – Construção de triângulo, uso da malha quadriculada e do transferidor</a:t>
            </a:r>
          </a:p>
          <a:p>
            <a:pPr marL="0" indent="0">
              <a:buNone/>
            </a:pPr>
            <a:endParaRPr lang="pt-BR" dirty="0"/>
          </a:p>
        </p:txBody>
      </p:sp>
    </p:spTree>
    <p:extLst>
      <p:ext uri="{BB962C8B-B14F-4D97-AF65-F5344CB8AC3E}">
        <p14:creationId xmlns:p14="http://schemas.microsoft.com/office/powerpoint/2010/main" val="12550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126382B-3C62-4832-822F-69E83DF2286F}"/>
              </a:ext>
            </a:extLst>
          </p:cNvPr>
          <p:cNvSpPr>
            <a:spLocks noGrp="1"/>
          </p:cNvSpPr>
          <p:nvPr>
            <p:ph idx="1"/>
          </p:nvPr>
        </p:nvSpPr>
        <p:spPr>
          <a:xfrm>
            <a:off x="516835" y="516835"/>
            <a:ext cx="10836965" cy="5673381"/>
          </a:xfrm>
        </p:spPr>
        <p:txBody>
          <a:bodyPr/>
          <a:lstStyle/>
          <a:p>
            <a:pPr marL="0" indent="0">
              <a:buNone/>
            </a:pPr>
            <a:endParaRPr lang="pt-BR" dirty="0"/>
          </a:p>
          <a:p>
            <a:pPr marL="0" indent="0">
              <a:buNone/>
            </a:pPr>
            <a:endParaRPr lang="pt-BR" dirty="0"/>
          </a:p>
          <a:p>
            <a:pPr marL="0" indent="0">
              <a:buNone/>
            </a:pPr>
            <a:endParaRPr lang="pt-BR" dirty="0"/>
          </a:p>
          <a:p>
            <a:pPr marL="0" indent="0" algn="just">
              <a:buNone/>
            </a:pPr>
            <a:r>
              <a:rPr lang="pt-BR" b="1" dirty="0">
                <a:latin typeface="Arial" panose="020B0604020202020204" pitchFamily="34" charset="0"/>
                <a:cs typeface="Arial" panose="020B0604020202020204" pitchFamily="34" charset="0"/>
              </a:rPr>
              <a:t>Atividade 1: </a:t>
            </a:r>
            <a:r>
              <a:rPr lang="pt-BR" dirty="0">
                <a:latin typeface="Arial" panose="020B0604020202020204" pitchFamily="34" charset="0"/>
                <a:cs typeface="Arial" panose="020B0604020202020204" pitchFamily="34" charset="0"/>
              </a:rPr>
              <a:t>Construa um triângulo sendo dado a medida dos três lados – 3cm, 4cm e 5cm. Em seguida construa dois triângulos semelhantes a ele (redução e ampliação) e apresente o fator de proporcionalidade (razão de semelhança).</a:t>
            </a:r>
          </a:p>
          <a:p>
            <a:pPr marL="0" indent="0">
              <a:buNone/>
            </a:pPr>
            <a:endParaRPr lang="pt-BR" dirty="0"/>
          </a:p>
          <a:p>
            <a:pPr marL="0" indent="0">
              <a:buNone/>
            </a:pPr>
            <a:endParaRPr lang="pt-BR" dirty="0"/>
          </a:p>
        </p:txBody>
      </p:sp>
    </p:spTree>
    <p:extLst>
      <p:ext uri="{BB962C8B-B14F-4D97-AF65-F5344CB8AC3E}">
        <p14:creationId xmlns:p14="http://schemas.microsoft.com/office/powerpoint/2010/main" val="36940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F4AF13B-3E3C-4967-A011-605D44788AA6}"/>
              </a:ext>
            </a:extLst>
          </p:cNvPr>
          <p:cNvSpPr>
            <a:spLocks noGrp="1"/>
          </p:cNvSpPr>
          <p:nvPr>
            <p:ph idx="1"/>
          </p:nvPr>
        </p:nvSpPr>
        <p:spPr>
          <a:xfrm>
            <a:off x="463826" y="516835"/>
            <a:ext cx="10889974" cy="5660128"/>
          </a:xfrm>
        </p:spPr>
        <p:txBody>
          <a:bodyPr/>
          <a:lstStyle/>
          <a:p>
            <a:pPr marL="0" indent="0" algn="just">
              <a:buNone/>
            </a:pPr>
            <a:r>
              <a:rPr lang="pt-BR" sz="2600" b="1" dirty="0">
                <a:latin typeface="Arial" panose="020B0604020202020204" pitchFamily="34" charset="0"/>
                <a:cs typeface="Arial" panose="020B0604020202020204" pitchFamily="34" charset="0"/>
              </a:rPr>
              <a:t>Caso LLL (Lado, Lado, Lado)</a:t>
            </a:r>
          </a:p>
          <a:p>
            <a:pPr marL="0" indent="0" algn="just">
              <a:buNone/>
            </a:pPr>
            <a:r>
              <a:rPr lang="pt-BR" sz="2600" dirty="0">
                <a:latin typeface="Arial" panose="020B0604020202020204" pitchFamily="34" charset="0"/>
                <a:cs typeface="Arial" panose="020B0604020202020204" pitchFamily="34" charset="0"/>
              </a:rPr>
              <a:t>Dois triângulos serão semelhantes se, e somente se, eles tiverem os três lados respectivamente proporcionais.</a:t>
            </a:r>
          </a:p>
          <a:p>
            <a:pPr marL="0" indent="0">
              <a:buNone/>
            </a:pPr>
            <a:endParaRPr lang="pt-BR" dirty="0"/>
          </a:p>
        </p:txBody>
      </p:sp>
      <p:pic>
        <p:nvPicPr>
          <p:cNvPr id="4" name="Imagem 3">
            <a:extLst>
              <a:ext uri="{FF2B5EF4-FFF2-40B4-BE49-F238E27FC236}">
                <a16:creationId xmlns:a16="http://schemas.microsoft.com/office/drawing/2014/main" id="{32E1653B-D8D2-48EC-B89B-080FA4B1C992}"/>
              </a:ext>
            </a:extLst>
          </p:cNvPr>
          <p:cNvPicPr>
            <a:picLocks noChangeAspect="1"/>
          </p:cNvPicPr>
          <p:nvPr/>
        </p:nvPicPr>
        <p:blipFill>
          <a:blip r:embed="rId2"/>
          <a:stretch>
            <a:fillRect/>
          </a:stretch>
        </p:blipFill>
        <p:spPr>
          <a:xfrm>
            <a:off x="1574110" y="2105232"/>
            <a:ext cx="5597801" cy="2363736"/>
          </a:xfrm>
          <a:prstGeom prst="rect">
            <a:avLst/>
          </a:prstGeom>
        </p:spPr>
      </p:pic>
      <p:pic>
        <p:nvPicPr>
          <p:cNvPr id="5" name="Imagem 4">
            <a:extLst>
              <a:ext uri="{FF2B5EF4-FFF2-40B4-BE49-F238E27FC236}">
                <a16:creationId xmlns:a16="http://schemas.microsoft.com/office/drawing/2014/main" id="{28741143-B5D8-49CB-90C8-DA5B5866CBDD}"/>
              </a:ext>
            </a:extLst>
          </p:cNvPr>
          <p:cNvPicPr>
            <a:picLocks noChangeAspect="1"/>
          </p:cNvPicPr>
          <p:nvPr/>
        </p:nvPicPr>
        <p:blipFill>
          <a:blip r:embed="rId3"/>
          <a:stretch>
            <a:fillRect/>
          </a:stretch>
        </p:blipFill>
        <p:spPr>
          <a:xfrm>
            <a:off x="4373011" y="5141844"/>
            <a:ext cx="5486606" cy="840566"/>
          </a:xfrm>
          <a:prstGeom prst="rect">
            <a:avLst/>
          </a:prstGeom>
        </p:spPr>
      </p:pic>
    </p:spTree>
    <p:extLst>
      <p:ext uri="{BB962C8B-B14F-4D97-AF65-F5344CB8AC3E}">
        <p14:creationId xmlns:p14="http://schemas.microsoft.com/office/powerpoint/2010/main" val="341748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D3DCECF-3FBA-4C12-B31D-3CCEA4D7DB50}"/>
              </a:ext>
            </a:extLst>
          </p:cNvPr>
          <p:cNvSpPr>
            <a:spLocks noGrp="1"/>
          </p:cNvSpPr>
          <p:nvPr>
            <p:ph idx="1"/>
          </p:nvPr>
        </p:nvSpPr>
        <p:spPr>
          <a:xfrm>
            <a:off x="543339" y="490330"/>
            <a:ext cx="10810461" cy="5686633"/>
          </a:xfrm>
        </p:spPr>
        <p:txBody>
          <a:bodyPr/>
          <a:lstStyle/>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b="1" dirty="0">
                <a:latin typeface="Arial" panose="020B0604020202020204" pitchFamily="34" charset="0"/>
                <a:cs typeface="Arial" panose="020B0604020202020204" pitchFamily="34" charset="0"/>
              </a:rPr>
              <a:t>Atividade 2: </a:t>
            </a:r>
            <a:r>
              <a:rPr lang="pt-BR" dirty="0">
                <a:latin typeface="Arial" panose="020B0604020202020204" pitchFamily="34" charset="0"/>
                <a:cs typeface="Arial" panose="020B0604020202020204" pitchFamily="34" charset="0"/>
              </a:rPr>
              <a:t>Construa um triângulo sendo dado a medida de dois dos seus lados – 4cm, 6cm e o ângulo entre eles de 65°. Em seguida construa dois triângulos semelhantes a ele (redução e ampliação) e apresente o fator de proporcionalidade (razão de semelhança). </a:t>
            </a:r>
          </a:p>
          <a:p>
            <a:pPr marL="0" indent="0" algn="just">
              <a:buNone/>
            </a:pPr>
            <a:endParaRPr lang="pt-BR" dirty="0"/>
          </a:p>
          <a:p>
            <a:pPr marL="0" indent="0" algn="just">
              <a:buNone/>
            </a:pPr>
            <a:endParaRPr lang="pt-BR" dirty="0"/>
          </a:p>
          <a:p>
            <a:pPr marL="0" indent="0">
              <a:buNone/>
            </a:pPr>
            <a:endParaRPr lang="pt-BR" dirty="0"/>
          </a:p>
        </p:txBody>
      </p:sp>
    </p:spTree>
    <p:extLst>
      <p:ext uri="{BB962C8B-B14F-4D97-AF65-F5344CB8AC3E}">
        <p14:creationId xmlns:p14="http://schemas.microsoft.com/office/powerpoint/2010/main" val="164810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2B4CB5C-505B-49F6-A09F-AF321F71D018}"/>
              </a:ext>
            </a:extLst>
          </p:cNvPr>
          <p:cNvSpPr>
            <a:spLocks noGrp="1"/>
          </p:cNvSpPr>
          <p:nvPr>
            <p:ph idx="1"/>
          </p:nvPr>
        </p:nvSpPr>
        <p:spPr>
          <a:xfrm>
            <a:off x="371061" y="371062"/>
            <a:ext cx="10982739" cy="5805902"/>
          </a:xfrm>
        </p:spPr>
        <p:txBody>
          <a:bodyPr/>
          <a:lstStyle/>
          <a:p>
            <a:pPr marL="0" indent="0" algn="just">
              <a:buNone/>
            </a:pPr>
            <a:r>
              <a:rPr lang="pt-BR" sz="2600" b="1" dirty="0">
                <a:latin typeface="Arial" panose="020B0604020202020204" pitchFamily="34" charset="0"/>
                <a:cs typeface="Arial" panose="020B0604020202020204" pitchFamily="34" charset="0"/>
              </a:rPr>
              <a:t>Caso LAL (Lado, Ângulo, Lado)</a:t>
            </a:r>
          </a:p>
          <a:p>
            <a:pPr marL="0" indent="0" algn="just">
              <a:buNone/>
            </a:pPr>
            <a:r>
              <a:rPr lang="pt-BR" sz="2600" dirty="0">
                <a:latin typeface="Arial" panose="020B0604020202020204" pitchFamily="34" charset="0"/>
                <a:cs typeface="Arial" panose="020B0604020202020204" pitchFamily="34" charset="0"/>
              </a:rPr>
              <a:t>Dois triângulos serão semelhantes se, e somente se, eles tiverem dois lados respectivamente proporcionais e se os ângulos formados por esses lados forem congruentes.</a:t>
            </a:r>
          </a:p>
          <a:p>
            <a:pPr marL="0" indent="0">
              <a:buNone/>
            </a:pPr>
            <a:endParaRPr lang="pt-BR" dirty="0"/>
          </a:p>
          <a:p>
            <a:pPr marL="0" indent="0">
              <a:buNone/>
            </a:pPr>
            <a:endParaRPr lang="pt-BR" dirty="0"/>
          </a:p>
        </p:txBody>
      </p:sp>
      <p:pic>
        <p:nvPicPr>
          <p:cNvPr id="5" name="Imagem 4">
            <a:extLst>
              <a:ext uri="{FF2B5EF4-FFF2-40B4-BE49-F238E27FC236}">
                <a16:creationId xmlns:a16="http://schemas.microsoft.com/office/drawing/2014/main" id="{F7FADAF9-EC69-4ED7-9AAD-7F2F41976A83}"/>
              </a:ext>
            </a:extLst>
          </p:cNvPr>
          <p:cNvPicPr>
            <a:picLocks noChangeAspect="1"/>
          </p:cNvPicPr>
          <p:nvPr/>
        </p:nvPicPr>
        <p:blipFill>
          <a:blip r:embed="rId2"/>
          <a:stretch>
            <a:fillRect/>
          </a:stretch>
        </p:blipFill>
        <p:spPr>
          <a:xfrm>
            <a:off x="1339362" y="2311037"/>
            <a:ext cx="5715000" cy="2562225"/>
          </a:xfrm>
          <a:prstGeom prst="rect">
            <a:avLst/>
          </a:prstGeom>
        </p:spPr>
      </p:pic>
      <p:pic>
        <p:nvPicPr>
          <p:cNvPr id="2" name="Imagem 1">
            <a:extLst>
              <a:ext uri="{FF2B5EF4-FFF2-40B4-BE49-F238E27FC236}">
                <a16:creationId xmlns:a16="http://schemas.microsoft.com/office/drawing/2014/main" id="{41500447-F532-42DF-8F06-1282A5B7F536}"/>
              </a:ext>
            </a:extLst>
          </p:cNvPr>
          <p:cNvPicPr>
            <a:picLocks noChangeAspect="1"/>
          </p:cNvPicPr>
          <p:nvPr/>
        </p:nvPicPr>
        <p:blipFill>
          <a:blip r:embed="rId3"/>
          <a:stretch>
            <a:fillRect/>
          </a:stretch>
        </p:blipFill>
        <p:spPr>
          <a:xfrm>
            <a:off x="5686839" y="5295178"/>
            <a:ext cx="5562600" cy="962025"/>
          </a:xfrm>
          <a:prstGeom prst="rect">
            <a:avLst/>
          </a:prstGeom>
        </p:spPr>
      </p:pic>
    </p:spTree>
    <p:extLst>
      <p:ext uri="{BB962C8B-B14F-4D97-AF65-F5344CB8AC3E}">
        <p14:creationId xmlns:p14="http://schemas.microsoft.com/office/powerpoint/2010/main" val="305236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B2D6408-4A45-4D72-8B6C-0A933169146A}"/>
              </a:ext>
            </a:extLst>
          </p:cNvPr>
          <p:cNvSpPr>
            <a:spLocks noGrp="1"/>
          </p:cNvSpPr>
          <p:nvPr>
            <p:ph idx="1"/>
          </p:nvPr>
        </p:nvSpPr>
        <p:spPr>
          <a:xfrm>
            <a:off x="622852" y="569843"/>
            <a:ext cx="10730948" cy="5607120"/>
          </a:xfrm>
        </p:spPr>
        <p:txBody>
          <a:bodyPr/>
          <a:lstStyle/>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b="1" dirty="0">
                <a:latin typeface="Arial" panose="020B0604020202020204" pitchFamily="34" charset="0"/>
                <a:cs typeface="Arial" panose="020B0604020202020204" pitchFamily="34" charset="0"/>
              </a:rPr>
              <a:t>Atividade 3: </a:t>
            </a:r>
            <a:r>
              <a:rPr lang="pt-BR" dirty="0">
                <a:latin typeface="Arial" panose="020B0604020202020204" pitchFamily="34" charset="0"/>
                <a:cs typeface="Arial" panose="020B0604020202020204" pitchFamily="34" charset="0"/>
              </a:rPr>
              <a:t>Construa um triângulo sendo dado a medida de dois dos seus ângulos 65° e 40°. Em seguida construa dois triângulos semelhantes a ele (redução e ampliação) e apresente o fator de proporcionalidade (razão de semelhança). </a:t>
            </a:r>
          </a:p>
          <a:p>
            <a:pPr marL="0" indent="0">
              <a:buNone/>
            </a:pPr>
            <a:endParaRPr lang="pt-BR" dirty="0"/>
          </a:p>
        </p:txBody>
      </p:sp>
    </p:spTree>
    <p:extLst>
      <p:ext uri="{BB962C8B-B14F-4D97-AF65-F5344CB8AC3E}">
        <p14:creationId xmlns:p14="http://schemas.microsoft.com/office/powerpoint/2010/main" val="148658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B661D7F-CCAC-4424-95DB-4615CB9EB0DA}"/>
              </a:ext>
            </a:extLst>
          </p:cNvPr>
          <p:cNvSpPr>
            <a:spLocks noGrp="1"/>
          </p:cNvSpPr>
          <p:nvPr>
            <p:ph idx="1"/>
          </p:nvPr>
        </p:nvSpPr>
        <p:spPr>
          <a:xfrm>
            <a:off x="490330" y="490330"/>
            <a:ext cx="10863470" cy="5686633"/>
          </a:xfrm>
        </p:spPr>
        <p:txBody>
          <a:bodyPr/>
          <a:lstStyle/>
          <a:p>
            <a:pPr marL="0" indent="0" algn="just">
              <a:buNone/>
            </a:pPr>
            <a:r>
              <a:rPr lang="pt-BR" sz="2600" b="1" dirty="0">
                <a:latin typeface="Arial" panose="020B0604020202020204" pitchFamily="34" charset="0"/>
                <a:cs typeface="Arial" panose="020B0604020202020204" pitchFamily="34" charset="0"/>
              </a:rPr>
              <a:t>Caso AA (Ângulo, Ângulo)</a:t>
            </a:r>
          </a:p>
          <a:p>
            <a:pPr marL="0" indent="0" algn="just">
              <a:buNone/>
            </a:pPr>
            <a:r>
              <a:rPr lang="pt-BR" sz="2600" dirty="0">
                <a:latin typeface="Arial" panose="020B0604020202020204" pitchFamily="34" charset="0"/>
                <a:cs typeface="Arial" panose="020B0604020202020204" pitchFamily="34" charset="0"/>
              </a:rPr>
              <a:t>Sejam dois triângulos ABC e DEF. Eles serão semelhantes se, e somente se, dois de seus ângulos forem congruentes.</a:t>
            </a:r>
          </a:p>
          <a:p>
            <a:pPr marL="0" indent="0">
              <a:buNone/>
            </a:pPr>
            <a:endParaRPr lang="pt-BR" dirty="0"/>
          </a:p>
        </p:txBody>
      </p:sp>
      <p:pic>
        <p:nvPicPr>
          <p:cNvPr id="4" name="Imagem 3">
            <a:extLst>
              <a:ext uri="{FF2B5EF4-FFF2-40B4-BE49-F238E27FC236}">
                <a16:creationId xmlns:a16="http://schemas.microsoft.com/office/drawing/2014/main" id="{28807DD5-09D0-4E30-9FBE-8A8FD7F7F2B2}"/>
              </a:ext>
            </a:extLst>
          </p:cNvPr>
          <p:cNvPicPr>
            <a:picLocks noChangeAspect="1"/>
          </p:cNvPicPr>
          <p:nvPr/>
        </p:nvPicPr>
        <p:blipFill>
          <a:blip r:embed="rId2"/>
          <a:stretch>
            <a:fillRect/>
          </a:stretch>
        </p:blipFill>
        <p:spPr>
          <a:xfrm>
            <a:off x="1543878" y="2195512"/>
            <a:ext cx="5791200" cy="2466975"/>
          </a:xfrm>
          <a:prstGeom prst="rect">
            <a:avLst/>
          </a:prstGeom>
        </p:spPr>
      </p:pic>
      <p:pic>
        <p:nvPicPr>
          <p:cNvPr id="5" name="Imagem 4">
            <a:extLst>
              <a:ext uri="{FF2B5EF4-FFF2-40B4-BE49-F238E27FC236}">
                <a16:creationId xmlns:a16="http://schemas.microsoft.com/office/drawing/2014/main" id="{5E58371F-D916-4302-A21A-D6E83BE2C296}"/>
              </a:ext>
            </a:extLst>
          </p:cNvPr>
          <p:cNvPicPr>
            <a:picLocks noChangeAspect="1"/>
          </p:cNvPicPr>
          <p:nvPr/>
        </p:nvPicPr>
        <p:blipFill>
          <a:blip r:embed="rId3"/>
          <a:stretch>
            <a:fillRect/>
          </a:stretch>
        </p:blipFill>
        <p:spPr>
          <a:xfrm>
            <a:off x="4963871" y="5095875"/>
            <a:ext cx="4769506" cy="1081088"/>
          </a:xfrm>
          <a:prstGeom prst="rect">
            <a:avLst/>
          </a:prstGeom>
        </p:spPr>
      </p:pic>
    </p:spTree>
    <p:extLst>
      <p:ext uri="{BB962C8B-B14F-4D97-AF65-F5344CB8AC3E}">
        <p14:creationId xmlns:p14="http://schemas.microsoft.com/office/powerpoint/2010/main" val="247723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F6EF0E2-859B-4C2D-B866-D9A6AD9D90C6}"/>
              </a:ext>
            </a:extLst>
          </p:cNvPr>
          <p:cNvSpPr>
            <a:spLocks noGrp="1"/>
          </p:cNvSpPr>
          <p:nvPr>
            <p:ph idx="1"/>
          </p:nvPr>
        </p:nvSpPr>
        <p:spPr>
          <a:xfrm>
            <a:off x="516835" y="424070"/>
            <a:ext cx="10836965" cy="5752893"/>
          </a:xfrm>
        </p:spPr>
        <p:txBody>
          <a:bodyPr/>
          <a:lstStyle/>
          <a:p>
            <a:pPr marL="0" indent="0" algn="just">
              <a:buNone/>
            </a:pPr>
            <a:r>
              <a:rPr lang="pt-BR" b="1" dirty="0">
                <a:latin typeface="Arial" panose="020B0604020202020204" pitchFamily="34" charset="0"/>
                <a:cs typeface="Arial" panose="020B0604020202020204" pitchFamily="34" charset="0"/>
              </a:rPr>
              <a:t>Sintetizando: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sz="2700" dirty="0">
                <a:latin typeface="Arial" panose="020B0604020202020204" pitchFamily="34" charset="0"/>
                <a:cs typeface="Arial" panose="020B0604020202020204" pitchFamily="34" charset="0"/>
              </a:rPr>
              <a:t>	Dois triângulos são semelhantes se, e somente se, seus três ângulos correspondentes são congruentes e seus lados correspondentes possuam a mesma razão de proporcionalidade.</a:t>
            </a:r>
          </a:p>
          <a:p>
            <a:pPr marL="0" indent="0" algn="just">
              <a:buNone/>
            </a:pPr>
            <a:endParaRPr lang="pt-BR" sz="2700" dirty="0">
              <a:latin typeface="Arial" panose="020B0604020202020204" pitchFamily="34" charset="0"/>
              <a:cs typeface="Arial" panose="020B0604020202020204" pitchFamily="34" charset="0"/>
            </a:endParaRPr>
          </a:p>
          <a:p>
            <a:pPr marL="0" indent="0" algn="just">
              <a:buNone/>
            </a:pPr>
            <a:r>
              <a:rPr lang="pt-BR" sz="2700" dirty="0">
                <a:latin typeface="Arial" panose="020B0604020202020204" pitchFamily="34" charset="0"/>
                <a:cs typeface="Arial" panose="020B0604020202020204" pitchFamily="34" charset="0"/>
              </a:rPr>
              <a:t>	Para se verificar que dois triângulos são semelhantes, não é necessário conferir se todos os lados correspondentes são proporcionais e que todos os ângulos são congruentes, pode se utilizar os casos de semelhança tratados anteriormente.</a:t>
            </a:r>
          </a:p>
          <a:p>
            <a:pPr marL="0" indent="0">
              <a:buNone/>
            </a:pPr>
            <a:endParaRPr lang="pt-BR" dirty="0"/>
          </a:p>
        </p:txBody>
      </p:sp>
    </p:spTree>
    <p:extLst>
      <p:ext uri="{BB962C8B-B14F-4D97-AF65-F5344CB8AC3E}">
        <p14:creationId xmlns:p14="http://schemas.microsoft.com/office/powerpoint/2010/main" val="40768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0E0E5CB-EA05-4238-9EC4-431079E955EE}"/>
              </a:ext>
            </a:extLst>
          </p:cNvPr>
          <p:cNvSpPr>
            <a:spLocks noGrp="1"/>
          </p:cNvSpPr>
          <p:nvPr>
            <p:ph idx="1"/>
          </p:nvPr>
        </p:nvSpPr>
        <p:spPr>
          <a:xfrm>
            <a:off x="737152" y="821635"/>
            <a:ext cx="10717696" cy="5580615"/>
          </a:xfrm>
        </p:spPr>
        <p:txBody>
          <a:bodyPr>
            <a:normAutofit/>
          </a:bodyPr>
          <a:lstStyle/>
          <a:p>
            <a:pPr marL="0" indent="0" algn="just">
              <a:buNone/>
            </a:pPr>
            <a:r>
              <a:rPr lang="pt-BR" sz="2600" dirty="0">
                <a:latin typeface="Arial" panose="020B0604020202020204" pitchFamily="34" charset="0"/>
                <a:cs typeface="Arial" panose="020B0604020202020204" pitchFamily="34" charset="0"/>
              </a:rPr>
              <a:t>O Ensino Fundamental deve ter compromisso com o desenvolvimento do letramento matemático, definido como as competências e habilidades de raciocinar, representar, comunicar e argumentar matematicamente, de modo a favorecer o estabelecimento de conjecturas, a formulação e a resolução de problemas em uma variedade de contextos, utilizando conceitos, procedimentos, fatos e ferramentas matemáticas. É também o letramento matemático que assegura aos alunos reconhecer que os conhecimentos matemáticos são fundamentais para a compreensão e a atuação no mundo e perceber o caráter de jogo intelectual da matemática, como aspecto que favorece o desenvolvimento do raciocínio lógico e crítico, estimula a investigação e pode ser prazeroso (fruição). (BNCC, 2017, p. 266).</a:t>
            </a:r>
          </a:p>
        </p:txBody>
      </p:sp>
    </p:spTree>
    <p:extLst>
      <p:ext uri="{BB962C8B-B14F-4D97-AF65-F5344CB8AC3E}">
        <p14:creationId xmlns:p14="http://schemas.microsoft.com/office/powerpoint/2010/main" val="782569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9261F3C-BB2F-47DC-B462-34A754635061}"/>
              </a:ext>
            </a:extLst>
          </p:cNvPr>
          <p:cNvSpPr>
            <a:spLocks noGrp="1"/>
          </p:cNvSpPr>
          <p:nvPr>
            <p:ph idx="1"/>
          </p:nvPr>
        </p:nvSpPr>
        <p:spPr>
          <a:xfrm>
            <a:off x="278296" y="278296"/>
            <a:ext cx="11582400" cy="6122504"/>
          </a:xfrm>
        </p:spPr>
        <p:txBody>
          <a:bodyPr/>
          <a:lstStyle/>
          <a:p>
            <a:pPr marL="0" indent="0" algn="just">
              <a:buNone/>
            </a:pPr>
            <a:r>
              <a:rPr lang="pt-BR" sz="2600" b="1" dirty="0">
                <a:latin typeface="Arial" panose="020B0604020202020204" pitchFamily="34" charset="0"/>
                <a:cs typeface="Arial" panose="020B0604020202020204" pitchFamily="34" charset="0"/>
              </a:rPr>
              <a:t>21ª AAP – 6º Ano – 3º Bimestre</a:t>
            </a:r>
          </a:p>
          <a:p>
            <a:pPr marL="0" indent="0" algn="just">
              <a:buNone/>
            </a:pPr>
            <a:r>
              <a:rPr lang="pt-BR" sz="2600" dirty="0">
                <a:latin typeface="Arial" panose="020B0604020202020204" pitchFamily="34" charset="0"/>
                <a:cs typeface="Arial" panose="020B0604020202020204" pitchFamily="34" charset="0"/>
              </a:rPr>
              <a:t>Habilidade: Reconhecer características de figuras planas semelhantes.</a:t>
            </a:r>
          </a:p>
          <a:p>
            <a:pPr marL="0" indent="0" algn="just">
              <a:buNone/>
            </a:pPr>
            <a:r>
              <a:rPr lang="pt-BR" sz="2600" dirty="0">
                <a:latin typeface="Arial" panose="020B0604020202020204" pitchFamily="34" charset="0"/>
                <a:cs typeface="Arial" panose="020B0604020202020204" pitchFamily="34" charset="0"/>
              </a:rPr>
              <a:t> </a:t>
            </a:r>
            <a:r>
              <a:rPr lang="pt-BR" sz="2600" b="1" dirty="0">
                <a:latin typeface="Arial" panose="020B0604020202020204" pitchFamily="34" charset="0"/>
                <a:cs typeface="Arial" panose="020B0604020202020204" pitchFamily="34" charset="0"/>
              </a:rPr>
              <a:t>Questão 3  - </a:t>
            </a:r>
            <a:r>
              <a:rPr lang="pt-BR" sz="2600" dirty="0">
                <a:latin typeface="Arial" panose="020B0604020202020204" pitchFamily="34" charset="0"/>
                <a:cs typeface="Arial" panose="020B0604020202020204" pitchFamily="34" charset="0"/>
              </a:rPr>
              <a:t>Observe as comparações feitas entre dois triângulos e indique aqueles que podemos afirmar que são semelhantes. 	</a:t>
            </a:r>
          </a:p>
          <a:p>
            <a:pPr marL="0" indent="0" algn="just">
              <a:buNone/>
            </a:pPr>
            <a:endParaRPr lang="pt-BR" dirty="0"/>
          </a:p>
          <a:p>
            <a:pPr marL="0" indent="0">
              <a:buNone/>
            </a:pPr>
            <a:endParaRPr lang="pt-BR" dirty="0"/>
          </a:p>
        </p:txBody>
      </p:sp>
      <p:pic>
        <p:nvPicPr>
          <p:cNvPr id="4" name="Imagem 3">
            <a:extLst>
              <a:ext uri="{FF2B5EF4-FFF2-40B4-BE49-F238E27FC236}">
                <a16:creationId xmlns:a16="http://schemas.microsoft.com/office/drawing/2014/main" id="{80F68A40-BDDC-4659-BE25-B259ED54A84E}"/>
              </a:ext>
            </a:extLst>
          </p:cNvPr>
          <p:cNvPicPr>
            <a:picLocks noChangeAspect="1"/>
          </p:cNvPicPr>
          <p:nvPr/>
        </p:nvPicPr>
        <p:blipFill>
          <a:blip r:embed="rId2"/>
          <a:stretch>
            <a:fillRect/>
          </a:stretch>
        </p:blipFill>
        <p:spPr>
          <a:xfrm>
            <a:off x="1944823" y="2291390"/>
            <a:ext cx="7366468" cy="1989062"/>
          </a:xfrm>
          <a:prstGeom prst="rect">
            <a:avLst/>
          </a:prstGeom>
        </p:spPr>
      </p:pic>
      <p:sp>
        <p:nvSpPr>
          <p:cNvPr id="5" name="Retângulo 4">
            <a:extLst>
              <a:ext uri="{FF2B5EF4-FFF2-40B4-BE49-F238E27FC236}">
                <a16:creationId xmlns:a16="http://schemas.microsoft.com/office/drawing/2014/main" id="{9948F6B2-95B1-40F0-9248-CEE35D6C533E}"/>
              </a:ext>
            </a:extLst>
          </p:cNvPr>
          <p:cNvSpPr/>
          <p:nvPr/>
        </p:nvSpPr>
        <p:spPr>
          <a:xfrm>
            <a:off x="530087" y="4662330"/>
            <a:ext cx="2226365" cy="1631216"/>
          </a:xfrm>
          <a:prstGeom prst="rect">
            <a:avLst/>
          </a:prstGeom>
        </p:spPr>
        <p:txBody>
          <a:bodyPr wrap="square">
            <a:spAutoFit/>
          </a:bodyPr>
          <a:lstStyle/>
          <a:p>
            <a:r>
              <a:rPr lang="pt-BR" sz="2500" dirty="0">
                <a:solidFill>
                  <a:srgbClr val="000000"/>
                </a:solidFill>
                <a:latin typeface="Arial" panose="020B0604020202020204" pitchFamily="34" charset="0"/>
              </a:rPr>
              <a:t>A) 	I 	</a:t>
            </a:r>
          </a:p>
          <a:p>
            <a:r>
              <a:rPr lang="pt-BR" sz="2500" dirty="0">
                <a:solidFill>
                  <a:srgbClr val="000000"/>
                </a:solidFill>
                <a:latin typeface="Arial" panose="020B0604020202020204" pitchFamily="34" charset="0"/>
              </a:rPr>
              <a:t>B) 	II 	</a:t>
            </a:r>
          </a:p>
          <a:p>
            <a:r>
              <a:rPr lang="pt-BR" sz="2500" dirty="0">
                <a:solidFill>
                  <a:srgbClr val="000000"/>
                </a:solidFill>
                <a:latin typeface="Arial" panose="020B0604020202020204" pitchFamily="34" charset="0"/>
              </a:rPr>
              <a:t>C) 	III 	</a:t>
            </a:r>
          </a:p>
          <a:p>
            <a:r>
              <a:rPr lang="pt-BR" sz="2500" dirty="0">
                <a:solidFill>
                  <a:srgbClr val="000000"/>
                </a:solidFill>
                <a:latin typeface="Arial" panose="020B0604020202020204" pitchFamily="34" charset="0"/>
              </a:rPr>
              <a:t>D) 	IV </a:t>
            </a:r>
            <a:r>
              <a:rPr lang="pt-BR" dirty="0">
                <a:solidFill>
                  <a:srgbClr val="000000"/>
                </a:solidFill>
                <a:latin typeface="Arial" panose="020B0604020202020204" pitchFamily="34" charset="0"/>
              </a:rPr>
              <a:t>	</a:t>
            </a:r>
          </a:p>
        </p:txBody>
      </p:sp>
      <p:sp>
        <p:nvSpPr>
          <p:cNvPr id="7" name="CaixaDeTexto 6">
            <a:extLst>
              <a:ext uri="{FF2B5EF4-FFF2-40B4-BE49-F238E27FC236}">
                <a16:creationId xmlns:a16="http://schemas.microsoft.com/office/drawing/2014/main" id="{E42D6AB9-9107-4D72-8099-93ADC83F7B08}"/>
              </a:ext>
            </a:extLst>
          </p:cNvPr>
          <p:cNvSpPr txBox="1"/>
          <p:nvPr/>
        </p:nvSpPr>
        <p:spPr>
          <a:xfrm>
            <a:off x="7487478" y="5075583"/>
            <a:ext cx="2188420" cy="492443"/>
          </a:xfrm>
          <a:prstGeom prst="rect">
            <a:avLst/>
          </a:prstGeom>
          <a:noFill/>
        </p:spPr>
        <p:txBody>
          <a:bodyPr wrap="none" rtlCol="0">
            <a:spAutoFit/>
          </a:bodyPr>
          <a:lstStyle/>
          <a:p>
            <a:r>
              <a:rPr lang="pt-BR" sz="2600" dirty="0">
                <a:latin typeface="Arial" panose="020B0604020202020204" pitchFamily="34" charset="0"/>
                <a:cs typeface="Arial" panose="020B0604020202020204" pitchFamily="34" charset="0"/>
              </a:rPr>
              <a:t>Alternativa: D</a:t>
            </a:r>
          </a:p>
        </p:txBody>
      </p:sp>
      <p:sp>
        <p:nvSpPr>
          <p:cNvPr id="6" name="CaixaDeTexto 5">
            <a:extLst>
              <a:ext uri="{FF2B5EF4-FFF2-40B4-BE49-F238E27FC236}">
                <a16:creationId xmlns:a16="http://schemas.microsoft.com/office/drawing/2014/main" id="{61E54062-A75C-491F-B73B-1997133888FF}"/>
              </a:ext>
            </a:extLst>
          </p:cNvPr>
          <p:cNvSpPr txBox="1"/>
          <p:nvPr/>
        </p:nvSpPr>
        <p:spPr>
          <a:xfrm>
            <a:off x="7672144" y="5615081"/>
            <a:ext cx="19928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53,43% de acerto</a:t>
            </a:r>
          </a:p>
        </p:txBody>
      </p:sp>
    </p:spTree>
    <p:extLst>
      <p:ext uri="{BB962C8B-B14F-4D97-AF65-F5344CB8AC3E}">
        <p14:creationId xmlns:p14="http://schemas.microsoft.com/office/powerpoint/2010/main" val="124693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0" end="0"/>
                                            </p:txEl>
                                          </p:spTgt>
                                        </p:tgtEl>
                                        <p:attrNameLst>
                                          <p:attrName>style.visibility</p:attrName>
                                        </p:attrNameLst>
                                      </p:cBhvr>
                                      <p:to>
                                        <p:strVal val="visible"/>
                                      </p:to>
                                    </p:set>
                                    <p:anim calcmode="lin" valueType="num">
                                      <p:cBhvr additive="base">
                                        <p:cTn id="5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9E27FD1-5C27-4708-8835-173E5AA5D55E}"/>
              </a:ext>
            </a:extLst>
          </p:cNvPr>
          <p:cNvSpPr>
            <a:spLocks noGrp="1"/>
          </p:cNvSpPr>
          <p:nvPr>
            <p:ph idx="1"/>
          </p:nvPr>
        </p:nvSpPr>
        <p:spPr>
          <a:xfrm>
            <a:off x="424071" y="371061"/>
            <a:ext cx="11290852" cy="5923722"/>
          </a:xfrm>
        </p:spPr>
        <p:txBody>
          <a:bodyPr/>
          <a:lstStyle/>
          <a:p>
            <a:pPr marL="0" indent="0" algn="just">
              <a:buNone/>
            </a:pPr>
            <a:r>
              <a:rPr lang="pt-BR" sz="2500" b="1" dirty="0">
                <a:latin typeface="Arial" panose="020B0604020202020204" pitchFamily="34" charset="0"/>
                <a:cs typeface="Arial" panose="020B0604020202020204" pitchFamily="34" charset="0"/>
              </a:rPr>
              <a:t>21ª AAP – 6º Ano – 3º Bimestre</a:t>
            </a:r>
          </a:p>
          <a:p>
            <a:pPr marL="0" indent="0" algn="just">
              <a:buNone/>
            </a:pPr>
            <a:r>
              <a:rPr lang="pt-BR" sz="2500" dirty="0">
                <a:latin typeface="Arial" panose="020B0604020202020204" pitchFamily="34" charset="0"/>
                <a:cs typeface="Arial" panose="020B0604020202020204" pitchFamily="34" charset="0"/>
              </a:rPr>
              <a:t>Habilidade: Reconhecer características de figuras planas semelhantes. </a:t>
            </a:r>
          </a:p>
          <a:p>
            <a:pPr marL="0" indent="0" algn="just">
              <a:buNone/>
            </a:pPr>
            <a:r>
              <a:rPr lang="pt-BR" sz="2500" dirty="0">
                <a:latin typeface="Arial" panose="020B0604020202020204" pitchFamily="34" charset="0"/>
                <a:cs typeface="Arial" panose="020B0604020202020204" pitchFamily="34" charset="0"/>
              </a:rPr>
              <a:t>Questão 4 - Observe a comparação entre as figuras geométricas: 	</a:t>
            </a:r>
          </a:p>
          <a:p>
            <a:pPr marL="0" indent="0" algn="just">
              <a:buNone/>
            </a:pPr>
            <a:r>
              <a:rPr lang="pt-BR" sz="2500" dirty="0">
                <a:latin typeface="Arial" panose="020B0604020202020204" pitchFamily="34" charset="0"/>
                <a:cs typeface="Arial" panose="020B0604020202020204" pitchFamily="34" charset="0"/>
              </a:rPr>
              <a:t>	</a:t>
            </a:r>
          </a:p>
          <a:p>
            <a:pPr marL="0" indent="0">
              <a:buNone/>
            </a:pPr>
            <a:endParaRPr lang="pt-BR" dirty="0"/>
          </a:p>
        </p:txBody>
      </p:sp>
      <p:pic>
        <p:nvPicPr>
          <p:cNvPr id="4" name="Imagem 3">
            <a:extLst>
              <a:ext uri="{FF2B5EF4-FFF2-40B4-BE49-F238E27FC236}">
                <a16:creationId xmlns:a16="http://schemas.microsoft.com/office/drawing/2014/main" id="{8D359488-56C5-4057-9956-EE4DE7E850E0}"/>
              </a:ext>
            </a:extLst>
          </p:cNvPr>
          <p:cNvPicPr>
            <a:picLocks noChangeAspect="1"/>
          </p:cNvPicPr>
          <p:nvPr/>
        </p:nvPicPr>
        <p:blipFill>
          <a:blip r:embed="rId2"/>
          <a:stretch>
            <a:fillRect/>
          </a:stretch>
        </p:blipFill>
        <p:spPr>
          <a:xfrm>
            <a:off x="3564837" y="2069330"/>
            <a:ext cx="2531163" cy="1518698"/>
          </a:xfrm>
          <a:prstGeom prst="rect">
            <a:avLst/>
          </a:prstGeom>
        </p:spPr>
      </p:pic>
      <p:sp>
        <p:nvSpPr>
          <p:cNvPr id="5" name="Retângulo 4">
            <a:extLst>
              <a:ext uri="{FF2B5EF4-FFF2-40B4-BE49-F238E27FC236}">
                <a16:creationId xmlns:a16="http://schemas.microsoft.com/office/drawing/2014/main" id="{D32397EB-F483-4C18-8988-EFECD013260E}"/>
              </a:ext>
            </a:extLst>
          </p:cNvPr>
          <p:cNvSpPr/>
          <p:nvPr/>
        </p:nvSpPr>
        <p:spPr>
          <a:xfrm>
            <a:off x="265044" y="4001848"/>
            <a:ext cx="10840278" cy="2292935"/>
          </a:xfrm>
          <a:prstGeom prst="rect">
            <a:avLst/>
          </a:prstGeom>
        </p:spPr>
        <p:txBody>
          <a:bodyPr wrap="square">
            <a:spAutoFit/>
          </a:bodyPr>
          <a:lstStyle/>
          <a:p>
            <a:r>
              <a:rPr lang="pt-BR" sz="2500" dirty="0">
                <a:solidFill>
                  <a:srgbClr val="000000"/>
                </a:solidFill>
                <a:latin typeface="Arial" panose="020B0604020202020204" pitchFamily="34" charset="0"/>
              </a:rPr>
              <a:t>A partir dessa comparação podemos afirmar que essas figuras: </a:t>
            </a:r>
          </a:p>
          <a:p>
            <a:r>
              <a:rPr lang="pt-BR" sz="2500" dirty="0">
                <a:solidFill>
                  <a:srgbClr val="000000"/>
                </a:solidFill>
                <a:latin typeface="Arial" panose="020B0604020202020204" pitchFamily="34" charset="0"/>
              </a:rPr>
              <a:t>A) não são semelhantes por não terem a mesma forma. </a:t>
            </a:r>
          </a:p>
          <a:p>
            <a:r>
              <a:rPr lang="pt-BR" sz="2500" dirty="0">
                <a:solidFill>
                  <a:srgbClr val="000000"/>
                </a:solidFill>
                <a:latin typeface="Arial" panose="020B0604020202020204" pitchFamily="34" charset="0"/>
              </a:rPr>
              <a:t>B) não são semelhantes porque os cantos não encaixam. </a:t>
            </a:r>
          </a:p>
          <a:p>
            <a:r>
              <a:rPr lang="pt-BR" sz="2500" dirty="0">
                <a:solidFill>
                  <a:srgbClr val="000000"/>
                </a:solidFill>
                <a:latin typeface="Arial" panose="020B0604020202020204" pitchFamily="34" charset="0"/>
              </a:rPr>
              <a:t>C) são semelhantes porque têm lados paralelos dois a dois. </a:t>
            </a:r>
          </a:p>
          <a:p>
            <a:r>
              <a:rPr lang="pt-BR" sz="2500" dirty="0">
                <a:solidFill>
                  <a:srgbClr val="000000"/>
                </a:solidFill>
                <a:latin typeface="Arial" panose="020B0604020202020204" pitchFamily="34" charset="0"/>
              </a:rPr>
              <a:t>D) são semelhantes porque os quatro cantos se encaixam. </a:t>
            </a:r>
          </a:p>
          <a:p>
            <a:r>
              <a:rPr lang="pt-BR" dirty="0">
                <a:solidFill>
                  <a:srgbClr val="000000"/>
                </a:solidFill>
                <a:latin typeface="Arial" panose="020B0604020202020204" pitchFamily="34" charset="0"/>
              </a:rPr>
              <a:t>	</a:t>
            </a:r>
          </a:p>
        </p:txBody>
      </p:sp>
      <p:sp>
        <p:nvSpPr>
          <p:cNvPr id="6" name="CaixaDeTexto 5">
            <a:extLst>
              <a:ext uri="{FF2B5EF4-FFF2-40B4-BE49-F238E27FC236}">
                <a16:creationId xmlns:a16="http://schemas.microsoft.com/office/drawing/2014/main" id="{D8985902-BDD4-48D6-B9E4-753B56D8D1DA}"/>
              </a:ext>
            </a:extLst>
          </p:cNvPr>
          <p:cNvSpPr txBox="1"/>
          <p:nvPr/>
        </p:nvSpPr>
        <p:spPr>
          <a:xfrm>
            <a:off x="8934535" y="5802340"/>
            <a:ext cx="2170787" cy="492443"/>
          </a:xfrm>
          <a:prstGeom prst="rect">
            <a:avLst/>
          </a:prstGeom>
          <a:noFill/>
        </p:spPr>
        <p:txBody>
          <a:bodyPr wrap="none" rtlCol="0">
            <a:spAutoFit/>
          </a:bodyPr>
          <a:lstStyle/>
          <a:p>
            <a:r>
              <a:rPr lang="pt-BR" sz="2600" dirty="0">
                <a:latin typeface="Arial" panose="020B0604020202020204" pitchFamily="34" charset="0"/>
                <a:cs typeface="Arial" panose="020B0604020202020204" pitchFamily="34" charset="0"/>
              </a:rPr>
              <a:t>Alternativa: B</a:t>
            </a:r>
          </a:p>
        </p:txBody>
      </p:sp>
      <p:sp>
        <p:nvSpPr>
          <p:cNvPr id="7" name="CaixaDeTexto 6">
            <a:extLst>
              <a:ext uri="{FF2B5EF4-FFF2-40B4-BE49-F238E27FC236}">
                <a16:creationId xmlns:a16="http://schemas.microsoft.com/office/drawing/2014/main" id="{A454806A-38C9-4FFF-97D7-93EEDD8AFA19}"/>
              </a:ext>
            </a:extLst>
          </p:cNvPr>
          <p:cNvSpPr txBox="1"/>
          <p:nvPr/>
        </p:nvSpPr>
        <p:spPr>
          <a:xfrm>
            <a:off x="9110384" y="6294783"/>
            <a:ext cx="19928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52,09% de acerto</a:t>
            </a:r>
          </a:p>
        </p:txBody>
      </p:sp>
    </p:spTree>
    <p:extLst>
      <p:ext uri="{BB962C8B-B14F-4D97-AF65-F5344CB8AC3E}">
        <p14:creationId xmlns:p14="http://schemas.microsoft.com/office/powerpoint/2010/main" val="38275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additive="base">
                                        <p:cTn id="4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 calcmode="lin" valueType="num">
                                      <p:cBhvr additive="base">
                                        <p:cTn id="6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D895A8B-1F80-4A17-A2A7-B7542D86958A}"/>
              </a:ext>
            </a:extLst>
          </p:cNvPr>
          <p:cNvSpPr>
            <a:spLocks noGrp="1"/>
          </p:cNvSpPr>
          <p:nvPr>
            <p:ph idx="1"/>
          </p:nvPr>
        </p:nvSpPr>
        <p:spPr>
          <a:xfrm>
            <a:off x="384312" y="278296"/>
            <a:ext cx="11529391" cy="6440556"/>
          </a:xfrm>
        </p:spPr>
        <p:txBody>
          <a:bodyPr>
            <a:normAutofit fontScale="70000" lnSpcReduction="20000"/>
          </a:bodyPr>
          <a:lstStyle/>
          <a:p>
            <a:pPr marL="0" indent="0" algn="just">
              <a:buNone/>
            </a:pPr>
            <a:r>
              <a:rPr lang="pt-BR" sz="3200" b="1" dirty="0">
                <a:latin typeface="Arial" panose="020B0604020202020204" pitchFamily="34" charset="0"/>
                <a:cs typeface="Arial" panose="020B0604020202020204" pitchFamily="34" charset="0"/>
              </a:rPr>
              <a:t>21ª AAP – 9º Ano – 3º Bimestre</a:t>
            </a:r>
          </a:p>
          <a:p>
            <a:pPr marL="0" indent="0" algn="just">
              <a:buNone/>
            </a:pPr>
            <a:r>
              <a:rPr lang="pt-BR" sz="3200" dirty="0">
                <a:latin typeface="Arial" panose="020B0604020202020204" pitchFamily="34" charset="0"/>
                <a:cs typeface="Arial" panose="020B0604020202020204" pitchFamily="34" charset="0"/>
              </a:rPr>
              <a:t>Habilidade: Identificar a existência ou não de semelhança entre duas figuras planas. </a:t>
            </a:r>
          </a:p>
          <a:p>
            <a:pPr marL="0" indent="0" algn="just">
              <a:buNone/>
            </a:pPr>
            <a:r>
              <a:rPr lang="pt-BR" sz="3200" b="1" dirty="0">
                <a:latin typeface="Arial" panose="020B0604020202020204" pitchFamily="34" charset="0"/>
                <a:cs typeface="Arial" panose="020B0604020202020204" pitchFamily="34" charset="0"/>
              </a:rPr>
              <a:t>Questão 1 - </a:t>
            </a:r>
            <a:r>
              <a:rPr lang="pt-BR" sz="3200" dirty="0">
                <a:latin typeface="Arial" panose="020B0604020202020204" pitchFamily="34" charset="0"/>
                <a:cs typeface="Arial" panose="020B0604020202020204" pitchFamily="34" charset="0"/>
              </a:rPr>
              <a:t>Observe os triângulos ABC e XYZ representados a seguir. </a:t>
            </a:r>
          </a:p>
          <a:p>
            <a:pPr marL="0" indent="0" algn="just">
              <a:buNone/>
            </a:pPr>
            <a:r>
              <a:rPr lang="pt-BR" sz="3200" dirty="0">
                <a:latin typeface="Arial" panose="020B0604020202020204" pitchFamily="34" charset="0"/>
                <a:cs typeface="Arial" panose="020B0604020202020204" pitchFamily="34" charset="0"/>
              </a:rPr>
              <a:t>	</a:t>
            </a:r>
          </a:p>
          <a:p>
            <a:pPr marL="0" indent="0" algn="just">
              <a:buNone/>
            </a:pPr>
            <a:r>
              <a:rPr lang="pt-BR" sz="3200" dirty="0">
                <a:latin typeface="Arial" panose="020B0604020202020204" pitchFamily="34" charset="0"/>
                <a:cs typeface="Arial" panose="020B0604020202020204" pitchFamily="34" charset="0"/>
              </a:rPr>
              <a:t>	</a:t>
            </a:r>
          </a:p>
          <a:p>
            <a:pPr marL="0" indent="0" algn="just">
              <a:buNone/>
            </a:pPr>
            <a:endParaRPr lang="pt-BR" sz="3200" dirty="0">
              <a:latin typeface="Arial" panose="020B0604020202020204" pitchFamily="34" charset="0"/>
              <a:cs typeface="Arial" panose="020B0604020202020204" pitchFamily="34" charset="0"/>
            </a:endParaRPr>
          </a:p>
          <a:p>
            <a:pPr marL="0" indent="0" algn="just">
              <a:buNone/>
            </a:pPr>
            <a:endParaRPr lang="pt-BR" sz="3200" dirty="0">
              <a:latin typeface="Arial" panose="020B0604020202020204" pitchFamily="34" charset="0"/>
              <a:cs typeface="Arial" panose="020B0604020202020204" pitchFamily="34" charset="0"/>
            </a:endParaRPr>
          </a:p>
          <a:p>
            <a:pPr marL="0" indent="0" algn="just">
              <a:buNone/>
            </a:pPr>
            <a:endParaRPr lang="pt-BR" sz="3200" dirty="0">
              <a:latin typeface="Arial" panose="020B0604020202020204" pitchFamily="34" charset="0"/>
              <a:cs typeface="Arial" panose="020B0604020202020204" pitchFamily="34" charset="0"/>
            </a:endParaRPr>
          </a:p>
          <a:p>
            <a:pPr marL="0" indent="0">
              <a:buNone/>
            </a:pPr>
            <a:endParaRPr lang="pt-BR" sz="3200" dirty="0">
              <a:latin typeface="Arial" panose="020B0604020202020204" pitchFamily="34" charset="0"/>
              <a:cs typeface="Arial" panose="020B0604020202020204" pitchFamily="34" charset="0"/>
            </a:endParaRPr>
          </a:p>
          <a:p>
            <a:pPr marL="0" indent="0">
              <a:buNone/>
            </a:pPr>
            <a:endParaRPr lang="pt-BR" sz="3200" dirty="0">
              <a:latin typeface="Arial" panose="020B0604020202020204" pitchFamily="34" charset="0"/>
              <a:cs typeface="Arial" panose="020B0604020202020204" pitchFamily="34" charset="0"/>
            </a:endParaRPr>
          </a:p>
          <a:p>
            <a:pPr marL="0" indent="0" algn="just">
              <a:buNone/>
            </a:pPr>
            <a:r>
              <a:rPr lang="pt-BR" sz="3200" dirty="0">
                <a:latin typeface="Arial" panose="020B0604020202020204" pitchFamily="34" charset="0"/>
                <a:cs typeface="Arial" panose="020B0604020202020204" pitchFamily="34" charset="0"/>
              </a:rPr>
              <a:t>Podemos afirmar que esses triângulos: </a:t>
            </a:r>
          </a:p>
          <a:p>
            <a:pPr marL="0" indent="0" algn="just">
              <a:buNone/>
            </a:pPr>
            <a:r>
              <a:rPr lang="pt-BR" sz="3200" dirty="0">
                <a:latin typeface="Arial" panose="020B0604020202020204" pitchFamily="34" charset="0"/>
                <a:cs typeface="Arial" panose="020B0604020202020204" pitchFamily="34" charset="0"/>
              </a:rPr>
              <a:t>A) são semelhantes porque a medida do lado XY é o dobro da medida do lado AB. </a:t>
            </a:r>
          </a:p>
          <a:p>
            <a:pPr marL="0" indent="0" algn="just">
              <a:buNone/>
            </a:pPr>
            <a:r>
              <a:rPr lang="pt-BR" sz="3200" dirty="0">
                <a:latin typeface="Arial" panose="020B0604020202020204" pitchFamily="34" charset="0"/>
                <a:cs typeface="Arial" panose="020B0604020202020204" pitchFamily="34" charset="0"/>
              </a:rPr>
              <a:t>B) são semelhantes porque a medida do ângulo X é o dobro da medida do ângulo A. </a:t>
            </a:r>
          </a:p>
          <a:p>
            <a:pPr marL="0" indent="0" algn="just">
              <a:buNone/>
            </a:pPr>
            <a:r>
              <a:rPr lang="pt-BR" sz="3200" dirty="0">
                <a:latin typeface="Arial" panose="020B0604020202020204" pitchFamily="34" charset="0"/>
                <a:cs typeface="Arial" panose="020B0604020202020204" pitchFamily="34" charset="0"/>
              </a:rPr>
              <a:t>C) não são semelhantes porque não são dadas as medidas de todos os lados de cada triângulo. </a:t>
            </a:r>
          </a:p>
          <a:p>
            <a:pPr marL="0" indent="0" algn="just">
              <a:buNone/>
            </a:pPr>
            <a:r>
              <a:rPr lang="pt-BR" sz="3200" dirty="0">
                <a:latin typeface="Arial" panose="020B0604020202020204" pitchFamily="34" charset="0"/>
                <a:cs typeface="Arial" panose="020B0604020202020204" pitchFamily="34" charset="0"/>
              </a:rPr>
              <a:t>D) não são semelhantes porque as medidas dos ângulos dos triângulos não são iguais. </a:t>
            </a:r>
          </a:p>
          <a:p>
            <a:pPr marL="0" indent="0">
              <a:buNone/>
            </a:pPr>
            <a:r>
              <a:rPr lang="pt-BR" dirty="0"/>
              <a:t>	</a:t>
            </a:r>
          </a:p>
          <a:p>
            <a:pPr marL="0" indent="0" algn="just">
              <a:buNone/>
            </a:pPr>
            <a:endParaRPr lang="pt-BR" dirty="0"/>
          </a:p>
        </p:txBody>
      </p:sp>
      <p:pic>
        <p:nvPicPr>
          <p:cNvPr id="5" name="Imagem 4">
            <a:extLst>
              <a:ext uri="{FF2B5EF4-FFF2-40B4-BE49-F238E27FC236}">
                <a16:creationId xmlns:a16="http://schemas.microsoft.com/office/drawing/2014/main" id="{09CCBA88-4239-4456-8F66-13E86F9055B8}"/>
              </a:ext>
            </a:extLst>
          </p:cNvPr>
          <p:cNvPicPr>
            <a:picLocks noChangeAspect="1"/>
          </p:cNvPicPr>
          <p:nvPr/>
        </p:nvPicPr>
        <p:blipFill>
          <a:blip r:embed="rId2"/>
          <a:stretch>
            <a:fillRect/>
          </a:stretch>
        </p:blipFill>
        <p:spPr>
          <a:xfrm>
            <a:off x="2862469" y="1514475"/>
            <a:ext cx="2695575" cy="1914525"/>
          </a:xfrm>
          <a:prstGeom prst="rect">
            <a:avLst/>
          </a:prstGeom>
        </p:spPr>
      </p:pic>
      <p:sp>
        <p:nvSpPr>
          <p:cNvPr id="6" name="CaixaDeTexto 5">
            <a:extLst>
              <a:ext uri="{FF2B5EF4-FFF2-40B4-BE49-F238E27FC236}">
                <a16:creationId xmlns:a16="http://schemas.microsoft.com/office/drawing/2014/main" id="{676AE552-B7F9-489C-90E2-4D46DDAE9B58}"/>
              </a:ext>
            </a:extLst>
          </p:cNvPr>
          <p:cNvSpPr txBox="1"/>
          <p:nvPr/>
        </p:nvSpPr>
        <p:spPr>
          <a:xfrm>
            <a:off x="8895637" y="5850240"/>
            <a:ext cx="2188420" cy="492443"/>
          </a:xfrm>
          <a:prstGeom prst="rect">
            <a:avLst/>
          </a:prstGeom>
          <a:noFill/>
        </p:spPr>
        <p:txBody>
          <a:bodyPr wrap="none" rtlCol="0">
            <a:spAutoFit/>
          </a:bodyPr>
          <a:lstStyle/>
          <a:p>
            <a:r>
              <a:rPr lang="pt-BR" sz="2600" dirty="0">
                <a:latin typeface="Arial" panose="020B0604020202020204" pitchFamily="34" charset="0"/>
                <a:cs typeface="Arial" panose="020B0604020202020204" pitchFamily="34" charset="0"/>
              </a:rPr>
              <a:t>Alternativa: D</a:t>
            </a:r>
          </a:p>
        </p:txBody>
      </p:sp>
      <p:sp>
        <p:nvSpPr>
          <p:cNvPr id="7" name="CaixaDeTexto 6">
            <a:extLst>
              <a:ext uri="{FF2B5EF4-FFF2-40B4-BE49-F238E27FC236}">
                <a16:creationId xmlns:a16="http://schemas.microsoft.com/office/drawing/2014/main" id="{78DBCFFC-F459-4D2A-9EAE-A71929BE965B}"/>
              </a:ext>
            </a:extLst>
          </p:cNvPr>
          <p:cNvSpPr txBox="1"/>
          <p:nvPr/>
        </p:nvSpPr>
        <p:spPr>
          <a:xfrm>
            <a:off x="9264969" y="6349520"/>
            <a:ext cx="19928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63,94% de acerto</a:t>
            </a:r>
          </a:p>
        </p:txBody>
      </p:sp>
    </p:spTree>
    <p:extLst>
      <p:ext uri="{BB962C8B-B14F-4D97-AF65-F5344CB8AC3E}">
        <p14:creationId xmlns:p14="http://schemas.microsoft.com/office/powerpoint/2010/main" val="44442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 calcmode="lin" valueType="num">
                                      <p:cBhvr additive="base">
                                        <p:cTn id="4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 calcmode="lin" valueType="num">
                                      <p:cBhvr additive="base">
                                        <p:cTn id="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 calcmode="lin" valueType="num">
                                      <p:cBhvr additive="base">
                                        <p:cTn id="6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C16B49D-717A-4DB6-A0D7-6A8436175914}"/>
              </a:ext>
            </a:extLst>
          </p:cNvPr>
          <p:cNvSpPr>
            <a:spLocks noGrp="1"/>
          </p:cNvSpPr>
          <p:nvPr>
            <p:ph idx="1"/>
          </p:nvPr>
        </p:nvSpPr>
        <p:spPr>
          <a:xfrm>
            <a:off x="291549" y="278296"/>
            <a:ext cx="11582400" cy="6016487"/>
          </a:xfrm>
        </p:spPr>
        <p:txBody>
          <a:bodyPr>
            <a:normAutofit fontScale="47500" lnSpcReduction="20000"/>
          </a:bodyPr>
          <a:lstStyle/>
          <a:p>
            <a:pPr marL="0" indent="0" algn="just">
              <a:buNone/>
            </a:pPr>
            <a:r>
              <a:rPr lang="pt-BR" sz="3800" b="1" dirty="0">
                <a:latin typeface="Arial" panose="020B0604020202020204" pitchFamily="34" charset="0"/>
                <a:cs typeface="Arial" panose="020B0604020202020204" pitchFamily="34" charset="0"/>
              </a:rPr>
              <a:t>21ª AAP – 9º Ano – 3º Bimestre</a:t>
            </a:r>
          </a:p>
          <a:p>
            <a:pPr marL="0" indent="0" algn="just">
              <a:buNone/>
            </a:pPr>
            <a:r>
              <a:rPr lang="pt-BR" sz="3800" dirty="0">
                <a:latin typeface="Arial" panose="020B0604020202020204" pitchFamily="34" charset="0"/>
                <a:cs typeface="Arial" panose="020B0604020202020204" pitchFamily="34" charset="0"/>
              </a:rPr>
              <a:t>Habilidade: Identificar a existência ou não de semelhança entre duas figuras planas. 	</a:t>
            </a:r>
          </a:p>
          <a:p>
            <a:pPr marL="0" indent="0" algn="just">
              <a:buNone/>
            </a:pPr>
            <a:r>
              <a:rPr lang="pt-BR" sz="3800" b="1" dirty="0">
                <a:latin typeface="Arial" panose="020B0604020202020204" pitchFamily="34" charset="0"/>
                <a:cs typeface="Arial" panose="020B0604020202020204" pitchFamily="34" charset="0"/>
              </a:rPr>
              <a:t>Questão 2 - </a:t>
            </a:r>
            <a:r>
              <a:rPr lang="pt-BR" sz="3800" dirty="0">
                <a:latin typeface="Arial" panose="020B0604020202020204" pitchFamily="34" charset="0"/>
                <a:cs typeface="Arial" panose="020B0604020202020204" pitchFamily="34" charset="0"/>
              </a:rPr>
              <a:t>Observe a figura abaixo e as afirmações feitas sobre ela.</a:t>
            </a:r>
          </a:p>
          <a:p>
            <a:pPr marL="0" indent="0" algn="just">
              <a:buNone/>
            </a:pPr>
            <a:endParaRPr lang="pt-BR" sz="3800" dirty="0">
              <a:latin typeface="Arial" panose="020B0604020202020204" pitchFamily="34" charset="0"/>
              <a:cs typeface="Arial" panose="020B0604020202020204" pitchFamily="34" charset="0"/>
            </a:endParaRPr>
          </a:p>
          <a:p>
            <a:pPr marL="0" indent="0" algn="just">
              <a:buNone/>
            </a:pPr>
            <a:endParaRPr lang="pt-BR" sz="3800" dirty="0">
              <a:latin typeface="Arial" panose="020B0604020202020204" pitchFamily="34" charset="0"/>
              <a:cs typeface="Arial" panose="020B0604020202020204" pitchFamily="34" charset="0"/>
            </a:endParaRPr>
          </a:p>
          <a:p>
            <a:pPr marL="0" indent="0" algn="just">
              <a:buNone/>
            </a:pPr>
            <a:endParaRPr lang="pt-BR" sz="3800" dirty="0">
              <a:latin typeface="Arial" panose="020B0604020202020204" pitchFamily="34" charset="0"/>
              <a:cs typeface="Arial" panose="020B0604020202020204" pitchFamily="34" charset="0"/>
            </a:endParaRPr>
          </a:p>
          <a:p>
            <a:endParaRPr lang="pt-BR" sz="3800" dirty="0">
              <a:latin typeface="Arial" panose="020B0604020202020204" pitchFamily="34" charset="0"/>
              <a:cs typeface="Arial" panose="020B0604020202020204" pitchFamily="34" charset="0"/>
            </a:endParaRPr>
          </a:p>
          <a:p>
            <a:pPr marL="0" indent="0">
              <a:buNone/>
            </a:pPr>
            <a:r>
              <a:rPr lang="pt-BR" sz="3800" dirty="0">
                <a:latin typeface="Arial" panose="020B0604020202020204" pitchFamily="34" charset="0"/>
                <a:cs typeface="Arial" panose="020B0604020202020204" pitchFamily="34" charset="0"/>
              </a:rPr>
              <a:t>I. O trapézio TICO é isósceles </a:t>
            </a:r>
          </a:p>
          <a:p>
            <a:pPr marL="0" indent="0">
              <a:buNone/>
            </a:pPr>
            <a:r>
              <a:rPr lang="pt-BR" sz="3800" dirty="0">
                <a:latin typeface="Arial" panose="020B0604020202020204" pitchFamily="34" charset="0"/>
                <a:cs typeface="Arial" panose="020B0604020202020204" pitchFamily="34" charset="0"/>
              </a:rPr>
              <a:t>II. O trapézio NEMO é uma redução do trapézio TICO, pois ambos têm a mesma forma. </a:t>
            </a:r>
          </a:p>
          <a:p>
            <a:pPr marL="0" indent="0">
              <a:buNone/>
            </a:pPr>
            <a:r>
              <a:rPr lang="pt-BR" sz="3800" dirty="0">
                <a:latin typeface="Arial" panose="020B0604020202020204" pitchFamily="34" charset="0"/>
                <a:cs typeface="Arial" panose="020B0604020202020204" pitchFamily="34" charset="0"/>
              </a:rPr>
              <a:t>III. Os trapézios TICO e NEMO são semelhantes, pois são mantidos os paralelismos dos lados. </a:t>
            </a:r>
          </a:p>
          <a:p>
            <a:pPr marL="0" indent="0">
              <a:buNone/>
            </a:pPr>
            <a:r>
              <a:rPr lang="pt-BR" sz="3800" dirty="0">
                <a:latin typeface="Arial" panose="020B0604020202020204" pitchFamily="34" charset="0"/>
                <a:cs typeface="Arial" panose="020B0604020202020204" pitchFamily="34" charset="0"/>
              </a:rPr>
              <a:t>IV. O trapézio NEMO não é redução do trapézio TICO, pois o fator de redução não se mantém. </a:t>
            </a:r>
          </a:p>
          <a:p>
            <a:endParaRPr lang="pt-BR" sz="3800" dirty="0">
              <a:latin typeface="Arial" panose="020B0604020202020204" pitchFamily="34" charset="0"/>
              <a:cs typeface="Arial" panose="020B0604020202020204" pitchFamily="34" charset="0"/>
            </a:endParaRPr>
          </a:p>
          <a:p>
            <a:pPr marL="0" indent="0">
              <a:buNone/>
            </a:pPr>
            <a:r>
              <a:rPr lang="pt-BR" sz="3800" dirty="0">
                <a:latin typeface="Arial" panose="020B0604020202020204" pitchFamily="34" charset="0"/>
                <a:cs typeface="Arial" panose="020B0604020202020204" pitchFamily="34" charset="0"/>
              </a:rPr>
              <a:t>São verdadeiras apenas as afirmações: </a:t>
            </a:r>
          </a:p>
          <a:p>
            <a:pPr marL="0" indent="0">
              <a:buNone/>
            </a:pPr>
            <a:r>
              <a:rPr lang="pt-BR" sz="3800" dirty="0">
                <a:latin typeface="Arial" panose="020B0604020202020204" pitchFamily="34" charset="0"/>
                <a:cs typeface="Arial" panose="020B0604020202020204" pitchFamily="34" charset="0"/>
              </a:rPr>
              <a:t>A) I e III. </a:t>
            </a:r>
          </a:p>
          <a:p>
            <a:pPr marL="0" indent="0">
              <a:buNone/>
            </a:pPr>
            <a:r>
              <a:rPr lang="pt-BR" sz="3800" dirty="0">
                <a:latin typeface="Arial" panose="020B0604020202020204" pitchFamily="34" charset="0"/>
                <a:cs typeface="Arial" panose="020B0604020202020204" pitchFamily="34" charset="0"/>
              </a:rPr>
              <a:t>B) I e IV. </a:t>
            </a:r>
          </a:p>
          <a:p>
            <a:pPr marL="0" indent="0">
              <a:buNone/>
            </a:pPr>
            <a:r>
              <a:rPr lang="pt-BR" sz="3800" dirty="0">
                <a:latin typeface="Arial" panose="020B0604020202020204" pitchFamily="34" charset="0"/>
                <a:cs typeface="Arial" panose="020B0604020202020204" pitchFamily="34" charset="0"/>
              </a:rPr>
              <a:t>C) II e III. </a:t>
            </a:r>
          </a:p>
          <a:p>
            <a:pPr marL="0" indent="0">
              <a:buNone/>
            </a:pPr>
            <a:r>
              <a:rPr lang="pt-BR" sz="3800" dirty="0">
                <a:latin typeface="Arial" panose="020B0604020202020204" pitchFamily="34" charset="0"/>
                <a:cs typeface="Arial" panose="020B0604020202020204" pitchFamily="34" charset="0"/>
              </a:rPr>
              <a:t>D) II e IV. </a:t>
            </a:r>
          </a:p>
          <a:p>
            <a:pPr marL="0" indent="0">
              <a:buNone/>
            </a:pPr>
            <a:r>
              <a:rPr lang="pt-BR" sz="3800" dirty="0"/>
              <a:t>	</a:t>
            </a:r>
          </a:p>
          <a:p>
            <a:pPr marL="0" indent="0" algn="just">
              <a:buNone/>
            </a:pPr>
            <a:r>
              <a:rPr lang="pt-BR" sz="2500" dirty="0">
                <a:latin typeface="Arial" panose="020B0604020202020204" pitchFamily="34" charset="0"/>
                <a:cs typeface="Arial" panose="020B0604020202020204" pitchFamily="34" charset="0"/>
              </a:rPr>
              <a:t> </a:t>
            </a:r>
            <a:r>
              <a:rPr lang="pt-BR" dirty="0"/>
              <a:t>	</a:t>
            </a:r>
          </a:p>
          <a:p>
            <a:pPr marL="0" indent="0" algn="just">
              <a:buNone/>
            </a:pPr>
            <a:endParaRPr lang="pt-BR" dirty="0"/>
          </a:p>
          <a:p>
            <a:pPr marL="0" indent="0" algn="just">
              <a:buNone/>
            </a:pPr>
            <a:endParaRPr lang="pt-BR" dirty="0"/>
          </a:p>
        </p:txBody>
      </p:sp>
      <p:pic>
        <p:nvPicPr>
          <p:cNvPr id="4" name="Imagem 3">
            <a:extLst>
              <a:ext uri="{FF2B5EF4-FFF2-40B4-BE49-F238E27FC236}">
                <a16:creationId xmlns:a16="http://schemas.microsoft.com/office/drawing/2014/main" id="{25CEABF1-8B75-453D-A72E-DD6F94A2CDAB}"/>
              </a:ext>
            </a:extLst>
          </p:cNvPr>
          <p:cNvPicPr>
            <a:picLocks noChangeAspect="1"/>
          </p:cNvPicPr>
          <p:nvPr/>
        </p:nvPicPr>
        <p:blipFill>
          <a:blip r:embed="rId2"/>
          <a:stretch>
            <a:fillRect/>
          </a:stretch>
        </p:blipFill>
        <p:spPr>
          <a:xfrm>
            <a:off x="7810499" y="983560"/>
            <a:ext cx="2958714" cy="1680127"/>
          </a:xfrm>
          <a:prstGeom prst="rect">
            <a:avLst/>
          </a:prstGeom>
        </p:spPr>
      </p:pic>
      <p:sp>
        <p:nvSpPr>
          <p:cNvPr id="5" name="CaixaDeTexto 4">
            <a:extLst>
              <a:ext uri="{FF2B5EF4-FFF2-40B4-BE49-F238E27FC236}">
                <a16:creationId xmlns:a16="http://schemas.microsoft.com/office/drawing/2014/main" id="{F473EB43-8EA3-4644-91AA-6ABBAD56A682}"/>
              </a:ext>
            </a:extLst>
          </p:cNvPr>
          <p:cNvSpPr txBox="1"/>
          <p:nvPr/>
        </p:nvSpPr>
        <p:spPr>
          <a:xfrm>
            <a:off x="8746279" y="5474330"/>
            <a:ext cx="1709122" cy="400110"/>
          </a:xfrm>
          <a:prstGeom prst="rect">
            <a:avLst/>
          </a:prstGeom>
          <a:noFill/>
        </p:spPr>
        <p:txBody>
          <a:bodyPr wrap="none" rtlCol="0">
            <a:spAutoFit/>
          </a:bodyPr>
          <a:lstStyle/>
          <a:p>
            <a:r>
              <a:rPr lang="pt-BR" sz="2000" dirty="0">
                <a:latin typeface="Arial" panose="020B0604020202020204" pitchFamily="34" charset="0"/>
                <a:cs typeface="Arial" panose="020B0604020202020204" pitchFamily="34" charset="0"/>
              </a:rPr>
              <a:t>Alternativa: B</a:t>
            </a:r>
          </a:p>
        </p:txBody>
      </p:sp>
      <p:sp>
        <p:nvSpPr>
          <p:cNvPr id="6" name="CaixaDeTexto 5">
            <a:extLst>
              <a:ext uri="{FF2B5EF4-FFF2-40B4-BE49-F238E27FC236}">
                <a16:creationId xmlns:a16="http://schemas.microsoft.com/office/drawing/2014/main" id="{6E07C933-0183-45F4-B1FD-95C5C1193ED0}"/>
              </a:ext>
            </a:extLst>
          </p:cNvPr>
          <p:cNvSpPr txBox="1"/>
          <p:nvPr/>
        </p:nvSpPr>
        <p:spPr>
          <a:xfrm>
            <a:off x="8753332" y="5899945"/>
            <a:ext cx="19928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42,39% de acerto</a:t>
            </a:r>
          </a:p>
        </p:txBody>
      </p:sp>
    </p:spTree>
    <p:extLst>
      <p:ext uri="{BB962C8B-B14F-4D97-AF65-F5344CB8AC3E}">
        <p14:creationId xmlns:p14="http://schemas.microsoft.com/office/powerpoint/2010/main" val="12457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 calcmode="lin" valueType="num">
                                      <p:cBhvr additive="base">
                                        <p:cTn id="6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0" end="0"/>
                                            </p:txEl>
                                          </p:spTgt>
                                        </p:tgtEl>
                                        <p:attrNameLst>
                                          <p:attrName>style.visibility</p:attrName>
                                        </p:attrNameLst>
                                      </p:cBhvr>
                                      <p:to>
                                        <p:strVal val="visible"/>
                                      </p:to>
                                    </p:set>
                                    <p:anim calcmode="lin" valueType="num">
                                      <p:cBhvr additive="base">
                                        <p:cTn id="7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99FE894-807F-4129-8883-DB4B0842E430}"/>
              </a:ext>
            </a:extLst>
          </p:cNvPr>
          <p:cNvSpPr>
            <a:spLocks noGrp="1"/>
          </p:cNvSpPr>
          <p:nvPr>
            <p:ph idx="1"/>
          </p:nvPr>
        </p:nvSpPr>
        <p:spPr>
          <a:xfrm>
            <a:off x="503583" y="291548"/>
            <a:ext cx="11184834" cy="6122504"/>
          </a:xfrm>
        </p:spPr>
        <p:txBody>
          <a:bodyPr/>
          <a:lstStyle/>
          <a:p>
            <a:pPr marL="0" indent="0" algn="just">
              <a:buNone/>
            </a:pPr>
            <a:r>
              <a:rPr lang="pt-BR" sz="2500" b="1" dirty="0">
                <a:latin typeface="Arial" panose="020B0604020202020204" pitchFamily="34" charset="0"/>
                <a:cs typeface="Arial" panose="020B0604020202020204" pitchFamily="34" charset="0"/>
              </a:rPr>
              <a:t>21ª AAP – 9º Ano – 3º Bimestre</a:t>
            </a:r>
          </a:p>
          <a:p>
            <a:pPr marL="0" indent="0" algn="just">
              <a:buNone/>
            </a:pPr>
            <a:r>
              <a:rPr lang="pt-BR" sz="2500" dirty="0">
                <a:latin typeface="Arial" panose="020B0604020202020204" pitchFamily="34" charset="0"/>
                <a:cs typeface="Arial" panose="020B0604020202020204" pitchFamily="34" charset="0"/>
              </a:rPr>
              <a:t>Habilidade: Identificar a razão de semelhança entre duas figuras planas. 	</a:t>
            </a:r>
          </a:p>
          <a:p>
            <a:pPr marL="0" indent="0" algn="just">
              <a:buNone/>
            </a:pPr>
            <a:r>
              <a:rPr lang="pt-BR" sz="2500" b="1" dirty="0">
                <a:latin typeface="Arial" panose="020B0604020202020204" pitchFamily="34" charset="0"/>
                <a:cs typeface="Arial" panose="020B0604020202020204" pitchFamily="34" charset="0"/>
              </a:rPr>
              <a:t>Questão 3 - </a:t>
            </a:r>
            <a:r>
              <a:rPr lang="pt-BR" sz="2500" dirty="0">
                <a:latin typeface="Arial" panose="020B0604020202020204" pitchFamily="34" charset="0"/>
                <a:cs typeface="Arial" panose="020B0604020202020204" pitchFamily="34" charset="0"/>
              </a:rPr>
              <a:t>Péricles é um arquiteto e, num projeto que está desenvolvendo, deve ampliar um retângulo em 3,5 vezes. O retângulo original tem lados de 7cm e 5cm. Escolha o retângulo ampliado por Péricles. </a:t>
            </a:r>
            <a:r>
              <a:rPr lang="pt-BR" dirty="0"/>
              <a:t>	</a:t>
            </a:r>
          </a:p>
          <a:p>
            <a:pPr marL="0" indent="0">
              <a:buNone/>
            </a:pPr>
            <a:endParaRPr lang="pt-BR" dirty="0"/>
          </a:p>
        </p:txBody>
      </p:sp>
      <p:pic>
        <p:nvPicPr>
          <p:cNvPr id="4" name="Imagem 3">
            <a:extLst>
              <a:ext uri="{FF2B5EF4-FFF2-40B4-BE49-F238E27FC236}">
                <a16:creationId xmlns:a16="http://schemas.microsoft.com/office/drawing/2014/main" id="{B273EBDD-412C-49D7-B7E5-026BC2CAA58F}"/>
              </a:ext>
            </a:extLst>
          </p:cNvPr>
          <p:cNvPicPr>
            <a:picLocks noChangeAspect="1"/>
          </p:cNvPicPr>
          <p:nvPr/>
        </p:nvPicPr>
        <p:blipFill>
          <a:blip r:embed="rId2"/>
          <a:stretch>
            <a:fillRect/>
          </a:stretch>
        </p:blipFill>
        <p:spPr>
          <a:xfrm>
            <a:off x="503583" y="2554478"/>
            <a:ext cx="8515739" cy="4011974"/>
          </a:xfrm>
          <a:prstGeom prst="rect">
            <a:avLst/>
          </a:prstGeom>
        </p:spPr>
      </p:pic>
      <p:sp>
        <p:nvSpPr>
          <p:cNvPr id="5" name="CaixaDeTexto 4">
            <a:extLst>
              <a:ext uri="{FF2B5EF4-FFF2-40B4-BE49-F238E27FC236}">
                <a16:creationId xmlns:a16="http://schemas.microsoft.com/office/drawing/2014/main" id="{94E5640C-08E2-49E1-81B4-931E71F19FF8}"/>
              </a:ext>
            </a:extLst>
          </p:cNvPr>
          <p:cNvSpPr txBox="1"/>
          <p:nvPr/>
        </p:nvSpPr>
        <p:spPr>
          <a:xfrm>
            <a:off x="9246009" y="5664117"/>
            <a:ext cx="1694951" cy="400110"/>
          </a:xfrm>
          <a:prstGeom prst="rect">
            <a:avLst/>
          </a:prstGeom>
          <a:noFill/>
        </p:spPr>
        <p:txBody>
          <a:bodyPr wrap="none" rtlCol="0">
            <a:spAutoFit/>
          </a:bodyPr>
          <a:lstStyle/>
          <a:p>
            <a:r>
              <a:rPr lang="pt-BR" sz="2000" dirty="0">
                <a:latin typeface="Arial" panose="020B0604020202020204" pitchFamily="34" charset="0"/>
                <a:cs typeface="Arial" panose="020B0604020202020204" pitchFamily="34" charset="0"/>
              </a:rPr>
              <a:t>Alternativa: A</a:t>
            </a:r>
          </a:p>
        </p:txBody>
      </p:sp>
      <p:sp>
        <p:nvSpPr>
          <p:cNvPr id="6" name="CaixaDeTexto 5">
            <a:extLst>
              <a:ext uri="{FF2B5EF4-FFF2-40B4-BE49-F238E27FC236}">
                <a16:creationId xmlns:a16="http://schemas.microsoft.com/office/drawing/2014/main" id="{7D3209E2-8586-4518-AEB8-34F680A9E130}"/>
              </a:ext>
            </a:extLst>
          </p:cNvPr>
          <p:cNvSpPr txBox="1"/>
          <p:nvPr/>
        </p:nvSpPr>
        <p:spPr>
          <a:xfrm>
            <a:off x="9246009" y="6064227"/>
            <a:ext cx="19928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78,28% de acerto</a:t>
            </a:r>
          </a:p>
        </p:txBody>
      </p:sp>
    </p:spTree>
    <p:extLst>
      <p:ext uri="{BB962C8B-B14F-4D97-AF65-F5344CB8AC3E}">
        <p14:creationId xmlns:p14="http://schemas.microsoft.com/office/powerpoint/2010/main" val="35235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C4C13AB-9497-43D6-82DB-A58B59B6E097}"/>
              </a:ext>
            </a:extLst>
          </p:cNvPr>
          <p:cNvSpPr>
            <a:spLocks noGrp="1"/>
          </p:cNvSpPr>
          <p:nvPr>
            <p:ph idx="1"/>
          </p:nvPr>
        </p:nvSpPr>
        <p:spPr>
          <a:xfrm>
            <a:off x="278296" y="251791"/>
            <a:ext cx="11701669" cy="6241774"/>
          </a:xfrm>
        </p:spPr>
        <p:txBody>
          <a:bodyPr>
            <a:normAutofit/>
          </a:bodyPr>
          <a:lstStyle/>
          <a:p>
            <a:pPr marL="0" indent="0" algn="just">
              <a:buNone/>
            </a:pPr>
            <a:r>
              <a:rPr lang="pt-BR" sz="2400" b="1" dirty="0">
                <a:latin typeface="Arial" panose="020B0604020202020204" pitchFamily="34" charset="0"/>
                <a:cs typeface="Arial" panose="020B0604020202020204" pitchFamily="34" charset="0"/>
              </a:rPr>
              <a:t>21ª AAP – 9º Ano – 3º Bimestre</a:t>
            </a:r>
          </a:p>
          <a:p>
            <a:pPr marL="0" indent="0" algn="just">
              <a:buNone/>
            </a:pPr>
            <a:r>
              <a:rPr lang="pt-BR" sz="2400" dirty="0">
                <a:latin typeface="Arial" panose="020B0604020202020204" pitchFamily="34" charset="0"/>
                <a:cs typeface="Arial" panose="020B0604020202020204" pitchFamily="34" charset="0"/>
              </a:rPr>
              <a:t>Habilidade: Resolver problemas envolvendo semelhança de triângulos. 	</a:t>
            </a:r>
          </a:p>
          <a:p>
            <a:pPr marL="0" indent="0" algn="just">
              <a:buNone/>
            </a:pPr>
            <a:r>
              <a:rPr lang="pt-BR" sz="2400" b="1" dirty="0">
                <a:latin typeface="Arial" panose="020B0604020202020204" pitchFamily="34" charset="0"/>
                <a:cs typeface="Arial" panose="020B0604020202020204" pitchFamily="34" charset="0"/>
              </a:rPr>
              <a:t>Questão 8 - </a:t>
            </a:r>
            <a:r>
              <a:rPr lang="pt-BR" sz="2400" dirty="0">
                <a:latin typeface="Arial" panose="020B0604020202020204" pitchFamily="34" charset="0"/>
                <a:cs typeface="Arial" panose="020B0604020202020204" pitchFamily="34" charset="0"/>
              </a:rPr>
              <a:t>Uma manhã, andando por uma praça, observei uma coisa curiosa. Exatamente onde terminava a sombra de um poste estava um coqueiro que também projetava sua sombra. Veja o desenho que fiz com as medidas que pesquisei: 	</a:t>
            </a:r>
          </a:p>
          <a:p>
            <a:pPr marL="0" indent="0" algn="just">
              <a:buNone/>
            </a:pPr>
            <a:endParaRPr lang="pt-BR" sz="2400" dirty="0">
              <a:latin typeface="Arial" panose="020B0604020202020204" pitchFamily="34" charset="0"/>
              <a:cs typeface="Arial" panose="020B0604020202020204" pitchFamily="34" charset="0"/>
            </a:endParaRPr>
          </a:p>
          <a:p>
            <a:pPr marL="0" indent="0" algn="just">
              <a:buNone/>
            </a:pPr>
            <a:endParaRPr lang="pt-BR" sz="2400" dirty="0">
              <a:latin typeface="Arial" panose="020B0604020202020204" pitchFamily="34" charset="0"/>
              <a:cs typeface="Arial" panose="020B0604020202020204" pitchFamily="34" charset="0"/>
            </a:endParaRPr>
          </a:p>
          <a:p>
            <a:pPr marL="0" indent="0" algn="just">
              <a:buNone/>
            </a:pPr>
            <a:endParaRPr lang="pt-BR" sz="2400" dirty="0">
              <a:latin typeface="Arial" panose="020B0604020202020204" pitchFamily="34" charset="0"/>
              <a:cs typeface="Arial" panose="020B0604020202020204" pitchFamily="34" charset="0"/>
            </a:endParaRPr>
          </a:p>
          <a:p>
            <a:pPr marL="0" indent="0" algn="just">
              <a:buNone/>
            </a:pPr>
            <a:endParaRPr lang="pt-BR" sz="2400" dirty="0">
              <a:latin typeface="Arial" panose="020B0604020202020204" pitchFamily="34" charset="0"/>
              <a:cs typeface="Arial" panose="020B0604020202020204" pitchFamily="34" charset="0"/>
            </a:endParaRPr>
          </a:p>
          <a:p>
            <a:pPr marL="0" indent="0" algn="just">
              <a:buNone/>
            </a:pPr>
            <a:endParaRPr lang="pt-BR" sz="2400" dirty="0">
              <a:latin typeface="Arial" panose="020B0604020202020204" pitchFamily="34" charset="0"/>
              <a:cs typeface="Arial" panose="020B0604020202020204" pitchFamily="34" charset="0"/>
            </a:endParaRPr>
          </a:p>
          <a:p>
            <a:pPr marL="0" indent="0" algn="just">
              <a:buNone/>
            </a:pPr>
            <a:endParaRPr lang="pt-BR" sz="2400" dirty="0">
              <a:latin typeface="Arial" panose="020B0604020202020204" pitchFamily="34" charset="0"/>
              <a:cs typeface="Arial" panose="020B0604020202020204" pitchFamily="34" charset="0"/>
            </a:endParaRPr>
          </a:p>
          <a:p>
            <a:pPr marL="0" indent="0" algn="just">
              <a:buNone/>
            </a:pPr>
            <a:endParaRPr lang="pt-BR" sz="2400" dirty="0">
              <a:latin typeface="Arial" panose="020B0604020202020204" pitchFamily="34" charset="0"/>
              <a:cs typeface="Arial" panose="020B0604020202020204" pitchFamily="34" charset="0"/>
            </a:endParaRPr>
          </a:p>
          <a:p>
            <a:pPr marL="0" indent="0">
              <a:buNone/>
            </a:pPr>
            <a:r>
              <a:rPr lang="pt-BR" dirty="0"/>
              <a:t>	</a:t>
            </a:r>
          </a:p>
          <a:p>
            <a:pPr marL="0" indent="0" algn="just">
              <a:buNone/>
            </a:pPr>
            <a:endParaRPr lang="pt-BR" dirty="0"/>
          </a:p>
        </p:txBody>
      </p:sp>
      <p:pic>
        <p:nvPicPr>
          <p:cNvPr id="5" name="Imagem 4">
            <a:extLst>
              <a:ext uri="{FF2B5EF4-FFF2-40B4-BE49-F238E27FC236}">
                <a16:creationId xmlns:a16="http://schemas.microsoft.com/office/drawing/2014/main" id="{95A7D87E-B9A6-4F5A-B7AC-39DB62513C40}"/>
              </a:ext>
            </a:extLst>
          </p:cNvPr>
          <p:cNvPicPr>
            <a:picLocks noChangeAspect="1"/>
          </p:cNvPicPr>
          <p:nvPr/>
        </p:nvPicPr>
        <p:blipFill>
          <a:blip r:embed="rId2"/>
          <a:stretch>
            <a:fillRect/>
          </a:stretch>
        </p:blipFill>
        <p:spPr>
          <a:xfrm>
            <a:off x="3553239" y="2442058"/>
            <a:ext cx="3124200" cy="2409825"/>
          </a:xfrm>
          <a:prstGeom prst="rect">
            <a:avLst/>
          </a:prstGeom>
        </p:spPr>
      </p:pic>
      <p:sp>
        <p:nvSpPr>
          <p:cNvPr id="7" name="CaixaDeTexto 6">
            <a:extLst>
              <a:ext uri="{FF2B5EF4-FFF2-40B4-BE49-F238E27FC236}">
                <a16:creationId xmlns:a16="http://schemas.microsoft.com/office/drawing/2014/main" id="{1C56D95F-CB0E-4449-8B0F-E401E98EA4FB}"/>
              </a:ext>
            </a:extLst>
          </p:cNvPr>
          <p:cNvSpPr txBox="1"/>
          <p:nvPr/>
        </p:nvSpPr>
        <p:spPr>
          <a:xfrm>
            <a:off x="278296" y="4851883"/>
            <a:ext cx="10071652" cy="2062103"/>
          </a:xfrm>
          <a:prstGeom prst="rect">
            <a:avLst/>
          </a:prstGeom>
          <a:noFill/>
        </p:spPr>
        <p:txBody>
          <a:bodyPr wrap="square" rtlCol="0">
            <a:spAutoFit/>
          </a:bodyPr>
          <a:lstStyle/>
          <a:p>
            <a:r>
              <a:rPr lang="pt-BR" sz="2200" dirty="0">
                <a:latin typeface="Arial" panose="020B0604020202020204" pitchFamily="34" charset="0"/>
                <a:cs typeface="Arial" panose="020B0604020202020204" pitchFamily="34" charset="0"/>
              </a:rPr>
              <a:t>Assim, pude calcular a medida c da altura do coqueiro. Essa medida é </a:t>
            </a:r>
          </a:p>
          <a:p>
            <a:r>
              <a:rPr lang="pt-BR" sz="2200" dirty="0">
                <a:latin typeface="Arial" panose="020B0604020202020204" pitchFamily="34" charset="0"/>
                <a:cs typeface="Arial" panose="020B0604020202020204" pitchFamily="34" charset="0"/>
              </a:rPr>
              <a:t>A) 9 m. </a:t>
            </a:r>
          </a:p>
          <a:p>
            <a:r>
              <a:rPr lang="pt-BR" sz="2200" dirty="0">
                <a:latin typeface="Arial" panose="020B0604020202020204" pitchFamily="34" charset="0"/>
                <a:cs typeface="Arial" panose="020B0604020202020204" pitchFamily="34" charset="0"/>
              </a:rPr>
              <a:t>B) 6 m. </a:t>
            </a:r>
          </a:p>
          <a:p>
            <a:r>
              <a:rPr lang="pt-BR" sz="2200" dirty="0">
                <a:latin typeface="Arial" panose="020B0604020202020204" pitchFamily="34" charset="0"/>
                <a:cs typeface="Arial" panose="020B0604020202020204" pitchFamily="34" charset="0"/>
              </a:rPr>
              <a:t>C) 4 m. </a:t>
            </a:r>
          </a:p>
          <a:p>
            <a:r>
              <a:rPr lang="pt-BR" sz="2200" dirty="0">
                <a:latin typeface="Arial" panose="020B0604020202020204" pitchFamily="34" charset="0"/>
                <a:cs typeface="Arial" panose="020B0604020202020204" pitchFamily="34" charset="0"/>
              </a:rPr>
              <a:t>D) 3 m. </a:t>
            </a:r>
          </a:p>
          <a:p>
            <a:endParaRPr lang="pt-BR" dirty="0"/>
          </a:p>
        </p:txBody>
      </p:sp>
      <p:sp>
        <p:nvSpPr>
          <p:cNvPr id="8" name="CaixaDeTexto 7">
            <a:extLst>
              <a:ext uri="{FF2B5EF4-FFF2-40B4-BE49-F238E27FC236}">
                <a16:creationId xmlns:a16="http://schemas.microsoft.com/office/drawing/2014/main" id="{2CF6314A-64F1-4C8A-BFE0-A864D36468A8}"/>
              </a:ext>
            </a:extLst>
          </p:cNvPr>
          <p:cNvSpPr txBox="1"/>
          <p:nvPr/>
        </p:nvSpPr>
        <p:spPr>
          <a:xfrm>
            <a:off x="9331070" y="5781075"/>
            <a:ext cx="1723549" cy="400110"/>
          </a:xfrm>
          <a:prstGeom prst="rect">
            <a:avLst/>
          </a:prstGeom>
          <a:noFill/>
        </p:spPr>
        <p:txBody>
          <a:bodyPr wrap="none" rtlCol="0">
            <a:spAutoFit/>
          </a:bodyPr>
          <a:lstStyle/>
          <a:p>
            <a:r>
              <a:rPr lang="pt-BR" sz="2000" dirty="0">
                <a:latin typeface="Arial" panose="020B0604020202020204" pitchFamily="34" charset="0"/>
                <a:cs typeface="Arial" panose="020B0604020202020204" pitchFamily="34" charset="0"/>
              </a:rPr>
              <a:t>Alternativa: C</a:t>
            </a:r>
          </a:p>
        </p:txBody>
      </p:sp>
      <p:sp>
        <p:nvSpPr>
          <p:cNvPr id="6" name="CaixaDeTexto 5">
            <a:extLst>
              <a:ext uri="{FF2B5EF4-FFF2-40B4-BE49-F238E27FC236}">
                <a16:creationId xmlns:a16="http://schemas.microsoft.com/office/drawing/2014/main" id="{50C0BF6E-5A47-4BAA-99C2-67EDB22FBB2E}"/>
              </a:ext>
            </a:extLst>
          </p:cNvPr>
          <p:cNvSpPr txBox="1"/>
          <p:nvPr/>
        </p:nvSpPr>
        <p:spPr>
          <a:xfrm>
            <a:off x="9331070" y="6210030"/>
            <a:ext cx="19928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62,44% de acerto</a:t>
            </a:r>
          </a:p>
        </p:txBody>
      </p:sp>
    </p:spTree>
    <p:extLst>
      <p:ext uri="{BB962C8B-B14F-4D97-AF65-F5344CB8AC3E}">
        <p14:creationId xmlns:p14="http://schemas.microsoft.com/office/powerpoint/2010/main" val="122147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additive="base">
                                        <p:cTn id="4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 calcmode="lin" valueType="num">
                                      <p:cBhvr additive="base">
                                        <p:cTn id="4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 calcmode="lin" valueType="num">
                                      <p:cBhvr additive="base">
                                        <p:cTn id="4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 calcmode="lin" valueType="num">
                                      <p:cBhvr additive="base">
                                        <p:cTn id="6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6726331-421D-4BE1-8CA1-9B9D817BF4D9}"/>
              </a:ext>
            </a:extLst>
          </p:cNvPr>
          <p:cNvSpPr>
            <a:spLocks noGrp="1"/>
          </p:cNvSpPr>
          <p:nvPr>
            <p:ph idx="1"/>
          </p:nvPr>
        </p:nvSpPr>
        <p:spPr>
          <a:xfrm>
            <a:off x="675861" y="901148"/>
            <a:ext cx="10677939" cy="5275815"/>
          </a:xfrm>
        </p:spPr>
        <p:txBody>
          <a:bodyPr>
            <a:normAutofit/>
          </a:bodyPr>
          <a:lstStyle/>
          <a:p>
            <a:pPr marL="0" indent="0" algn="ctr">
              <a:buNone/>
            </a:pPr>
            <a:endParaRPr lang="pt-BR" sz="4000" dirty="0">
              <a:latin typeface="Arial" panose="020B0604020202020204" pitchFamily="34" charset="0"/>
              <a:cs typeface="Arial" panose="020B0604020202020204" pitchFamily="34" charset="0"/>
            </a:endParaRPr>
          </a:p>
          <a:p>
            <a:pPr marL="0" indent="0" algn="ctr">
              <a:buNone/>
            </a:pPr>
            <a:endParaRPr lang="pt-BR" sz="4000" dirty="0">
              <a:latin typeface="Arial" panose="020B0604020202020204" pitchFamily="34" charset="0"/>
              <a:cs typeface="Arial" panose="020B0604020202020204" pitchFamily="34" charset="0"/>
            </a:endParaRPr>
          </a:p>
          <a:p>
            <a:pPr marL="0" indent="0" algn="ctr">
              <a:buNone/>
            </a:pPr>
            <a:endParaRPr lang="pt-BR" sz="4000" dirty="0">
              <a:latin typeface="Arial" panose="020B0604020202020204" pitchFamily="34" charset="0"/>
              <a:cs typeface="Arial" panose="020B0604020202020204" pitchFamily="34" charset="0"/>
            </a:endParaRPr>
          </a:p>
          <a:p>
            <a:pPr marL="0" indent="0" algn="ctr">
              <a:buNone/>
            </a:pPr>
            <a:r>
              <a:rPr lang="pt-BR" sz="4000" b="1" dirty="0">
                <a:latin typeface="Arial" panose="020B0604020202020204" pitchFamily="34" charset="0"/>
                <a:cs typeface="Arial" panose="020B0604020202020204" pitchFamily="34" charset="0"/>
              </a:rPr>
              <a:t>Pavimentação do Plano</a:t>
            </a:r>
          </a:p>
        </p:txBody>
      </p:sp>
    </p:spTree>
    <p:extLst>
      <p:ext uri="{BB962C8B-B14F-4D97-AF65-F5344CB8AC3E}">
        <p14:creationId xmlns:p14="http://schemas.microsoft.com/office/powerpoint/2010/main" val="392348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A401521-3BF7-49A0-9E38-7CC460C23B65}"/>
              </a:ext>
            </a:extLst>
          </p:cNvPr>
          <p:cNvSpPr>
            <a:spLocks noGrp="1"/>
          </p:cNvSpPr>
          <p:nvPr>
            <p:ph idx="1"/>
          </p:nvPr>
        </p:nvSpPr>
        <p:spPr>
          <a:xfrm>
            <a:off x="450574" y="490330"/>
            <a:ext cx="10903226" cy="5686633"/>
          </a:xfrm>
        </p:spPr>
        <p:txBody>
          <a:bodyPr/>
          <a:lstStyle/>
          <a:p>
            <a:pPr marL="0" indent="0" algn="just">
              <a:buNone/>
            </a:pPr>
            <a:r>
              <a:rPr lang="pt-BR" b="1" dirty="0">
                <a:latin typeface="Arial" panose="020B0604020202020204" pitchFamily="34" charset="0"/>
                <a:cs typeface="Arial" panose="020B0604020202020204" pitchFamily="34" charset="0"/>
              </a:rPr>
              <a:t>Determinação dos ângulos internos de um polígono regular</a:t>
            </a:r>
          </a:p>
          <a:p>
            <a:pPr marL="0" indent="0" algn="just">
              <a:buNone/>
            </a:pPr>
            <a:r>
              <a:rPr lang="pt-BR" dirty="0">
                <a:latin typeface="Arial" panose="020B0604020202020204" pitchFamily="34" charset="0"/>
                <a:cs typeface="Arial" panose="020B0604020202020204" pitchFamily="34" charset="0"/>
              </a:rPr>
              <a:t>Dado um polígono regular de n lados , podemos dividi-lo em n triângulos conforme a figura abaixo. Como a soma dos ângulos internos de cada um dos triângulos é 180°, ao multiplicar o número de triângulos por 180°, teremos a soma dos ângulos internos de todos eles juntos (180° . n).</a:t>
            </a:r>
          </a:p>
          <a:p>
            <a:pPr marL="0" indent="0" algn="just">
              <a:buNone/>
            </a:pPr>
            <a:endParaRPr lang="pt-BR" b="1" dirty="0">
              <a:latin typeface="Arial" panose="020B06040202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0704FBD-F238-460F-B5A0-EBBE74515ED6}"/>
              </a:ext>
            </a:extLst>
          </p:cNvPr>
          <p:cNvPicPr>
            <a:picLocks noChangeAspect="1"/>
          </p:cNvPicPr>
          <p:nvPr/>
        </p:nvPicPr>
        <p:blipFill>
          <a:blip r:embed="rId2"/>
          <a:stretch>
            <a:fillRect/>
          </a:stretch>
        </p:blipFill>
        <p:spPr>
          <a:xfrm>
            <a:off x="5110369" y="2764029"/>
            <a:ext cx="3503543" cy="3412934"/>
          </a:xfrm>
          <a:prstGeom prst="rect">
            <a:avLst/>
          </a:prstGeom>
        </p:spPr>
      </p:pic>
    </p:spTree>
    <p:extLst>
      <p:ext uri="{BB962C8B-B14F-4D97-AF65-F5344CB8AC3E}">
        <p14:creationId xmlns:p14="http://schemas.microsoft.com/office/powerpoint/2010/main" val="392888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CF85FA0-0F5A-438F-8F5C-4A4C37CEEB14}"/>
              </a:ext>
            </a:extLst>
          </p:cNvPr>
          <p:cNvSpPr>
            <a:spLocks noGrp="1"/>
          </p:cNvSpPr>
          <p:nvPr>
            <p:ph idx="1"/>
          </p:nvPr>
        </p:nvSpPr>
        <p:spPr>
          <a:xfrm>
            <a:off x="583096" y="357809"/>
            <a:ext cx="10770704" cy="5819154"/>
          </a:xfrm>
        </p:spPr>
        <p:txBody>
          <a:bodyPr/>
          <a:lstStyle/>
          <a:p>
            <a:pPr marL="0" indent="0" algn="just">
              <a:buNone/>
            </a:pPr>
            <a:r>
              <a:rPr lang="pt-BR" sz="2500" dirty="0">
                <a:latin typeface="Arial" panose="020B0604020202020204" pitchFamily="34" charset="0"/>
                <a:cs typeface="Arial" panose="020B0604020202020204" pitchFamily="34" charset="0"/>
              </a:rPr>
              <a:t>Se subtrairmos a circunferência que está indicada no centro do polígono, teremos a soma dos ângulos internos deste (180°. n – 360°). Como o polígono é regular (seus ângulos internos têm a mesma medida), ao dividir a soma dos seus ângulos internos pelo número de ângulos, teremos quanto mede cada um deles. Logo, a expressão que nos fornece o ângulo interno de um polígono regular de n lados é:</a:t>
            </a:r>
          </a:p>
          <a:p>
            <a:pPr marL="0" indent="0">
              <a:buNone/>
            </a:pPr>
            <a:endParaRPr lang="pt-BR" dirty="0"/>
          </a:p>
        </p:txBody>
      </p:sp>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D6926137-DEB6-480A-B8C7-E510A9307A35}"/>
                  </a:ext>
                </a:extLst>
              </p:cNvPr>
              <p:cNvSpPr txBox="1"/>
              <p:nvPr/>
            </p:nvSpPr>
            <p:spPr>
              <a:xfrm>
                <a:off x="6151166" y="4008783"/>
                <a:ext cx="3490945" cy="7228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2500" i="1" smtClean="0">
                              <a:latin typeface="Cambria Math" panose="02040503050406030204" pitchFamily="18" charset="0"/>
                            </a:rPr>
                          </m:ctrlPr>
                        </m:sSubPr>
                        <m:e>
                          <m:r>
                            <a:rPr lang="pt-BR" sz="2500" b="0" i="1" smtClean="0">
                              <a:latin typeface="Cambria Math" panose="02040503050406030204" pitchFamily="18" charset="0"/>
                            </a:rPr>
                            <m:t>𝑎</m:t>
                          </m:r>
                        </m:e>
                        <m:sub>
                          <m:r>
                            <a:rPr lang="pt-BR" sz="2500" b="0" i="1" smtClean="0">
                              <a:latin typeface="Cambria Math" panose="02040503050406030204" pitchFamily="18" charset="0"/>
                            </a:rPr>
                            <m:t>𝑛</m:t>
                          </m:r>
                        </m:sub>
                      </m:sSub>
                      <m:r>
                        <a:rPr lang="pt-BR" sz="2500" b="0" i="1" smtClean="0">
                          <a:latin typeface="Cambria Math" panose="02040503050406030204" pitchFamily="18" charset="0"/>
                        </a:rPr>
                        <m:t>= </m:t>
                      </m:r>
                      <m:f>
                        <m:fPr>
                          <m:ctrlPr>
                            <a:rPr lang="pt-BR" sz="2500" b="0" i="1" smtClean="0">
                              <a:latin typeface="Cambria Math" panose="02040503050406030204" pitchFamily="18" charset="0"/>
                            </a:rPr>
                          </m:ctrlPr>
                        </m:fPr>
                        <m:num>
                          <m:r>
                            <a:rPr lang="pt-BR" sz="2500" b="0" i="1" smtClean="0">
                              <a:latin typeface="Cambria Math" panose="02040503050406030204" pitchFamily="18" charset="0"/>
                            </a:rPr>
                            <m:t>180.</m:t>
                          </m:r>
                          <m:r>
                            <a:rPr lang="pt-BR" sz="2500" b="0" i="1" smtClean="0">
                              <a:latin typeface="Cambria Math" panose="02040503050406030204" pitchFamily="18" charset="0"/>
                            </a:rPr>
                            <m:t>𝑛</m:t>
                          </m:r>
                          <m:r>
                            <a:rPr lang="pt-BR" sz="2500" b="0" i="1" smtClean="0">
                              <a:latin typeface="Cambria Math" panose="02040503050406030204" pitchFamily="18" charset="0"/>
                            </a:rPr>
                            <m:t> −360 </m:t>
                          </m:r>
                        </m:num>
                        <m:den>
                          <m:r>
                            <a:rPr lang="pt-BR" sz="2500" b="0" i="1" smtClean="0">
                              <a:latin typeface="Cambria Math" panose="02040503050406030204" pitchFamily="18" charset="0"/>
                            </a:rPr>
                            <m:t>𝑛</m:t>
                          </m:r>
                        </m:den>
                      </m:f>
                    </m:oMath>
                  </m:oMathPara>
                </a14:m>
                <a:endParaRPr lang="pt-BR" sz="2500" dirty="0"/>
              </a:p>
            </p:txBody>
          </p:sp>
        </mc:Choice>
        <mc:Fallback xmlns="">
          <p:sp>
            <p:nvSpPr>
              <p:cNvPr id="4" name="CaixaDeTexto 3">
                <a:extLst>
                  <a:ext uri="{FF2B5EF4-FFF2-40B4-BE49-F238E27FC236}">
                    <a16:creationId xmlns:a16="http://schemas.microsoft.com/office/drawing/2014/main" id="{D6926137-DEB6-480A-B8C7-E510A9307A35}"/>
                  </a:ext>
                </a:extLst>
              </p:cNvPr>
              <p:cNvSpPr txBox="1">
                <a:spLocks noRot="1" noChangeAspect="1" noMove="1" noResize="1" noEditPoints="1" noAdjustHandles="1" noChangeArrowheads="1" noChangeShapeType="1" noTextEdit="1"/>
              </p:cNvSpPr>
              <p:nvPr/>
            </p:nvSpPr>
            <p:spPr>
              <a:xfrm>
                <a:off x="6151166" y="4008783"/>
                <a:ext cx="3490945" cy="722827"/>
              </a:xfrm>
              <a:prstGeom prst="rect">
                <a:avLst/>
              </a:prstGeom>
              <a:blipFill>
                <a:blip r:embed="rId2"/>
                <a:stretch>
                  <a:fillRect/>
                </a:stretch>
              </a:blipFill>
            </p:spPr>
            <p:txBody>
              <a:bodyPr/>
              <a:lstStyle/>
              <a:p>
                <a:r>
                  <a:rPr lang="pt-BR">
                    <a:noFill/>
                  </a:rPr>
                  <a:t> </a:t>
                </a:r>
              </a:p>
            </p:txBody>
          </p:sp>
        </mc:Fallback>
      </mc:AlternateContent>
      <p:pic>
        <p:nvPicPr>
          <p:cNvPr id="5" name="Imagem 4">
            <a:extLst>
              <a:ext uri="{FF2B5EF4-FFF2-40B4-BE49-F238E27FC236}">
                <a16:creationId xmlns:a16="http://schemas.microsoft.com/office/drawing/2014/main" id="{5FE6A257-EBEA-4F8B-B891-A2F2CA26D79B}"/>
              </a:ext>
            </a:extLst>
          </p:cNvPr>
          <p:cNvPicPr>
            <a:picLocks noChangeAspect="1"/>
          </p:cNvPicPr>
          <p:nvPr/>
        </p:nvPicPr>
        <p:blipFill>
          <a:blip r:embed="rId3"/>
          <a:stretch>
            <a:fillRect/>
          </a:stretch>
        </p:blipFill>
        <p:spPr>
          <a:xfrm>
            <a:off x="935934" y="2562515"/>
            <a:ext cx="3503543" cy="3412934"/>
          </a:xfrm>
          <a:prstGeom prst="rect">
            <a:avLst/>
          </a:prstGeom>
        </p:spPr>
      </p:pic>
    </p:spTree>
    <p:extLst>
      <p:ext uri="{BB962C8B-B14F-4D97-AF65-F5344CB8AC3E}">
        <p14:creationId xmlns:p14="http://schemas.microsoft.com/office/powerpoint/2010/main" val="140756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E1438771-6428-4C09-931A-D0B000D793EF}"/>
              </a:ext>
            </a:extLst>
          </p:cNvPr>
          <p:cNvSpPr>
            <a:spLocks noGrp="1"/>
          </p:cNvSpPr>
          <p:nvPr>
            <p:ph idx="1"/>
          </p:nvPr>
        </p:nvSpPr>
        <p:spPr>
          <a:xfrm>
            <a:off x="503582" y="526048"/>
            <a:ext cx="11211340" cy="5874751"/>
          </a:xfrm>
        </p:spPr>
        <p:txBody>
          <a:bodyPr/>
          <a:lstStyle/>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As pavimentações do plano por polígonos consiste no recobrimento de uma região plana sem que haja espaços ou sobreposição entre os polígonos . (BICUDO, 2010, p. 197)</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Trataremos na OT, apenas as pavimentações compostas por polígonos regulares.</a:t>
            </a:r>
          </a:p>
        </p:txBody>
      </p:sp>
    </p:spTree>
    <p:extLst>
      <p:ext uri="{BB962C8B-B14F-4D97-AF65-F5344CB8AC3E}">
        <p14:creationId xmlns:p14="http://schemas.microsoft.com/office/powerpoint/2010/main" val="292750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8BAFF1D-E101-442B-BF7C-9C1372692806}"/>
              </a:ext>
            </a:extLst>
          </p:cNvPr>
          <p:cNvSpPr>
            <a:spLocks noGrp="1"/>
          </p:cNvSpPr>
          <p:nvPr>
            <p:ph idx="1"/>
          </p:nvPr>
        </p:nvSpPr>
        <p:spPr>
          <a:xfrm>
            <a:off x="596348" y="795130"/>
            <a:ext cx="10691191" cy="5660128"/>
          </a:xfrm>
        </p:spPr>
        <p:txBody>
          <a:bodyPr>
            <a:normAutofit/>
          </a:bodyPr>
          <a:lstStyle/>
          <a:p>
            <a:pPr marL="0" indent="0" algn="just">
              <a:buNone/>
            </a:pPr>
            <a:r>
              <a:rPr lang="pt-BR" sz="2600" dirty="0">
                <a:latin typeface="Arial" panose="020B0604020202020204" pitchFamily="34" charset="0"/>
                <a:cs typeface="Arial" panose="020B0604020202020204" pitchFamily="34" charset="0"/>
              </a:rPr>
              <a:t>A Geometria envolve o estudo de um amplo conjunto de conceitos e procedimentos necessários para resolver problemas do mundo físico e de diferentes áreas do conhecimento. Assim, nessa unidade temática, estudar posição e deslocamentos no espaço, formas e relações entre elementos de figuras planas e espaciais pode desenvolver o pensamento geométrico dos alunos. Esse pensamento é necessário para investigar propriedades, fazer conjecturas e produzir argumentos geométricos convincentes. É importante, também, considerar o aspecto funcional que deve estar presente no estudo da Geometria: as transformações geométricas, sobretudo as simetrias. As ideias matemáticas fundamentais associadas a essa temática são, principalmente, construção, representação e interdependência. (BNCC, 2017, p.271)</a:t>
            </a:r>
          </a:p>
        </p:txBody>
      </p:sp>
    </p:spTree>
    <p:extLst>
      <p:ext uri="{BB962C8B-B14F-4D97-AF65-F5344CB8AC3E}">
        <p14:creationId xmlns:p14="http://schemas.microsoft.com/office/powerpoint/2010/main" val="2280797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a:extLst>
              <a:ext uri="{FF2B5EF4-FFF2-40B4-BE49-F238E27FC236}">
                <a16:creationId xmlns:a16="http://schemas.microsoft.com/office/drawing/2014/main" id="{24625470-2E97-4AD9-99C5-47A67107BB6E}"/>
              </a:ext>
            </a:extLst>
          </p:cNvPr>
          <p:cNvSpPr>
            <a:spLocks noGrp="1"/>
          </p:cNvSpPr>
          <p:nvPr>
            <p:ph idx="1"/>
          </p:nvPr>
        </p:nvSpPr>
        <p:spPr>
          <a:xfrm>
            <a:off x="490329" y="463826"/>
            <a:ext cx="11385275" cy="5870713"/>
          </a:xfrm>
        </p:spPr>
        <p:txBody>
          <a:bodyPr/>
          <a:lstStyle/>
          <a:p>
            <a:pPr marL="0" indent="0" algn="just">
              <a:buNone/>
            </a:pPr>
            <a:r>
              <a:rPr lang="pt-BR" sz="2500" dirty="0">
                <a:latin typeface="Arial" panose="020B0604020202020204" pitchFamily="34" charset="0"/>
                <a:cs typeface="Arial" panose="020B0604020202020204" pitchFamily="34" charset="0"/>
              </a:rPr>
              <a:t>Para facilitar a identificação, cada pavimentação é denotada da mesma forma que o arranjo que a origina. (BICUDO, 2010, p. 197)</a:t>
            </a:r>
          </a:p>
          <a:p>
            <a:pPr marL="0" indent="0" algn="just">
              <a:buNone/>
            </a:pPr>
            <a:r>
              <a:rPr lang="pt-BR" sz="2500" dirty="0">
                <a:latin typeface="Arial" panose="020B0604020202020204" pitchFamily="34" charset="0"/>
                <a:cs typeface="Arial" panose="020B0604020202020204" pitchFamily="34" charset="0"/>
              </a:rPr>
              <a:t>Exemplo:</a:t>
            </a:r>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r>
              <a:rPr lang="pt-BR" dirty="0"/>
              <a:t> </a:t>
            </a:r>
          </a:p>
          <a:p>
            <a:pPr marL="0" indent="0">
              <a:buNone/>
            </a:pPr>
            <a:endParaRPr lang="pt-BR" dirty="0"/>
          </a:p>
        </p:txBody>
      </p:sp>
      <p:pic>
        <p:nvPicPr>
          <p:cNvPr id="8" name="Imagem 7">
            <a:extLst>
              <a:ext uri="{FF2B5EF4-FFF2-40B4-BE49-F238E27FC236}">
                <a16:creationId xmlns:a16="http://schemas.microsoft.com/office/drawing/2014/main" id="{4F109CED-171C-4083-98B7-C47FD33067EF}"/>
              </a:ext>
            </a:extLst>
          </p:cNvPr>
          <p:cNvPicPr>
            <a:picLocks noChangeAspect="1"/>
          </p:cNvPicPr>
          <p:nvPr/>
        </p:nvPicPr>
        <p:blipFill>
          <a:blip r:embed="rId2"/>
          <a:stretch>
            <a:fillRect/>
          </a:stretch>
        </p:blipFill>
        <p:spPr>
          <a:xfrm>
            <a:off x="4160901" y="1651777"/>
            <a:ext cx="2518195" cy="3151703"/>
          </a:xfrm>
          <a:prstGeom prst="rect">
            <a:avLst/>
          </a:prstGeom>
        </p:spPr>
      </p:pic>
      <p:sp>
        <p:nvSpPr>
          <p:cNvPr id="9" name="CaixaDeTexto 8">
            <a:extLst>
              <a:ext uri="{FF2B5EF4-FFF2-40B4-BE49-F238E27FC236}">
                <a16:creationId xmlns:a16="http://schemas.microsoft.com/office/drawing/2014/main" id="{B5F7CAAB-A6B6-40E4-AF0F-1527D7E72C2B}"/>
              </a:ext>
            </a:extLst>
          </p:cNvPr>
          <p:cNvSpPr txBox="1"/>
          <p:nvPr/>
        </p:nvSpPr>
        <p:spPr>
          <a:xfrm>
            <a:off x="316395" y="5319387"/>
            <a:ext cx="11211340" cy="861774"/>
          </a:xfrm>
          <a:prstGeom prst="rect">
            <a:avLst/>
          </a:prstGeom>
          <a:noFill/>
        </p:spPr>
        <p:txBody>
          <a:bodyPr wrap="square" rtlCol="0">
            <a:spAutoFit/>
          </a:bodyPr>
          <a:lstStyle/>
          <a:p>
            <a:pPr algn="just"/>
            <a:r>
              <a:rPr lang="pt-BR" sz="2500" dirty="0">
                <a:latin typeface="Arial" panose="020B0604020202020204" pitchFamily="34" charset="0"/>
                <a:cs typeface="Arial" panose="020B0604020202020204" pitchFamily="34" charset="0"/>
              </a:rPr>
              <a:t>No exemplo dado, temos a pavimentação (4,8,8), cujos dígitos referem-se ao número de lados dos polígonos que a compõem. (BICUDO, 2010, p. 197)</a:t>
            </a:r>
          </a:p>
        </p:txBody>
      </p:sp>
    </p:spTree>
    <p:extLst>
      <p:ext uri="{BB962C8B-B14F-4D97-AF65-F5344CB8AC3E}">
        <p14:creationId xmlns:p14="http://schemas.microsoft.com/office/powerpoint/2010/main" val="294670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6C85FCC7-CD70-4CB7-848A-85079239132C}"/>
              </a:ext>
            </a:extLst>
          </p:cNvPr>
          <p:cNvSpPr txBox="1"/>
          <p:nvPr/>
        </p:nvSpPr>
        <p:spPr>
          <a:xfrm>
            <a:off x="437322" y="344557"/>
            <a:ext cx="11171581" cy="5863144"/>
          </a:xfrm>
          <a:prstGeom prst="rect">
            <a:avLst/>
          </a:prstGeom>
          <a:noFill/>
        </p:spPr>
        <p:txBody>
          <a:bodyPr wrap="square" rtlCol="0">
            <a:spAutoFit/>
          </a:bodyPr>
          <a:lstStyle/>
          <a:p>
            <a:pPr algn="just"/>
            <a:r>
              <a:rPr lang="pt-BR" sz="2500" dirty="0">
                <a:latin typeface="Arial" panose="020B0604020202020204" pitchFamily="34" charset="0"/>
                <a:cs typeface="Arial" panose="020B0604020202020204" pitchFamily="34" charset="0"/>
              </a:rPr>
              <a:t>Existem oito pavimentações formadas por um único tipo de arranjo composto por mais de um tipo de polígono regular. Elas são denominadas pavimentações semirregulares do plano. São elas (3,12,12), (4,6,12), (4,8,8), (3,6,3,6), (3,4,6,4), (3,3,4,3,4), (3,3,3,4,4) e (3,3,3,3,6). (BICUDO, 2010, p. 197)</a:t>
            </a:r>
          </a:p>
          <a:p>
            <a:pPr algn="just"/>
            <a:endParaRPr lang="pt-BR" sz="2500" dirty="0">
              <a:latin typeface="Arial" panose="020B0604020202020204" pitchFamily="34" charset="0"/>
              <a:cs typeface="Arial" panose="020B0604020202020204" pitchFamily="34" charset="0"/>
            </a:endParaRPr>
          </a:p>
          <a:p>
            <a:pPr algn="just"/>
            <a:endParaRPr lang="pt-BR" sz="2500" dirty="0">
              <a:latin typeface="Arial" panose="020B0604020202020204" pitchFamily="34" charset="0"/>
              <a:cs typeface="Arial" panose="020B0604020202020204" pitchFamily="34" charset="0"/>
            </a:endParaRPr>
          </a:p>
          <a:p>
            <a:pPr algn="just"/>
            <a:r>
              <a:rPr lang="pt-BR" sz="2500" dirty="0">
                <a:latin typeface="Arial" panose="020B0604020202020204" pitchFamily="34" charset="0"/>
                <a:cs typeface="Arial" panose="020B0604020202020204" pitchFamily="34" charset="0"/>
              </a:rPr>
              <a:t>Existem apenas três pavimentações constituídas por um único tipo de polígono regular: a (3,3,3,3,3,3), formada por seis triângulos equiláteros ao redor de um nó; a (4,4,4,4), formada por quadrados; e a (6,6,6), por três hexágonos. São denominadas pavimentações regulares do plano. (BICUDO, 2010, p. 198)</a:t>
            </a:r>
          </a:p>
          <a:p>
            <a:r>
              <a:rPr lang="pt-BR" sz="2500" dirty="0">
                <a:latin typeface="Arial" panose="020B0604020202020204" pitchFamily="34" charset="0"/>
                <a:cs typeface="Arial" panose="020B0604020202020204" pitchFamily="34" charset="0"/>
              </a:rPr>
              <a:t>  </a:t>
            </a:r>
          </a:p>
          <a:p>
            <a:endParaRPr lang="pt-BR" sz="2500" dirty="0">
              <a:latin typeface="Arial" panose="020B0604020202020204" pitchFamily="34" charset="0"/>
              <a:cs typeface="Arial" panose="020B0604020202020204" pitchFamily="34" charset="0"/>
            </a:endParaRPr>
          </a:p>
          <a:p>
            <a:endParaRPr lang="pt-BR"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9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7418851-6CE3-40E6-885E-03383C624083}"/>
              </a:ext>
            </a:extLst>
          </p:cNvPr>
          <p:cNvSpPr>
            <a:spLocks noGrp="1"/>
          </p:cNvSpPr>
          <p:nvPr>
            <p:ph idx="1"/>
          </p:nvPr>
        </p:nvSpPr>
        <p:spPr>
          <a:xfrm>
            <a:off x="543339" y="516835"/>
            <a:ext cx="10810461" cy="5660128"/>
          </a:xfrm>
        </p:spPr>
        <p:txBody>
          <a:bodyPr>
            <a:normAutofit fontScale="92500" lnSpcReduction="20000"/>
          </a:bodyPr>
          <a:lstStyle/>
          <a:p>
            <a:pPr marL="0" indent="0">
              <a:buNone/>
            </a:pPr>
            <a:r>
              <a:rPr lang="pt-BR" b="1" dirty="0">
                <a:latin typeface="Arial" panose="020B0604020202020204" pitchFamily="34" charset="0"/>
                <a:cs typeface="Arial" panose="020B0604020202020204" pitchFamily="34" charset="0"/>
              </a:rPr>
              <a:t>Atividade </a:t>
            </a:r>
          </a:p>
          <a:p>
            <a:pPr marL="0" indent="0">
              <a:buNone/>
            </a:pPr>
            <a:r>
              <a:rPr lang="pt-BR" b="1" dirty="0">
                <a:latin typeface="Arial" panose="020B0604020202020204" pitchFamily="34" charset="0"/>
                <a:cs typeface="Arial" panose="020B0604020202020204" pitchFamily="34" charset="0"/>
              </a:rPr>
              <a:t>Material</a:t>
            </a:r>
            <a:endParaRPr lang="pt-BR" dirty="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Para cada grupo recortar cerca de: </a:t>
            </a:r>
          </a:p>
          <a:p>
            <a:pPr marL="0" indent="0">
              <a:buNone/>
            </a:pP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18 triângulos, 15 quadrados, 4 pentágonos, 3 hexágonos e 2 octógonos.</a:t>
            </a:r>
          </a:p>
          <a:p>
            <a:endParaRPr lang="pt-BR" dirty="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Ângulos internos de cada uma das figuras são:</a:t>
            </a:r>
          </a:p>
          <a:p>
            <a:pPr marL="0" indent="0">
              <a:buNone/>
            </a:pPr>
            <a:endParaRPr lang="pt-BR" dirty="0">
              <a:latin typeface="Arial" panose="020B0604020202020204" pitchFamily="34" charset="0"/>
              <a:cs typeface="Arial" panose="020B0604020202020204" pitchFamily="34" charset="0"/>
            </a:endParaRPr>
          </a:p>
          <a:p>
            <a:r>
              <a:rPr lang="pt-BR" dirty="0">
                <a:latin typeface="Arial" panose="020B0604020202020204" pitchFamily="34" charset="0"/>
                <a:cs typeface="Arial" panose="020B0604020202020204" pitchFamily="34" charset="0"/>
              </a:rPr>
              <a:t> Triângulo: 60°</a:t>
            </a:r>
          </a:p>
          <a:p>
            <a:r>
              <a:rPr lang="pt-BR" dirty="0">
                <a:latin typeface="Arial" panose="020B0604020202020204" pitchFamily="34" charset="0"/>
                <a:cs typeface="Arial" panose="020B0604020202020204" pitchFamily="34" charset="0"/>
              </a:rPr>
              <a:t> Quadrado: 90°</a:t>
            </a:r>
          </a:p>
          <a:p>
            <a:r>
              <a:rPr lang="pt-BR" dirty="0">
                <a:latin typeface="Arial" panose="020B0604020202020204" pitchFamily="34" charset="0"/>
                <a:cs typeface="Arial" panose="020B0604020202020204" pitchFamily="34" charset="0"/>
              </a:rPr>
              <a:t> Pentágono: 108°</a:t>
            </a:r>
          </a:p>
          <a:p>
            <a:r>
              <a:rPr lang="pt-BR" dirty="0">
                <a:latin typeface="Arial" panose="020B0604020202020204" pitchFamily="34" charset="0"/>
                <a:cs typeface="Arial" panose="020B0604020202020204" pitchFamily="34" charset="0"/>
              </a:rPr>
              <a:t> Hexágono: 120°</a:t>
            </a:r>
          </a:p>
          <a:p>
            <a:r>
              <a:rPr lang="pt-BR" dirty="0">
                <a:latin typeface="Arial" panose="020B0604020202020204" pitchFamily="34" charset="0"/>
                <a:cs typeface="Arial" panose="020B0604020202020204" pitchFamily="34" charset="0"/>
              </a:rPr>
              <a:t> Octógono: 135°</a:t>
            </a:r>
          </a:p>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17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E334019-4B93-4749-A6F4-80AB8DD037B2}"/>
              </a:ext>
            </a:extLst>
          </p:cNvPr>
          <p:cNvSpPr>
            <a:spLocks noGrp="1"/>
          </p:cNvSpPr>
          <p:nvPr>
            <p:ph idx="1"/>
          </p:nvPr>
        </p:nvSpPr>
        <p:spPr>
          <a:xfrm>
            <a:off x="278296" y="304800"/>
            <a:ext cx="11595652" cy="6175513"/>
          </a:xfrm>
        </p:spPr>
        <p:txBody>
          <a:bodyPr>
            <a:normAutofit fontScale="92500" lnSpcReduction="10000"/>
          </a:bodyPr>
          <a:lstStyle/>
          <a:p>
            <a:pPr marL="0" indent="0" algn="just">
              <a:lnSpc>
                <a:spcPct val="150000"/>
              </a:lnSpc>
              <a:spcBef>
                <a:spcPts val="0"/>
              </a:spcBef>
              <a:buNone/>
            </a:pPr>
            <a:r>
              <a:rPr lang="pt-BR" b="1" dirty="0">
                <a:latin typeface="Arial" panose="020B0604020202020204" pitchFamily="34" charset="0"/>
                <a:cs typeface="Arial" panose="020B0604020202020204" pitchFamily="34" charset="0"/>
              </a:rPr>
              <a:t>Atividades: </a:t>
            </a:r>
          </a:p>
          <a:p>
            <a:pPr marL="0" indent="0" algn="just">
              <a:lnSpc>
                <a:spcPct val="110000"/>
              </a:lnSpc>
              <a:spcBef>
                <a:spcPts val="0"/>
              </a:spcBef>
              <a:buNone/>
            </a:pPr>
            <a:r>
              <a:rPr lang="pt-BR" dirty="0">
                <a:latin typeface="Arial" panose="020B0604020202020204" pitchFamily="34" charset="0"/>
                <a:cs typeface="Arial" panose="020B0604020202020204" pitchFamily="34" charset="0"/>
              </a:rPr>
              <a:t>1 - Você consegue criar algum ladrilho usando apenas um tipo dos polígonos congruentes entre si? Com quais deles isso é possível?</a:t>
            </a:r>
          </a:p>
          <a:p>
            <a:pPr marL="0" indent="0" algn="just">
              <a:lnSpc>
                <a:spcPct val="110000"/>
              </a:lnSpc>
              <a:spcBef>
                <a:spcPts val="0"/>
              </a:spcBef>
              <a:buNone/>
            </a:pPr>
            <a:endParaRPr lang="pt-BR" dirty="0">
              <a:latin typeface="Arial" panose="020B0604020202020204" pitchFamily="34" charset="0"/>
              <a:cs typeface="Arial" panose="020B0604020202020204" pitchFamily="34" charset="0"/>
            </a:endParaRPr>
          </a:p>
          <a:p>
            <a:pPr marL="0" indent="0" algn="just">
              <a:lnSpc>
                <a:spcPct val="150000"/>
              </a:lnSpc>
              <a:spcBef>
                <a:spcPts val="0"/>
              </a:spcBef>
              <a:buNone/>
            </a:pPr>
            <a:r>
              <a:rPr lang="pt-BR" dirty="0">
                <a:latin typeface="Arial" panose="020B0604020202020204" pitchFamily="34" charset="0"/>
                <a:cs typeface="Arial" panose="020B0604020202020204" pitchFamily="34" charset="0"/>
              </a:rPr>
              <a:t>2 - É possível ladrilhar o plano apenas com pentágonos?</a:t>
            </a:r>
          </a:p>
          <a:p>
            <a:pPr marL="0" indent="0" algn="just">
              <a:lnSpc>
                <a:spcPct val="150000"/>
              </a:lnSpc>
              <a:spcBef>
                <a:spcPts val="0"/>
              </a:spcBef>
              <a:buNone/>
            </a:pPr>
            <a:endParaRPr lang="pt-BR" dirty="0">
              <a:latin typeface="Arial" panose="020B0604020202020204" pitchFamily="34" charset="0"/>
              <a:cs typeface="Arial" panose="020B0604020202020204" pitchFamily="34" charset="0"/>
            </a:endParaRPr>
          </a:p>
          <a:p>
            <a:pPr marL="0" indent="0" algn="just">
              <a:lnSpc>
                <a:spcPct val="100000"/>
              </a:lnSpc>
              <a:spcBef>
                <a:spcPts val="0"/>
              </a:spcBef>
              <a:buNone/>
            </a:pPr>
            <a:r>
              <a:rPr lang="pt-BR" dirty="0">
                <a:latin typeface="Arial" panose="020B0604020202020204" pitchFamily="34" charset="0"/>
                <a:cs typeface="Arial" panose="020B0604020202020204" pitchFamily="34" charset="0"/>
              </a:rPr>
              <a:t>3 - É possível ladrilhar o plano com dois tipos de polígonos diferentes? Quais você utilizou?</a:t>
            </a:r>
          </a:p>
          <a:p>
            <a:pPr marL="0" indent="0" algn="just">
              <a:lnSpc>
                <a:spcPct val="100000"/>
              </a:lnSpc>
              <a:spcBef>
                <a:spcPts val="0"/>
              </a:spcBef>
              <a:buNone/>
            </a:pPr>
            <a:endParaRPr lang="pt-BR" dirty="0">
              <a:latin typeface="Arial" panose="020B0604020202020204" pitchFamily="34" charset="0"/>
              <a:cs typeface="Arial" panose="020B0604020202020204" pitchFamily="34" charset="0"/>
            </a:endParaRPr>
          </a:p>
          <a:p>
            <a:pPr marL="0" indent="0" algn="just">
              <a:lnSpc>
                <a:spcPct val="100000"/>
              </a:lnSpc>
              <a:spcBef>
                <a:spcPts val="0"/>
              </a:spcBef>
              <a:buNone/>
            </a:pPr>
            <a:r>
              <a:rPr lang="pt-BR" dirty="0">
                <a:latin typeface="Arial" panose="020B0604020202020204" pitchFamily="34" charset="0"/>
                <a:cs typeface="Arial" panose="020B0604020202020204" pitchFamily="34" charset="0"/>
              </a:rPr>
              <a:t>4 - É possível ladrilhar o plano utilizando 3 polígonos diferentes? Se sim, com quais?</a:t>
            </a:r>
          </a:p>
          <a:p>
            <a:pPr marL="0" indent="0" algn="just">
              <a:lnSpc>
                <a:spcPct val="100000"/>
              </a:lnSpc>
              <a:spcBef>
                <a:spcPts val="0"/>
              </a:spcBef>
              <a:buNone/>
            </a:pPr>
            <a:endParaRPr lang="pt-BR" dirty="0">
              <a:latin typeface="Arial" panose="020B0604020202020204" pitchFamily="34" charset="0"/>
              <a:cs typeface="Arial" panose="020B0604020202020204" pitchFamily="34" charset="0"/>
            </a:endParaRPr>
          </a:p>
          <a:p>
            <a:pPr marL="0" indent="0" algn="just">
              <a:lnSpc>
                <a:spcPct val="100000"/>
              </a:lnSpc>
              <a:spcBef>
                <a:spcPts val="0"/>
              </a:spcBef>
              <a:buNone/>
            </a:pPr>
            <a:r>
              <a:rPr lang="pt-BR" dirty="0">
                <a:latin typeface="Arial" panose="020B0604020202020204" pitchFamily="34" charset="0"/>
                <a:cs typeface="Arial" panose="020B0604020202020204" pitchFamily="34" charset="0"/>
              </a:rPr>
              <a:t>5 - Tente ladrilhar o plano utilizando quatro tipos de polígono. É possível? Se sim, qual o ladrilho que você montou?</a:t>
            </a:r>
          </a:p>
        </p:txBody>
      </p:sp>
    </p:spTree>
    <p:extLst>
      <p:ext uri="{BB962C8B-B14F-4D97-AF65-F5344CB8AC3E}">
        <p14:creationId xmlns:p14="http://schemas.microsoft.com/office/powerpoint/2010/main" val="202726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6F6F8A2C-6915-4759-BDA7-EE3EF6F195C1}"/>
              </a:ext>
            </a:extLst>
          </p:cNvPr>
          <p:cNvSpPr>
            <a:spLocks noGrp="1"/>
          </p:cNvSpPr>
          <p:nvPr>
            <p:ph idx="1"/>
          </p:nvPr>
        </p:nvSpPr>
        <p:spPr>
          <a:xfrm>
            <a:off x="530087" y="424070"/>
            <a:ext cx="10823713" cy="5752893"/>
          </a:xfrm>
        </p:spPr>
        <p:txBody>
          <a:bodyPr>
            <a:normAutofit/>
          </a:bodyPr>
          <a:lstStyle/>
          <a:p>
            <a:pPr marL="0" indent="0">
              <a:buNone/>
            </a:pPr>
            <a:endParaRPr lang="pt-BR" sz="2600" dirty="0">
              <a:latin typeface="Arial" panose="020B0604020202020204" pitchFamily="34" charset="0"/>
              <a:cs typeface="Arial" panose="020B0604020202020204" pitchFamily="34" charset="0"/>
            </a:endParaRPr>
          </a:p>
          <a:p>
            <a:pPr marL="0" indent="0">
              <a:buNone/>
            </a:pPr>
            <a:r>
              <a:rPr lang="pt-BR" sz="2600" dirty="0">
                <a:latin typeface="Arial" panose="020B0604020202020204" pitchFamily="34" charset="0"/>
                <a:cs typeface="Arial" panose="020B0604020202020204" pitchFamily="34" charset="0"/>
              </a:rPr>
              <a:t>1 - Quadrados, triângulos e hexágonos</a:t>
            </a: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lgn="just">
              <a:buNone/>
            </a:pPr>
            <a:r>
              <a:rPr lang="pt-BR" sz="2600" dirty="0">
                <a:latin typeface="Arial" panose="020B0604020202020204" pitchFamily="34" charset="0"/>
                <a:cs typeface="Arial" panose="020B0604020202020204" pitchFamily="34" charset="0"/>
              </a:rPr>
              <a:t>2 - Não podemos ladrilhar o plano apenas com pentágonos, pois cada um de seus ângulos internos tem 108° e não conseguimos chegar nos 360° fazendo somas inteiras desse ângulo. </a:t>
            </a:r>
          </a:p>
        </p:txBody>
      </p:sp>
      <p:pic>
        <p:nvPicPr>
          <p:cNvPr id="4" name="Imagem 3">
            <a:extLst>
              <a:ext uri="{FF2B5EF4-FFF2-40B4-BE49-F238E27FC236}">
                <a16:creationId xmlns:a16="http://schemas.microsoft.com/office/drawing/2014/main" id="{F9EBF549-762B-42D3-99B3-47C7106EAB53}"/>
              </a:ext>
            </a:extLst>
          </p:cNvPr>
          <p:cNvPicPr>
            <a:picLocks noChangeAspect="1"/>
          </p:cNvPicPr>
          <p:nvPr/>
        </p:nvPicPr>
        <p:blipFill>
          <a:blip r:embed="rId2"/>
          <a:stretch>
            <a:fillRect/>
          </a:stretch>
        </p:blipFill>
        <p:spPr>
          <a:xfrm>
            <a:off x="807513" y="1538549"/>
            <a:ext cx="2341155" cy="1890451"/>
          </a:xfrm>
          <a:prstGeom prst="rect">
            <a:avLst/>
          </a:prstGeom>
        </p:spPr>
      </p:pic>
      <p:pic>
        <p:nvPicPr>
          <p:cNvPr id="5" name="Imagem 4">
            <a:extLst>
              <a:ext uri="{FF2B5EF4-FFF2-40B4-BE49-F238E27FC236}">
                <a16:creationId xmlns:a16="http://schemas.microsoft.com/office/drawing/2014/main" id="{FF96F273-014F-4B8C-B020-7AEC6F518695}"/>
              </a:ext>
            </a:extLst>
          </p:cNvPr>
          <p:cNvPicPr>
            <a:picLocks noChangeAspect="1"/>
          </p:cNvPicPr>
          <p:nvPr/>
        </p:nvPicPr>
        <p:blipFill>
          <a:blip r:embed="rId3"/>
          <a:stretch>
            <a:fillRect/>
          </a:stretch>
        </p:blipFill>
        <p:spPr>
          <a:xfrm>
            <a:off x="3607805" y="1748968"/>
            <a:ext cx="4217701" cy="1680032"/>
          </a:xfrm>
          <a:prstGeom prst="rect">
            <a:avLst/>
          </a:prstGeom>
        </p:spPr>
      </p:pic>
    </p:spTree>
    <p:extLst>
      <p:ext uri="{BB962C8B-B14F-4D97-AF65-F5344CB8AC3E}">
        <p14:creationId xmlns:p14="http://schemas.microsoft.com/office/powerpoint/2010/main" val="242947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597B66B-435B-463A-995B-B023CC993D35}"/>
              </a:ext>
            </a:extLst>
          </p:cNvPr>
          <p:cNvSpPr>
            <a:spLocks noGrp="1"/>
          </p:cNvSpPr>
          <p:nvPr>
            <p:ph idx="1"/>
          </p:nvPr>
        </p:nvSpPr>
        <p:spPr>
          <a:xfrm>
            <a:off x="424070" y="463826"/>
            <a:ext cx="10929730" cy="5713137"/>
          </a:xfrm>
        </p:spPr>
        <p:txBody>
          <a:bodyPr/>
          <a:lstStyle/>
          <a:p>
            <a:pPr marL="0" indent="0" algn="just">
              <a:buNone/>
            </a:pPr>
            <a:r>
              <a:rPr lang="pt-BR" dirty="0">
                <a:latin typeface="Arial" panose="020B0604020202020204" pitchFamily="34" charset="0"/>
                <a:cs typeface="Arial" panose="020B0604020202020204" pitchFamily="34" charset="0"/>
              </a:rPr>
              <a:t>3 -  Das soluções possíveis, apresentamos duas.</a:t>
            </a:r>
          </a:p>
        </p:txBody>
      </p:sp>
      <p:pic>
        <p:nvPicPr>
          <p:cNvPr id="4" name="Imagem 3">
            <a:extLst>
              <a:ext uri="{FF2B5EF4-FFF2-40B4-BE49-F238E27FC236}">
                <a16:creationId xmlns:a16="http://schemas.microsoft.com/office/drawing/2014/main" id="{3E942AC1-2A25-41E4-BCDA-5B06A8B3E71B}"/>
              </a:ext>
            </a:extLst>
          </p:cNvPr>
          <p:cNvPicPr>
            <a:picLocks noChangeAspect="1"/>
          </p:cNvPicPr>
          <p:nvPr/>
        </p:nvPicPr>
        <p:blipFill>
          <a:blip r:embed="rId2"/>
          <a:stretch>
            <a:fillRect/>
          </a:stretch>
        </p:blipFill>
        <p:spPr>
          <a:xfrm>
            <a:off x="119270" y="1338469"/>
            <a:ext cx="3318129" cy="2663688"/>
          </a:xfrm>
          <a:prstGeom prst="rect">
            <a:avLst/>
          </a:prstGeom>
        </p:spPr>
      </p:pic>
      <p:pic>
        <p:nvPicPr>
          <p:cNvPr id="5" name="Imagem 4">
            <a:extLst>
              <a:ext uri="{FF2B5EF4-FFF2-40B4-BE49-F238E27FC236}">
                <a16:creationId xmlns:a16="http://schemas.microsoft.com/office/drawing/2014/main" id="{CF623848-3A1B-4F41-AF36-9832F61A6AA9}"/>
              </a:ext>
            </a:extLst>
          </p:cNvPr>
          <p:cNvPicPr>
            <a:picLocks noChangeAspect="1"/>
          </p:cNvPicPr>
          <p:nvPr/>
        </p:nvPicPr>
        <p:blipFill>
          <a:blip r:embed="rId3"/>
          <a:stretch>
            <a:fillRect/>
          </a:stretch>
        </p:blipFill>
        <p:spPr>
          <a:xfrm>
            <a:off x="2268400" y="3714263"/>
            <a:ext cx="3723860" cy="3062129"/>
          </a:xfrm>
          <a:prstGeom prst="rect">
            <a:avLst/>
          </a:prstGeom>
        </p:spPr>
      </p:pic>
      <p:pic>
        <p:nvPicPr>
          <p:cNvPr id="6" name="Imagem 5">
            <a:extLst>
              <a:ext uri="{FF2B5EF4-FFF2-40B4-BE49-F238E27FC236}">
                <a16:creationId xmlns:a16="http://schemas.microsoft.com/office/drawing/2014/main" id="{07837EC0-D459-4412-8C81-E8B7D6604549}"/>
              </a:ext>
            </a:extLst>
          </p:cNvPr>
          <p:cNvPicPr>
            <a:picLocks noChangeAspect="1"/>
          </p:cNvPicPr>
          <p:nvPr/>
        </p:nvPicPr>
        <p:blipFill>
          <a:blip r:embed="rId4"/>
          <a:stretch>
            <a:fillRect/>
          </a:stretch>
        </p:blipFill>
        <p:spPr>
          <a:xfrm>
            <a:off x="5477412" y="1594485"/>
            <a:ext cx="5667666" cy="2399944"/>
          </a:xfrm>
          <a:prstGeom prst="rect">
            <a:avLst/>
          </a:prstGeom>
        </p:spPr>
      </p:pic>
    </p:spTree>
    <p:extLst>
      <p:ext uri="{BB962C8B-B14F-4D97-AF65-F5344CB8AC3E}">
        <p14:creationId xmlns:p14="http://schemas.microsoft.com/office/powerpoint/2010/main" val="382928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8FDBF0A-0FAB-4AC3-B18F-9700CB2B1089}"/>
              </a:ext>
            </a:extLst>
          </p:cNvPr>
          <p:cNvSpPr>
            <a:spLocks noGrp="1"/>
          </p:cNvSpPr>
          <p:nvPr>
            <p:ph idx="1"/>
          </p:nvPr>
        </p:nvSpPr>
        <p:spPr>
          <a:xfrm>
            <a:off x="397565" y="384313"/>
            <a:ext cx="10956235" cy="5792650"/>
          </a:xfrm>
        </p:spPr>
        <p:txBody>
          <a:bodyPr>
            <a:normAutofit/>
          </a:bodyPr>
          <a:lstStyle/>
          <a:p>
            <a:pPr marL="0" indent="0" algn="just">
              <a:buNone/>
            </a:pPr>
            <a:r>
              <a:rPr lang="pt-BR" sz="2600" dirty="0">
                <a:latin typeface="Arial" panose="020B0604020202020204" pitchFamily="34" charset="0"/>
                <a:cs typeface="Arial" panose="020B0604020202020204" pitchFamily="34" charset="0"/>
              </a:rPr>
              <a:t>4 - Para recobrir o plano com três tipos de polígonos a soma dos ângulos das figuras que fazem fronteira devem ser 360°. Uma das soluções possíveis é a que utiliza quadrados, triângulos e hexágonos.</a:t>
            </a: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buNone/>
            </a:pPr>
            <a:endParaRPr lang="pt-BR" sz="2600" dirty="0">
              <a:latin typeface="Arial" panose="020B0604020202020204" pitchFamily="34" charset="0"/>
              <a:cs typeface="Arial" panose="020B0604020202020204" pitchFamily="34" charset="0"/>
            </a:endParaRPr>
          </a:p>
          <a:p>
            <a:pPr marL="0" indent="0" algn="just">
              <a:buNone/>
            </a:pPr>
            <a:endParaRPr lang="pt-BR" sz="2600" dirty="0">
              <a:latin typeface="Arial" panose="020B06040202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A43852E-26EA-43A8-9443-71C23A0EEEBC}"/>
              </a:ext>
            </a:extLst>
          </p:cNvPr>
          <p:cNvPicPr>
            <a:picLocks noChangeAspect="1"/>
          </p:cNvPicPr>
          <p:nvPr/>
        </p:nvPicPr>
        <p:blipFill>
          <a:blip r:embed="rId2"/>
          <a:stretch>
            <a:fillRect/>
          </a:stretch>
        </p:blipFill>
        <p:spPr>
          <a:xfrm>
            <a:off x="3392555" y="1750186"/>
            <a:ext cx="3538331" cy="2781860"/>
          </a:xfrm>
          <a:prstGeom prst="rect">
            <a:avLst/>
          </a:prstGeom>
        </p:spPr>
      </p:pic>
      <p:sp>
        <p:nvSpPr>
          <p:cNvPr id="5" name="CaixaDeTexto 4">
            <a:extLst>
              <a:ext uri="{FF2B5EF4-FFF2-40B4-BE49-F238E27FC236}">
                <a16:creationId xmlns:a16="http://schemas.microsoft.com/office/drawing/2014/main" id="{8600B56A-9E06-4B93-825B-7F4D1A4E01C0}"/>
              </a:ext>
            </a:extLst>
          </p:cNvPr>
          <p:cNvSpPr txBox="1"/>
          <p:nvPr/>
        </p:nvSpPr>
        <p:spPr>
          <a:xfrm>
            <a:off x="397564" y="4904027"/>
            <a:ext cx="11052313" cy="1415772"/>
          </a:xfrm>
          <a:prstGeom prst="rect">
            <a:avLst/>
          </a:prstGeom>
          <a:noFill/>
        </p:spPr>
        <p:txBody>
          <a:bodyPr wrap="square" rtlCol="0">
            <a:spAutoFit/>
          </a:bodyPr>
          <a:lstStyle/>
          <a:p>
            <a:r>
              <a:rPr lang="pt-BR" sz="2500" dirty="0">
                <a:latin typeface="Arial" panose="020B0604020202020204" pitchFamily="34" charset="0"/>
                <a:cs typeface="Arial" panose="020B0604020202020204" pitchFamily="34" charset="0"/>
              </a:rPr>
              <a:t>5 - Não é possível formar 360° com 4 polígonos diferentes com os polígonos que estamos utilizando (a menor soma é 60° + 90° + 108° + 120º = 378°)</a:t>
            </a:r>
          </a:p>
          <a:p>
            <a:endParaRPr lang="pt-BR" dirty="0">
              <a:latin typeface="Arial" panose="020B0604020202020204" pitchFamily="34" charset="0"/>
              <a:cs typeface="Arial" panose="020B0604020202020204" pitchFamily="34" charset="0"/>
            </a:endParaRPr>
          </a:p>
          <a:p>
            <a:endParaRPr lang="pt-BR" dirty="0"/>
          </a:p>
        </p:txBody>
      </p:sp>
    </p:spTree>
    <p:extLst>
      <p:ext uri="{BB962C8B-B14F-4D97-AF65-F5344CB8AC3E}">
        <p14:creationId xmlns:p14="http://schemas.microsoft.com/office/powerpoint/2010/main" val="1014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BAA2C46-8440-4DF6-8F21-5F1F0BAB82E4}"/>
              </a:ext>
            </a:extLst>
          </p:cNvPr>
          <p:cNvSpPr>
            <a:spLocks noGrp="1"/>
          </p:cNvSpPr>
          <p:nvPr>
            <p:ph idx="1"/>
          </p:nvPr>
        </p:nvSpPr>
        <p:spPr>
          <a:xfrm>
            <a:off x="503583" y="463826"/>
            <a:ext cx="10850217" cy="5713137"/>
          </a:xfrm>
        </p:spPr>
        <p:txBody>
          <a:bodyPr/>
          <a:lstStyle/>
          <a:p>
            <a:pPr marL="0" indent="0">
              <a:buNone/>
            </a:pPr>
            <a:r>
              <a:rPr lang="pt-BR" b="1" dirty="0">
                <a:latin typeface="Arial" panose="020B0604020202020204" pitchFamily="34" charset="0"/>
                <a:cs typeface="Arial" panose="020B0604020202020204" pitchFamily="34" charset="0"/>
              </a:rPr>
              <a:t>Caleidoscópio</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O caleidoscópio é um instrumento formado por espelhos planos (dois, três ou quatro) devidamente posicionados para fornecerem repetições perfeitas das imagens de um objeto. Ele permite a visualização de pavimentações por meio de bases colocadas no seu interior. (BICUDO, 2010, p. 198)</a:t>
            </a:r>
          </a:p>
          <a:p>
            <a:pPr marL="0" indent="0">
              <a:buNone/>
            </a:pPr>
            <a:endParaRPr lang="pt-BR" b="1" dirty="0">
              <a:latin typeface="Arial" panose="020B0604020202020204" pitchFamily="34" charset="0"/>
              <a:cs typeface="Arial" panose="020B0604020202020204" pitchFamily="34" charset="0"/>
            </a:endParaRPr>
          </a:p>
          <a:p>
            <a:pPr marL="0" indent="0">
              <a:buNone/>
            </a:pPr>
            <a:endParaRPr lang="pt-BR" dirty="0"/>
          </a:p>
        </p:txBody>
      </p:sp>
    </p:spTree>
    <p:extLst>
      <p:ext uri="{BB962C8B-B14F-4D97-AF65-F5344CB8AC3E}">
        <p14:creationId xmlns:p14="http://schemas.microsoft.com/office/powerpoint/2010/main" val="236378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Conteúdo 2">
            <a:extLst>
              <a:ext uri="{FF2B5EF4-FFF2-40B4-BE49-F238E27FC236}">
                <a16:creationId xmlns:a16="http://schemas.microsoft.com/office/drawing/2014/main" id="{A405D489-2F68-4114-B794-798D87A20D7C}"/>
              </a:ext>
            </a:extLst>
          </p:cNvPr>
          <p:cNvSpPr>
            <a:spLocks noGrp="1" noChangeArrowheads="1"/>
          </p:cNvSpPr>
          <p:nvPr>
            <p:ph idx="1"/>
          </p:nvPr>
        </p:nvSpPr>
        <p:spPr>
          <a:xfrm>
            <a:off x="1073426" y="821636"/>
            <a:ext cx="9886122" cy="5367130"/>
          </a:xfrm>
        </p:spPr>
        <p:txBody>
          <a:bodyPr/>
          <a:lstStyle/>
          <a:p>
            <a:pPr marL="0" indent="0">
              <a:buNone/>
            </a:pPr>
            <a:endParaRPr lang="pt-BR" altLang="pt-BR" dirty="0">
              <a:latin typeface="Arial" panose="020B0604020202020204" pitchFamily="34" charset="0"/>
              <a:cs typeface="Arial" panose="020B0604020202020204" pitchFamily="34" charset="0"/>
            </a:endParaRPr>
          </a:p>
          <a:p>
            <a:pPr marL="0" indent="0">
              <a:buNone/>
            </a:pPr>
            <a:endParaRPr lang="pt-BR" altLang="pt-BR" dirty="0">
              <a:latin typeface="Arial" panose="020B0604020202020204" pitchFamily="34" charset="0"/>
              <a:cs typeface="Arial" panose="020B0604020202020204" pitchFamily="34" charset="0"/>
            </a:endParaRPr>
          </a:p>
          <a:p>
            <a:pPr marL="0" indent="0">
              <a:buNone/>
            </a:pPr>
            <a:endParaRPr lang="pt-BR" altLang="pt-BR" dirty="0">
              <a:latin typeface="Arial" panose="020B0604020202020204" pitchFamily="34" charset="0"/>
              <a:cs typeface="Arial" panose="020B0604020202020204" pitchFamily="34" charset="0"/>
            </a:endParaRPr>
          </a:p>
          <a:p>
            <a:pPr marL="0" indent="0" algn="ctr">
              <a:buNone/>
            </a:pPr>
            <a:r>
              <a:rPr lang="pt-BR" altLang="pt-BR" sz="4000" b="1" dirty="0">
                <a:latin typeface="Arial" panose="020B0604020202020204" pitchFamily="34" charset="0"/>
                <a:cs typeface="Arial" panose="020B0604020202020204" pitchFamily="34" charset="0"/>
              </a:rPr>
              <a:t>Utilizando material concreto </a:t>
            </a:r>
          </a:p>
          <a:p>
            <a:pPr marL="0" indent="0" algn="ctr">
              <a:buNone/>
            </a:pPr>
            <a:r>
              <a:rPr lang="pt-BR" altLang="pt-BR" sz="4000" b="1" dirty="0">
                <a:latin typeface="Arial" panose="020B0604020202020204" pitchFamily="34" charset="0"/>
                <a:cs typeface="Arial" panose="020B0604020202020204" pitchFamily="34" charset="0"/>
              </a:rPr>
              <a:t>facilitaria o entendimento?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xEl>
                                              <p:pRg st="3" end="3"/>
                                            </p:txEl>
                                          </p:spTgt>
                                        </p:tgtEl>
                                        <p:attrNameLst>
                                          <p:attrName>style.visibility</p:attrName>
                                        </p:attrNameLst>
                                      </p:cBhvr>
                                      <p:to>
                                        <p:strVal val="visible"/>
                                      </p:to>
                                    </p:set>
                                    <p:anim calcmode="lin" valueType="num">
                                      <p:cBhvr additive="base">
                                        <p:cTn id="7" dur="5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2">
                                            <p:txEl>
                                              <p:pRg st="4" end="4"/>
                                            </p:txEl>
                                          </p:spTgt>
                                        </p:tgtEl>
                                        <p:attrNameLst>
                                          <p:attrName>style.visibility</p:attrName>
                                        </p:attrNameLst>
                                      </p:cBhvr>
                                      <p:to>
                                        <p:strVal val="visible"/>
                                      </p:to>
                                    </p:set>
                                    <p:anim calcmode="lin" valueType="num">
                                      <p:cBhvr additive="base">
                                        <p:cTn id="11" dur="500" fill="hold"/>
                                        <p:tgtEl>
                                          <p:spTgt spid="2048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Espaço Reservado para Conteúdo 3">
            <a:extLst>
              <a:ext uri="{FF2B5EF4-FFF2-40B4-BE49-F238E27FC236}">
                <a16:creationId xmlns:a16="http://schemas.microsoft.com/office/drawing/2014/main" id="{046486B0-D0BF-48DC-90AF-D9BDCB6BAA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1" y="20639"/>
            <a:ext cx="9090025" cy="681672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08A9D53-2426-45CA-87A1-40408D1C9603}"/>
              </a:ext>
            </a:extLst>
          </p:cNvPr>
          <p:cNvSpPr>
            <a:spLocks noGrp="1"/>
          </p:cNvSpPr>
          <p:nvPr>
            <p:ph idx="1"/>
          </p:nvPr>
        </p:nvSpPr>
        <p:spPr>
          <a:xfrm>
            <a:off x="483704" y="781878"/>
            <a:ext cx="11224591" cy="4850295"/>
          </a:xfrm>
        </p:spPr>
        <p:txBody>
          <a:bodyPr>
            <a:normAutofit/>
          </a:bodyPr>
          <a:lstStyle/>
          <a:p>
            <a:pPr marL="0" indent="0" algn="just">
              <a:buNone/>
            </a:pPr>
            <a:r>
              <a:rPr lang="pt-BR" sz="2600" dirty="0">
                <a:latin typeface="Arial" panose="020B0604020202020204" pitchFamily="34" charset="0"/>
                <a:cs typeface="Arial" panose="020B0604020202020204" pitchFamily="34" charset="0"/>
              </a:rPr>
              <a:t>No Ensino Fundamental – Anos Finais, o ensino de Geometria precisa ser visto como consolidação e ampliação das aprendizagens realizadas. Nessa etapa, devem ser enfatizadas também as tarefas que analisam e produzem transformações e ampliações/ reduções de figuras geométricas planas, identificando seus elementos variantes e invariantes, de modo a desenvolver os conceitos de congruência e semelhança. Esses conceitos devem ter destaque nessa fase do Ensino Fundamental, de modo que os alunos sejam capazes de reconhecer as condições necessárias e suficientes para obter triângulos congruentes ou semelhantes e que saibam aplicar esse conhecimento para realizar demonstrações simples, contribuindo para a formação de um tipo de raciocínio importante para a Matemática, o raciocínio hipotético-dedutivo. (BNCC, 2017, p. 272)</a:t>
            </a:r>
          </a:p>
        </p:txBody>
      </p:sp>
    </p:spTree>
    <p:extLst>
      <p:ext uri="{BB962C8B-B14F-4D97-AF65-F5344CB8AC3E}">
        <p14:creationId xmlns:p14="http://schemas.microsoft.com/office/powerpoint/2010/main" val="3295492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Espaço Reservado para Conteúdo 3">
            <a:extLst>
              <a:ext uri="{FF2B5EF4-FFF2-40B4-BE49-F238E27FC236}">
                <a16:creationId xmlns:a16="http://schemas.microsoft.com/office/drawing/2014/main" id="{7433AA93-E92F-4BEF-AA35-1F5906A060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1570" y="102705"/>
            <a:ext cx="7515081" cy="5357191"/>
          </a:xfrm>
        </p:spPr>
      </p:pic>
      <p:sp>
        <p:nvSpPr>
          <p:cNvPr id="2" name="CaixaDeTexto 1">
            <a:extLst>
              <a:ext uri="{FF2B5EF4-FFF2-40B4-BE49-F238E27FC236}">
                <a16:creationId xmlns:a16="http://schemas.microsoft.com/office/drawing/2014/main" id="{0A392DBB-ABAF-463F-BE28-91A200EF706C}"/>
              </a:ext>
            </a:extLst>
          </p:cNvPr>
          <p:cNvSpPr txBox="1"/>
          <p:nvPr/>
        </p:nvSpPr>
        <p:spPr>
          <a:xfrm>
            <a:off x="5486400" y="5698435"/>
            <a:ext cx="6415648" cy="936583"/>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Medidas:</a:t>
            </a:r>
          </a:p>
          <a:p>
            <a:r>
              <a:rPr lang="pt-BR" dirty="0">
                <a:latin typeface="Arial" panose="020B0604020202020204" pitchFamily="34" charset="0"/>
                <a:cs typeface="Arial" panose="020B0604020202020204" pitchFamily="34" charset="0"/>
              </a:rPr>
              <a:t>Espelhos articulados: 20cm x13,5cm cada um </a:t>
            </a:r>
          </a:p>
          <a:p>
            <a:r>
              <a:rPr lang="pt-BR" dirty="0">
                <a:latin typeface="Arial" panose="020B0604020202020204" pitchFamily="34" charset="0"/>
                <a:cs typeface="Arial" panose="020B0604020202020204" pitchFamily="34" charset="0"/>
              </a:rPr>
              <a:t>Espelho solto: 23,5cm x 13,5cm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Espaço Reservado para Conteúdo 3">
            <a:extLst>
              <a:ext uri="{FF2B5EF4-FFF2-40B4-BE49-F238E27FC236}">
                <a16:creationId xmlns:a16="http://schemas.microsoft.com/office/drawing/2014/main" id="{425E712A-35B2-4A92-AF1C-7C706E9EDA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Espaço Reservado para Conteúdo 3">
            <a:extLst>
              <a:ext uri="{FF2B5EF4-FFF2-40B4-BE49-F238E27FC236}">
                <a16:creationId xmlns:a16="http://schemas.microsoft.com/office/drawing/2014/main" id="{2014812E-7783-4B57-8468-BA18BA3B3B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Espaço Reservado para Conteúdo 3">
            <a:extLst>
              <a:ext uri="{FF2B5EF4-FFF2-40B4-BE49-F238E27FC236}">
                <a16:creationId xmlns:a16="http://schemas.microsoft.com/office/drawing/2014/main" id="{B832DCC4-2878-4F5B-BADA-BB792AB64D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Espaço Reservado para Conteúdo 3">
            <a:extLst>
              <a:ext uri="{FF2B5EF4-FFF2-40B4-BE49-F238E27FC236}">
                <a16:creationId xmlns:a16="http://schemas.microsoft.com/office/drawing/2014/main" id="{87460845-35E6-4AD4-9D41-A1AA8B2069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3526" y="0"/>
            <a:ext cx="9134475" cy="685165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A734A27-1641-4BAA-B624-82EAE8D9F545}"/>
              </a:ext>
            </a:extLst>
          </p:cNvPr>
          <p:cNvSpPr>
            <a:spLocks noGrp="1"/>
          </p:cNvSpPr>
          <p:nvPr>
            <p:ph idx="1"/>
          </p:nvPr>
        </p:nvSpPr>
        <p:spPr>
          <a:xfrm>
            <a:off x="225287" y="132522"/>
            <a:ext cx="11516139" cy="6334539"/>
          </a:xfrm>
        </p:spPr>
        <p:txBody>
          <a:bodyPr/>
          <a:lstStyle/>
          <a:p>
            <a:pPr marL="0" indent="0" algn="just">
              <a:buNone/>
            </a:pPr>
            <a:r>
              <a:rPr lang="pt-BR" b="1" dirty="0">
                <a:latin typeface="Arial" panose="020B0604020202020204" pitchFamily="34" charset="0"/>
                <a:cs typeface="Arial" panose="020B0604020202020204" pitchFamily="34" charset="0"/>
              </a:rPr>
              <a:t>21ª AAP – 6º Ano – 3º Bimestre</a:t>
            </a:r>
          </a:p>
          <a:p>
            <a:pPr marL="0" indent="0" algn="just">
              <a:buNone/>
            </a:pPr>
            <a:r>
              <a:rPr lang="pt-BR" dirty="0">
                <a:latin typeface="Arial" panose="020B0604020202020204" pitchFamily="34" charset="0"/>
                <a:cs typeface="Arial" panose="020B0604020202020204" pitchFamily="34" charset="0"/>
              </a:rPr>
              <a:t>Habilidade: </a:t>
            </a:r>
            <a:r>
              <a:rPr lang="pt-BR" dirty="0"/>
              <a:t>Comparar perímetros e áreas de figuras planas representadas em malhas geométricas. 	</a:t>
            </a:r>
          </a:p>
          <a:p>
            <a:pPr marL="0" indent="0" algn="just">
              <a:buNone/>
            </a:pPr>
            <a:r>
              <a:rPr lang="pt-BR" b="1" dirty="0"/>
              <a:t>Questão 12 </a:t>
            </a:r>
            <a:r>
              <a:rPr lang="pt-BR" dirty="0"/>
              <a:t>	- Um pedreiro revestiu o piso de uma sala usando três cores de lajotas triangulares. 	</a:t>
            </a:r>
          </a:p>
          <a:p>
            <a:pPr marL="0" indent="0">
              <a:buNone/>
            </a:pPr>
            <a:r>
              <a:rPr lang="pt-BR" dirty="0"/>
              <a:t>	</a:t>
            </a:r>
          </a:p>
          <a:p>
            <a:pPr marL="0" indent="0">
              <a:buNone/>
            </a:pPr>
            <a:endParaRPr lang="pt-BR" dirty="0"/>
          </a:p>
        </p:txBody>
      </p:sp>
      <p:pic>
        <p:nvPicPr>
          <p:cNvPr id="4" name="Imagem 3">
            <a:extLst>
              <a:ext uri="{FF2B5EF4-FFF2-40B4-BE49-F238E27FC236}">
                <a16:creationId xmlns:a16="http://schemas.microsoft.com/office/drawing/2014/main" id="{7E467538-9015-4085-A07A-F4AF7B98744F}"/>
              </a:ext>
            </a:extLst>
          </p:cNvPr>
          <p:cNvPicPr>
            <a:picLocks noChangeAspect="1"/>
          </p:cNvPicPr>
          <p:nvPr/>
        </p:nvPicPr>
        <p:blipFill>
          <a:blip r:embed="rId2"/>
          <a:stretch>
            <a:fillRect/>
          </a:stretch>
        </p:blipFill>
        <p:spPr>
          <a:xfrm>
            <a:off x="4773436" y="2106437"/>
            <a:ext cx="2645127" cy="2645127"/>
          </a:xfrm>
          <a:prstGeom prst="rect">
            <a:avLst/>
          </a:prstGeom>
        </p:spPr>
      </p:pic>
      <p:sp>
        <p:nvSpPr>
          <p:cNvPr id="5" name="CaixaDeTexto 4">
            <a:extLst>
              <a:ext uri="{FF2B5EF4-FFF2-40B4-BE49-F238E27FC236}">
                <a16:creationId xmlns:a16="http://schemas.microsoft.com/office/drawing/2014/main" id="{E775A5D1-5321-4F84-9896-E863802FDFDD}"/>
              </a:ext>
            </a:extLst>
          </p:cNvPr>
          <p:cNvSpPr txBox="1"/>
          <p:nvPr/>
        </p:nvSpPr>
        <p:spPr>
          <a:xfrm>
            <a:off x="450574" y="4751563"/>
            <a:ext cx="8454887" cy="2416046"/>
          </a:xfrm>
          <a:prstGeom prst="rect">
            <a:avLst/>
          </a:prstGeom>
          <a:noFill/>
        </p:spPr>
        <p:txBody>
          <a:bodyPr wrap="square" rtlCol="0">
            <a:spAutoFit/>
          </a:bodyPr>
          <a:lstStyle/>
          <a:p>
            <a:r>
              <a:rPr lang="pt-BR" sz="2300" dirty="0">
                <a:latin typeface="Arial" panose="020B0604020202020204" pitchFamily="34" charset="0"/>
                <a:cs typeface="Arial" panose="020B0604020202020204" pitchFamily="34" charset="0"/>
              </a:rPr>
              <a:t>De acordo com esse revestimento é possível perceber que: </a:t>
            </a:r>
          </a:p>
          <a:p>
            <a:r>
              <a:rPr lang="pt-BR" sz="2300" dirty="0">
                <a:latin typeface="Arial" panose="020B0604020202020204" pitchFamily="34" charset="0"/>
                <a:cs typeface="Arial" panose="020B0604020202020204" pitchFamily="34" charset="0"/>
              </a:rPr>
              <a:t>A) A maior área foi revestida com preto. </a:t>
            </a:r>
          </a:p>
          <a:p>
            <a:r>
              <a:rPr lang="pt-BR" sz="2300" dirty="0">
                <a:latin typeface="Arial" panose="020B0604020202020204" pitchFamily="34" charset="0"/>
                <a:cs typeface="Arial" panose="020B0604020202020204" pitchFamily="34" charset="0"/>
              </a:rPr>
              <a:t>B) A menor área foi revestida com preto. </a:t>
            </a:r>
          </a:p>
          <a:p>
            <a:r>
              <a:rPr lang="pt-BR" sz="2300" dirty="0">
                <a:latin typeface="Arial" panose="020B0604020202020204" pitchFamily="34" charset="0"/>
                <a:cs typeface="Arial" panose="020B0604020202020204" pitchFamily="34" charset="0"/>
              </a:rPr>
              <a:t>C) A maior área foi revestida com cinza claro. </a:t>
            </a:r>
          </a:p>
          <a:p>
            <a:r>
              <a:rPr lang="pt-BR" sz="2300" dirty="0">
                <a:latin typeface="Arial" panose="020B0604020202020204" pitchFamily="34" charset="0"/>
                <a:cs typeface="Arial" panose="020B0604020202020204" pitchFamily="34" charset="0"/>
              </a:rPr>
              <a:t>D) A menor área foi revestida com cinza claro. </a:t>
            </a:r>
          </a:p>
          <a:p>
            <a:r>
              <a:rPr lang="pt-BR" dirty="0"/>
              <a:t>	</a:t>
            </a:r>
          </a:p>
          <a:p>
            <a:endParaRPr lang="pt-BR" dirty="0"/>
          </a:p>
        </p:txBody>
      </p:sp>
      <p:sp>
        <p:nvSpPr>
          <p:cNvPr id="6" name="CaixaDeTexto 5">
            <a:extLst>
              <a:ext uri="{FF2B5EF4-FFF2-40B4-BE49-F238E27FC236}">
                <a16:creationId xmlns:a16="http://schemas.microsoft.com/office/drawing/2014/main" id="{5A413438-EF9F-4F64-9578-21BB20E9AC65}"/>
              </a:ext>
            </a:extLst>
          </p:cNvPr>
          <p:cNvSpPr txBox="1"/>
          <p:nvPr/>
        </p:nvSpPr>
        <p:spPr>
          <a:xfrm>
            <a:off x="9403883" y="5818145"/>
            <a:ext cx="1723549" cy="400110"/>
          </a:xfrm>
          <a:prstGeom prst="rect">
            <a:avLst/>
          </a:prstGeom>
          <a:noFill/>
        </p:spPr>
        <p:txBody>
          <a:bodyPr wrap="none" rtlCol="0">
            <a:spAutoFit/>
          </a:bodyPr>
          <a:lstStyle/>
          <a:p>
            <a:r>
              <a:rPr lang="pt-BR" sz="2000" dirty="0">
                <a:latin typeface="Arial" panose="020B0604020202020204" pitchFamily="34" charset="0"/>
                <a:cs typeface="Arial" panose="020B0604020202020204" pitchFamily="34" charset="0"/>
              </a:rPr>
              <a:t>Alternativa: C</a:t>
            </a:r>
          </a:p>
        </p:txBody>
      </p:sp>
      <p:sp>
        <p:nvSpPr>
          <p:cNvPr id="7" name="CaixaDeTexto 6">
            <a:extLst>
              <a:ext uri="{FF2B5EF4-FFF2-40B4-BE49-F238E27FC236}">
                <a16:creationId xmlns:a16="http://schemas.microsoft.com/office/drawing/2014/main" id="{82E30BF0-CC07-4FC5-BEFB-EF573821A66E}"/>
              </a:ext>
            </a:extLst>
          </p:cNvPr>
          <p:cNvSpPr txBox="1"/>
          <p:nvPr/>
        </p:nvSpPr>
        <p:spPr>
          <a:xfrm>
            <a:off x="9425363" y="6205831"/>
            <a:ext cx="19928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63,55% de acerto</a:t>
            </a:r>
          </a:p>
        </p:txBody>
      </p:sp>
    </p:spTree>
    <p:extLst>
      <p:ext uri="{BB962C8B-B14F-4D97-AF65-F5344CB8AC3E}">
        <p14:creationId xmlns:p14="http://schemas.microsoft.com/office/powerpoint/2010/main" val="402736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 calcmode="lin" valueType="num">
                                      <p:cBhvr additive="base">
                                        <p:cTn id="4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 calcmode="lin" valueType="num">
                                      <p:cBhvr additive="base">
                                        <p:cTn id="4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5C73A6A-C325-4510-8B90-C67334F36C51}"/>
              </a:ext>
            </a:extLst>
          </p:cNvPr>
          <p:cNvSpPr>
            <a:spLocks noGrp="1"/>
          </p:cNvSpPr>
          <p:nvPr>
            <p:ph idx="1"/>
          </p:nvPr>
        </p:nvSpPr>
        <p:spPr>
          <a:xfrm>
            <a:off x="838200" y="834887"/>
            <a:ext cx="10452652" cy="5342076"/>
          </a:xfrm>
        </p:spPr>
        <p:txBody>
          <a:bodyPr/>
          <a:lstStyle/>
          <a:p>
            <a:pPr marL="0" indent="0">
              <a:buNone/>
            </a:pPr>
            <a:endParaRPr lang="pt-BR" dirty="0">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a:p>
            <a:pPr marL="0" indent="0">
              <a:buNone/>
            </a:pPr>
            <a:endParaRPr lang="pt-BR" dirty="0">
              <a:latin typeface="Arial" panose="020B0604020202020204" pitchFamily="34" charset="0"/>
              <a:cs typeface="Arial" panose="020B0604020202020204" pitchFamily="34" charset="0"/>
            </a:endParaRPr>
          </a:p>
          <a:p>
            <a:pPr marL="0" indent="0" algn="ctr">
              <a:buNone/>
            </a:pPr>
            <a:r>
              <a:rPr lang="pt-BR" b="1" dirty="0">
                <a:latin typeface="Arial" panose="020B0604020202020204" pitchFamily="34" charset="0"/>
                <a:cs typeface="Arial" panose="020B0604020202020204" pitchFamily="34" charset="0"/>
              </a:rPr>
              <a:t>Relatórios Pedagógicos 9º Ano e Matrizes de Referência para a Avaliação </a:t>
            </a:r>
            <a:r>
              <a:rPr lang="pt-BR" b="1" dirty="0" err="1">
                <a:latin typeface="Arial" panose="020B0604020202020204" pitchFamily="34" charset="0"/>
                <a:cs typeface="Arial" panose="020B0604020202020204" pitchFamily="34" charset="0"/>
              </a:rPr>
              <a:t>Saresp</a:t>
            </a:r>
            <a:endParaRPr lang="pt-B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83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03C971-8364-489B-87D8-3E7F9D673549}"/>
              </a:ext>
            </a:extLst>
          </p:cNvPr>
          <p:cNvSpPr>
            <a:spLocks noGrp="1"/>
          </p:cNvSpPr>
          <p:nvPr>
            <p:ph type="title"/>
          </p:nvPr>
        </p:nvSpPr>
        <p:spPr>
          <a:xfrm>
            <a:off x="369482" y="87827"/>
            <a:ext cx="11453036" cy="1325563"/>
          </a:xfrm>
        </p:spPr>
        <p:txBody>
          <a:bodyPr>
            <a:normAutofit/>
          </a:bodyPr>
          <a:lstStyle/>
          <a:p>
            <a:pPr algn="just"/>
            <a:r>
              <a:rPr lang="pt-BR" sz="2100" dirty="0">
                <a:latin typeface="Arial" panose="020B0604020202020204" pitchFamily="34" charset="0"/>
                <a:cs typeface="Arial" panose="020B0604020202020204" pitchFamily="34" charset="0"/>
              </a:rPr>
              <a:t>H21 - Reconhecer a semelhança entre figuras planas, a partir da congruência das medidas angulares e da proporcionalidade entre as medidas lineares correspondentes. (GII)</a:t>
            </a:r>
          </a:p>
        </p:txBody>
      </p:sp>
      <p:sp>
        <p:nvSpPr>
          <p:cNvPr id="3" name="Retângulo 2">
            <a:extLst>
              <a:ext uri="{FF2B5EF4-FFF2-40B4-BE49-F238E27FC236}">
                <a16:creationId xmlns:a16="http://schemas.microsoft.com/office/drawing/2014/main" id="{F1755980-2C21-4D52-945C-17772C3C84B5}"/>
              </a:ext>
            </a:extLst>
          </p:cNvPr>
          <p:cNvSpPr/>
          <p:nvPr/>
        </p:nvSpPr>
        <p:spPr>
          <a:xfrm>
            <a:off x="369482" y="1076545"/>
            <a:ext cx="11293548" cy="1015663"/>
          </a:xfrm>
          <a:prstGeom prst="rect">
            <a:avLst/>
          </a:prstGeom>
        </p:spPr>
        <p:txBody>
          <a:bodyPr wrap="square">
            <a:spAutoFit/>
          </a:bodyPr>
          <a:lstStyle/>
          <a:p>
            <a:pPr algn="just"/>
            <a:r>
              <a:rPr lang="pt-BR" sz="2000" dirty="0">
                <a:latin typeface="Arial" panose="020B0604020202020204" pitchFamily="34" charset="0"/>
                <a:ea typeface="+mj-ea"/>
                <a:cs typeface="Arial" panose="020B0604020202020204" pitchFamily="34" charset="0"/>
              </a:rPr>
              <a:t>As telas dos aparelhos de televisão têm formatos distintos. Um aparelho de televisão do tipo </a:t>
            </a:r>
            <a:r>
              <a:rPr lang="pt-BR" sz="2000" dirty="0" err="1">
                <a:latin typeface="Arial" panose="020B0604020202020204" pitchFamily="34" charset="0"/>
                <a:ea typeface="+mj-ea"/>
                <a:cs typeface="Arial" panose="020B0604020202020204" pitchFamily="34" charset="0"/>
              </a:rPr>
              <a:t>letterbox</a:t>
            </a:r>
            <a:r>
              <a:rPr lang="pt-BR" sz="2000" dirty="0">
                <a:latin typeface="Arial" panose="020B0604020202020204" pitchFamily="34" charset="0"/>
                <a:ea typeface="+mj-ea"/>
                <a:cs typeface="Arial" panose="020B0604020202020204" pitchFamily="34" charset="0"/>
              </a:rPr>
              <a:t> tem lados da tela na proporção 4:3. Os televisores com telas </a:t>
            </a:r>
            <a:r>
              <a:rPr lang="pt-BR" sz="2000" dirty="0" err="1">
                <a:latin typeface="Arial" panose="020B0604020202020204" pitchFamily="34" charset="0"/>
                <a:ea typeface="+mj-ea"/>
                <a:cs typeface="Arial" panose="020B0604020202020204" pitchFamily="34" charset="0"/>
              </a:rPr>
              <a:t>widescreen</a:t>
            </a:r>
            <a:r>
              <a:rPr lang="pt-BR" sz="2000" dirty="0">
                <a:latin typeface="Arial" panose="020B0604020202020204" pitchFamily="34" charset="0"/>
                <a:ea typeface="+mj-ea"/>
                <a:cs typeface="Arial" panose="020B0604020202020204" pitchFamily="34" charset="0"/>
              </a:rPr>
              <a:t> têm lados na proporção 16:9</a:t>
            </a:r>
          </a:p>
        </p:txBody>
      </p:sp>
      <p:sp>
        <p:nvSpPr>
          <p:cNvPr id="4" name="Retângulo 3">
            <a:extLst>
              <a:ext uri="{FF2B5EF4-FFF2-40B4-BE49-F238E27FC236}">
                <a16:creationId xmlns:a16="http://schemas.microsoft.com/office/drawing/2014/main" id="{2CC0C608-979F-474F-A62F-2AF5C5D05304}"/>
              </a:ext>
            </a:extLst>
          </p:cNvPr>
          <p:cNvSpPr/>
          <p:nvPr/>
        </p:nvSpPr>
        <p:spPr>
          <a:xfrm>
            <a:off x="369482" y="3957847"/>
            <a:ext cx="11174819" cy="707886"/>
          </a:xfrm>
          <a:prstGeom prst="rect">
            <a:avLst/>
          </a:prstGeom>
        </p:spPr>
        <p:txBody>
          <a:bodyPr wrap="square">
            <a:spAutoFit/>
          </a:bodyPr>
          <a:lstStyle/>
          <a:p>
            <a:pPr algn="just"/>
            <a:r>
              <a:rPr lang="pt-BR" sz="2000" dirty="0">
                <a:latin typeface="Arial" panose="020B0604020202020204" pitchFamily="34" charset="0"/>
                <a:ea typeface="+mj-ea"/>
                <a:cs typeface="Arial" panose="020B0604020202020204" pitchFamily="34" charset="0"/>
              </a:rPr>
              <a:t>As telas dos dois aparelhos de televisão do tipo </a:t>
            </a:r>
            <a:r>
              <a:rPr lang="pt-BR" sz="2000" dirty="0" err="1">
                <a:latin typeface="Arial" panose="020B0604020202020204" pitchFamily="34" charset="0"/>
                <a:ea typeface="+mj-ea"/>
                <a:cs typeface="Arial" panose="020B0604020202020204" pitchFamily="34" charset="0"/>
              </a:rPr>
              <a:t>letterbox</a:t>
            </a:r>
            <a:r>
              <a:rPr lang="pt-BR" sz="2000" dirty="0">
                <a:latin typeface="Arial" panose="020B0604020202020204" pitchFamily="34" charset="0"/>
                <a:ea typeface="+mj-ea"/>
                <a:cs typeface="Arial" panose="020B0604020202020204" pitchFamily="34" charset="0"/>
              </a:rPr>
              <a:t> e </a:t>
            </a:r>
            <a:r>
              <a:rPr lang="pt-BR" sz="2000" dirty="0" err="1">
                <a:latin typeface="Arial" panose="020B0604020202020204" pitchFamily="34" charset="0"/>
                <a:ea typeface="+mj-ea"/>
                <a:cs typeface="Arial" panose="020B0604020202020204" pitchFamily="34" charset="0"/>
              </a:rPr>
              <a:t>widescreens</a:t>
            </a:r>
            <a:r>
              <a:rPr lang="pt-BR" sz="2000" dirty="0">
                <a:latin typeface="Arial" panose="020B0604020202020204" pitchFamily="34" charset="0"/>
                <a:ea typeface="+mj-ea"/>
                <a:cs typeface="Arial" panose="020B0604020202020204" pitchFamily="34" charset="0"/>
              </a:rPr>
              <a:t> mostrados nas figuras medem a mesma altura h. As larguras de suas telas são, respectivamente, iguais a </a:t>
            </a:r>
          </a:p>
        </p:txBody>
      </p:sp>
      <p:pic>
        <p:nvPicPr>
          <p:cNvPr id="5" name="Imagem 4">
            <a:extLst>
              <a:ext uri="{FF2B5EF4-FFF2-40B4-BE49-F238E27FC236}">
                <a16:creationId xmlns:a16="http://schemas.microsoft.com/office/drawing/2014/main" id="{AC45B73F-2EA6-47AC-ABE9-81DA25DF4330}"/>
              </a:ext>
            </a:extLst>
          </p:cNvPr>
          <p:cNvPicPr>
            <a:picLocks noChangeAspect="1"/>
          </p:cNvPicPr>
          <p:nvPr/>
        </p:nvPicPr>
        <p:blipFill rotWithShape="1">
          <a:blip r:embed="rId2"/>
          <a:srcRect l="29477" t="38139" r="30494" b="31473"/>
          <a:stretch/>
        </p:blipFill>
        <p:spPr>
          <a:xfrm>
            <a:off x="3147239" y="1873865"/>
            <a:ext cx="4393248" cy="1875985"/>
          </a:xfrm>
          <a:prstGeom prst="rect">
            <a:avLst/>
          </a:prstGeom>
        </p:spPr>
      </p:pic>
      <mc:AlternateContent xmlns:mc="http://schemas.openxmlformats.org/markup-compatibility/2006" xmlns:a14="http://schemas.microsoft.com/office/drawing/2010/main">
        <mc:Choice Requires="a14">
          <p:sp>
            <p:nvSpPr>
              <p:cNvPr id="7" name="Retângulo 6">
                <a:extLst>
                  <a:ext uri="{FF2B5EF4-FFF2-40B4-BE49-F238E27FC236}">
                    <a16:creationId xmlns:a16="http://schemas.microsoft.com/office/drawing/2014/main" id="{93537C1D-B48D-4E05-B761-C45CCAFC28BB}"/>
                  </a:ext>
                </a:extLst>
              </p:cNvPr>
              <p:cNvSpPr/>
              <p:nvPr/>
            </p:nvSpPr>
            <p:spPr>
              <a:xfrm>
                <a:off x="159488" y="4604178"/>
                <a:ext cx="2562446" cy="2234971"/>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pt-BR" sz="1400" b="1" i="1">
                              <a:latin typeface="Cambria Math" panose="02040503050406030204" pitchFamily="18" charset="0"/>
                              <a:ea typeface="Calibri" panose="020F0502020204030204" pitchFamily="34" charset="0"/>
                              <a:cs typeface="Times New Roman" panose="02020603050405020304" pitchFamily="18" charset="0"/>
                            </a:rPr>
                          </m:ctrlPr>
                        </m:dPr>
                        <m:e>
                          <m:r>
                            <a:rPr lang="pt-BR" sz="1400" b="1" i="1">
                              <a:latin typeface="Cambria Math" panose="02040503050406030204" pitchFamily="18" charset="0"/>
                              <a:ea typeface="Calibri" panose="020F0502020204030204" pitchFamily="34" charset="0"/>
                              <a:cs typeface="Times New Roman" panose="02020603050405020304" pitchFamily="18" charset="0"/>
                            </a:rPr>
                            <m:t>𝑨</m:t>
                          </m:r>
                        </m:e>
                      </m:d>
                      <m:f>
                        <m:fPr>
                          <m:ctrlPr>
                            <a:rPr lang="pt-BR" sz="1400" b="1" i="1">
                              <a:latin typeface="Cambria Math" panose="02040503050406030204" pitchFamily="18" charset="0"/>
                              <a:ea typeface="Calibri" panose="020F0502020204030204" pitchFamily="34" charset="0"/>
                              <a:cs typeface="Times New Roman" panose="02020603050405020304" pitchFamily="18" charset="0"/>
                            </a:rPr>
                          </m:ctrlPr>
                        </m:fPr>
                        <m:num>
                          <m:r>
                            <a:rPr lang="pt-BR" sz="1400" b="1" i="1">
                              <a:latin typeface="Cambria Math" panose="02040503050406030204" pitchFamily="18" charset="0"/>
                              <a:ea typeface="Calibri" panose="020F0502020204030204" pitchFamily="34" charset="0"/>
                              <a:cs typeface="Times New Roman" panose="02020603050405020304" pitchFamily="18" charset="0"/>
                            </a:rPr>
                            <m:t>𝟒</m:t>
                          </m:r>
                        </m:num>
                        <m:den>
                          <m:r>
                            <a:rPr lang="pt-BR" sz="1400" b="1" i="1">
                              <a:latin typeface="Cambria Math" panose="02040503050406030204" pitchFamily="18" charset="0"/>
                              <a:ea typeface="Calibri" panose="020F0502020204030204" pitchFamily="34" charset="0"/>
                              <a:cs typeface="Times New Roman" panose="02020603050405020304" pitchFamily="18" charset="0"/>
                            </a:rPr>
                            <m:t>𝟑</m:t>
                          </m:r>
                        </m:den>
                      </m:f>
                      <m:r>
                        <a:rPr lang="pt-BR" sz="1400" b="1" i="1">
                          <a:latin typeface="Cambria Math" panose="02040503050406030204" pitchFamily="18" charset="0"/>
                          <a:ea typeface="Calibri" panose="020F0502020204030204" pitchFamily="34" charset="0"/>
                          <a:cs typeface="Times New Roman" panose="02020603050405020304" pitchFamily="18" charset="0"/>
                        </a:rPr>
                        <m:t>𝒉</m:t>
                      </m:r>
                      <m:r>
                        <a:rPr lang="pt-BR" sz="1400" b="1" i="1">
                          <a:latin typeface="Cambria Math" panose="02040503050406030204" pitchFamily="18" charset="0"/>
                          <a:ea typeface="Calibri" panose="020F0502020204030204" pitchFamily="34" charset="0"/>
                          <a:cs typeface="Times New Roman" panose="02020603050405020304" pitchFamily="18" charset="0"/>
                        </a:rPr>
                        <m:t> </m:t>
                      </m:r>
                      <m:r>
                        <a:rPr lang="pt-BR" sz="1400" b="1" i="1">
                          <a:latin typeface="Cambria Math" panose="02040503050406030204" pitchFamily="18" charset="0"/>
                          <a:ea typeface="Calibri" panose="020F0502020204030204" pitchFamily="34" charset="0"/>
                          <a:cs typeface="Times New Roman" panose="02020603050405020304" pitchFamily="18" charset="0"/>
                        </a:rPr>
                        <m:t>𝒆</m:t>
                      </m:r>
                      <m:r>
                        <a:rPr lang="pt-BR" sz="1400" b="1" i="1">
                          <a:latin typeface="Cambria Math" panose="02040503050406030204" pitchFamily="18" charset="0"/>
                          <a:ea typeface="Calibri" panose="020F0502020204030204" pitchFamily="34" charset="0"/>
                          <a:cs typeface="Times New Roman" panose="02020603050405020304" pitchFamily="18" charset="0"/>
                        </a:rPr>
                        <m:t> </m:t>
                      </m:r>
                      <m:f>
                        <m:fPr>
                          <m:ctrlPr>
                            <a:rPr lang="pt-BR" sz="1400" b="1" i="1">
                              <a:latin typeface="Cambria Math" panose="02040503050406030204" pitchFamily="18" charset="0"/>
                              <a:ea typeface="Calibri" panose="020F0502020204030204" pitchFamily="34" charset="0"/>
                              <a:cs typeface="Times New Roman" panose="02020603050405020304" pitchFamily="18" charset="0"/>
                            </a:rPr>
                          </m:ctrlPr>
                        </m:fPr>
                        <m:num>
                          <m:r>
                            <a:rPr lang="pt-BR" sz="1400" b="1" i="1">
                              <a:latin typeface="Cambria Math" panose="02040503050406030204" pitchFamily="18" charset="0"/>
                              <a:ea typeface="Calibri" panose="020F0502020204030204" pitchFamily="34" charset="0"/>
                              <a:cs typeface="Times New Roman" panose="02020603050405020304" pitchFamily="18" charset="0"/>
                            </a:rPr>
                            <m:t>𝟏𝟔</m:t>
                          </m:r>
                        </m:num>
                        <m:den>
                          <m:r>
                            <a:rPr lang="pt-BR" sz="1400" b="1" i="1">
                              <a:latin typeface="Cambria Math" panose="02040503050406030204" pitchFamily="18" charset="0"/>
                              <a:ea typeface="Calibri" panose="020F0502020204030204" pitchFamily="34" charset="0"/>
                              <a:cs typeface="Times New Roman" panose="02020603050405020304" pitchFamily="18" charset="0"/>
                            </a:rPr>
                            <m:t>𝟗</m:t>
                          </m:r>
                        </m:den>
                      </m:f>
                      <m:r>
                        <a:rPr lang="pt-BR" sz="1400" b="1" i="1">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pt-BR"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pt-BR" sz="1400" i="1">
                          <a:latin typeface="Cambria Math" panose="02040503050406030204" pitchFamily="18" charset="0"/>
                          <a:ea typeface="Calibri" panose="020F0502020204030204" pitchFamily="34" charset="0"/>
                          <a:cs typeface="Times New Roman" panose="02020603050405020304" pitchFamily="18" charset="0"/>
                        </a:rPr>
                        <m:t>(</m:t>
                      </m:r>
                      <m:r>
                        <a:rPr lang="pt-BR" sz="1400" i="1">
                          <a:latin typeface="Cambria Math" panose="02040503050406030204" pitchFamily="18" charset="0"/>
                          <a:ea typeface="Calibri" panose="020F0502020204030204" pitchFamily="34" charset="0"/>
                          <a:cs typeface="Times New Roman" panose="02020603050405020304" pitchFamily="18" charset="0"/>
                        </a:rPr>
                        <m:t>𝐵</m:t>
                      </m:r>
                      <m:r>
                        <a:rPr lang="pt-BR" sz="1400" i="1">
                          <a:latin typeface="Cambria Math" panose="02040503050406030204" pitchFamily="18" charset="0"/>
                          <a:ea typeface="Calibri" panose="020F0502020204030204" pitchFamily="34" charset="0"/>
                          <a:cs typeface="Times New Roman" panose="02020603050405020304" pitchFamily="18" charset="0"/>
                        </a:rPr>
                        <m:t>)</m:t>
                      </m:r>
                      <m:f>
                        <m:fPr>
                          <m:ctrlPr>
                            <a:rPr lang="pt-BR" sz="1400" i="1">
                              <a:latin typeface="Cambria Math" panose="02040503050406030204" pitchFamily="18" charset="0"/>
                              <a:ea typeface="Calibri" panose="020F0502020204030204" pitchFamily="34" charset="0"/>
                              <a:cs typeface="Times New Roman" panose="02020603050405020304" pitchFamily="18" charset="0"/>
                            </a:rPr>
                          </m:ctrlPr>
                        </m:fPr>
                        <m:num>
                          <m:r>
                            <a:rPr lang="pt-BR" sz="1400" i="1">
                              <a:latin typeface="Cambria Math" panose="02040503050406030204" pitchFamily="18" charset="0"/>
                              <a:ea typeface="Calibri" panose="020F0502020204030204" pitchFamily="34" charset="0"/>
                              <a:cs typeface="Times New Roman" panose="02020603050405020304" pitchFamily="18" charset="0"/>
                            </a:rPr>
                            <m:t>3</m:t>
                          </m:r>
                        </m:num>
                        <m:den>
                          <m:r>
                            <a:rPr lang="pt-BR" sz="1400" i="1">
                              <a:latin typeface="Cambria Math" panose="02040503050406030204" pitchFamily="18" charset="0"/>
                              <a:ea typeface="Calibri" panose="020F0502020204030204" pitchFamily="34" charset="0"/>
                              <a:cs typeface="Times New Roman" panose="02020603050405020304" pitchFamily="18" charset="0"/>
                            </a:rPr>
                            <m:t>4</m:t>
                          </m:r>
                        </m:den>
                      </m:f>
                      <m:r>
                        <a:rPr lang="pt-BR" sz="1400" i="1">
                          <a:latin typeface="Cambria Math" panose="02040503050406030204" pitchFamily="18" charset="0"/>
                          <a:ea typeface="Calibri" panose="020F0502020204030204" pitchFamily="34" charset="0"/>
                          <a:cs typeface="Times New Roman" panose="02020603050405020304" pitchFamily="18" charset="0"/>
                        </a:rPr>
                        <m:t>h</m:t>
                      </m:r>
                      <m:r>
                        <a:rPr lang="pt-BR" sz="1400" i="1">
                          <a:latin typeface="Cambria Math" panose="02040503050406030204" pitchFamily="18" charset="0"/>
                          <a:ea typeface="Calibri" panose="020F0502020204030204" pitchFamily="34" charset="0"/>
                          <a:cs typeface="Times New Roman" panose="02020603050405020304" pitchFamily="18" charset="0"/>
                        </a:rPr>
                        <m:t> </m:t>
                      </m:r>
                      <m:r>
                        <a:rPr lang="pt-BR" sz="1400" i="1">
                          <a:latin typeface="Cambria Math" panose="02040503050406030204" pitchFamily="18" charset="0"/>
                          <a:ea typeface="Calibri" panose="020F0502020204030204" pitchFamily="34" charset="0"/>
                          <a:cs typeface="Times New Roman" panose="02020603050405020304" pitchFamily="18" charset="0"/>
                        </a:rPr>
                        <m:t>𝑒</m:t>
                      </m:r>
                      <m:r>
                        <a:rPr lang="pt-BR" sz="1400" i="1">
                          <a:latin typeface="Cambria Math" panose="02040503050406030204" pitchFamily="18" charset="0"/>
                          <a:ea typeface="Calibri" panose="020F0502020204030204" pitchFamily="34" charset="0"/>
                          <a:cs typeface="Times New Roman" panose="02020603050405020304" pitchFamily="18" charset="0"/>
                        </a:rPr>
                        <m:t> </m:t>
                      </m:r>
                      <m:f>
                        <m:fPr>
                          <m:ctrlPr>
                            <a:rPr lang="pt-BR" sz="1400" i="1">
                              <a:latin typeface="Cambria Math" panose="02040503050406030204" pitchFamily="18" charset="0"/>
                              <a:ea typeface="Calibri" panose="020F0502020204030204" pitchFamily="34" charset="0"/>
                              <a:cs typeface="Times New Roman" panose="02020603050405020304" pitchFamily="18" charset="0"/>
                            </a:rPr>
                          </m:ctrlPr>
                        </m:fPr>
                        <m:num>
                          <m:r>
                            <a:rPr lang="pt-BR" sz="1400" i="1">
                              <a:latin typeface="Cambria Math" panose="02040503050406030204" pitchFamily="18" charset="0"/>
                              <a:ea typeface="Calibri" panose="020F0502020204030204" pitchFamily="34" charset="0"/>
                              <a:cs typeface="Times New Roman" panose="02020603050405020304" pitchFamily="18" charset="0"/>
                            </a:rPr>
                            <m:t>9</m:t>
                          </m:r>
                        </m:num>
                        <m:den>
                          <m:r>
                            <a:rPr lang="pt-BR" sz="1400" i="1">
                              <a:latin typeface="Cambria Math" panose="02040503050406030204" pitchFamily="18" charset="0"/>
                              <a:ea typeface="Calibri" panose="020F0502020204030204" pitchFamily="34" charset="0"/>
                              <a:cs typeface="Times New Roman" panose="02020603050405020304" pitchFamily="18" charset="0"/>
                            </a:rPr>
                            <m:t>16</m:t>
                          </m:r>
                        </m:den>
                      </m:f>
                      <m:r>
                        <a:rPr lang="pt-BR" sz="1400" i="1">
                          <a:latin typeface="Cambria Math" panose="02040503050406030204" pitchFamily="18" charset="0"/>
                          <a:ea typeface="Calibri" panose="020F0502020204030204" pitchFamily="34" charset="0"/>
                          <a:cs typeface="Times New Roman" panose="02020603050405020304" pitchFamily="18" charset="0"/>
                        </a:rPr>
                        <m:t>h</m:t>
                      </m:r>
                    </m:oMath>
                  </m:oMathPara>
                </a14:m>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pt-BR" sz="1400" i="1">
                          <a:latin typeface="Cambria Math" panose="02040503050406030204" pitchFamily="18" charset="0"/>
                          <a:ea typeface="Calibri" panose="020F0502020204030204" pitchFamily="34" charset="0"/>
                          <a:cs typeface="Times New Roman" panose="02020603050405020304" pitchFamily="18" charset="0"/>
                        </a:rPr>
                        <m:t>(</m:t>
                      </m:r>
                      <m:r>
                        <a:rPr lang="pt-BR" sz="1400" i="1">
                          <a:latin typeface="Cambria Math" panose="02040503050406030204" pitchFamily="18" charset="0"/>
                          <a:ea typeface="Calibri" panose="020F0502020204030204" pitchFamily="34" charset="0"/>
                          <a:cs typeface="Times New Roman" panose="02020603050405020304" pitchFamily="18" charset="0"/>
                        </a:rPr>
                        <m:t>𝐶</m:t>
                      </m:r>
                      <m:r>
                        <a:rPr lang="pt-BR" sz="1400" i="1">
                          <a:latin typeface="Cambria Math" panose="02040503050406030204" pitchFamily="18" charset="0"/>
                          <a:ea typeface="Calibri" panose="020F0502020204030204" pitchFamily="34" charset="0"/>
                          <a:cs typeface="Times New Roman" panose="02020603050405020304" pitchFamily="18" charset="0"/>
                        </a:rPr>
                        <m:t>)</m:t>
                      </m:r>
                      <m:f>
                        <m:fPr>
                          <m:ctrlPr>
                            <a:rPr lang="pt-BR" sz="1400" i="1">
                              <a:latin typeface="Cambria Math" panose="02040503050406030204" pitchFamily="18" charset="0"/>
                              <a:ea typeface="Calibri" panose="020F0502020204030204" pitchFamily="34" charset="0"/>
                              <a:cs typeface="Times New Roman" panose="02020603050405020304" pitchFamily="18" charset="0"/>
                            </a:rPr>
                          </m:ctrlPr>
                        </m:fPr>
                        <m:num>
                          <m:r>
                            <a:rPr lang="pt-BR" sz="1400" i="1">
                              <a:latin typeface="Cambria Math" panose="02040503050406030204" pitchFamily="18" charset="0"/>
                              <a:ea typeface="Calibri" panose="020F0502020204030204" pitchFamily="34" charset="0"/>
                              <a:cs typeface="Times New Roman" panose="02020603050405020304" pitchFamily="18" charset="0"/>
                            </a:rPr>
                            <m:t>9</m:t>
                          </m:r>
                        </m:num>
                        <m:den>
                          <m:r>
                            <a:rPr lang="pt-BR" sz="1400" i="1">
                              <a:latin typeface="Cambria Math" panose="02040503050406030204" pitchFamily="18" charset="0"/>
                              <a:ea typeface="Calibri" panose="020F0502020204030204" pitchFamily="34" charset="0"/>
                              <a:cs typeface="Times New Roman" panose="02020603050405020304" pitchFamily="18" charset="0"/>
                            </a:rPr>
                            <m:t>16</m:t>
                          </m:r>
                        </m:den>
                      </m:f>
                      <m:r>
                        <a:rPr lang="pt-BR" sz="1400" i="1">
                          <a:latin typeface="Cambria Math" panose="02040503050406030204" pitchFamily="18" charset="0"/>
                          <a:ea typeface="Calibri" panose="020F0502020204030204" pitchFamily="34" charset="0"/>
                          <a:cs typeface="Times New Roman" panose="02020603050405020304" pitchFamily="18" charset="0"/>
                        </a:rPr>
                        <m:t>h</m:t>
                      </m:r>
                      <m:r>
                        <a:rPr lang="pt-BR" sz="1400" i="1">
                          <a:latin typeface="Cambria Math" panose="02040503050406030204" pitchFamily="18" charset="0"/>
                          <a:ea typeface="Calibri" panose="020F0502020204030204" pitchFamily="34" charset="0"/>
                          <a:cs typeface="Times New Roman" panose="02020603050405020304" pitchFamily="18" charset="0"/>
                        </a:rPr>
                        <m:t> </m:t>
                      </m:r>
                      <m:r>
                        <a:rPr lang="pt-BR" sz="1400" i="1">
                          <a:latin typeface="Cambria Math" panose="02040503050406030204" pitchFamily="18" charset="0"/>
                          <a:ea typeface="Calibri" panose="020F0502020204030204" pitchFamily="34" charset="0"/>
                          <a:cs typeface="Times New Roman" panose="02020603050405020304" pitchFamily="18" charset="0"/>
                        </a:rPr>
                        <m:t>𝑒</m:t>
                      </m:r>
                      <m:r>
                        <a:rPr lang="pt-BR" sz="1400" i="1">
                          <a:latin typeface="Cambria Math" panose="02040503050406030204" pitchFamily="18" charset="0"/>
                          <a:ea typeface="Calibri" panose="020F0502020204030204" pitchFamily="34" charset="0"/>
                          <a:cs typeface="Times New Roman" panose="02020603050405020304" pitchFamily="18" charset="0"/>
                        </a:rPr>
                        <m:t> </m:t>
                      </m:r>
                      <m:f>
                        <m:fPr>
                          <m:ctrlPr>
                            <a:rPr lang="pt-BR" sz="1400" i="1">
                              <a:latin typeface="Cambria Math" panose="02040503050406030204" pitchFamily="18" charset="0"/>
                              <a:ea typeface="Calibri" panose="020F0502020204030204" pitchFamily="34" charset="0"/>
                              <a:cs typeface="Times New Roman" panose="02020603050405020304" pitchFamily="18" charset="0"/>
                            </a:rPr>
                          </m:ctrlPr>
                        </m:fPr>
                        <m:num>
                          <m:r>
                            <a:rPr lang="pt-BR" sz="1400" i="1">
                              <a:latin typeface="Cambria Math" panose="02040503050406030204" pitchFamily="18" charset="0"/>
                              <a:ea typeface="Calibri" panose="020F0502020204030204" pitchFamily="34" charset="0"/>
                              <a:cs typeface="Times New Roman" panose="02020603050405020304" pitchFamily="18" charset="0"/>
                            </a:rPr>
                            <m:t>3</m:t>
                          </m:r>
                        </m:num>
                        <m:den>
                          <m:r>
                            <a:rPr lang="pt-BR" sz="1400" i="1">
                              <a:latin typeface="Cambria Math" panose="02040503050406030204" pitchFamily="18" charset="0"/>
                              <a:ea typeface="Calibri" panose="020F0502020204030204" pitchFamily="34" charset="0"/>
                              <a:cs typeface="Times New Roman" panose="02020603050405020304" pitchFamily="18" charset="0"/>
                            </a:rPr>
                            <m:t>4</m:t>
                          </m:r>
                        </m:den>
                      </m:f>
                      <m:r>
                        <a:rPr lang="pt-BR" sz="1400" i="1">
                          <a:latin typeface="Cambria Math" panose="02040503050406030204" pitchFamily="18" charset="0"/>
                          <a:ea typeface="Calibri" panose="020F0502020204030204" pitchFamily="34" charset="0"/>
                          <a:cs typeface="Times New Roman" panose="02020603050405020304" pitchFamily="18" charset="0"/>
                        </a:rPr>
                        <m:t>h</m:t>
                      </m:r>
                    </m:oMath>
                  </m:oMathPara>
                </a14:m>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pt-BR" sz="1400" i="1">
                          <a:latin typeface="Cambria Math" panose="02040503050406030204" pitchFamily="18" charset="0"/>
                          <a:ea typeface="Calibri" panose="020F0502020204030204" pitchFamily="34" charset="0"/>
                          <a:cs typeface="Times New Roman" panose="02020603050405020304" pitchFamily="18" charset="0"/>
                        </a:rPr>
                        <m:t>(</m:t>
                      </m:r>
                      <m:r>
                        <a:rPr lang="pt-BR" sz="1400" i="1">
                          <a:latin typeface="Cambria Math" panose="02040503050406030204" pitchFamily="18" charset="0"/>
                          <a:ea typeface="Calibri" panose="020F0502020204030204" pitchFamily="34" charset="0"/>
                          <a:cs typeface="Times New Roman" panose="02020603050405020304" pitchFamily="18" charset="0"/>
                        </a:rPr>
                        <m:t>𝐷</m:t>
                      </m:r>
                      <m:r>
                        <a:rPr lang="pt-BR" sz="1400" i="1">
                          <a:latin typeface="Cambria Math" panose="02040503050406030204" pitchFamily="18" charset="0"/>
                          <a:ea typeface="Calibri" panose="020F0502020204030204" pitchFamily="34" charset="0"/>
                          <a:cs typeface="Times New Roman" panose="02020603050405020304" pitchFamily="18" charset="0"/>
                        </a:rPr>
                        <m:t>)</m:t>
                      </m:r>
                      <m:f>
                        <m:fPr>
                          <m:ctrlPr>
                            <a:rPr lang="pt-BR" sz="1400" i="1">
                              <a:latin typeface="Cambria Math" panose="02040503050406030204" pitchFamily="18" charset="0"/>
                              <a:ea typeface="Calibri" panose="020F0502020204030204" pitchFamily="34" charset="0"/>
                              <a:cs typeface="Times New Roman" panose="02020603050405020304" pitchFamily="18" charset="0"/>
                            </a:rPr>
                          </m:ctrlPr>
                        </m:fPr>
                        <m:num>
                          <m:r>
                            <a:rPr lang="pt-BR" sz="1400" i="1">
                              <a:latin typeface="Cambria Math" panose="02040503050406030204" pitchFamily="18" charset="0"/>
                              <a:ea typeface="Calibri" panose="020F0502020204030204" pitchFamily="34" charset="0"/>
                              <a:cs typeface="Times New Roman" panose="02020603050405020304" pitchFamily="18" charset="0"/>
                            </a:rPr>
                            <m:t>16</m:t>
                          </m:r>
                        </m:num>
                        <m:den>
                          <m:r>
                            <a:rPr lang="pt-BR" sz="1400" i="1">
                              <a:latin typeface="Cambria Math" panose="02040503050406030204" pitchFamily="18" charset="0"/>
                              <a:ea typeface="Calibri" panose="020F0502020204030204" pitchFamily="34" charset="0"/>
                              <a:cs typeface="Times New Roman" panose="02020603050405020304" pitchFamily="18" charset="0"/>
                            </a:rPr>
                            <m:t>9</m:t>
                          </m:r>
                        </m:den>
                      </m:f>
                      <m:r>
                        <a:rPr lang="pt-BR" sz="1400" i="1">
                          <a:latin typeface="Cambria Math" panose="02040503050406030204" pitchFamily="18" charset="0"/>
                          <a:ea typeface="Calibri" panose="020F0502020204030204" pitchFamily="34" charset="0"/>
                          <a:cs typeface="Times New Roman" panose="02020603050405020304" pitchFamily="18" charset="0"/>
                        </a:rPr>
                        <m:t>h</m:t>
                      </m:r>
                      <m:r>
                        <a:rPr lang="pt-BR" sz="1400" i="1">
                          <a:latin typeface="Cambria Math" panose="02040503050406030204" pitchFamily="18" charset="0"/>
                          <a:ea typeface="Calibri" panose="020F0502020204030204" pitchFamily="34" charset="0"/>
                          <a:cs typeface="Times New Roman" panose="02020603050405020304" pitchFamily="18" charset="0"/>
                        </a:rPr>
                        <m:t> </m:t>
                      </m:r>
                      <m:r>
                        <a:rPr lang="pt-BR" sz="1400" i="1">
                          <a:latin typeface="Cambria Math" panose="02040503050406030204" pitchFamily="18" charset="0"/>
                          <a:ea typeface="Calibri" panose="020F0502020204030204" pitchFamily="34" charset="0"/>
                          <a:cs typeface="Times New Roman" panose="02020603050405020304" pitchFamily="18" charset="0"/>
                        </a:rPr>
                        <m:t>𝑒</m:t>
                      </m:r>
                      <m:r>
                        <a:rPr lang="pt-BR" sz="1400" i="1">
                          <a:latin typeface="Cambria Math" panose="02040503050406030204" pitchFamily="18" charset="0"/>
                          <a:ea typeface="Calibri" panose="020F0502020204030204" pitchFamily="34" charset="0"/>
                          <a:cs typeface="Times New Roman" panose="02020603050405020304" pitchFamily="18" charset="0"/>
                        </a:rPr>
                        <m:t> </m:t>
                      </m:r>
                      <m:f>
                        <m:fPr>
                          <m:ctrlPr>
                            <a:rPr lang="pt-BR" sz="1400" i="1">
                              <a:latin typeface="Cambria Math" panose="02040503050406030204" pitchFamily="18" charset="0"/>
                              <a:ea typeface="Calibri" panose="020F0502020204030204" pitchFamily="34" charset="0"/>
                              <a:cs typeface="Times New Roman" panose="02020603050405020304" pitchFamily="18" charset="0"/>
                            </a:rPr>
                          </m:ctrlPr>
                        </m:fPr>
                        <m:num>
                          <m:r>
                            <a:rPr lang="pt-BR" sz="1400" i="1">
                              <a:latin typeface="Cambria Math" panose="02040503050406030204" pitchFamily="18" charset="0"/>
                              <a:ea typeface="Calibri" panose="020F0502020204030204" pitchFamily="34" charset="0"/>
                              <a:cs typeface="Times New Roman" panose="02020603050405020304" pitchFamily="18" charset="0"/>
                            </a:rPr>
                            <m:t>4</m:t>
                          </m:r>
                        </m:num>
                        <m:den>
                          <m:r>
                            <a:rPr lang="pt-BR" sz="1400" i="1">
                              <a:latin typeface="Cambria Math" panose="02040503050406030204" pitchFamily="18" charset="0"/>
                              <a:ea typeface="Calibri" panose="020F0502020204030204" pitchFamily="34" charset="0"/>
                              <a:cs typeface="Times New Roman" panose="02020603050405020304" pitchFamily="18" charset="0"/>
                            </a:rPr>
                            <m:t>3</m:t>
                          </m:r>
                        </m:den>
                      </m:f>
                      <m:r>
                        <a:rPr lang="pt-BR" sz="1400" i="1">
                          <a:latin typeface="Cambria Math" panose="02040503050406030204" pitchFamily="18" charset="0"/>
                          <a:ea typeface="Calibri" panose="020F0502020204030204" pitchFamily="34" charset="0"/>
                          <a:cs typeface="Times New Roman" panose="02020603050405020304" pitchFamily="18" charset="0"/>
                        </a:rPr>
                        <m:t>h</m:t>
                      </m:r>
                    </m:oMath>
                  </m:oMathPara>
                </a14:m>
                <a:endParaRPr lang="pt-BR"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tângulo 6">
                <a:extLst>
                  <a:ext uri="{FF2B5EF4-FFF2-40B4-BE49-F238E27FC236}">
                    <a16:creationId xmlns:a16="http://schemas.microsoft.com/office/drawing/2014/main" id="{93537C1D-B48D-4E05-B761-C45CCAFC28BB}"/>
                  </a:ext>
                </a:extLst>
              </p:cNvPr>
              <p:cNvSpPr>
                <a:spLocks noRot="1" noChangeAspect="1" noMove="1" noResize="1" noEditPoints="1" noAdjustHandles="1" noChangeArrowheads="1" noChangeShapeType="1" noTextEdit="1"/>
              </p:cNvSpPr>
              <p:nvPr/>
            </p:nvSpPr>
            <p:spPr>
              <a:xfrm>
                <a:off x="159488" y="4604178"/>
                <a:ext cx="2562446" cy="2234971"/>
              </a:xfrm>
              <a:prstGeom prst="rect">
                <a:avLst/>
              </a:prstGeom>
              <a:blipFill>
                <a:blip r:embed="rId3"/>
                <a:stretch>
                  <a:fillRect/>
                </a:stretch>
              </a:blipFill>
            </p:spPr>
            <p:txBody>
              <a:bodyPr/>
              <a:lstStyle/>
              <a:p>
                <a:r>
                  <a:rPr lang="pt-BR">
                    <a:noFill/>
                  </a:rPr>
                  <a:t> </a:t>
                </a:r>
              </a:p>
            </p:txBody>
          </p:sp>
        </mc:Fallback>
      </mc:AlternateContent>
      <p:sp>
        <p:nvSpPr>
          <p:cNvPr id="6" name="CaixaDeTexto 5">
            <a:extLst>
              <a:ext uri="{FF2B5EF4-FFF2-40B4-BE49-F238E27FC236}">
                <a16:creationId xmlns:a16="http://schemas.microsoft.com/office/drawing/2014/main" id="{E657817C-6354-47FD-8E4B-76D754C040EE}"/>
              </a:ext>
            </a:extLst>
          </p:cNvPr>
          <p:cNvSpPr txBox="1"/>
          <p:nvPr/>
        </p:nvSpPr>
        <p:spPr>
          <a:xfrm>
            <a:off x="6443930" y="6247100"/>
            <a:ext cx="5053306" cy="323165"/>
          </a:xfrm>
          <a:prstGeom prst="rect">
            <a:avLst/>
          </a:prstGeom>
          <a:noFill/>
        </p:spPr>
        <p:txBody>
          <a:bodyPr wrap="none" rtlCol="0">
            <a:spAutoFit/>
          </a:bodyPr>
          <a:lstStyle/>
          <a:p>
            <a:r>
              <a:rPr lang="pt-BR" sz="1500" dirty="0">
                <a:latin typeface="Arial" panose="020B0604020202020204" pitchFamily="34" charset="0"/>
                <a:cs typeface="Arial" panose="020B0604020202020204" pitchFamily="34" charset="0"/>
              </a:rPr>
              <a:t>Matrizes de Referência para a Avaliação </a:t>
            </a:r>
            <a:r>
              <a:rPr lang="pt-BR" sz="1500" dirty="0" err="1">
                <a:latin typeface="Arial" panose="020B0604020202020204" pitchFamily="34" charset="0"/>
                <a:cs typeface="Arial" panose="020B0604020202020204" pitchFamily="34" charset="0"/>
              </a:rPr>
              <a:t>Saresp</a:t>
            </a:r>
            <a:r>
              <a:rPr lang="pt-BR" sz="1500" dirty="0">
                <a:latin typeface="Arial" panose="020B0604020202020204" pitchFamily="34" charset="0"/>
                <a:cs typeface="Arial" panose="020B0604020202020204" pitchFamily="34" charset="0"/>
              </a:rPr>
              <a:t> – p. 106</a:t>
            </a:r>
          </a:p>
        </p:txBody>
      </p:sp>
    </p:spTree>
    <p:extLst>
      <p:ext uri="{BB962C8B-B14F-4D97-AF65-F5344CB8AC3E}">
        <p14:creationId xmlns:p14="http://schemas.microsoft.com/office/powerpoint/2010/main" val="123023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59BD98-2B5C-4EF5-99A4-70961FEA8AC9}"/>
              </a:ext>
            </a:extLst>
          </p:cNvPr>
          <p:cNvSpPr>
            <a:spLocks noGrp="1"/>
          </p:cNvSpPr>
          <p:nvPr>
            <p:ph type="title"/>
          </p:nvPr>
        </p:nvSpPr>
        <p:spPr>
          <a:xfrm>
            <a:off x="612912" y="301894"/>
            <a:ext cx="10610407" cy="1092614"/>
          </a:xfrm>
        </p:spPr>
        <p:txBody>
          <a:bodyPr>
            <a:normAutofit/>
          </a:bodyPr>
          <a:lstStyle/>
          <a:p>
            <a:r>
              <a:rPr lang="pt-BR" sz="2400" dirty="0">
                <a:latin typeface="Arial" panose="020B0604020202020204" pitchFamily="34" charset="0"/>
                <a:cs typeface="Arial" panose="020B0604020202020204" pitchFamily="34" charset="0"/>
              </a:rPr>
              <a:t>H24 - Identificar propriedades de triângulos pela comparação de medidas de lados e ângulos. (GII)</a:t>
            </a:r>
          </a:p>
        </p:txBody>
      </p:sp>
      <p:sp>
        <p:nvSpPr>
          <p:cNvPr id="3" name="Retângulo 2">
            <a:extLst>
              <a:ext uri="{FF2B5EF4-FFF2-40B4-BE49-F238E27FC236}">
                <a16:creationId xmlns:a16="http://schemas.microsoft.com/office/drawing/2014/main" id="{11E58539-601A-4D62-95C6-C8541490E3EB}"/>
              </a:ext>
            </a:extLst>
          </p:cNvPr>
          <p:cNvSpPr/>
          <p:nvPr/>
        </p:nvSpPr>
        <p:spPr>
          <a:xfrm>
            <a:off x="612912" y="1198442"/>
            <a:ext cx="10705214" cy="1938992"/>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O terreno de um condomínio tem a forma triangular, como indica a planta a seguir. Nos pontos A, B e C serão construídos 3 edifícios e o playground, que deve servir aos 3 prédios, vai ser construído no ponto P. A distância de cada um dos edifícios ao playground deve ser a mesma. Para que isso aconteça o ponto P (que representa o playground) deve estar sobre</a:t>
            </a:r>
          </a:p>
        </p:txBody>
      </p:sp>
      <p:pic>
        <p:nvPicPr>
          <p:cNvPr id="4" name="Imagem 3">
            <a:extLst>
              <a:ext uri="{FF2B5EF4-FFF2-40B4-BE49-F238E27FC236}">
                <a16:creationId xmlns:a16="http://schemas.microsoft.com/office/drawing/2014/main" id="{EBF45C6E-AF1A-48D9-915B-9CE41A69E3C7}"/>
              </a:ext>
            </a:extLst>
          </p:cNvPr>
          <p:cNvPicPr>
            <a:picLocks noChangeAspect="1"/>
          </p:cNvPicPr>
          <p:nvPr/>
        </p:nvPicPr>
        <p:blipFill rotWithShape="1">
          <a:blip r:embed="rId2"/>
          <a:srcRect l="26773" t="35193" r="41919" b="53644"/>
          <a:stretch/>
        </p:blipFill>
        <p:spPr>
          <a:xfrm>
            <a:off x="1355001" y="3332927"/>
            <a:ext cx="9481997" cy="1901681"/>
          </a:xfrm>
          <a:prstGeom prst="rect">
            <a:avLst/>
          </a:prstGeom>
        </p:spPr>
      </p:pic>
      <p:sp>
        <p:nvSpPr>
          <p:cNvPr id="5" name="CaixaDeTexto 4">
            <a:extLst>
              <a:ext uri="{FF2B5EF4-FFF2-40B4-BE49-F238E27FC236}">
                <a16:creationId xmlns:a16="http://schemas.microsoft.com/office/drawing/2014/main" id="{AE805D68-842F-4590-ADC0-C08CDA61488A}"/>
              </a:ext>
            </a:extLst>
          </p:cNvPr>
          <p:cNvSpPr txBox="1"/>
          <p:nvPr/>
        </p:nvSpPr>
        <p:spPr>
          <a:xfrm>
            <a:off x="6443930" y="6247100"/>
            <a:ext cx="5053306" cy="323165"/>
          </a:xfrm>
          <a:prstGeom prst="rect">
            <a:avLst/>
          </a:prstGeom>
          <a:noFill/>
        </p:spPr>
        <p:txBody>
          <a:bodyPr wrap="none" rtlCol="0">
            <a:spAutoFit/>
          </a:bodyPr>
          <a:lstStyle/>
          <a:p>
            <a:r>
              <a:rPr lang="pt-BR" sz="1500" dirty="0">
                <a:latin typeface="Arial" panose="020B0604020202020204" pitchFamily="34" charset="0"/>
                <a:cs typeface="Arial" panose="020B0604020202020204" pitchFamily="34" charset="0"/>
              </a:rPr>
              <a:t>Matrizes de Referência para a Avaliação </a:t>
            </a:r>
            <a:r>
              <a:rPr lang="pt-BR" sz="1500" dirty="0" err="1">
                <a:latin typeface="Arial" panose="020B0604020202020204" pitchFamily="34" charset="0"/>
                <a:cs typeface="Arial" panose="020B0604020202020204" pitchFamily="34" charset="0"/>
              </a:rPr>
              <a:t>Saresp</a:t>
            </a:r>
            <a:r>
              <a:rPr lang="pt-BR" sz="1500" dirty="0">
                <a:latin typeface="Arial" panose="020B0604020202020204" pitchFamily="34" charset="0"/>
                <a:cs typeface="Arial" panose="020B0604020202020204" pitchFamily="34" charset="0"/>
              </a:rPr>
              <a:t> – p. 108</a:t>
            </a:r>
          </a:p>
        </p:txBody>
      </p:sp>
    </p:spTree>
    <p:extLst>
      <p:ext uri="{BB962C8B-B14F-4D97-AF65-F5344CB8AC3E}">
        <p14:creationId xmlns:p14="http://schemas.microsoft.com/office/powerpoint/2010/main" val="272955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B660D-94B4-4251-A358-A52413FB1A82}"/>
              </a:ext>
            </a:extLst>
          </p:cNvPr>
          <p:cNvSpPr>
            <a:spLocks noGrp="1"/>
          </p:cNvSpPr>
          <p:nvPr>
            <p:ph type="title"/>
          </p:nvPr>
        </p:nvSpPr>
        <p:spPr>
          <a:xfrm>
            <a:off x="349950" y="42880"/>
            <a:ext cx="11306569" cy="1293123"/>
          </a:xfrm>
        </p:spPr>
        <p:txBody>
          <a:bodyPr>
            <a:normAutofit/>
          </a:bodyPr>
          <a:lstStyle/>
          <a:p>
            <a:pPr algn="just"/>
            <a:r>
              <a:rPr lang="pt-BR" sz="2300" dirty="0">
                <a:latin typeface="Arial" panose="020B0604020202020204" pitchFamily="34" charset="0"/>
                <a:cs typeface="Arial" panose="020B0604020202020204" pitchFamily="34" charset="0"/>
              </a:rPr>
              <a:t>H25 - Reconhecer a conservação ou modificação de medidas dos lados, do perímetro, da área em ampliação e/ou redução de figuras poligonais usando malhas quadriculadas. (GII)</a:t>
            </a:r>
          </a:p>
        </p:txBody>
      </p:sp>
      <p:sp>
        <p:nvSpPr>
          <p:cNvPr id="3" name="Retângulo 2">
            <a:extLst>
              <a:ext uri="{FF2B5EF4-FFF2-40B4-BE49-F238E27FC236}">
                <a16:creationId xmlns:a16="http://schemas.microsoft.com/office/drawing/2014/main" id="{85517040-119B-4F92-B597-56325E4B5954}"/>
              </a:ext>
            </a:extLst>
          </p:cNvPr>
          <p:cNvSpPr/>
          <p:nvPr/>
        </p:nvSpPr>
        <p:spPr>
          <a:xfrm>
            <a:off x="349950" y="1220719"/>
            <a:ext cx="11306568" cy="769441"/>
          </a:xfrm>
          <a:prstGeom prst="rect">
            <a:avLst/>
          </a:prstGeom>
        </p:spPr>
        <p:txBody>
          <a:bodyPr wrap="square">
            <a:spAutoFit/>
          </a:bodyPr>
          <a:lstStyle/>
          <a:p>
            <a:pPr algn="just"/>
            <a:r>
              <a:rPr lang="pt-BR" sz="2200" dirty="0">
                <a:latin typeface="Arial" panose="020B0604020202020204" pitchFamily="34" charset="0"/>
                <a:cs typeface="Arial" panose="020B0604020202020204" pitchFamily="34" charset="0"/>
              </a:rPr>
              <a:t>Na figura a seguir, a figura B é uma ampliação da figura A. Para esta transformação podemos afirmar que</a:t>
            </a:r>
          </a:p>
        </p:txBody>
      </p:sp>
      <p:sp>
        <p:nvSpPr>
          <p:cNvPr id="4" name="Retângulo 3">
            <a:extLst>
              <a:ext uri="{FF2B5EF4-FFF2-40B4-BE49-F238E27FC236}">
                <a16:creationId xmlns:a16="http://schemas.microsoft.com/office/drawing/2014/main" id="{6C1E4E00-CFE4-4967-B0EF-47909189459B}"/>
              </a:ext>
            </a:extLst>
          </p:cNvPr>
          <p:cNvSpPr/>
          <p:nvPr/>
        </p:nvSpPr>
        <p:spPr>
          <a:xfrm>
            <a:off x="308962" y="4028541"/>
            <a:ext cx="11574076" cy="2554545"/>
          </a:xfrm>
          <a:prstGeom prst="rect">
            <a:avLst/>
          </a:prstGeom>
        </p:spPr>
        <p:txBody>
          <a:bodyPr wrap="square">
            <a:spAutoFit/>
          </a:bodyPr>
          <a:lstStyle/>
          <a:p>
            <a:pPr algn="just"/>
            <a:r>
              <a:rPr lang="pt-BR" sz="2000" dirty="0">
                <a:latin typeface="Arial" panose="020B0604020202020204" pitchFamily="34" charset="0"/>
                <a:cs typeface="Arial" panose="020B0604020202020204" pitchFamily="34" charset="0"/>
              </a:rPr>
              <a:t>A) o perímetro de B se manteve o mesmo de A, e os ângulos internos correspondentes dobraram de valor. </a:t>
            </a:r>
          </a:p>
          <a:p>
            <a:pPr algn="just"/>
            <a:r>
              <a:rPr lang="pt-BR" sz="2000" dirty="0">
                <a:latin typeface="Arial" panose="020B0604020202020204" pitchFamily="34" charset="0"/>
                <a:cs typeface="Arial" panose="020B0604020202020204" pitchFamily="34" charset="0"/>
              </a:rPr>
              <a:t>B) o perímetro de B passou a ser o triplo do perímetro de A, e os ângulos internos correspondentes não se alteraram. </a:t>
            </a:r>
          </a:p>
          <a:p>
            <a:pPr algn="just"/>
            <a:r>
              <a:rPr lang="pt-BR" sz="2000" b="1" dirty="0">
                <a:latin typeface="Arial" panose="020B0604020202020204" pitchFamily="34" charset="0"/>
                <a:cs typeface="Arial" panose="020B0604020202020204" pitchFamily="34" charset="0"/>
              </a:rPr>
              <a:t>C) o perímetro de B passou a ser o dobro do perímetro de A, e os ângulos internos correspondentes não se alteraram. </a:t>
            </a:r>
          </a:p>
          <a:p>
            <a:pPr algn="just"/>
            <a:r>
              <a:rPr lang="pt-BR" sz="2000" dirty="0">
                <a:latin typeface="Arial" panose="020B0604020202020204" pitchFamily="34" charset="0"/>
                <a:cs typeface="Arial" panose="020B0604020202020204" pitchFamily="34" charset="0"/>
              </a:rPr>
              <a:t>D) o perímetro de B passou a ser o dobro do perímetro de A, e os ângulos internos correspondentes também dobraram de valor.</a:t>
            </a:r>
          </a:p>
        </p:txBody>
      </p:sp>
      <p:pic>
        <p:nvPicPr>
          <p:cNvPr id="5" name="Imagem 4">
            <a:extLst>
              <a:ext uri="{FF2B5EF4-FFF2-40B4-BE49-F238E27FC236}">
                <a16:creationId xmlns:a16="http://schemas.microsoft.com/office/drawing/2014/main" id="{241DF9F4-2628-4C13-A53C-DB8BA7837F2B}"/>
              </a:ext>
            </a:extLst>
          </p:cNvPr>
          <p:cNvPicPr>
            <a:picLocks noChangeAspect="1"/>
          </p:cNvPicPr>
          <p:nvPr/>
        </p:nvPicPr>
        <p:blipFill rotWithShape="1">
          <a:blip r:embed="rId2"/>
          <a:srcRect l="26686" t="31163" r="61279" b="47752"/>
          <a:stretch/>
        </p:blipFill>
        <p:spPr>
          <a:xfrm>
            <a:off x="3829879" y="1574662"/>
            <a:ext cx="2483242" cy="2447253"/>
          </a:xfrm>
          <a:prstGeom prst="rect">
            <a:avLst/>
          </a:prstGeom>
        </p:spPr>
      </p:pic>
      <p:sp>
        <p:nvSpPr>
          <p:cNvPr id="6" name="CaixaDeTexto 5">
            <a:extLst>
              <a:ext uri="{FF2B5EF4-FFF2-40B4-BE49-F238E27FC236}">
                <a16:creationId xmlns:a16="http://schemas.microsoft.com/office/drawing/2014/main" id="{7BF854BB-440E-434D-87EF-6434B39B9856}"/>
              </a:ext>
            </a:extLst>
          </p:cNvPr>
          <p:cNvSpPr txBox="1"/>
          <p:nvPr/>
        </p:nvSpPr>
        <p:spPr>
          <a:xfrm>
            <a:off x="6504450" y="6398420"/>
            <a:ext cx="5053306" cy="323165"/>
          </a:xfrm>
          <a:prstGeom prst="rect">
            <a:avLst/>
          </a:prstGeom>
          <a:noFill/>
        </p:spPr>
        <p:txBody>
          <a:bodyPr wrap="none" rtlCol="0">
            <a:spAutoFit/>
          </a:bodyPr>
          <a:lstStyle/>
          <a:p>
            <a:r>
              <a:rPr lang="pt-BR" sz="1500" dirty="0">
                <a:latin typeface="Arial" panose="020B0604020202020204" pitchFamily="34" charset="0"/>
                <a:cs typeface="Arial" panose="020B0604020202020204" pitchFamily="34" charset="0"/>
              </a:rPr>
              <a:t>Matrizes de Referência para a Avaliação </a:t>
            </a:r>
            <a:r>
              <a:rPr lang="pt-BR" sz="1500" dirty="0" err="1">
                <a:latin typeface="Arial" panose="020B0604020202020204" pitchFamily="34" charset="0"/>
                <a:cs typeface="Arial" panose="020B0604020202020204" pitchFamily="34" charset="0"/>
              </a:rPr>
              <a:t>Saresp</a:t>
            </a:r>
            <a:r>
              <a:rPr lang="pt-BR" sz="1500" dirty="0">
                <a:latin typeface="Arial" panose="020B0604020202020204" pitchFamily="34" charset="0"/>
                <a:cs typeface="Arial" panose="020B0604020202020204" pitchFamily="34" charset="0"/>
              </a:rPr>
              <a:t> – p. 109</a:t>
            </a:r>
          </a:p>
        </p:txBody>
      </p:sp>
    </p:spTree>
    <p:extLst>
      <p:ext uri="{BB962C8B-B14F-4D97-AF65-F5344CB8AC3E}">
        <p14:creationId xmlns:p14="http://schemas.microsoft.com/office/powerpoint/2010/main" val="1228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809DC7A6-F6D4-44EA-9671-6A0C9C8BB94C}"/>
              </a:ext>
            </a:extLst>
          </p:cNvPr>
          <p:cNvSpPr>
            <a:spLocks noGrp="1"/>
          </p:cNvSpPr>
          <p:nvPr>
            <p:ph idx="1"/>
          </p:nvPr>
        </p:nvSpPr>
        <p:spPr>
          <a:xfrm>
            <a:off x="543339" y="410816"/>
            <a:ext cx="11304104" cy="6321287"/>
          </a:xfrm>
        </p:spPr>
        <p:txBody>
          <a:bodyPr>
            <a:normAutofit fontScale="85000" lnSpcReduction="20000"/>
          </a:bodyPr>
          <a:lstStyle/>
          <a:p>
            <a:pPr marL="0" indent="0" algn="just">
              <a:buNone/>
            </a:pPr>
            <a:r>
              <a:rPr lang="pt-BR" b="1" dirty="0">
                <a:latin typeface="Arial" panose="020B0604020202020204" pitchFamily="34" charset="0"/>
                <a:cs typeface="Arial" panose="020B0604020202020204" pitchFamily="34" charset="0"/>
              </a:rPr>
              <a:t>Objetivos:</a:t>
            </a:r>
          </a:p>
          <a:p>
            <a:pPr algn="just">
              <a:buFontTx/>
              <a:buChar char="-"/>
            </a:pPr>
            <a:r>
              <a:rPr lang="pt-BR" dirty="0">
                <a:latin typeface="Arial" panose="020B0604020202020204" pitchFamily="34" charset="0"/>
                <a:cs typeface="Arial" panose="020B0604020202020204" pitchFamily="34" charset="0"/>
              </a:rPr>
              <a:t>Ampliar a capacidade de leitura de representações matemáticas com base no contexto em que são usadas; </a:t>
            </a:r>
          </a:p>
          <a:p>
            <a:pPr algn="just">
              <a:buFontTx/>
              <a:buChar char="-"/>
            </a:pPr>
            <a:r>
              <a:rPr lang="pt-BR" dirty="0">
                <a:latin typeface="Arial" panose="020B0604020202020204" pitchFamily="34" charset="0"/>
                <a:cs typeface="Arial" panose="020B0604020202020204" pitchFamily="34" charset="0"/>
              </a:rPr>
              <a:t>Estabelecer conexões entre área e perímetro;</a:t>
            </a:r>
          </a:p>
          <a:p>
            <a:pPr algn="just">
              <a:buFontTx/>
              <a:buChar char="-"/>
            </a:pPr>
            <a:r>
              <a:rPr lang="pt-BR" dirty="0">
                <a:latin typeface="Arial" panose="020B0604020202020204" pitchFamily="34" charset="0"/>
                <a:cs typeface="Arial" panose="020B0604020202020204" pitchFamily="34" charset="0"/>
              </a:rPr>
              <a:t>Compreender a diferença entre área e perímetro;</a:t>
            </a:r>
          </a:p>
          <a:p>
            <a:pPr algn="just">
              <a:buFontTx/>
              <a:buChar char="-"/>
            </a:pPr>
            <a:r>
              <a:rPr lang="pt-BR" dirty="0">
                <a:latin typeface="Arial" panose="020B0604020202020204" pitchFamily="34" charset="0"/>
                <a:cs typeface="Arial" panose="020B0604020202020204" pitchFamily="34" charset="0"/>
              </a:rPr>
              <a:t>Usar a malha quadriculada como proposta de ensino para área, perímetro, redução e ampliação de figuras, semelhança de figuras planas;</a:t>
            </a:r>
          </a:p>
          <a:p>
            <a:pPr algn="just">
              <a:buFontTx/>
              <a:buChar char="-"/>
            </a:pPr>
            <a:r>
              <a:rPr lang="pt-BR" dirty="0">
                <a:latin typeface="Arial" panose="020B0604020202020204" pitchFamily="34" charset="0"/>
                <a:cs typeface="Arial" panose="020B0604020202020204" pitchFamily="34" charset="0"/>
              </a:rPr>
              <a:t>Construir triângulos com canudos para compreender as possibilidades de se formar ou não triângulo com as medidas adotadas;</a:t>
            </a:r>
          </a:p>
          <a:p>
            <a:pPr algn="just">
              <a:buFontTx/>
              <a:buChar char="-"/>
            </a:pPr>
            <a:r>
              <a:rPr lang="pt-BR" dirty="0">
                <a:latin typeface="Arial" panose="020B0604020202020204" pitchFamily="34" charset="0"/>
                <a:cs typeface="Arial" panose="020B0604020202020204" pitchFamily="34" charset="0"/>
              </a:rPr>
              <a:t>Empregar as noções de proporcionalidade e semelhança por meio de estratégias de visualização e leitura de imagens;</a:t>
            </a:r>
          </a:p>
          <a:p>
            <a:pPr algn="just">
              <a:buFontTx/>
              <a:buChar char="-"/>
            </a:pPr>
            <a:r>
              <a:rPr lang="pt-BR" dirty="0">
                <a:latin typeface="Arial" panose="020B0604020202020204" pitchFamily="34" charset="0"/>
                <a:cs typeface="Arial" panose="020B0604020202020204" pitchFamily="34" charset="0"/>
              </a:rPr>
              <a:t>Construir triângulos na malha quadriculada utilizando o transferidor para compreender os casos de congruência;</a:t>
            </a:r>
          </a:p>
          <a:p>
            <a:pPr algn="just">
              <a:buFontTx/>
              <a:buChar char="-"/>
            </a:pPr>
            <a:r>
              <a:rPr lang="pt-BR" dirty="0">
                <a:latin typeface="Arial" panose="020B0604020202020204" pitchFamily="34" charset="0"/>
                <a:cs typeface="Arial" panose="020B0604020202020204" pitchFamily="34" charset="0"/>
              </a:rPr>
              <a:t>Manipular polígonos regulares a fim de recobrir o plano, analisando a medida dos ângulos internos; </a:t>
            </a:r>
          </a:p>
          <a:p>
            <a:pPr algn="just">
              <a:buFontTx/>
              <a:buChar char="-"/>
            </a:pPr>
            <a:r>
              <a:rPr lang="pt-BR" dirty="0">
                <a:latin typeface="Arial" panose="020B0604020202020204" pitchFamily="34" charset="0"/>
                <a:cs typeface="Arial" panose="020B0604020202020204" pitchFamily="34" charset="0"/>
              </a:rPr>
              <a:t>Encontrar qual o requisito para que uma certa combinação de polígonos cubra o plano;</a:t>
            </a:r>
          </a:p>
          <a:p>
            <a:pPr algn="just">
              <a:buFontTx/>
              <a:buChar char="-"/>
            </a:pPr>
            <a:r>
              <a:rPr lang="pt-BR" dirty="0">
                <a:latin typeface="Arial" panose="020B0604020202020204" pitchFamily="34" charset="0"/>
                <a:cs typeface="Arial" panose="020B0604020202020204" pitchFamily="34" charset="0"/>
              </a:rPr>
              <a:t>Apresentar material concreto para o entendimento da planificação do plano.</a:t>
            </a:r>
            <a:endParaRPr lang="pt-BR" dirty="0"/>
          </a:p>
        </p:txBody>
      </p:sp>
    </p:spTree>
    <p:extLst>
      <p:ext uri="{BB962C8B-B14F-4D97-AF65-F5344CB8AC3E}">
        <p14:creationId xmlns:p14="http://schemas.microsoft.com/office/powerpoint/2010/main" val="27514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19CC46-F7B8-4B7F-9D84-EF13C3F190C2}"/>
              </a:ext>
            </a:extLst>
          </p:cNvPr>
          <p:cNvSpPr>
            <a:spLocks noGrp="1"/>
          </p:cNvSpPr>
          <p:nvPr>
            <p:ph type="title"/>
          </p:nvPr>
        </p:nvSpPr>
        <p:spPr>
          <a:xfrm>
            <a:off x="424288" y="268590"/>
            <a:ext cx="11131608" cy="1030124"/>
          </a:xfrm>
        </p:spPr>
        <p:txBody>
          <a:bodyPr>
            <a:normAutofit/>
          </a:bodyPr>
          <a:lstStyle/>
          <a:p>
            <a:pPr algn="just"/>
            <a:r>
              <a:rPr lang="pt-BR" sz="2500" dirty="0">
                <a:latin typeface="Arial" panose="020B0604020202020204" pitchFamily="34" charset="0"/>
                <a:cs typeface="Arial" panose="020B0604020202020204" pitchFamily="34" charset="0"/>
              </a:rPr>
              <a:t>H31</a:t>
            </a:r>
            <a:r>
              <a:rPr lang="pt-BR" sz="2500" b="1" dirty="0">
                <a:latin typeface="Arial" panose="020B0604020202020204" pitchFamily="34" charset="0"/>
                <a:cs typeface="Arial" panose="020B0604020202020204" pitchFamily="34" charset="0"/>
              </a:rPr>
              <a:t> - </a:t>
            </a:r>
            <a:r>
              <a:rPr lang="pt-BR" sz="2500" dirty="0">
                <a:latin typeface="Arial" panose="020B0604020202020204" pitchFamily="34" charset="0"/>
                <a:cs typeface="Arial" panose="020B0604020202020204" pitchFamily="34" charset="0"/>
              </a:rPr>
              <a:t>Calcular áreas de polígonos de diferentes tipos, com destaque para os polígonos regulares. </a:t>
            </a:r>
            <a:r>
              <a:rPr lang="pt-BR" sz="2500" b="1" dirty="0">
                <a:latin typeface="Arial" panose="020B0604020202020204" pitchFamily="34" charset="0"/>
                <a:cs typeface="Arial" panose="020B0604020202020204" pitchFamily="34" charset="0"/>
              </a:rPr>
              <a:t>(GII)</a:t>
            </a:r>
            <a:endParaRPr lang="pt-BR" sz="25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Espaço Reservado para Conteúdo 2">
                <a:extLst>
                  <a:ext uri="{FF2B5EF4-FFF2-40B4-BE49-F238E27FC236}">
                    <a16:creationId xmlns:a16="http://schemas.microsoft.com/office/drawing/2014/main" id="{2542A5DB-6AAC-449E-9808-CB66B3AB34ED}"/>
                  </a:ext>
                </a:extLst>
              </p:cNvPr>
              <p:cNvSpPr>
                <a:spLocks noGrp="1"/>
              </p:cNvSpPr>
              <p:nvPr>
                <p:ph idx="1"/>
              </p:nvPr>
            </p:nvSpPr>
            <p:spPr>
              <a:xfrm>
                <a:off x="609600" y="1298715"/>
                <a:ext cx="10840277" cy="4306956"/>
              </a:xfrm>
            </p:spPr>
            <p:txBody>
              <a:bodyPr/>
              <a:lstStyle/>
              <a:p>
                <a:pPr marL="0" indent="0">
                  <a:spcBef>
                    <a:spcPct val="0"/>
                  </a:spcBef>
                  <a:buNone/>
                </a:pPr>
                <a:r>
                  <a:rPr lang="pt-BR" sz="2400" dirty="0">
                    <a:latin typeface="Arial" panose="020B0604020202020204" pitchFamily="34" charset="0"/>
                    <a:ea typeface="+mj-ea"/>
                    <a:cs typeface="Arial" panose="020B0604020202020204" pitchFamily="34" charset="0"/>
                  </a:rPr>
                  <a:t>(RP 2012) No hexágono regular de centro O mostrado na figura, a área do triângulo equilátero AOB é igual a 6 </a:t>
                </a:r>
                <a14:m>
                  <m:oMath xmlns:m="http://schemas.openxmlformats.org/officeDocument/2006/math">
                    <m:sSup>
                      <m:sSupPr>
                        <m:ctrlPr>
                          <a:rPr lang="pt-BR" sz="2400" i="1" smtClean="0">
                            <a:latin typeface="Cambria Math" panose="02040503050406030204" pitchFamily="18" charset="0"/>
                            <a:ea typeface="+mj-ea"/>
                            <a:cs typeface="Arial" panose="020B0604020202020204" pitchFamily="34" charset="0"/>
                          </a:rPr>
                        </m:ctrlPr>
                      </m:sSupPr>
                      <m:e>
                        <m:r>
                          <a:rPr lang="pt-BR" sz="2400" b="0" i="1" smtClean="0">
                            <a:latin typeface="Cambria Math" panose="02040503050406030204" pitchFamily="18" charset="0"/>
                            <a:ea typeface="+mj-ea"/>
                            <a:cs typeface="Arial" panose="020B0604020202020204" pitchFamily="34" charset="0"/>
                          </a:rPr>
                          <m:t>𝑚</m:t>
                        </m:r>
                      </m:e>
                      <m:sup>
                        <m:r>
                          <a:rPr lang="pt-BR" sz="2400" b="0" i="1" smtClean="0">
                            <a:latin typeface="Cambria Math" panose="02040503050406030204" pitchFamily="18" charset="0"/>
                            <a:ea typeface="+mj-ea"/>
                            <a:cs typeface="Arial" panose="020B0604020202020204" pitchFamily="34" charset="0"/>
                          </a:rPr>
                          <m:t>2</m:t>
                        </m:r>
                      </m:sup>
                    </m:sSup>
                  </m:oMath>
                </a14:m>
                <a:r>
                  <a:rPr lang="pt-BR" sz="2400" dirty="0">
                    <a:latin typeface="Arial" panose="020B0604020202020204" pitchFamily="34" charset="0"/>
                    <a:ea typeface="+mj-ea"/>
                    <a:cs typeface="Arial" panose="020B0604020202020204" pitchFamily="34" charset="0"/>
                  </a:rPr>
                  <a:t>. </a:t>
                </a:r>
              </a:p>
              <a:p>
                <a:pPr marL="0" indent="0" algn="just">
                  <a:buNone/>
                </a:pPr>
                <a:endParaRPr lang="pt-BR" dirty="0"/>
              </a:p>
            </p:txBody>
          </p:sp>
        </mc:Choice>
        <mc:Fallback xmlns="">
          <p:sp>
            <p:nvSpPr>
              <p:cNvPr id="3" name="Espaço Reservado para Conteúdo 2">
                <a:extLst>
                  <a:ext uri="{FF2B5EF4-FFF2-40B4-BE49-F238E27FC236}">
                    <a16:creationId xmlns:a16="http://schemas.microsoft.com/office/drawing/2014/main" id="{2542A5DB-6AAC-449E-9808-CB66B3AB34ED}"/>
                  </a:ext>
                </a:extLst>
              </p:cNvPr>
              <p:cNvSpPr>
                <a:spLocks noGrp="1" noRot="1" noChangeAspect="1" noMove="1" noResize="1" noEditPoints="1" noAdjustHandles="1" noChangeArrowheads="1" noChangeShapeType="1" noTextEdit="1"/>
              </p:cNvSpPr>
              <p:nvPr>
                <p:ph idx="1"/>
              </p:nvPr>
            </p:nvSpPr>
            <p:spPr>
              <a:xfrm>
                <a:off x="609600" y="1298715"/>
                <a:ext cx="10840277" cy="4306956"/>
              </a:xfrm>
              <a:blipFill>
                <a:blip r:embed="rId2"/>
                <a:stretch>
                  <a:fillRect l="-844" t="-1839"/>
                </a:stretch>
              </a:blipFill>
            </p:spPr>
            <p:txBody>
              <a:bodyPr/>
              <a:lstStyle/>
              <a:p>
                <a:r>
                  <a:rPr lang="pt-BR">
                    <a:noFill/>
                  </a:rPr>
                  <a:t> </a:t>
                </a:r>
              </a:p>
            </p:txBody>
          </p:sp>
        </mc:Fallback>
      </mc:AlternateContent>
      <p:pic>
        <p:nvPicPr>
          <p:cNvPr id="4" name="Imagem 3">
            <a:extLst>
              <a:ext uri="{FF2B5EF4-FFF2-40B4-BE49-F238E27FC236}">
                <a16:creationId xmlns:a16="http://schemas.microsoft.com/office/drawing/2014/main" id="{DCEB556A-A948-44D2-AAE4-AD60225A17C2}"/>
              </a:ext>
            </a:extLst>
          </p:cNvPr>
          <p:cNvPicPr/>
          <p:nvPr/>
        </p:nvPicPr>
        <p:blipFill>
          <a:blip r:embed="rId3" cstate="print"/>
          <a:srcRect/>
          <a:stretch>
            <a:fillRect/>
          </a:stretch>
        </p:blipFill>
        <p:spPr bwMode="auto">
          <a:xfrm>
            <a:off x="4557795" y="2133600"/>
            <a:ext cx="2280328" cy="201433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Retângulo 5">
                <a:extLst>
                  <a:ext uri="{FF2B5EF4-FFF2-40B4-BE49-F238E27FC236}">
                    <a16:creationId xmlns:a16="http://schemas.microsoft.com/office/drawing/2014/main" id="{22498126-F3E9-400B-989C-52FEBE1454CE}"/>
                  </a:ext>
                </a:extLst>
              </p:cNvPr>
              <p:cNvSpPr/>
              <p:nvPr/>
            </p:nvSpPr>
            <p:spPr>
              <a:xfrm>
                <a:off x="742123" y="2507086"/>
                <a:ext cx="6096000" cy="4033220"/>
              </a:xfrm>
              <a:prstGeom prst="rect">
                <a:avLst/>
              </a:prstGeom>
            </p:spPr>
            <p:txBody>
              <a:bodyPr>
                <a:spAutoFit/>
              </a:bodyPr>
              <a:lstStyle/>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pPr>
                  <a:lnSpc>
                    <a:spcPct val="90000"/>
                  </a:lnSpc>
                  <a:spcBef>
                    <a:spcPct val="0"/>
                  </a:spcBef>
                </a:pPr>
                <a:r>
                  <a:rPr lang="pt-BR" sz="2400" dirty="0">
                    <a:latin typeface="Arial" panose="020B0604020202020204" pitchFamily="34" charset="0"/>
                    <a:ea typeface="+mj-ea"/>
                    <a:cs typeface="Arial" panose="020B0604020202020204" pitchFamily="34" charset="0"/>
                  </a:rPr>
                  <a:t>A área total do hexágono é</a:t>
                </a:r>
              </a:p>
              <a:p>
                <a:pPr>
                  <a:lnSpc>
                    <a:spcPct val="90000"/>
                  </a:lnSpc>
                  <a:spcBef>
                    <a:spcPct val="0"/>
                  </a:spcBef>
                </a:pPr>
                <a:endParaRPr lang="pt-BR" sz="2400" dirty="0">
                  <a:latin typeface="Arial" panose="020B0604020202020204" pitchFamily="34" charset="0"/>
                  <a:ea typeface="+mj-ea"/>
                  <a:cs typeface="Arial" panose="020B0604020202020204" pitchFamily="34" charset="0"/>
                </a:endParaRPr>
              </a:p>
              <a:p>
                <a:pPr>
                  <a:lnSpc>
                    <a:spcPct val="90000"/>
                  </a:lnSpc>
                  <a:spcBef>
                    <a:spcPct val="0"/>
                  </a:spcBef>
                </a:pPr>
                <a:r>
                  <a:rPr lang="pt-BR" sz="2400" dirty="0">
                    <a:latin typeface="Arial" panose="020B0604020202020204" pitchFamily="34" charset="0"/>
                    <a:ea typeface="+mj-ea"/>
                    <a:cs typeface="Arial" panose="020B0604020202020204" pitchFamily="34" charset="0"/>
                  </a:rPr>
                  <a:t>A) 16 </a:t>
                </a:r>
                <a14:m>
                  <m:oMath xmlns:m="http://schemas.openxmlformats.org/officeDocument/2006/math">
                    <m:sSup>
                      <m:sSupPr>
                        <m:ctrlPr>
                          <a:rPr lang="pt-BR" sz="2400" i="1">
                            <a:latin typeface="Cambria Math" panose="02040503050406030204" pitchFamily="18" charset="0"/>
                            <a:cs typeface="Arial" panose="020B0604020202020204" pitchFamily="34" charset="0"/>
                          </a:rPr>
                        </m:ctrlPr>
                      </m:sSupPr>
                      <m:e>
                        <m:r>
                          <a:rPr lang="pt-BR" sz="2400" i="1">
                            <a:latin typeface="Cambria Math" panose="02040503050406030204" pitchFamily="18" charset="0"/>
                            <a:cs typeface="Arial" panose="020B0604020202020204" pitchFamily="34" charset="0"/>
                          </a:rPr>
                          <m:t>𝑚</m:t>
                        </m:r>
                      </m:e>
                      <m:sup>
                        <m:r>
                          <a:rPr lang="pt-BR" sz="2400" i="1">
                            <a:latin typeface="Cambria Math" panose="02040503050406030204" pitchFamily="18" charset="0"/>
                            <a:cs typeface="Arial" panose="020B0604020202020204" pitchFamily="34" charset="0"/>
                          </a:rPr>
                          <m:t>2</m:t>
                        </m:r>
                      </m:sup>
                    </m:sSup>
                  </m:oMath>
                </a14:m>
                <a:endParaRPr lang="pt-BR" sz="2400" dirty="0">
                  <a:latin typeface="Arial" panose="020B0604020202020204" pitchFamily="34" charset="0"/>
                  <a:ea typeface="+mj-ea"/>
                  <a:cs typeface="Arial" panose="020B0604020202020204" pitchFamily="34" charset="0"/>
                </a:endParaRPr>
              </a:p>
              <a:p>
                <a:pPr>
                  <a:lnSpc>
                    <a:spcPct val="90000"/>
                  </a:lnSpc>
                  <a:spcBef>
                    <a:spcPct val="0"/>
                  </a:spcBef>
                </a:pPr>
                <a:r>
                  <a:rPr lang="pt-BR" sz="2400" dirty="0">
                    <a:latin typeface="Arial" panose="020B0604020202020204" pitchFamily="34" charset="0"/>
                    <a:ea typeface="+mj-ea"/>
                    <a:cs typeface="Arial" panose="020B0604020202020204" pitchFamily="34" charset="0"/>
                  </a:rPr>
                  <a:t>B) 18 </a:t>
                </a:r>
                <a14:m>
                  <m:oMath xmlns:m="http://schemas.openxmlformats.org/officeDocument/2006/math">
                    <m:sSup>
                      <m:sSupPr>
                        <m:ctrlPr>
                          <a:rPr lang="pt-BR" sz="2400" i="1">
                            <a:latin typeface="Cambria Math" panose="02040503050406030204" pitchFamily="18" charset="0"/>
                            <a:cs typeface="Arial" panose="020B0604020202020204" pitchFamily="34" charset="0"/>
                          </a:rPr>
                        </m:ctrlPr>
                      </m:sSupPr>
                      <m:e>
                        <m:r>
                          <a:rPr lang="pt-BR" sz="2400" i="1">
                            <a:latin typeface="Cambria Math" panose="02040503050406030204" pitchFamily="18" charset="0"/>
                            <a:cs typeface="Arial" panose="020B0604020202020204" pitchFamily="34" charset="0"/>
                          </a:rPr>
                          <m:t>𝑚</m:t>
                        </m:r>
                      </m:e>
                      <m:sup>
                        <m:r>
                          <a:rPr lang="pt-BR" sz="2400" i="1">
                            <a:latin typeface="Cambria Math" panose="02040503050406030204" pitchFamily="18" charset="0"/>
                            <a:cs typeface="Arial" panose="020B0604020202020204" pitchFamily="34" charset="0"/>
                          </a:rPr>
                          <m:t>2</m:t>
                        </m:r>
                      </m:sup>
                    </m:sSup>
                  </m:oMath>
                </a14:m>
                <a:endParaRPr lang="pt-BR" sz="2400" dirty="0">
                  <a:latin typeface="Arial" panose="020B0604020202020204" pitchFamily="34" charset="0"/>
                  <a:ea typeface="+mj-ea"/>
                  <a:cs typeface="Arial" panose="020B0604020202020204" pitchFamily="34" charset="0"/>
                </a:endParaRPr>
              </a:p>
              <a:p>
                <a:pPr>
                  <a:lnSpc>
                    <a:spcPct val="90000"/>
                  </a:lnSpc>
                  <a:spcBef>
                    <a:spcPct val="0"/>
                  </a:spcBef>
                </a:pPr>
                <a:r>
                  <a:rPr lang="pt-BR" sz="2400" dirty="0">
                    <a:latin typeface="Arial" panose="020B0604020202020204" pitchFamily="34" charset="0"/>
                    <a:ea typeface="+mj-ea"/>
                    <a:cs typeface="Arial" panose="020B0604020202020204" pitchFamily="34" charset="0"/>
                  </a:rPr>
                  <a:t>C) 26 </a:t>
                </a:r>
                <a14:m>
                  <m:oMath xmlns:m="http://schemas.openxmlformats.org/officeDocument/2006/math">
                    <m:sSup>
                      <m:sSupPr>
                        <m:ctrlPr>
                          <a:rPr lang="pt-BR" sz="2400" i="1">
                            <a:latin typeface="Cambria Math" panose="02040503050406030204" pitchFamily="18" charset="0"/>
                            <a:cs typeface="Arial" panose="020B0604020202020204" pitchFamily="34" charset="0"/>
                          </a:rPr>
                        </m:ctrlPr>
                      </m:sSupPr>
                      <m:e>
                        <m:r>
                          <a:rPr lang="pt-BR" sz="2400" b="0" i="1">
                            <a:latin typeface="Cambria Math" panose="02040503050406030204" pitchFamily="18" charset="0"/>
                            <a:cs typeface="Arial" panose="020B0604020202020204" pitchFamily="34" charset="0"/>
                          </a:rPr>
                          <m:t>𝑚</m:t>
                        </m:r>
                      </m:e>
                      <m:sup>
                        <m:r>
                          <a:rPr lang="pt-BR" sz="2400" b="0" i="1">
                            <a:latin typeface="Cambria Math" panose="02040503050406030204" pitchFamily="18" charset="0"/>
                            <a:cs typeface="Arial" panose="020B0604020202020204" pitchFamily="34" charset="0"/>
                          </a:rPr>
                          <m:t>2</m:t>
                        </m:r>
                      </m:sup>
                    </m:sSup>
                  </m:oMath>
                </a14:m>
                <a:r>
                  <a:rPr lang="pt-BR" sz="2400" dirty="0">
                    <a:latin typeface="Arial" panose="020B0604020202020204" pitchFamily="34" charset="0"/>
                    <a:ea typeface="+mj-ea"/>
                    <a:cs typeface="Arial" panose="020B0604020202020204" pitchFamily="34" charset="0"/>
                  </a:rPr>
                  <a:t> </a:t>
                </a:r>
              </a:p>
              <a:p>
                <a:pPr>
                  <a:lnSpc>
                    <a:spcPct val="90000"/>
                  </a:lnSpc>
                  <a:spcBef>
                    <a:spcPct val="0"/>
                  </a:spcBef>
                </a:pPr>
                <a:r>
                  <a:rPr lang="pt-BR" sz="2400" b="1" dirty="0">
                    <a:latin typeface="Arial" panose="020B0604020202020204" pitchFamily="34" charset="0"/>
                    <a:ea typeface="+mj-ea"/>
                    <a:cs typeface="Arial" panose="020B0604020202020204" pitchFamily="34" charset="0"/>
                  </a:rPr>
                  <a:t>D) 36 </a:t>
                </a:r>
                <a14:m>
                  <m:oMath xmlns:m="http://schemas.openxmlformats.org/officeDocument/2006/math">
                    <m:sSup>
                      <m:sSupPr>
                        <m:ctrlPr>
                          <a:rPr lang="pt-BR" sz="2400" b="1" i="1">
                            <a:latin typeface="Cambria Math" panose="02040503050406030204" pitchFamily="18" charset="0"/>
                            <a:cs typeface="Arial" panose="020B0604020202020204" pitchFamily="34" charset="0"/>
                          </a:rPr>
                        </m:ctrlPr>
                      </m:sSupPr>
                      <m:e>
                        <m:r>
                          <a:rPr lang="pt-BR" sz="2400" b="1" i="1">
                            <a:latin typeface="Cambria Math" panose="02040503050406030204" pitchFamily="18" charset="0"/>
                            <a:cs typeface="Arial" panose="020B0604020202020204" pitchFamily="34" charset="0"/>
                          </a:rPr>
                          <m:t>𝒎</m:t>
                        </m:r>
                      </m:e>
                      <m:sup>
                        <m:r>
                          <a:rPr lang="pt-BR" sz="2400" b="1" i="1">
                            <a:latin typeface="Cambria Math" panose="02040503050406030204" pitchFamily="18" charset="0"/>
                            <a:cs typeface="Arial" panose="020B0604020202020204" pitchFamily="34" charset="0"/>
                          </a:rPr>
                          <m:t>𝟐</m:t>
                        </m:r>
                      </m:sup>
                    </m:sSup>
                  </m:oMath>
                </a14:m>
                <a:endParaRPr lang="pt-BR" sz="2400" b="1" dirty="0">
                  <a:latin typeface="Arial" panose="020B0604020202020204" pitchFamily="34" charset="0"/>
                  <a:ea typeface="+mj-ea"/>
                  <a:cs typeface="Arial" panose="020B0604020202020204" pitchFamily="34" charset="0"/>
                </a:endParaRPr>
              </a:p>
            </p:txBody>
          </p:sp>
        </mc:Choice>
        <mc:Fallback xmlns="">
          <p:sp>
            <p:nvSpPr>
              <p:cNvPr id="6" name="Retângulo 5">
                <a:extLst>
                  <a:ext uri="{FF2B5EF4-FFF2-40B4-BE49-F238E27FC236}">
                    <a16:creationId xmlns:a16="http://schemas.microsoft.com/office/drawing/2014/main" id="{22498126-F3E9-400B-989C-52FEBE1454CE}"/>
                  </a:ext>
                </a:extLst>
              </p:cNvPr>
              <p:cNvSpPr>
                <a:spLocks noRot="1" noChangeAspect="1" noMove="1" noResize="1" noEditPoints="1" noAdjustHandles="1" noChangeArrowheads="1" noChangeShapeType="1" noTextEdit="1"/>
              </p:cNvSpPr>
              <p:nvPr/>
            </p:nvSpPr>
            <p:spPr>
              <a:xfrm>
                <a:off x="742123" y="2507086"/>
                <a:ext cx="6096000" cy="4033220"/>
              </a:xfrm>
              <a:prstGeom prst="rect">
                <a:avLst/>
              </a:prstGeom>
              <a:blipFill>
                <a:blip r:embed="rId4"/>
                <a:stretch>
                  <a:fillRect l="-1600" b="-2568"/>
                </a:stretch>
              </a:blipFill>
            </p:spPr>
            <p:txBody>
              <a:bodyPr/>
              <a:lstStyle/>
              <a:p>
                <a:r>
                  <a:rPr lang="pt-BR">
                    <a:noFill/>
                  </a:rPr>
                  <a:t> </a:t>
                </a:r>
              </a:p>
            </p:txBody>
          </p:sp>
        </mc:Fallback>
      </mc:AlternateContent>
      <p:sp>
        <p:nvSpPr>
          <p:cNvPr id="7" name="CaixaDeTexto 6">
            <a:extLst>
              <a:ext uri="{FF2B5EF4-FFF2-40B4-BE49-F238E27FC236}">
                <a16:creationId xmlns:a16="http://schemas.microsoft.com/office/drawing/2014/main" id="{C2A73794-BF7A-443F-B966-E067018DEB08}"/>
              </a:ext>
            </a:extLst>
          </p:cNvPr>
          <p:cNvSpPr txBox="1"/>
          <p:nvPr/>
        </p:nvSpPr>
        <p:spPr>
          <a:xfrm>
            <a:off x="9423130" y="6087612"/>
            <a:ext cx="186461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39,8% de acerto</a:t>
            </a:r>
          </a:p>
        </p:txBody>
      </p:sp>
    </p:spTree>
    <p:extLst>
      <p:ext uri="{BB962C8B-B14F-4D97-AF65-F5344CB8AC3E}">
        <p14:creationId xmlns:p14="http://schemas.microsoft.com/office/powerpoint/2010/main" val="111851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 calcmode="lin" valueType="num">
                                      <p:cBhvr additive="base">
                                        <p:cTn id="2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anim calcmode="lin" valueType="num">
                                      <p:cBhvr additive="base">
                                        <p:cTn id="33"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 calcmode="lin" valueType="num">
                                      <p:cBhvr additive="base">
                                        <p:cTn id="3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anim calcmode="lin" valueType="num">
                                      <p:cBhvr additive="base">
                                        <p:cTn id="4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E56E8-C5EC-437C-9C58-4B341392A556}"/>
              </a:ext>
            </a:extLst>
          </p:cNvPr>
          <p:cNvSpPr>
            <a:spLocks noGrp="1"/>
          </p:cNvSpPr>
          <p:nvPr>
            <p:ph type="title"/>
          </p:nvPr>
        </p:nvSpPr>
        <p:spPr>
          <a:xfrm>
            <a:off x="530087" y="365125"/>
            <a:ext cx="10823713" cy="1325563"/>
          </a:xfrm>
        </p:spPr>
        <p:txBody>
          <a:bodyPr>
            <a:normAutofit fontScale="90000"/>
          </a:bodyPr>
          <a:lstStyle/>
          <a:p>
            <a:r>
              <a:rPr lang="pt-BR" sz="2500" dirty="0">
                <a:latin typeface="Arial" panose="020B0604020202020204" pitchFamily="34" charset="0"/>
                <a:cs typeface="Arial" panose="020B0604020202020204" pitchFamily="34" charset="0"/>
              </a:rPr>
              <a:t>(Revista Eletrônica 2017) – H31</a:t>
            </a:r>
            <a:br>
              <a:rPr lang="pt-BR" sz="2500" dirty="0">
                <a:latin typeface="Arial" panose="020B0604020202020204" pitchFamily="34" charset="0"/>
                <a:cs typeface="Arial" panose="020B0604020202020204" pitchFamily="34" charset="0"/>
              </a:rPr>
            </a:br>
            <a:br>
              <a:rPr lang="pt-BR" sz="2500" dirty="0">
                <a:latin typeface="Arial" panose="020B0604020202020204" pitchFamily="34" charset="0"/>
                <a:cs typeface="Arial" panose="020B0604020202020204" pitchFamily="34" charset="0"/>
              </a:rPr>
            </a:br>
            <a:r>
              <a:rPr lang="pt-BR" sz="2500" dirty="0">
                <a:latin typeface="Arial" panose="020B0604020202020204" pitchFamily="34" charset="0"/>
                <a:cs typeface="Arial" panose="020B0604020202020204" pitchFamily="34" charset="0"/>
              </a:rPr>
              <a:t>A área da figura a seguir é, em cm</a:t>
            </a:r>
            <a:r>
              <a:rPr lang="pt-BR" sz="2500" baseline="30000" dirty="0">
                <a:latin typeface="Arial" panose="020B0604020202020204" pitchFamily="34" charset="0"/>
                <a:cs typeface="Arial" panose="020B0604020202020204" pitchFamily="34" charset="0"/>
              </a:rPr>
              <a:t>2</a:t>
            </a:r>
            <a:r>
              <a:rPr lang="pt-BR" sz="2500" dirty="0">
                <a:latin typeface="Arial" panose="020B0604020202020204" pitchFamily="34" charset="0"/>
                <a:cs typeface="Arial" panose="020B0604020202020204" pitchFamily="34" charset="0"/>
              </a:rPr>
              <a:t>,</a:t>
            </a:r>
            <a:br>
              <a:rPr lang="pt-BR" sz="2200" dirty="0">
                <a:latin typeface="Arial" panose="020B0604020202020204" pitchFamily="34" charset="0"/>
                <a:cs typeface="Arial" panose="020B0604020202020204" pitchFamily="34" charset="0"/>
              </a:rPr>
            </a:br>
            <a:endParaRPr lang="pt-BR" sz="2200" dirty="0">
              <a:latin typeface="Arial" panose="020B0604020202020204" pitchFamily="34" charset="0"/>
              <a:cs typeface="Arial" panose="020B0604020202020204" pitchFamily="34" charset="0"/>
            </a:endParaRPr>
          </a:p>
        </p:txBody>
      </p:sp>
      <p:pic>
        <p:nvPicPr>
          <p:cNvPr id="4" name="Espaço Reservado para Conteúdo 3">
            <a:extLst>
              <a:ext uri="{FF2B5EF4-FFF2-40B4-BE49-F238E27FC236}">
                <a16:creationId xmlns:a16="http://schemas.microsoft.com/office/drawing/2014/main" id="{4AF6DD7B-86C6-423A-A9D4-CA3D4D9D10CE}"/>
              </a:ext>
            </a:extLst>
          </p:cNvPr>
          <p:cNvPicPr>
            <a:picLocks noGrp="1"/>
          </p:cNvPicPr>
          <p:nvPr>
            <p:ph idx="1"/>
          </p:nvPr>
        </p:nvPicPr>
        <p:blipFill>
          <a:blip r:embed="rId2" cstate="print"/>
          <a:srcRect l="50318" t="11469" r="34392" b="62988"/>
          <a:stretch>
            <a:fillRect/>
          </a:stretch>
        </p:blipFill>
        <p:spPr bwMode="auto">
          <a:xfrm>
            <a:off x="3882888" y="1776051"/>
            <a:ext cx="2816520" cy="2544158"/>
          </a:xfrm>
          <a:prstGeom prst="rect">
            <a:avLst/>
          </a:prstGeom>
          <a:noFill/>
          <a:ln w="9525">
            <a:noFill/>
            <a:miter lim="800000"/>
            <a:headEnd/>
            <a:tailEnd/>
          </a:ln>
        </p:spPr>
      </p:pic>
      <p:sp>
        <p:nvSpPr>
          <p:cNvPr id="5" name="Retângulo 4">
            <a:extLst>
              <a:ext uri="{FF2B5EF4-FFF2-40B4-BE49-F238E27FC236}">
                <a16:creationId xmlns:a16="http://schemas.microsoft.com/office/drawing/2014/main" id="{015633CC-D508-4850-A221-72364D1847AD}"/>
              </a:ext>
            </a:extLst>
          </p:cNvPr>
          <p:cNvSpPr/>
          <p:nvPr/>
        </p:nvSpPr>
        <p:spPr>
          <a:xfrm>
            <a:off x="603408" y="4405572"/>
            <a:ext cx="6096000" cy="1616533"/>
          </a:xfrm>
          <a:prstGeom prst="rect">
            <a:avLst/>
          </a:prstGeom>
        </p:spPr>
        <p:txBody>
          <a:bodyPr>
            <a:spAutoFit/>
          </a:bodyPr>
          <a:lstStyle/>
          <a:p>
            <a:pPr marL="342900" lvl="0" indent="-342900">
              <a:lnSpc>
                <a:spcPct val="115000"/>
              </a:lnSpc>
              <a:spcAft>
                <a:spcPts val="0"/>
              </a:spcAft>
              <a:buFont typeface="+mj-lt"/>
              <a:buAutoNum type="alphaUcParenBoth"/>
            </a:pPr>
            <a:r>
              <a:rPr lang="pt-BR" sz="2200" dirty="0">
                <a:latin typeface="Arial" panose="020B0604020202020204" pitchFamily="34" charset="0"/>
                <a:ea typeface="Times New Roman" panose="02020603050405020304" pitchFamily="18" charset="0"/>
                <a:cs typeface="Arial" panose="020B0604020202020204" pitchFamily="34" charset="0"/>
              </a:rPr>
              <a:t> 10</a:t>
            </a:r>
          </a:p>
          <a:p>
            <a:pPr marL="342900" lvl="0" indent="-342900">
              <a:lnSpc>
                <a:spcPct val="115000"/>
              </a:lnSpc>
              <a:spcAft>
                <a:spcPts val="0"/>
              </a:spcAft>
              <a:buFont typeface="+mj-lt"/>
              <a:buAutoNum type="alphaUcParenBoth"/>
            </a:pPr>
            <a:r>
              <a:rPr lang="pt-BR" sz="2200" dirty="0">
                <a:latin typeface="Arial" panose="020B0604020202020204" pitchFamily="34" charset="0"/>
                <a:ea typeface="Times New Roman" panose="02020603050405020304" pitchFamily="18" charset="0"/>
                <a:cs typeface="Arial" panose="020B0604020202020204" pitchFamily="34" charset="0"/>
              </a:rPr>
              <a:t> 11</a:t>
            </a:r>
          </a:p>
          <a:p>
            <a:pPr marL="342900" lvl="0" indent="-342900">
              <a:lnSpc>
                <a:spcPct val="115000"/>
              </a:lnSpc>
              <a:spcAft>
                <a:spcPts val="0"/>
              </a:spcAft>
              <a:buFont typeface="+mj-lt"/>
              <a:buAutoNum type="alphaUcParenBoth"/>
            </a:pPr>
            <a:r>
              <a:rPr lang="pt-BR" sz="2200" b="1" dirty="0">
                <a:latin typeface="Arial" panose="020B0604020202020204" pitchFamily="34" charset="0"/>
                <a:ea typeface="Times New Roman" panose="02020603050405020304" pitchFamily="18" charset="0"/>
                <a:cs typeface="Arial" panose="020B0604020202020204" pitchFamily="34" charset="0"/>
              </a:rPr>
              <a:t> 12</a:t>
            </a:r>
          </a:p>
          <a:p>
            <a:pPr marL="342900" lvl="0" indent="-342900">
              <a:lnSpc>
                <a:spcPct val="115000"/>
              </a:lnSpc>
              <a:spcAft>
                <a:spcPts val="0"/>
              </a:spcAft>
              <a:buFont typeface="+mj-lt"/>
              <a:buAutoNum type="alphaUcParenBoth"/>
            </a:pPr>
            <a:r>
              <a:rPr lang="pt-BR" sz="2200" dirty="0">
                <a:latin typeface="Arial" panose="020B0604020202020204" pitchFamily="34" charset="0"/>
                <a:ea typeface="Times New Roman" panose="02020603050405020304" pitchFamily="18" charset="0"/>
                <a:cs typeface="Arial" panose="020B0604020202020204" pitchFamily="34" charset="0"/>
              </a:rPr>
              <a:t> 15</a:t>
            </a:r>
          </a:p>
        </p:txBody>
      </p:sp>
      <p:sp>
        <p:nvSpPr>
          <p:cNvPr id="7" name="CaixaDeTexto 6">
            <a:extLst>
              <a:ext uri="{FF2B5EF4-FFF2-40B4-BE49-F238E27FC236}">
                <a16:creationId xmlns:a16="http://schemas.microsoft.com/office/drawing/2014/main" id="{3912EEAC-2C2A-42CA-996B-AB9CC3DD1632}"/>
              </a:ext>
            </a:extLst>
          </p:cNvPr>
          <p:cNvSpPr txBox="1"/>
          <p:nvPr/>
        </p:nvSpPr>
        <p:spPr>
          <a:xfrm>
            <a:off x="9204724" y="5837439"/>
            <a:ext cx="19928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28,80% de acerto</a:t>
            </a:r>
          </a:p>
        </p:txBody>
      </p:sp>
    </p:spTree>
    <p:extLst>
      <p:ext uri="{BB962C8B-B14F-4D97-AF65-F5344CB8AC3E}">
        <p14:creationId xmlns:p14="http://schemas.microsoft.com/office/powerpoint/2010/main" val="342990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24DDD5-A96D-4F00-8BB3-B049254F23A2}"/>
              </a:ext>
            </a:extLst>
          </p:cNvPr>
          <p:cNvSpPr>
            <a:spLocks noGrp="1"/>
          </p:cNvSpPr>
          <p:nvPr>
            <p:ph type="title"/>
          </p:nvPr>
        </p:nvSpPr>
        <p:spPr>
          <a:xfrm>
            <a:off x="516835" y="393391"/>
            <a:ext cx="11145077" cy="837257"/>
          </a:xfrm>
        </p:spPr>
        <p:txBody>
          <a:bodyPr>
            <a:normAutofit fontScale="90000"/>
          </a:bodyPr>
          <a:lstStyle/>
          <a:p>
            <a:pPr algn="just"/>
            <a:r>
              <a:rPr lang="pt-BR" sz="2500" dirty="0">
                <a:latin typeface="Arial" panose="020B0604020202020204" pitchFamily="34" charset="0"/>
                <a:cs typeface="Arial" panose="020B0604020202020204" pitchFamily="34" charset="0"/>
              </a:rPr>
              <a:t>H39 – Resolver problemas que envolvam o cálculo de área de figuras planas. </a:t>
            </a:r>
            <a:r>
              <a:rPr lang="pt-BR" sz="2500" b="1" dirty="0">
                <a:latin typeface="Arial" panose="020B0604020202020204" pitchFamily="34" charset="0"/>
                <a:cs typeface="Arial" panose="020B0604020202020204" pitchFamily="34" charset="0"/>
              </a:rPr>
              <a:t>(GII)</a:t>
            </a:r>
            <a:br>
              <a:rPr lang="pt-BR" sz="2200" dirty="0">
                <a:latin typeface="Arial" panose="020B0604020202020204" pitchFamily="34" charset="0"/>
                <a:cs typeface="Arial" panose="020B0604020202020204" pitchFamily="34" charset="0"/>
              </a:rPr>
            </a:br>
            <a:endParaRPr lang="pt-BR"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F62C9DF1-C66E-4BAE-82B2-3DCD9B0BC34D}"/>
                  </a:ext>
                </a:extLst>
              </p:cNvPr>
              <p:cNvSpPr/>
              <p:nvPr/>
            </p:nvSpPr>
            <p:spPr>
              <a:xfrm>
                <a:off x="702365" y="1086677"/>
                <a:ext cx="10840278" cy="5043881"/>
              </a:xfrm>
              <a:prstGeom prst="rect">
                <a:avLst/>
              </a:prstGeom>
            </p:spPr>
            <p:txBody>
              <a:bodyPr wrap="square">
                <a:spAutoFit/>
              </a:bodyPr>
              <a:lstStyle/>
              <a:p>
                <a:pPr lvl="0" algn="just">
                  <a:lnSpc>
                    <a:spcPct val="115000"/>
                  </a:lnSpc>
                  <a:spcAft>
                    <a:spcPts val="0"/>
                  </a:spcAft>
                </a:pPr>
                <a:r>
                  <a:rPr lang="pt-BR" sz="2500" dirty="0">
                    <a:latin typeface="Arial" panose="020B0604020202020204" pitchFamily="34" charset="0"/>
                    <a:ea typeface="+mj-ea"/>
                    <a:cs typeface="Arial" panose="020B0604020202020204" pitchFamily="34" charset="0"/>
                  </a:rPr>
                  <a:t>(RP 2009) Uma parede de uma escola, com formato retangular, tem 4 m de comprimento e 3 m de altura. A diretora quer pintá-la utilizando duas cores de tinta acrílica. A cinza será utilizada ao longo de todo seu comprimento, mas até a altura de 2 m. O restante da parede será pintado com tinta branca. A medida da área, em </a:t>
                </a:r>
                <a14:m>
                  <m:oMath xmlns:m="http://schemas.openxmlformats.org/officeDocument/2006/math">
                    <m:sSup>
                      <m:sSupPr>
                        <m:ctrlPr>
                          <a:rPr lang="pt-BR" sz="2800" i="1">
                            <a:latin typeface="Cambria Math" panose="02040503050406030204" pitchFamily="18" charset="0"/>
                            <a:cs typeface="Arial" panose="020B0604020202020204" pitchFamily="34" charset="0"/>
                          </a:rPr>
                        </m:ctrlPr>
                      </m:sSupPr>
                      <m:e>
                        <m:r>
                          <a:rPr lang="pt-BR" sz="2800" i="1">
                            <a:latin typeface="Cambria Math" panose="02040503050406030204" pitchFamily="18" charset="0"/>
                            <a:cs typeface="Arial" panose="020B0604020202020204" pitchFamily="34" charset="0"/>
                          </a:rPr>
                          <m:t>𝑚</m:t>
                        </m:r>
                      </m:e>
                      <m:sup>
                        <m:r>
                          <a:rPr lang="pt-BR" sz="2800" i="1">
                            <a:latin typeface="Cambria Math" panose="02040503050406030204" pitchFamily="18" charset="0"/>
                            <a:cs typeface="Arial" panose="020B0604020202020204" pitchFamily="34" charset="0"/>
                          </a:rPr>
                          <m:t>2</m:t>
                        </m:r>
                      </m:sup>
                    </m:sSup>
                  </m:oMath>
                </a14:m>
                <a:r>
                  <a:rPr lang="pt-BR" sz="2500" dirty="0">
                    <a:latin typeface="Arial" panose="020B0604020202020204" pitchFamily="34" charset="0"/>
                    <a:ea typeface="+mj-ea"/>
                    <a:cs typeface="Arial" panose="020B0604020202020204" pitchFamily="34" charset="0"/>
                  </a:rPr>
                  <a:t>, a ser pintada de branco é:</a:t>
                </a:r>
              </a:p>
              <a:p>
                <a:pPr marL="342900" lvl="0" indent="-342900" algn="just">
                  <a:lnSpc>
                    <a:spcPct val="115000"/>
                  </a:lnSpc>
                  <a:spcAft>
                    <a:spcPts val="0"/>
                  </a:spcAft>
                  <a:buFont typeface="+mj-lt"/>
                  <a:buAutoNum type="arabicParenR"/>
                </a:pPr>
                <a:endParaRPr lang="pt-BR"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pPr>
                <a:endParaRPr lang="pt-BR"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pt-BR" dirty="0">
                    <a:latin typeface="Calibri" panose="020F0502020204030204" pitchFamily="34" charset="0"/>
                    <a:ea typeface="Times New Roman" panose="02020603050405020304" pitchFamily="18" charset="0"/>
                    <a:cs typeface="Times New Roman" panose="02020603050405020304" pitchFamily="18" charset="0"/>
                  </a:rPr>
                  <a:t> </a:t>
                </a:r>
              </a:p>
              <a:p>
                <a:pPr marL="342900" lvl="0" indent="-342900" algn="just">
                  <a:lnSpc>
                    <a:spcPct val="115000"/>
                  </a:lnSpc>
                  <a:spcAft>
                    <a:spcPts val="0"/>
                  </a:spcAft>
                  <a:buFont typeface="+mj-lt"/>
                  <a:buAutoNum type="alphaUcParenBoth"/>
                </a:pPr>
                <a:r>
                  <a:rPr lang="en-US" sz="2500" dirty="0">
                    <a:latin typeface="Arial" panose="020B0604020202020204" pitchFamily="34" charset="0"/>
                    <a:ea typeface="+mj-ea"/>
                    <a:cs typeface="Arial" panose="020B0604020202020204" pitchFamily="34" charset="0"/>
                  </a:rPr>
                  <a:t> 3</a:t>
                </a:r>
                <a:endParaRPr lang="pt-BR" sz="2500" dirty="0">
                  <a:latin typeface="Arial" panose="020B0604020202020204" pitchFamily="34" charset="0"/>
                  <a:ea typeface="+mj-ea"/>
                  <a:cs typeface="Arial" panose="020B0604020202020204" pitchFamily="34" charset="0"/>
                </a:endParaRPr>
              </a:p>
              <a:p>
                <a:pPr marL="342900" lvl="0" indent="-342900" algn="just">
                  <a:lnSpc>
                    <a:spcPct val="115000"/>
                  </a:lnSpc>
                  <a:spcAft>
                    <a:spcPts val="0"/>
                  </a:spcAft>
                  <a:buFont typeface="+mj-lt"/>
                  <a:buAutoNum type="alphaUcParenBoth"/>
                </a:pPr>
                <a:r>
                  <a:rPr lang="en-US" sz="2500" b="1" dirty="0">
                    <a:latin typeface="Arial" panose="020B0604020202020204" pitchFamily="34" charset="0"/>
                    <a:ea typeface="+mj-ea"/>
                    <a:cs typeface="Arial" panose="020B0604020202020204" pitchFamily="34" charset="0"/>
                  </a:rPr>
                  <a:t> 4</a:t>
                </a:r>
                <a:endParaRPr lang="pt-BR" sz="2500" b="1" dirty="0">
                  <a:latin typeface="Arial" panose="020B0604020202020204" pitchFamily="34" charset="0"/>
                  <a:ea typeface="+mj-ea"/>
                  <a:cs typeface="Arial" panose="020B0604020202020204" pitchFamily="34" charset="0"/>
                </a:endParaRPr>
              </a:p>
              <a:p>
                <a:pPr marL="342900" lvl="0" indent="-342900" algn="just">
                  <a:lnSpc>
                    <a:spcPct val="115000"/>
                  </a:lnSpc>
                  <a:spcAft>
                    <a:spcPts val="0"/>
                  </a:spcAft>
                  <a:buFont typeface="+mj-lt"/>
                  <a:buAutoNum type="alphaUcParenBoth"/>
                </a:pPr>
                <a:r>
                  <a:rPr lang="en-US" sz="2500" dirty="0">
                    <a:latin typeface="Arial" panose="020B0604020202020204" pitchFamily="34" charset="0"/>
                    <a:ea typeface="+mj-ea"/>
                    <a:cs typeface="Arial" panose="020B0604020202020204" pitchFamily="34" charset="0"/>
                  </a:rPr>
                  <a:t> 6</a:t>
                </a:r>
                <a:endParaRPr lang="pt-BR" sz="2500" dirty="0">
                  <a:latin typeface="Arial" panose="020B0604020202020204" pitchFamily="34" charset="0"/>
                  <a:ea typeface="+mj-ea"/>
                  <a:cs typeface="Arial" panose="020B0604020202020204" pitchFamily="34" charset="0"/>
                </a:endParaRPr>
              </a:p>
              <a:p>
                <a:pPr marL="342900" lvl="0" indent="-342900" algn="just">
                  <a:lnSpc>
                    <a:spcPct val="115000"/>
                  </a:lnSpc>
                  <a:spcAft>
                    <a:spcPts val="1000"/>
                  </a:spcAft>
                  <a:buFont typeface="+mj-lt"/>
                  <a:buAutoNum type="alphaUcParenBoth"/>
                </a:pPr>
                <a:r>
                  <a:rPr lang="en-US" sz="2500" dirty="0">
                    <a:latin typeface="Arial" panose="020B0604020202020204" pitchFamily="34" charset="0"/>
                    <a:ea typeface="+mj-ea"/>
                    <a:cs typeface="Arial" panose="020B0604020202020204" pitchFamily="34" charset="0"/>
                  </a:rPr>
                  <a:t> 8</a:t>
                </a:r>
                <a:endParaRPr lang="pt-BR" sz="2500" dirty="0">
                  <a:latin typeface="Arial" panose="020B0604020202020204" pitchFamily="34" charset="0"/>
                  <a:ea typeface="+mj-ea"/>
                  <a:cs typeface="Arial" panose="020B0604020202020204" pitchFamily="34" charset="0"/>
                </a:endParaRPr>
              </a:p>
            </p:txBody>
          </p:sp>
        </mc:Choice>
        <mc:Fallback xmlns="">
          <p:sp>
            <p:nvSpPr>
              <p:cNvPr id="3" name="Retângulo 2">
                <a:extLst>
                  <a:ext uri="{FF2B5EF4-FFF2-40B4-BE49-F238E27FC236}">
                    <a16:creationId xmlns:a16="http://schemas.microsoft.com/office/drawing/2014/main" id="{F62C9DF1-C66E-4BAE-82B2-3DCD9B0BC34D}"/>
                  </a:ext>
                </a:extLst>
              </p:cNvPr>
              <p:cNvSpPr>
                <a:spLocks noRot="1" noChangeAspect="1" noMove="1" noResize="1" noEditPoints="1" noAdjustHandles="1" noChangeArrowheads="1" noChangeShapeType="1" noTextEdit="1"/>
              </p:cNvSpPr>
              <p:nvPr/>
            </p:nvSpPr>
            <p:spPr>
              <a:xfrm>
                <a:off x="702365" y="1086677"/>
                <a:ext cx="10840278" cy="5043881"/>
              </a:xfrm>
              <a:prstGeom prst="rect">
                <a:avLst/>
              </a:prstGeom>
              <a:blipFill>
                <a:blip r:embed="rId2"/>
                <a:stretch>
                  <a:fillRect l="-900" t="-483" r="-956" b="-1932"/>
                </a:stretch>
              </a:blipFill>
            </p:spPr>
            <p:txBody>
              <a:bodyPr/>
              <a:lstStyle/>
              <a:p>
                <a:r>
                  <a:rPr lang="pt-BR">
                    <a:noFill/>
                  </a:rPr>
                  <a:t> </a:t>
                </a:r>
              </a:p>
            </p:txBody>
          </p:sp>
        </mc:Fallback>
      </mc:AlternateContent>
      <p:sp>
        <p:nvSpPr>
          <p:cNvPr id="4" name="CaixaDeTexto 3">
            <a:extLst>
              <a:ext uri="{FF2B5EF4-FFF2-40B4-BE49-F238E27FC236}">
                <a16:creationId xmlns:a16="http://schemas.microsoft.com/office/drawing/2014/main" id="{7BB579A3-7B32-46EE-B39B-BD1749696F76}"/>
              </a:ext>
            </a:extLst>
          </p:cNvPr>
          <p:cNvSpPr txBox="1"/>
          <p:nvPr/>
        </p:nvSpPr>
        <p:spPr>
          <a:xfrm>
            <a:off x="9423130" y="6087612"/>
            <a:ext cx="186461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35,2% de acerto</a:t>
            </a:r>
          </a:p>
        </p:txBody>
      </p:sp>
    </p:spTree>
    <p:extLst>
      <p:ext uri="{BB962C8B-B14F-4D97-AF65-F5344CB8AC3E}">
        <p14:creationId xmlns:p14="http://schemas.microsoft.com/office/powerpoint/2010/main" val="80387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2417AC-D543-4B8B-9F62-FC684E0A3993}"/>
              </a:ext>
            </a:extLst>
          </p:cNvPr>
          <p:cNvSpPr>
            <a:spLocks noGrp="1"/>
          </p:cNvSpPr>
          <p:nvPr>
            <p:ph type="title"/>
          </p:nvPr>
        </p:nvSpPr>
        <p:spPr>
          <a:xfrm>
            <a:off x="397565" y="225287"/>
            <a:ext cx="11198087" cy="1466091"/>
          </a:xfrm>
        </p:spPr>
        <p:txBody>
          <a:bodyPr>
            <a:normAutofit/>
          </a:bodyPr>
          <a:lstStyle/>
          <a:p>
            <a:pPr algn="just"/>
            <a:r>
              <a:rPr lang="pt-BR" sz="2200" dirty="0">
                <a:latin typeface="Arial" panose="020B0604020202020204" pitchFamily="34" charset="0"/>
                <a:cs typeface="Arial" panose="020B0604020202020204" pitchFamily="34" charset="0"/>
              </a:rPr>
              <a:t>H29 – Resolver problemas que utilizam propriedades dos polígonos (soma de seus ângulos internos, número de diagonais, cálculo da medida de cada ângulo interno nos polígonos regulares). </a:t>
            </a:r>
            <a:r>
              <a:rPr lang="pt-BR" sz="2200" b="1" dirty="0">
                <a:latin typeface="Arial" panose="020B0604020202020204" pitchFamily="34" charset="0"/>
                <a:cs typeface="Arial" panose="020B0604020202020204" pitchFamily="34" charset="0"/>
              </a:rPr>
              <a:t>(GIII)</a:t>
            </a:r>
            <a:endParaRPr lang="pt-BR" sz="22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E507319C-BE53-4839-9E6A-696B1C1756FA}"/>
              </a:ext>
            </a:extLst>
          </p:cNvPr>
          <p:cNvSpPr>
            <a:spLocks noGrp="1"/>
          </p:cNvSpPr>
          <p:nvPr>
            <p:ph idx="1"/>
          </p:nvPr>
        </p:nvSpPr>
        <p:spPr>
          <a:xfrm>
            <a:off x="397564" y="1551487"/>
            <a:ext cx="11198087" cy="4164223"/>
          </a:xfrm>
        </p:spPr>
        <p:txBody>
          <a:bodyPr/>
          <a:lstStyle/>
          <a:p>
            <a:pPr marL="0" indent="0" algn="just">
              <a:buNone/>
            </a:pPr>
            <a:r>
              <a:rPr lang="pt-BR" sz="2200" dirty="0">
                <a:latin typeface="Arial" panose="020B0604020202020204" pitchFamily="34" charset="0"/>
                <a:cs typeface="Arial" panose="020B0604020202020204" pitchFamily="34" charset="0"/>
              </a:rPr>
              <a:t>(RP 2009) Para ladrilhar o piso de uma sala, como indicado abaixo, um decorador de interiores precisa mandar fazer os ladrilhos que estão em branco na figura.</a:t>
            </a:r>
          </a:p>
          <a:p>
            <a:pPr marL="0" indent="0">
              <a:buNone/>
            </a:pPr>
            <a:endParaRPr lang="pt-BR" dirty="0"/>
          </a:p>
        </p:txBody>
      </p:sp>
      <p:pic>
        <p:nvPicPr>
          <p:cNvPr id="4" name="Imagem 3">
            <a:extLst>
              <a:ext uri="{FF2B5EF4-FFF2-40B4-BE49-F238E27FC236}">
                <a16:creationId xmlns:a16="http://schemas.microsoft.com/office/drawing/2014/main" id="{DB18C1DB-9F3F-41DA-B252-83D9449171B6}"/>
              </a:ext>
            </a:extLst>
          </p:cNvPr>
          <p:cNvPicPr/>
          <p:nvPr/>
        </p:nvPicPr>
        <p:blipFill>
          <a:blip r:embed="rId2" cstate="print"/>
          <a:srcRect/>
          <a:stretch>
            <a:fillRect/>
          </a:stretch>
        </p:blipFill>
        <p:spPr bwMode="auto">
          <a:xfrm>
            <a:off x="4329112" y="2662237"/>
            <a:ext cx="3533775" cy="1533525"/>
          </a:xfrm>
          <a:prstGeom prst="rect">
            <a:avLst/>
          </a:prstGeom>
          <a:noFill/>
          <a:ln w="9525">
            <a:noFill/>
            <a:miter lim="800000"/>
            <a:headEnd/>
            <a:tailEnd/>
          </a:ln>
        </p:spPr>
      </p:pic>
      <p:sp>
        <p:nvSpPr>
          <p:cNvPr id="5" name="Retângulo 4">
            <a:extLst>
              <a:ext uri="{FF2B5EF4-FFF2-40B4-BE49-F238E27FC236}">
                <a16:creationId xmlns:a16="http://schemas.microsoft.com/office/drawing/2014/main" id="{FC8CE8BC-51DE-47BD-B988-7B629A13E9FD}"/>
              </a:ext>
            </a:extLst>
          </p:cNvPr>
          <p:cNvSpPr/>
          <p:nvPr/>
        </p:nvSpPr>
        <p:spPr>
          <a:xfrm>
            <a:off x="397563" y="2698618"/>
            <a:ext cx="10628400" cy="3987951"/>
          </a:xfrm>
          <a:prstGeom prst="rect">
            <a:avLst/>
          </a:prstGeom>
        </p:spPr>
        <p:txBody>
          <a:bodyPr wrap="square">
            <a:spAutoFit/>
          </a:bodyPr>
          <a:lstStyle/>
          <a:p>
            <a:pPr marL="457200" algn="just">
              <a:lnSpc>
                <a:spcPct val="115000"/>
              </a:lnSpc>
              <a:spcAft>
                <a:spcPts val="0"/>
              </a:spcAft>
            </a:pPr>
            <a:endParaRPr lang="pt-BR"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endParaRPr lang="pt-BR"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endParaRPr lang="pt-BR"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endParaRPr lang="pt-BR"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endParaRPr lang="pt-BR" dirty="0">
              <a:latin typeface="Calibri" panose="020F0502020204030204" pitchFamily="34" charset="0"/>
              <a:cs typeface="Times New Roman" panose="02020603050405020304" pitchFamily="18" charset="0"/>
            </a:endParaRPr>
          </a:p>
          <a:p>
            <a:pPr marL="457200" algn="just">
              <a:lnSpc>
                <a:spcPct val="115000"/>
              </a:lnSpc>
              <a:spcAft>
                <a:spcPts val="0"/>
              </a:spcAft>
            </a:pPr>
            <a:r>
              <a:rPr lang="pt-BR" sz="2200" dirty="0">
                <a:latin typeface="Arial" panose="020B0604020202020204" pitchFamily="34" charset="0"/>
                <a:cs typeface="Arial" panose="020B0604020202020204" pitchFamily="34" charset="0"/>
              </a:rPr>
              <a:t>Sabendo que os hexágonos são regulares, ele poderá informar que o ângulo A indicado mede:</a:t>
            </a:r>
          </a:p>
          <a:p>
            <a:pPr marL="342900" lvl="0" indent="-342900">
              <a:lnSpc>
                <a:spcPct val="115000"/>
              </a:lnSpc>
              <a:spcAft>
                <a:spcPts val="0"/>
              </a:spcAft>
              <a:buFont typeface="+mj-lt"/>
              <a:buAutoNum type="alphaUcParenBoth"/>
            </a:pPr>
            <a:r>
              <a:rPr lang="en-US" sz="2200" b="1" dirty="0">
                <a:latin typeface="Arial" panose="020B0604020202020204" pitchFamily="34" charset="0"/>
                <a:cs typeface="Arial" panose="020B0604020202020204" pitchFamily="34" charset="0"/>
              </a:rPr>
              <a:t> 60°</a:t>
            </a:r>
            <a:endParaRPr lang="pt-BR" sz="2200" b="1" dirty="0">
              <a:latin typeface="Arial" panose="020B0604020202020204" pitchFamily="34" charset="0"/>
              <a:cs typeface="Arial" panose="020B0604020202020204" pitchFamily="34" charset="0"/>
            </a:endParaRPr>
          </a:p>
          <a:p>
            <a:pPr marL="342900" lvl="0" indent="-342900">
              <a:lnSpc>
                <a:spcPct val="115000"/>
              </a:lnSpc>
              <a:spcAft>
                <a:spcPts val="0"/>
              </a:spcAft>
              <a:buFont typeface="+mj-lt"/>
              <a:buAutoNum type="alphaUcParenBoth"/>
            </a:pPr>
            <a:r>
              <a:rPr lang="en-US" sz="2200" dirty="0">
                <a:latin typeface="Arial" panose="020B0604020202020204" pitchFamily="34" charset="0"/>
                <a:cs typeface="Arial" panose="020B0604020202020204" pitchFamily="34" charset="0"/>
              </a:rPr>
              <a:t> 65°</a:t>
            </a:r>
            <a:endParaRPr lang="pt-BR" sz="2200" dirty="0">
              <a:latin typeface="Arial" panose="020B0604020202020204" pitchFamily="34" charset="0"/>
              <a:cs typeface="Arial" panose="020B0604020202020204" pitchFamily="34" charset="0"/>
            </a:endParaRPr>
          </a:p>
          <a:p>
            <a:pPr marL="342900" lvl="0" indent="-342900">
              <a:lnSpc>
                <a:spcPct val="115000"/>
              </a:lnSpc>
              <a:spcAft>
                <a:spcPts val="0"/>
              </a:spcAft>
              <a:buFont typeface="+mj-lt"/>
              <a:buAutoNum type="alphaUcParenBoth"/>
            </a:pPr>
            <a:r>
              <a:rPr lang="en-US" sz="2200" dirty="0">
                <a:latin typeface="Arial" panose="020B0604020202020204" pitchFamily="34" charset="0"/>
                <a:cs typeface="Arial" panose="020B0604020202020204" pitchFamily="34" charset="0"/>
              </a:rPr>
              <a:t> 70°</a:t>
            </a:r>
            <a:endParaRPr lang="pt-BR" sz="2200" dirty="0">
              <a:latin typeface="Arial" panose="020B0604020202020204" pitchFamily="34" charset="0"/>
              <a:cs typeface="Arial" panose="020B0604020202020204" pitchFamily="34" charset="0"/>
            </a:endParaRPr>
          </a:p>
          <a:p>
            <a:pPr marL="342900" lvl="0" indent="-342900">
              <a:lnSpc>
                <a:spcPct val="115000"/>
              </a:lnSpc>
              <a:spcAft>
                <a:spcPts val="1000"/>
              </a:spcAft>
              <a:buFont typeface="+mj-lt"/>
              <a:buAutoNum type="alphaUcParenBoth"/>
            </a:pPr>
            <a:r>
              <a:rPr lang="en-US" sz="2200" dirty="0">
                <a:latin typeface="Arial" panose="020B0604020202020204" pitchFamily="34" charset="0"/>
                <a:cs typeface="Arial" panose="020B0604020202020204" pitchFamily="34" charset="0"/>
              </a:rPr>
              <a:t> 80°</a:t>
            </a:r>
            <a:endParaRPr lang="pt-BR" sz="2200" dirty="0">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783DE0F9-890E-4E80-AAF2-810B6934034A}"/>
              </a:ext>
            </a:extLst>
          </p:cNvPr>
          <p:cNvSpPr txBox="1"/>
          <p:nvPr/>
        </p:nvSpPr>
        <p:spPr>
          <a:xfrm>
            <a:off x="9423130" y="6087612"/>
            <a:ext cx="186461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47,9% de acerto</a:t>
            </a:r>
          </a:p>
        </p:txBody>
      </p:sp>
    </p:spTree>
    <p:extLst>
      <p:ext uri="{BB962C8B-B14F-4D97-AF65-F5344CB8AC3E}">
        <p14:creationId xmlns:p14="http://schemas.microsoft.com/office/powerpoint/2010/main" val="242787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76EC7-3591-49BB-AF9B-3284C8797D5C}"/>
              </a:ext>
            </a:extLst>
          </p:cNvPr>
          <p:cNvSpPr>
            <a:spLocks noGrp="1"/>
          </p:cNvSpPr>
          <p:nvPr>
            <p:ph type="title"/>
          </p:nvPr>
        </p:nvSpPr>
        <p:spPr>
          <a:xfrm>
            <a:off x="516835" y="365125"/>
            <a:ext cx="10836965" cy="1325563"/>
          </a:xfrm>
        </p:spPr>
        <p:txBody>
          <a:bodyPr>
            <a:normAutofit fontScale="90000"/>
          </a:bodyPr>
          <a:lstStyle/>
          <a:p>
            <a:r>
              <a:rPr lang="pt-BR" sz="2800" dirty="0">
                <a:latin typeface="Arial" panose="020B0604020202020204" pitchFamily="34" charset="0"/>
                <a:cs typeface="Arial" panose="020B0604020202020204" pitchFamily="34" charset="0"/>
              </a:rPr>
              <a:t>(Revista Eletrônica 2016) – H29</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Considere um pentágono regular, conforme mostra a figura.</a:t>
            </a:r>
            <a:br>
              <a:rPr lang="pt-BR" sz="2200" dirty="0">
                <a:latin typeface="Arial" panose="020B0604020202020204" pitchFamily="34" charset="0"/>
                <a:cs typeface="Arial" panose="020B0604020202020204" pitchFamily="34" charset="0"/>
              </a:rPr>
            </a:br>
            <a:endParaRPr lang="pt-BR" sz="2200" dirty="0">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78FB7F88-2282-43EE-A82F-08C4F614EEA0}"/>
              </a:ext>
            </a:extLst>
          </p:cNvPr>
          <p:cNvPicPr/>
          <p:nvPr/>
        </p:nvPicPr>
        <p:blipFill>
          <a:blip r:embed="rId2" cstate="print"/>
          <a:srcRect l="60639" t="22053" r="26884" b="57920"/>
          <a:stretch>
            <a:fillRect/>
          </a:stretch>
        </p:blipFill>
        <p:spPr bwMode="auto">
          <a:xfrm>
            <a:off x="4810968" y="1775638"/>
            <a:ext cx="2053658" cy="1881962"/>
          </a:xfrm>
          <a:prstGeom prst="rect">
            <a:avLst/>
          </a:prstGeom>
          <a:noFill/>
          <a:ln w="9525">
            <a:noFill/>
            <a:miter lim="800000"/>
            <a:headEnd/>
            <a:tailEnd/>
          </a:ln>
        </p:spPr>
      </p:pic>
      <p:sp>
        <p:nvSpPr>
          <p:cNvPr id="4" name="Retângulo 3">
            <a:extLst>
              <a:ext uri="{FF2B5EF4-FFF2-40B4-BE49-F238E27FC236}">
                <a16:creationId xmlns:a16="http://schemas.microsoft.com/office/drawing/2014/main" id="{9F83239F-7251-465B-ADF5-92297069965A}"/>
              </a:ext>
            </a:extLst>
          </p:cNvPr>
          <p:cNvSpPr/>
          <p:nvPr/>
        </p:nvSpPr>
        <p:spPr>
          <a:xfrm>
            <a:off x="516835" y="3761239"/>
            <a:ext cx="6096000" cy="2711063"/>
          </a:xfrm>
          <a:prstGeom prst="rect">
            <a:avLst/>
          </a:prstGeom>
        </p:spPr>
        <p:txBody>
          <a:bodyPr>
            <a:spAutoFit/>
          </a:bodyPr>
          <a:lstStyle/>
          <a:p>
            <a:pPr>
              <a:lnSpc>
                <a:spcPct val="115000"/>
              </a:lnSpc>
              <a:spcAft>
                <a:spcPts val="0"/>
              </a:spcAft>
            </a:pPr>
            <a:r>
              <a:rPr lang="pt-BR" sz="2500" dirty="0">
                <a:latin typeface="Arial" panose="020B0604020202020204" pitchFamily="34" charset="0"/>
                <a:ea typeface="Times New Roman" panose="02020603050405020304" pitchFamily="18" charset="0"/>
                <a:cs typeface="Arial" panose="020B0604020202020204" pitchFamily="34" charset="0"/>
              </a:rPr>
              <a:t>A medida de α + β é</a:t>
            </a:r>
          </a:p>
          <a:p>
            <a:pPr>
              <a:lnSpc>
                <a:spcPct val="115000"/>
              </a:lnSpc>
              <a:spcAft>
                <a:spcPts val="0"/>
              </a:spcAft>
            </a:pPr>
            <a:r>
              <a:rPr lang="pt-BR" sz="2500"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lnSpc>
                <a:spcPct val="115000"/>
              </a:lnSpc>
              <a:spcAft>
                <a:spcPts val="0"/>
              </a:spcAft>
              <a:buFont typeface="+mj-lt"/>
              <a:buAutoNum type="alphaUcParenBoth"/>
            </a:pPr>
            <a:r>
              <a:rPr lang="pt-BR" sz="2500" b="1" dirty="0">
                <a:latin typeface="Arial" panose="020B0604020202020204" pitchFamily="34" charset="0"/>
                <a:ea typeface="Times New Roman" panose="02020603050405020304" pitchFamily="18" charset="0"/>
                <a:cs typeface="Arial" panose="020B0604020202020204" pitchFamily="34" charset="0"/>
              </a:rPr>
              <a:t> 126°</a:t>
            </a:r>
          </a:p>
          <a:p>
            <a:pPr marL="342900" lvl="0" indent="-342900">
              <a:lnSpc>
                <a:spcPct val="115000"/>
              </a:lnSpc>
              <a:spcAft>
                <a:spcPts val="0"/>
              </a:spcAft>
              <a:buFont typeface="+mj-lt"/>
              <a:buAutoNum type="alphaUcParenBoth"/>
            </a:pPr>
            <a:r>
              <a:rPr lang="pt-BR" sz="2500" dirty="0">
                <a:latin typeface="Arial" panose="020B0604020202020204" pitchFamily="34" charset="0"/>
                <a:ea typeface="Times New Roman" panose="02020603050405020304" pitchFamily="18" charset="0"/>
                <a:cs typeface="Arial" panose="020B0604020202020204" pitchFamily="34" charset="0"/>
              </a:rPr>
              <a:t> 115°</a:t>
            </a:r>
          </a:p>
          <a:p>
            <a:pPr marL="342900" lvl="0" indent="-342900">
              <a:lnSpc>
                <a:spcPct val="115000"/>
              </a:lnSpc>
              <a:spcAft>
                <a:spcPts val="0"/>
              </a:spcAft>
              <a:buFont typeface="+mj-lt"/>
              <a:buAutoNum type="alphaUcParenBoth"/>
            </a:pPr>
            <a:r>
              <a:rPr lang="pt-BR" sz="2500" dirty="0">
                <a:latin typeface="Arial" panose="020B0604020202020204" pitchFamily="34" charset="0"/>
                <a:ea typeface="Times New Roman" panose="02020603050405020304" pitchFamily="18" charset="0"/>
                <a:cs typeface="Arial" panose="020B0604020202020204" pitchFamily="34" charset="0"/>
              </a:rPr>
              <a:t> 108°</a:t>
            </a:r>
          </a:p>
          <a:p>
            <a:pPr marL="342900" lvl="0" indent="-342900">
              <a:lnSpc>
                <a:spcPct val="115000"/>
              </a:lnSpc>
              <a:spcAft>
                <a:spcPts val="0"/>
              </a:spcAft>
              <a:buFont typeface="+mj-lt"/>
              <a:buAutoNum type="alphaUcParenBoth"/>
            </a:pPr>
            <a:r>
              <a:rPr lang="pt-BR" sz="2500" dirty="0">
                <a:latin typeface="Arial" panose="020B0604020202020204" pitchFamily="34" charset="0"/>
                <a:ea typeface="Times New Roman" panose="02020603050405020304" pitchFamily="18" charset="0"/>
                <a:cs typeface="Arial" panose="020B0604020202020204" pitchFamily="34" charset="0"/>
              </a:rPr>
              <a:t> 100°</a:t>
            </a:r>
          </a:p>
        </p:txBody>
      </p:sp>
      <p:sp>
        <p:nvSpPr>
          <p:cNvPr id="5" name="CaixaDeTexto 4">
            <a:extLst>
              <a:ext uri="{FF2B5EF4-FFF2-40B4-BE49-F238E27FC236}">
                <a16:creationId xmlns:a16="http://schemas.microsoft.com/office/drawing/2014/main" id="{80E669B1-CDBF-4B64-A2DD-ABD8CF51F720}"/>
              </a:ext>
            </a:extLst>
          </p:cNvPr>
          <p:cNvSpPr txBox="1"/>
          <p:nvPr/>
        </p:nvSpPr>
        <p:spPr>
          <a:xfrm>
            <a:off x="9409878" y="5835820"/>
            <a:ext cx="186461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29,4% de acerto</a:t>
            </a:r>
          </a:p>
        </p:txBody>
      </p:sp>
    </p:spTree>
    <p:extLst>
      <p:ext uri="{BB962C8B-B14F-4D97-AF65-F5344CB8AC3E}">
        <p14:creationId xmlns:p14="http://schemas.microsoft.com/office/powerpoint/2010/main" val="344479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DDB8E2-9C5D-4378-BC57-A25B9BBB2EDA}"/>
              </a:ext>
            </a:extLst>
          </p:cNvPr>
          <p:cNvSpPr>
            <a:spLocks noGrp="1"/>
          </p:cNvSpPr>
          <p:nvPr>
            <p:ph type="title"/>
          </p:nvPr>
        </p:nvSpPr>
        <p:spPr>
          <a:xfrm>
            <a:off x="384314" y="263329"/>
            <a:ext cx="11198086" cy="1282315"/>
          </a:xfrm>
        </p:spPr>
        <p:txBody>
          <a:bodyPr>
            <a:normAutofit/>
          </a:bodyPr>
          <a:lstStyle/>
          <a:p>
            <a:pPr algn="just"/>
            <a:r>
              <a:rPr lang="pt-BR" sz="2400" dirty="0">
                <a:latin typeface="Arial" panose="020B0604020202020204" pitchFamily="34" charset="0"/>
                <a:cs typeface="Arial" panose="020B0604020202020204" pitchFamily="34" charset="0"/>
              </a:rPr>
              <a:t>H30 – Resolver problemas em diferentes contextos, envolvendo triângulos semelhantes. </a:t>
            </a:r>
            <a:r>
              <a:rPr lang="pt-BR" sz="2400" b="1" dirty="0">
                <a:latin typeface="Arial" panose="020B0604020202020204" pitchFamily="34" charset="0"/>
                <a:cs typeface="Arial" panose="020B0604020202020204" pitchFamily="34" charset="0"/>
              </a:rPr>
              <a:t>(GIII)</a:t>
            </a:r>
            <a:endParaRPr lang="pt-BR" sz="2400"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0FC2838B-AB17-4C88-8066-751461174596}"/>
              </a:ext>
            </a:extLst>
          </p:cNvPr>
          <p:cNvSpPr>
            <a:spLocks noGrp="1"/>
          </p:cNvSpPr>
          <p:nvPr>
            <p:ph idx="1"/>
          </p:nvPr>
        </p:nvSpPr>
        <p:spPr>
          <a:xfrm>
            <a:off x="384314" y="1545644"/>
            <a:ext cx="10969486" cy="4631319"/>
          </a:xfrm>
        </p:spPr>
        <p:txBody>
          <a:bodyPr/>
          <a:lstStyle/>
          <a:p>
            <a:pPr marL="0" indent="0" algn="just">
              <a:spcBef>
                <a:spcPct val="0"/>
              </a:spcBef>
              <a:buNone/>
            </a:pPr>
            <a:r>
              <a:rPr lang="pt-BR" sz="2200" dirty="0">
                <a:latin typeface="Arial" panose="020B0604020202020204" pitchFamily="34" charset="0"/>
                <a:ea typeface="+mj-ea"/>
                <a:cs typeface="Arial" panose="020B0604020202020204" pitchFamily="34" charset="0"/>
              </a:rPr>
              <a:t>(RP 2010) Na figura abaixo há dois triângulos semelhantes. As figuras não estão desenhadas em escala.</a:t>
            </a:r>
          </a:p>
          <a:p>
            <a:pPr marL="0" indent="0">
              <a:buNone/>
            </a:pPr>
            <a:endParaRPr lang="pt-BR" dirty="0"/>
          </a:p>
        </p:txBody>
      </p:sp>
      <p:pic>
        <p:nvPicPr>
          <p:cNvPr id="4" name="Imagem 3">
            <a:extLst>
              <a:ext uri="{FF2B5EF4-FFF2-40B4-BE49-F238E27FC236}">
                <a16:creationId xmlns:a16="http://schemas.microsoft.com/office/drawing/2014/main" id="{14220F34-0794-4DF6-91F9-266F070DA908}"/>
              </a:ext>
            </a:extLst>
          </p:cNvPr>
          <p:cNvPicPr/>
          <p:nvPr/>
        </p:nvPicPr>
        <p:blipFill>
          <a:blip r:embed="rId2" cstate="print"/>
          <a:srcRect/>
          <a:stretch>
            <a:fillRect/>
          </a:stretch>
        </p:blipFill>
        <p:spPr bwMode="auto">
          <a:xfrm>
            <a:off x="3433762" y="2757487"/>
            <a:ext cx="5324475" cy="1343025"/>
          </a:xfrm>
          <a:prstGeom prst="rect">
            <a:avLst/>
          </a:prstGeom>
          <a:noFill/>
          <a:ln w="9525">
            <a:noFill/>
            <a:miter lim="800000"/>
            <a:headEnd/>
            <a:tailEnd/>
          </a:ln>
        </p:spPr>
      </p:pic>
      <p:sp>
        <p:nvSpPr>
          <p:cNvPr id="5" name="Retângulo 4">
            <a:extLst>
              <a:ext uri="{FF2B5EF4-FFF2-40B4-BE49-F238E27FC236}">
                <a16:creationId xmlns:a16="http://schemas.microsoft.com/office/drawing/2014/main" id="{B7722012-2430-4622-84DD-65FEFF7C0E94}"/>
              </a:ext>
            </a:extLst>
          </p:cNvPr>
          <p:cNvSpPr/>
          <p:nvPr/>
        </p:nvSpPr>
        <p:spPr>
          <a:xfrm>
            <a:off x="569843" y="2637183"/>
            <a:ext cx="8574157" cy="3669402"/>
          </a:xfrm>
          <a:prstGeom prst="rect">
            <a:avLst/>
          </a:prstGeom>
        </p:spPr>
        <p:txBody>
          <a:bodyPr wrap="square">
            <a:spAutoFit/>
          </a:bodyPr>
          <a:lstStyle/>
          <a:p>
            <a:pPr marL="457200" algn="just">
              <a:lnSpc>
                <a:spcPct val="115000"/>
              </a:lnSpc>
              <a:spcAft>
                <a:spcPts val="0"/>
              </a:spcAft>
            </a:pPr>
            <a:endParaRPr lang="pt-BR"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endParaRPr lang="pt-BR"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endParaRPr lang="pt-BR"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spcAft>
                <a:spcPts val="0"/>
              </a:spcAft>
            </a:pPr>
            <a:endParaRPr lang="pt-BR" dirty="0">
              <a:latin typeface="Calibri" panose="020F0502020204030204" pitchFamily="34" charset="0"/>
              <a:ea typeface="+mj-ea"/>
              <a:cs typeface="Times New Roman" panose="02020603050405020304" pitchFamily="18" charset="0"/>
            </a:endParaRPr>
          </a:p>
          <a:p>
            <a:pPr marL="457200" algn="just">
              <a:lnSpc>
                <a:spcPct val="115000"/>
              </a:lnSpc>
              <a:spcAft>
                <a:spcPts val="0"/>
              </a:spcAft>
            </a:pPr>
            <a:endParaRPr lang="pt-BR" sz="2200" dirty="0">
              <a:latin typeface="Calibri" panose="020F0502020204030204" pitchFamily="34" charset="0"/>
              <a:ea typeface="+mj-ea"/>
              <a:cs typeface="Times New Roman" panose="02020603050405020304" pitchFamily="18" charset="0"/>
            </a:endParaRPr>
          </a:p>
          <a:p>
            <a:pPr marL="457200" algn="just">
              <a:lnSpc>
                <a:spcPct val="115000"/>
              </a:lnSpc>
              <a:spcAft>
                <a:spcPts val="0"/>
              </a:spcAft>
            </a:pPr>
            <a:r>
              <a:rPr lang="pt-BR" sz="2200" dirty="0">
                <a:latin typeface="Arial" panose="020B0604020202020204" pitchFamily="34" charset="0"/>
                <a:ea typeface="+mj-ea"/>
                <a:cs typeface="Arial" panose="020B0604020202020204" pitchFamily="34" charset="0"/>
              </a:rPr>
              <a:t>A medida do lado DE é:</a:t>
            </a:r>
          </a:p>
          <a:p>
            <a:pPr marL="342900" lvl="0" indent="-342900">
              <a:lnSpc>
                <a:spcPct val="115000"/>
              </a:lnSpc>
              <a:spcAft>
                <a:spcPts val="0"/>
              </a:spcAft>
              <a:buFont typeface="+mj-lt"/>
              <a:buAutoNum type="alphaUcParenBoth"/>
            </a:pPr>
            <a:r>
              <a:rPr lang="en-US" sz="2200" dirty="0">
                <a:latin typeface="Arial" panose="020B0604020202020204" pitchFamily="34" charset="0"/>
                <a:ea typeface="+mj-ea"/>
                <a:cs typeface="Arial" panose="020B0604020202020204" pitchFamily="34" charset="0"/>
              </a:rPr>
              <a:t> 5,6 cm</a:t>
            </a:r>
            <a:endParaRPr lang="pt-BR" sz="2200" dirty="0">
              <a:latin typeface="Arial" panose="020B0604020202020204" pitchFamily="34" charset="0"/>
              <a:ea typeface="+mj-ea"/>
              <a:cs typeface="Arial" panose="020B0604020202020204" pitchFamily="34" charset="0"/>
            </a:endParaRPr>
          </a:p>
          <a:p>
            <a:pPr marL="342900" lvl="0" indent="-342900">
              <a:lnSpc>
                <a:spcPct val="115000"/>
              </a:lnSpc>
              <a:spcAft>
                <a:spcPts val="0"/>
              </a:spcAft>
              <a:buFont typeface="+mj-lt"/>
              <a:buAutoNum type="alphaUcParenBoth"/>
            </a:pPr>
            <a:r>
              <a:rPr lang="en-US" sz="2200" dirty="0">
                <a:latin typeface="Arial" panose="020B0604020202020204" pitchFamily="34" charset="0"/>
                <a:ea typeface="+mj-ea"/>
                <a:cs typeface="Arial" panose="020B0604020202020204" pitchFamily="34" charset="0"/>
              </a:rPr>
              <a:t> 8 cm</a:t>
            </a:r>
            <a:endParaRPr lang="pt-BR" sz="2200" dirty="0">
              <a:latin typeface="Arial" panose="020B0604020202020204" pitchFamily="34" charset="0"/>
              <a:ea typeface="+mj-ea"/>
              <a:cs typeface="Arial" panose="020B0604020202020204" pitchFamily="34" charset="0"/>
            </a:endParaRPr>
          </a:p>
          <a:p>
            <a:pPr marL="342900" lvl="0" indent="-342900">
              <a:lnSpc>
                <a:spcPct val="115000"/>
              </a:lnSpc>
              <a:spcAft>
                <a:spcPts val="0"/>
              </a:spcAft>
              <a:buFont typeface="+mj-lt"/>
              <a:buAutoNum type="alphaUcParenBoth"/>
            </a:pPr>
            <a:r>
              <a:rPr lang="en-US" sz="2200" b="1" dirty="0">
                <a:latin typeface="Arial" panose="020B0604020202020204" pitchFamily="34" charset="0"/>
                <a:ea typeface="+mj-ea"/>
                <a:cs typeface="Arial" panose="020B0604020202020204" pitchFamily="34" charset="0"/>
              </a:rPr>
              <a:t> 4,5 cm</a:t>
            </a:r>
            <a:endParaRPr lang="pt-BR" sz="2200" b="1" dirty="0">
              <a:latin typeface="Arial" panose="020B0604020202020204" pitchFamily="34" charset="0"/>
              <a:ea typeface="+mj-ea"/>
              <a:cs typeface="Arial" panose="020B0604020202020204" pitchFamily="34" charset="0"/>
            </a:endParaRPr>
          </a:p>
          <a:p>
            <a:pPr marL="342900" lvl="0" indent="-342900">
              <a:lnSpc>
                <a:spcPct val="115000"/>
              </a:lnSpc>
              <a:spcAft>
                <a:spcPts val="1000"/>
              </a:spcAft>
              <a:buFont typeface="+mj-lt"/>
              <a:buAutoNum type="alphaUcParenBoth"/>
            </a:pPr>
            <a:r>
              <a:rPr lang="en-US" sz="2200" dirty="0">
                <a:latin typeface="Arial" panose="020B0604020202020204" pitchFamily="34" charset="0"/>
                <a:ea typeface="+mj-ea"/>
                <a:cs typeface="Arial" panose="020B0604020202020204" pitchFamily="34" charset="0"/>
              </a:rPr>
              <a:t> 3 cm</a:t>
            </a:r>
            <a:endParaRPr lang="pt-BR" sz="2200" dirty="0">
              <a:latin typeface="Arial" panose="020B0604020202020204" pitchFamily="34" charset="0"/>
              <a:ea typeface="+mj-ea"/>
              <a:cs typeface="Arial" panose="020B0604020202020204" pitchFamily="34" charset="0"/>
            </a:endParaRPr>
          </a:p>
        </p:txBody>
      </p:sp>
      <p:sp>
        <p:nvSpPr>
          <p:cNvPr id="6" name="CaixaDeTexto 5">
            <a:extLst>
              <a:ext uri="{FF2B5EF4-FFF2-40B4-BE49-F238E27FC236}">
                <a16:creationId xmlns:a16="http://schemas.microsoft.com/office/drawing/2014/main" id="{E2638CD7-1DBF-4C1A-92CC-AB63182CB179}"/>
              </a:ext>
            </a:extLst>
          </p:cNvPr>
          <p:cNvSpPr txBox="1"/>
          <p:nvPr/>
        </p:nvSpPr>
        <p:spPr>
          <a:xfrm>
            <a:off x="9423130" y="6087612"/>
            <a:ext cx="186461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37,2% de acerto</a:t>
            </a:r>
          </a:p>
        </p:txBody>
      </p:sp>
    </p:spTree>
    <p:extLst>
      <p:ext uri="{BB962C8B-B14F-4D97-AF65-F5344CB8AC3E}">
        <p14:creationId xmlns:p14="http://schemas.microsoft.com/office/powerpoint/2010/main" val="276203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A0976-A61A-4CF7-BCE6-535A8D33DFD4}"/>
              </a:ext>
            </a:extLst>
          </p:cNvPr>
          <p:cNvSpPr>
            <a:spLocks noGrp="1"/>
          </p:cNvSpPr>
          <p:nvPr>
            <p:ph type="title"/>
          </p:nvPr>
        </p:nvSpPr>
        <p:spPr>
          <a:xfrm>
            <a:off x="371061" y="596347"/>
            <a:ext cx="11449878" cy="1497495"/>
          </a:xfrm>
        </p:spPr>
        <p:txBody>
          <a:bodyPr>
            <a:normAutofit fontScale="90000"/>
          </a:bodyPr>
          <a:lstStyle/>
          <a:p>
            <a:r>
              <a:rPr lang="pt-BR" sz="2700" dirty="0">
                <a:latin typeface="Arial" panose="020B0604020202020204" pitchFamily="34" charset="0"/>
                <a:cs typeface="Arial" panose="020B0604020202020204" pitchFamily="34" charset="0"/>
              </a:rPr>
              <a:t>H30</a:t>
            </a:r>
            <a:br>
              <a:rPr lang="pt-BR" sz="2700" dirty="0">
                <a:latin typeface="Arial" panose="020B0604020202020204" pitchFamily="34" charset="0"/>
                <a:cs typeface="Arial" panose="020B0604020202020204" pitchFamily="34" charset="0"/>
              </a:rPr>
            </a:br>
            <a:br>
              <a:rPr lang="pt-BR" sz="2700" dirty="0">
                <a:latin typeface="Arial" panose="020B0604020202020204" pitchFamily="34" charset="0"/>
                <a:cs typeface="Arial" panose="020B0604020202020204" pitchFamily="34" charset="0"/>
              </a:rPr>
            </a:br>
            <a:r>
              <a:rPr lang="pt-BR" sz="2700" dirty="0">
                <a:latin typeface="Arial" panose="020B0604020202020204" pitchFamily="34" charset="0"/>
                <a:cs typeface="Arial" panose="020B0604020202020204" pitchFamily="34" charset="0"/>
              </a:rPr>
              <a:t>(R.P. 2009) Priscila esta subindo uma rampa a partir do ponto A em direção ao ponto C. Após andar 5 metros, ela para no ponto B, situado a 3 metros do chão, conforme a figura.</a:t>
            </a:r>
            <a:br>
              <a:rPr lang="pt-BR" sz="2200" dirty="0">
                <a:latin typeface="Arial" panose="020B0604020202020204" pitchFamily="34" charset="0"/>
                <a:cs typeface="Arial" panose="020B0604020202020204" pitchFamily="34" charset="0"/>
              </a:rPr>
            </a:br>
            <a:endParaRPr lang="pt-BR" sz="2200" dirty="0">
              <a:latin typeface="Arial" panose="020B0604020202020204" pitchFamily="34" charset="0"/>
              <a:cs typeface="Arial" panose="020B0604020202020204" pitchFamily="34" charset="0"/>
            </a:endParaRPr>
          </a:p>
        </p:txBody>
      </p:sp>
      <p:pic>
        <p:nvPicPr>
          <p:cNvPr id="6" name="Imagem 5">
            <a:extLst>
              <a:ext uri="{FF2B5EF4-FFF2-40B4-BE49-F238E27FC236}">
                <a16:creationId xmlns:a16="http://schemas.microsoft.com/office/drawing/2014/main" id="{CDE228DE-F177-4C1D-ABF5-63A5714D1982}"/>
              </a:ext>
            </a:extLst>
          </p:cNvPr>
          <p:cNvPicPr/>
          <p:nvPr/>
        </p:nvPicPr>
        <p:blipFill>
          <a:blip r:embed="rId2" cstate="print"/>
          <a:srcRect/>
          <a:stretch>
            <a:fillRect/>
          </a:stretch>
        </p:blipFill>
        <p:spPr bwMode="auto">
          <a:xfrm>
            <a:off x="4222051" y="1757529"/>
            <a:ext cx="2934123" cy="1807305"/>
          </a:xfrm>
          <a:prstGeom prst="rect">
            <a:avLst/>
          </a:prstGeom>
          <a:noFill/>
          <a:ln w="9525">
            <a:noFill/>
            <a:miter lim="800000"/>
            <a:headEnd/>
            <a:tailEnd/>
          </a:ln>
        </p:spPr>
      </p:pic>
      <p:sp>
        <p:nvSpPr>
          <p:cNvPr id="5" name="Retângulo 4">
            <a:extLst>
              <a:ext uri="{FF2B5EF4-FFF2-40B4-BE49-F238E27FC236}">
                <a16:creationId xmlns:a16="http://schemas.microsoft.com/office/drawing/2014/main" id="{C2896A06-16B2-4C35-8208-23F1A7108A08}"/>
              </a:ext>
            </a:extLst>
          </p:cNvPr>
          <p:cNvSpPr/>
          <p:nvPr/>
        </p:nvSpPr>
        <p:spPr>
          <a:xfrm>
            <a:off x="371061" y="3803374"/>
            <a:ext cx="10982739" cy="905633"/>
          </a:xfrm>
          <a:prstGeom prst="rect">
            <a:avLst/>
          </a:prstGeom>
        </p:spPr>
        <p:txBody>
          <a:bodyPr wrap="square">
            <a:spAutoFit/>
          </a:bodyPr>
          <a:lstStyle/>
          <a:p>
            <a:pPr algn="just">
              <a:lnSpc>
                <a:spcPct val="115000"/>
              </a:lnSpc>
              <a:spcAft>
                <a:spcPts val="0"/>
              </a:spcAft>
            </a:pPr>
            <a:r>
              <a:rPr lang="pt-BR" sz="2400" dirty="0">
                <a:solidFill>
                  <a:srgbClr val="231F20"/>
                </a:solidFill>
                <a:latin typeface="Arial" panose="020B0604020202020204" pitchFamily="34" charset="0"/>
                <a:ea typeface="UniversLTStd-Bold"/>
                <a:cs typeface="Arial" panose="020B0604020202020204" pitchFamily="34" charset="0"/>
              </a:rPr>
              <a:t>Para que Priscila chegue ao ponto C, situado a 12 metros do chão, ela ainda precisa andar:</a:t>
            </a:r>
            <a:endParaRPr lang="pt-BR"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Retângulo 6">
            <a:extLst>
              <a:ext uri="{FF2B5EF4-FFF2-40B4-BE49-F238E27FC236}">
                <a16:creationId xmlns:a16="http://schemas.microsoft.com/office/drawing/2014/main" id="{200BA6E1-1F5F-4040-BD21-E9CD767F26F8}"/>
              </a:ext>
            </a:extLst>
          </p:cNvPr>
          <p:cNvSpPr/>
          <p:nvPr/>
        </p:nvSpPr>
        <p:spPr>
          <a:xfrm>
            <a:off x="371061" y="4810655"/>
            <a:ext cx="6096000" cy="1755096"/>
          </a:xfrm>
          <a:prstGeom prst="rect">
            <a:avLst/>
          </a:prstGeom>
        </p:spPr>
        <p:txBody>
          <a:bodyPr>
            <a:spAutoFit/>
          </a:bodyPr>
          <a:lstStyle/>
          <a:p>
            <a:pPr marL="342900" lvl="0" indent="-342900">
              <a:lnSpc>
                <a:spcPct val="115000"/>
              </a:lnSpc>
              <a:spcAft>
                <a:spcPts val="0"/>
              </a:spcAft>
              <a:buFont typeface="+mj-lt"/>
              <a:buAutoNum type="alphaUcParenBoth"/>
            </a:pPr>
            <a:r>
              <a:rPr lang="pt-BR" sz="2400" dirty="0">
                <a:latin typeface="Arial" panose="020B0604020202020204" pitchFamily="34" charset="0"/>
                <a:ea typeface="UniversLTStd-Bold"/>
                <a:cs typeface="Arial" panose="020B0604020202020204" pitchFamily="34" charset="0"/>
              </a:rPr>
              <a:t> 20 m</a:t>
            </a:r>
          </a:p>
          <a:p>
            <a:pPr marL="342900" lvl="0" indent="-342900">
              <a:lnSpc>
                <a:spcPct val="115000"/>
              </a:lnSpc>
              <a:spcAft>
                <a:spcPts val="0"/>
              </a:spcAft>
              <a:buFont typeface="+mj-lt"/>
              <a:buAutoNum type="alphaUcParenBoth"/>
            </a:pPr>
            <a:r>
              <a:rPr lang="pt-BR" sz="2400" b="1" dirty="0">
                <a:latin typeface="Arial" panose="020B0604020202020204" pitchFamily="34" charset="0"/>
                <a:ea typeface="Times New Roman" panose="02020603050405020304" pitchFamily="18" charset="0"/>
                <a:cs typeface="Arial" panose="020B0604020202020204" pitchFamily="34" charset="0"/>
              </a:rPr>
              <a:t> 15 m</a:t>
            </a:r>
          </a:p>
          <a:p>
            <a:pPr marL="342900" lvl="0" indent="-342900">
              <a:lnSpc>
                <a:spcPct val="115000"/>
              </a:lnSpc>
              <a:spcAft>
                <a:spcPts val="0"/>
              </a:spcAft>
              <a:buFont typeface="+mj-lt"/>
              <a:buAutoNum type="alphaUcParenBoth"/>
            </a:pPr>
            <a:r>
              <a:rPr lang="pt-BR" sz="2400" dirty="0">
                <a:solidFill>
                  <a:srgbClr val="231F20"/>
                </a:solidFill>
                <a:latin typeface="Arial" panose="020B0604020202020204" pitchFamily="34" charset="0"/>
                <a:ea typeface="UniversLTStd-Light"/>
                <a:cs typeface="Arial" panose="020B0604020202020204" pitchFamily="34" charset="0"/>
              </a:rPr>
              <a:t> 10 m</a:t>
            </a:r>
            <a:endParaRPr lang="pt-BR"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mj-lt"/>
              <a:buAutoNum type="alphaUcParenBoth"/>
            </a:pPr>
            <a:r>
              <a:rPr lang="pt-BR" sz="2400" dirty="0">
                <a:solidFill>
                  <a:srgbClr val="231F20"/>
                </a:solidFill>
                <a:latin typeface="Arial" panose="020B0604020202020204" pitchFamily="34" charset="0"/>
                <a:ea typeface="UniversLTStd-Bold"/>
                <a:cs typeface="Arial" panose="020B0604020202020204" pitchFamily="34" charset="0"/>
              </a:rPr>
              <a:t>  </a:t>
            </a:r>
            <a:r>
              <a:rPr lang="pt-BR" sz="2400" dirty="0">
                <a:solidFill>
                  <a:srgbClr val="231F20"/>
                </a:solidFill>
                <a:latin typeface="Arial" panose="020B0604020202020204" pitchFamily="34" charset="0"/>
                <a:ea typeface="UniversLTStd-Light"/>
                <a:cs typeface="Arial" panose="020B0604020202020204" pitchFamily="34" charset="0"/>
              </a:rPr>
              <a:t>5 m</a:t>
            </a:r>
            <a:endParaRPr lang="pt-BR" sz="24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CaixaDeTexto 7">
            <a:extLst>
              <a:ext uri="{FF2B5EF4-FFF2-40B4-BE49-F238E27FC236}">
                <a16:creationId xmlns:a16="http://schemas.microsoft.com/office/drawing/2014/main" id="{D4D350C8-A397-4D51-8F3F-67B057F861C8}"/>
              </a:ext>
            </a:extLst>
          </p:cNvPr>
          <p:cNvSpPr txBox="1"/>
          <p:nvPr/>
        </p:nvSpPr>
        <p:spPr>
          <a:xfrm>
            <a:off x="9423130" y="6087612"/>
            <a:ext cx="186461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41,1% de acerto</a:t>
            </a:r>
          </a:p>
        </p:txBody>
      </p:sp>
    </p:spTree>
    <p:extLst>
      <p:ext uri="{BB962C8B-B14F-4D97-AF65-F5344CB8AC3E}">
        <p14:creationId xmlns:p14="http://schemas.microsoft.com/office/powerpoint/2010/main" val="208267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00F4C-8EAB-41ED-8C1F-819202B0FAAE}"/>
              </a:ext>
            </a:extLst>
          </p:cNvPr>
          <p:cNvSpPr>
            <a:spLocks noGrp="1"/>
          </p:cNvSpPr>
          <p:nvPr>
            <p:ph type="title"/>
          </p:nvPr>
        </p:nvSpPr>
        <p:spPr>
          <a:xfrm>
            <a:off x="543339" y="371920"/>
            <a:ext cx="11052313" cy="1325563"/>
          </a:xfrm>
        </p:spPr>
        <p:txBody>
          <a:bodyPr>
            <a:normAutofit fontScale="90000"/>
          </a:bodyPr>
          <a:lstStyle/>
          <a:p>
            <a:r>
              <a:rPr lang="pt-BR" sz="2700" dirty="0">
                <a:latin typeface="Arial" panose="020B0604020202020204" pitchFamily="34" charset="0"/>
                <a:cs typeface="Arial" panose="020B0604020202020204" pitchFamily="34" charset="0"/>
              </a:rPr>
              <a:t>H30</a:t>
            </a:r>
            <a:br>
              <a:rPr lang="pt-BR" sz="2700" dirty="0">
                <a:latin typeface="Arial" panose="020B0604020202020204" pitchFamily="34" charset="0"/>
                <a:cs typeface="Arial" panose="020B0604020202020204" pitchFamily="34" charset="0"/>
              </a:rPr>
            </a:br>
            <a:br>
              <a:rPr lang="pt-BR" sz="2700" dirty="0">
                <a:latin typeface="Arial" panose="020B0604020202020204" pitchFamily="34" charset="0"/>
                <a:cs typeface="Arial" panose="020B0604020202020204" pitchFamily="34" charset="0"/>
              </a:rPr>
            </a:br>
            <a:r>
              <a:rPr lang="pt-BR" sz="2700" dirty="0">
                <a:latin typeface="Arial" panose="020B0604020202020204" pitchFamily="34" charset="0"/>
                <a:cs typeface="Arial" panose="020B0604020202020204" pitchFamily="34" charset="0"/>
              </a:rPr>
              <a:t>(R.P. 2011) Considere o triângulo ABC. Os segmentos DE e BC são paralelos.</a:t>
            </a:r>
            <a:br>
              <a:rPr lang="pt-BR" sz="2200" dirty="0">
                <a:latin typeface="Arial" panose="020B0604020202020204" pitchFamily="34" charset="0"/>
                <a:cs typeface="Arial" panose="020B0604020202020204" pitchFamily="34" charset="0"/>
              </a:rPr>
            </a:br>
            <a:endParaRPr lang="pt-BR" sz="2200" dirty="0">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DDF26D58-6CE7-4894-8B2E-649788024A83}"/>
              </a:ext>
            </a:extLst>
          </p:cNvPr>
          <p:cNvPicPr/>
          <p:nvPr/>
        </p:nvPicPr>
        <p:blipFill>
          <a:blip r:embed="rId2" cstate="print"/>
          <a:srcRect/>
          <a:stretch>
            <a:fillRect/>
          </a:stretch>
        </p:blipFill>
        <p:spPr bwMode="auto">
          <a:xfrm>
            <a:off x="4691271" y="1577009"/>
            <a:ext cx="1842052" cy="1935022"/>
          </a:xfrm>
          <a:prstGeom prst="rect">
            <a:avLst/>
          </a:prstGeom>
          <a:noFill/>
          <a:ln w="9525">
            <a:noFill/>
            <a:miter lim="800000"/>
            <a:headEnd/>
            <a:tailEnd/>
          </a:ln>
        </p:spPr>
      </p:pic>
      <p:sp>
        <p:nvSpPr>
          <p:cNvPr id="4" name="Retângulo 3">
            <a:extLst>
              <a:ext uri="{FF2B5EF4-FFF2-40B4-BE49-F238E27FC236}">
                <a16:creationId xmlns:a16="http://schemas.microsoft.com/office/drawing/2014/main" id="{7A109FAC-74B1-48C7-B3FB-8DD6DD3397F7}"/>
              </a:ext>
            </a:extLst>
          </p:cNvPr>
          <p:cNvSpPr/>
          <p:nvPr/>
        </p:nvSpPr>
        <p:spPr>
          <a:xfrm>
            <a:off x="543339" y="3877071"/>
            <a:ext cx="9423991" cy="2395207"/>
          </a:xfrm>
          <a:prstGeom prst="rect">
            <a:avLst/>
          </a:prstGeom>
        </p:spPr>
        <p:txBody>
          <a:bodyPr wrap="square">
            <a:spAutoFit/>
          </a:bodyPr>
          <a:lstStyle/>
          <a:p>
            <a:pPr algn="just">
              <a:lnSpc>
                <a:spcPct val="115000"/>
              </a:lnSpc>
              <a:spcAft>
                <a:spcPts val="0"/>
              </a:spcAft>
            </a:pPr>
            <a:r>
              <a:rPr lang="pt-BR" sz="2200" dirty="0">
                <a:latin typeface="Arial" panose="020B0604020202020204" pitchFamily="34" charset="0"/>
                <a:ea typeface="Times New Roman" panose="02020603050405020304" pitchFamily="18" charset="0"/>
                <a:cs typeface="Arial" panose="020B0604020202020204" pitchFamily="34" charset="0"/>
              </a:rPr>
              <a:t>Os triângulos ABC e ADE são semelhantes porque:</a:t>
            </a:r>
          </a:p>
          <a:p>
            <a:pPr algn="just">
              <a:lnSpc>
                <a:spcPct val="115000"/>
              </a:lnSpc>
              <a:spcAft>
                <a:spcPts val="0"/>
              </a:spcAft>
            </a:pPr>
            <a:r>
              <a:rPr lang="pt-BR" sz="2200" dirty="0">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lnSpc>
                <a:spcPct val="115000"/>
              </a:lnSpc>
              <a:spcAft>
                <a:spcPts val="0"/>
              </a:spcAft>
              <a:buFont typeface="+mj-lt"/>
              <a:buAutoNum type="alphaUcParenBoth"/>
            </a:pPr>
            <a:r>
              <a:rPr lang="pt-BR" sz="2200" b="1" dirty="0">
                <a:latin typeface="Arial" panose="020B0604020202020204" pitchFamily="34" charset="0"/>
                <a:ea typeface="Times New Roman" panose="02020603050405020304" pitchFamily="18" charset="0"/>
                <a:cs typeface="Arial" panose="020B0604020202020204" pitchFamily="34" charset="0"/>
              </a:rPr>
              <a:t> têm ângulos correspondentes congruentes.</a:t>
            </a:r>
          </a:p>
          <a:p>
            <a:pPr marL="342900" lvl="0" indent="-342900" algn="just">
              <a:lnSpc>
                <a:spcPct val="115000"/>
              </a:lnSpc>
              <a:spcAft>
                <a:spcPts val="0"/>
              </a:spcAft>
              <a:buFont typeface="+mj-lt"/>
              <a:buAutoNum type="alphaUcParenBoth"/>
            </a:pPr>
            <a:r>
              <a:rPr lang="pt-BR" sz="2200" dirty="0">
                <a:latin typeface="Arial" panose="020B0604020202020204" pitchFamily="34" charset="0"/>
                <a:ea typeface="Times New Roman" panose="02020603050405020304" pitchFamily="18" charset="0"/>
                <a:cs typeface="Arial" panose="020B0604020202020204" pitchFamily="34" charset="0"/>
              </a:rPr>
              <a:t> têm lados e ângulos congruentes.</a:t>
            </a:r>
          </a:p>
          <a:p>
            <a:pPr marL="342900" lvl="0" indent="-342900" algn="just">
              <a:lnSpc>
                <a:spcPct val="115000"/>
              </a:lnSpc>
              <a:spcAft>
                <a:spcPts val="0"/>
              </a:spcAft>
              <a:buFont typeface="+mj-lt"/>
              <a:buAutoNum type="alphaUcParenBoth"/>
            </a:pPr>
            <a:r>
              <a:rPr lang="pt-BR" sz="2200" dirty="0">
                <a:latin typeface="Arial" panose="020B0604020202020204" pitchFamily="34" charset="0"/>
                <a:ea typeface="Times New Roman" panose="02020603050405020304" pitchFamily="18" charset="0"/>
                <a:cs typeface="Arial" panose="020B0604020202020204" pitchFamily="34" charset="0"/>
              </a:rPr>
              <a:t> têm lados correspondentes congruentes.</a:t>
            </a:r>
          </a:p>
          <a:p>
            <a:pPr marL="342900" lvl="0" indent="-342900" algn="just">
              <a:lnSpc>
                <a:spcPct val="115000"/>
              </a:lnSpc>
              <a:spcAft>
                <a:spcPts val="0"/>
              </a:spcAft>
              <a:buFont typeface="+mj-lt"/>
              <a:buAutoNum type="alphaUcParenBoth"/>
            </a:pPr>
            <a:r>
              <a:rPr lang="pt-BR" sz="2200" dirty="0">
                <a:latin typeface="Arial" panose="020B0604020202020204" pitchFamily="34" charset="0"/>
                <a:ea typeface="Times New Roman" panose="02020603050405020304" pitchFamily="18" charset="0"/>
                <a:cs typeface="Arial" panose="020B0604020202020204" pitchFamily="34" charset="0"/>
              </a:rPr>
              <a:t> são congruentes.</a:t>
            </a:r>
          </a:p>
        </p:txBody>
      </p:sp>
      <p:sp>
        <p:nvSpPr>
          <p:cNvPr id="5" name="CaixaDeTexto 4">
            <a:extLst>
              <a:ext uri="{FF2B5EF4-FFF2-40B4-BE49-F238E27FC236}">
                <a16:creationId xmlns:a16="http://schemas.microsoft.com/office/drawing/2014/main" id="{66A8C4A8-D94C-4586-A328-D4911254501C}"/>
              </a:ext>
            </a:extLst>
          </p:cNvPr>
          <p:cNvSpPr txBox="1"/>
          <p:nvPr/>
        </p:nvSpPr>
        <p:spPr>
          <a:xfrm>
            <a:off x="9423130" y="6087612"/>
            <a:ext cx="186461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25,1% de acerto</a:t>
            </a:r>
          </a:p>
        </p:txBody>
      </p:sp>
    </p:spTree>
    <p:extLst>
      <p:ext uri="{BB962C8B-B14F-4D97-AF65-F5344CB8AC3E}">
        <p14:creationId xmlns:p14="http://schemas.microsoft.com/office/powerpoint/2010/main" val="18953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EC03D9-4F9B-4624-9660-65076DF217AC}"/>
              </a:ext>
            </a:extLst>
          </p:cNvPr>
          <p:cNvSpPr>
            <a:spLocks noGrp="1"/>
          </p:cNvSpPr>
          <p:nvPr>
            <p:ph type="title"/>
          </p:nvPr>
        </p:nvSpPr>
        <p:spPr>
          <a:xfrm>
            <a:off x="1116496" y="2485472"/>
            <a:ext cx="10515600" cy="1325563"/>
          </a:xfrm>
        </p:spPr>
        <p:txBody>
          <a:bodyPr>
            <a:normAutofit/>
          </a:bodyPr>
          <a:lstStyle/>
          <a:p>
            <a:pPr algn="ctr"/>
            <a:r>
              <a:rPr lang="pt-BR" sz="4000" b="1" dirty="0">
                <a:latin typeface="Arial" panose="020B0604020202020204" pitchFamily="34" charset="0"/>
                <a:cs typeface="Arial" panose="020B0604020202020204" pitchFamily="34" charset="0"/>
              </a:rPr>
              <a:t>Relatórios Pedagógicos  - 3ª Série EM</a:t>
            </a:r>
          </a:p>
        </p:txBody>
      </p:sp>
    </p:spTree>
    <p:extLst>
      <p:ext uri="{BB962C8B-B14F-4D97-AF65-F5344CB8AC3E}">
        <p14:creationId xmlns:p14="http://schemas.microsoft.com/office/powerpoint/2010/main" val="79631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53C85D-C120-4188-BDB1-200D64F3EFAC}"/>
              </a:ext>
            </a:extLst>
          </p:cNvPr>
          <p:cNvSpPr>
            <a:spLocks noGrp="1"/>
          </p:cNvSpPr>
          <p:nvPr>
            <p:ph type="title"/>
          </p:nvPr>
        </p:nvSpPr>
        <p:spPr>
          <a:xfrm>
            <a:off x="653350" y="174980"/>
            <a:ext cx="10730948" cy="1289632"/>
          </a:xfrm>
        </p:spPr>
        <p:txBody>
          <a:bodyPr>
            <a:normAutofit/>
          </a:bodyPr>
          <a:lstStyle/>
          <a:p>
            <a:r>
              <a:rPr lang="pt-BR" sz="2200" dirty="0">
                <a:latin typeface="Arial" panose="020B0604020202020204" pitchFamily="34" charset="0"/>
                <a:cs typeface="Arial" panose="020B0604020202020204" pitchFamily="34" charset="0"/>
              </a:rPr>
              <a:t>H24 – Identificar figuras semelhantes mediante o reconhecimento de relações de proporcionalidade. </a:t>
            </a:r>
            <a:r>
              <a:rPr lang="pt-BR" sz="2200" b="1" dirty="0">
                <a:latin typeface="Arial" panose="020B0604020202020204" pitchFamily="34" charset="0"/>
                <a:cs typeface="Arial" panose="020B0604020202020204" pitchFamily="34" charset="0"/>
              </a:rPr>
              <a:t>(GI)</a:t>
            </a:r>
            <a:br>
              <a:rPr lang="pt-BR" sz="2200" dirty="0">
                <a:latin typeface="Arial" panose="020B0604020202020204" pitchFamily="34" charset="0"/>
                <a:cs typeface="Arial" panose="020B0604020202020204" pitchFamily="34" charset="0"/>
              </a:rPr>
            </a:br>
            <a:endParaRPr lang="pt-BR" sz="2200"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E40D7E76-4B26-4B17-8680-CD9DD649C08F}"/>
              </a:ext>
            </a:extLst>
          </p:cNvPr>
          <p:cNvSpPr/>
          <p:nvPr/>
        </p:nvSpPr>
        <p:spPr>
          <a:xfrm>
            <a:off x="653350" y="1100058"/>
            <a:ext cx="10730948" cy="1330364"/>
          </a:xfrm>
          <a:prstGeom prst="rect">
            <a:avLst/>
          </a:prstGeom>
        </p:spPr>
        <p:txBody>
          <a:bodyPr wrap="square">
            <a:spAutoFit/>
          </a:bodyPr>
          <a:lstStyle/>
          <a:p>
            <a:pPr lvl="0" algn="just">
              <a:lnSpc>
                <a:spcPct val="115000"/>
              </a:lnSpc>
              <a:spcAft>
                <a:spcPts val="1000"/>
              </a:spcAft>
            </a:pPr>
            <a:r>
              <a:rPr lang="pt-BR" sz="2400" dirty="0">
                <a:latin typeface="Arial" panose="020B0604020202020204" pitchFamily="34" charset="0"/>
                <a:ea typeface="Times New Roman" panose="02020603050405020304" pitchFamily="18" charset="0"/>
                <a:cs typeface="Arial" panose="020B0604020202020204" pitchFamily="34" charset="0"/>
              </a:rPr>
              <a:t>(RP 2009) Daniela é desenhista e trabalha com letras estilizadas. Ela dispôs alguns modelos da letra L numa malha quadriculada, constituída de quadrados iguais, conforme a ilustração a seguir.</a:t>
            </a:r>
          </a:p>
        </p:txBody>
      </p:sp>
      <p:pic>
        <p:nvPicPr>
          <p:cNvPr id="4" name="Imagem 3">
            <a:extLst>
              <a:ext uri="{FF2B5EF4-FFF2-40B4-BE49-F238E27FC236}">
                <a16:creationId xmlns:a16="http://schemas.microsoft.com/office/drawing/2014/main" id="{92CDDD32-608F-439A-8404-4C0915604136}"/>
              </a:ext>
            </a:extLst>
          </p:cNvPr>
          <p:cNvPicPr/>
          <p:nvPr/>
        </p:nvPicPr>
        <p:blipFill>
          <a:blip r:embed="rId2" cstate="print"/>
          <a:srcRect/>
          <a:stretch>
            <a:fillRect/>
          </a:stretch>
        </p:blipFill>
        <p:spPr bwMode="auto">
          <a:xfrm>
            <a:off x="7262192" y="2430421"/>
            <a:ext cx="3498574" cy="3135491"/>
          </a:xfrm>
          <a:prstGeom prst="rect">
            <a:avLst/>
          </a:prstGeom>
          <a:noFill/>
          <a:ln w="9525">
            <a:noFill/>
            <a:miter lim="800000"/>
            <a:headEnd/>
            <a:tailEnd/>
          </a:ln>
        </p:spPr>
      </p:pic>
      <p:sp>
        <p:nvSpPr>
          <p:cNvPr id="5" name="Retângulo 4">
            <a:extLst>
              <a:ext uri="{FF2B5EF4-FFF2-40B4-BE49-F238E27FC236}">
                <a16:creationId xmlns:a16="http://schemas.microsoft.com/office/drawing/2014/main" id="{0D5BF349-0569-4D26-A1A5-06BCD55D2F2D}"/>
              </a:ext>
            </a:extLst>
          </p:cNvPr>
          <p:cNvSpPr/>
          <p:nvPr/>
        </p:nvSpPr>
        <p:spPr>
          <a:xfrm>
            <a:off x="372346" y="3479024"/>
            <a:ext cx="6096000" cy="2912785"/>
          </a:xfrm>
          <a:prstGeom prst="rect">
            <a:avLst/>
          </a:prstGeom>
        </p:spPr>
        <p:txBody>
          <a:bodyPr>
            <a:spAutoFit/>
          </a:bodyPr>
          <a:lstStyle/>
          <a:p>
            <a:pPr algn="just">
              <a:lnSpc>
                <a:spcPct val="115000"/>
              </a:lnSpc>
              <a:spcAft>
                <a:spcPts val="1000"/>
              </a:spcAft>
            </a:pPr>
            <a:r>
              <a:rPr lang="pt-BR" sz="2200" dirty="0">
                <a:latin typeface="Arial" panose="020B0604020202020204" pitchFamily="34" charset="0"/>
                <a:ea typeface="Times New Roman" panose="02020603050405020304" pitchFamily="18" charset="0"/>
                <a:cs typeface="Arial" panose="020B0604020202020204" pitchFamily="34" charset="0"/>
              </a:rPr>
              <a:t>Podemos afirmar que são semelhantes as figuras:</a:t>
            </a:r>
          </a:p>
          <a:p>
            <a:pPr marL="342900" lvl="0" indent="-342900" algn="just">
              <a:lnSpc>
                <a:spcPct val="115000"/>
              </a:lnSpc>
              <a:spcAft>
                <a:spcPts val="0"/>
              </a:spcAft>
              <a:buFont typeface="+mj-lt"/>
              <a:buAutoNum type="alphaUcParenBoth"/>
            </a:pPr>
            <a:r>
              <a:rPr lang="en-US" sz="2200" dirty="0">
                <a:latin typeface="Arial" panose="020B0604020202020204" pitchFamily="34" charset="0"/>
                <a:ea typeface="Times New Roman" panose="02020603050405020304" pitchFamily="18" charset="0"/>
                <a:cs typeface="Arial" panose="020B0604020202020204" pitchFamily="34" charset="0"/>
              </a:rPr>
              <a:t>(I) e (II)</a:t>
            </a:r>
            <a:endParaRPr lang="pt-BR" sz="2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arenBoth"/>
            </a:pPr>
            <a:r>
              <a:rPr lang="en-US" sz="2200" dirty="0">
                <a:latin typeface="Arial" panose="020B0604020202020204" pitchFamily="34" charset="0"/>
                <a:ea typeface="Times New Roman" panose="02020603050405020304" pitchFamily="18" charset="0"/>
                <a:cs typeface="Arial" panose="020B0604020202020204" pitchFamily="34" charset="0"/>
              </a:rPr>
              <a:t>(III) e (IV)</a:t>
            </a:r>
            <a:endParaRPr lang="pt-BR" sz="2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arenBoth"/>
            </a:pPr>
            <a:r>
              <a:rPr lang="en-US" sz="2200" dirty="0">
                <a:latin typeface="Arial" panose="020B0604020202020204" pitchFamily="34" charset="0"/>
                <a:ea typeface="Times New Roman" panose="02020603050405020304" pitchFamily="18" charset="0"/>
                <a:cs typeface="Arial" panose="020B0604020202020204" pitchFamily="34" charset="0"/>
              </a:rPr>
              <a:t>(II) e (III)</a:t>
            </a:r>
            <a:endParaRPr lang="pt-BR" sz="2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arenBoth"/>
            </a:pPr>
            <a:r>
              <a:rPr lang="en-US" sz="2200" dirty="0">
                <a:latin typeface="Arial" panose="020B0604020202020204" pitchFamily="34" charset="0"/>
                <a:ea typeface="Times New Roman" panose="02020603050405020304" pitchFamily="18" charset="0"/>
                <a:cs typeface="Arial" panose="020B0604020202020204" pitchFamily="34" charset="0"/>
              </a:rPr>
              <a:t>(II) e (IV)</a:t>
            </a:r>
            <a:endParaRPr lang="pt-BR" sz="2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1000"/>
              </a:spcAft>
              <a:buFont typeface="+mj-lt"/>
              <a:buAutoNum type="alphaUcParenBoth"/>
            </a:pPr>
            <a:r>
              <a:rPr lang="en-US" sz="2200" b="1" dirty="0">
                <a:latin typeface="Arial" panose="020B0604020202020204" pitchFamily="34" charset="0"/>
                <a:ea typeface="Times New Roman" panose="02020603050405020304" pitchFamily="18" charset="0"/>
                <a:cs typeface="Arial" panose="020B0604020202020204" pitchFamily="34" charset="0"/>
              </a:rPr>
              <a:t>(I) e (IV)</a:t>
            </a:r>
            <a:endParaRPr lang="pt-BR" sz="2200" b="1" dirty="0">
              <a:latin typeface="Arial" panose="020B0604020202020204" pitchFamily="34" charset="0"/>
              <a:ea typeface="Times New Roman" panose="02020603050405020304" pitchFamily="18" charset="0"/>
              <a:cs typeface="Arial" panose="020B0604020202020204" pitchFamily="34" charset="0"/>
            </a:endParaRPr>
          </a:p>
        </p:txBody>
      </p:sp>
      <p:sp>
        <p:nvSpPr>
          <p:cNvPr id="6" name="CaixaDeTexto 5">
            <a:extLst>
              <a:ext uri="{FF2B5EF4-FFF2-40B4-BE49-F238E27FC236}">
                <a16:creationId xmlns:a16="http://schemas.microsoft.com/office/drawing/2014/main" id="{C871A503-C7E6-4A47-B27E-36FF35B033BF}"/>
              </a:ext>
            </a:extLst>
          </p:cNvPr>
          <p:cNvSpPr txBox="1"/>
          <p:nvPr/>
        </p:nvSpPr>
        <p:spPr>
          <a:xfrm>
            <a:off x="9423130" y="6087612"/>
            <a:ext cx="186461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39,2% de acerto</a:t>
            </a:r>
          </a:p>
        </p:txBody>
      </p:sp>
    </p:spTree>
    <p:extLst>
      <p:ext uri="{BB962C8B-B14F-4D97-AF65-F5344CB8AC3E}">
        <p14:creationId xmlns:p14="http://schemas.microsoft.com/office/powerpoint/2010/main" val="265231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C986E-0238-4260-93EB-8C89C77B8463}"/>
              </a:ext>
            </a:extLst>
          </p:cNvPr>
          <p:cNvSpPr>
            <a:spLocks noGrp="1"/>
          </p:cNvSpPr>
          <p:nvPr>
            <p:ph type="title"/>
          </p:nvPr>
        </p:nvSpPr>
        <p:spPr>
          <a:xfrm>
            <a:off x="440635" y="139838"/>
            <a:ext cx="10515600" cy="814319"/>
          </a:xfrm>
        </p:spPr>
        <p:txBody>
          <a:bodyPr>
            <a:normAutofit/>
          </a:bodyPr>
          <a:lstStyle/>
          <a:p>
            <a:r>
              <a:rPr lang="pt-BR" sz="2800" b="1" dirty="0">
                <a:latin typeface="Arial" panose="020B0604020202020204" pitchFamily="34" charset="0"/>
                <a:cs typeface="Arial" panose="020B0604020202020204" pitchFamily="34" charset="0"/>
              </a:rPr>
              <a:t>Perímetro e Área (Uso da Malha Quadriculada)</a:t>
            </a:r>
          </a:p>
        </p:txBody>
      </p:sp>
      <p:sp>
        <p:nvSpPr>
          <p:cNvPr id="3" name="Espaço Reservado para Conteúdo 2">
            <a:extLst>
              <a:ext uri="{FF2B5EF4-FFF2-40B4-BE49-F238E27FC236}">
                <a16:creationId xmlns:a16="http://schemas.microsoft.com/office/drawing/2014/main" id="{239DC9B5-0C00-4CB2-BDC8-2E9A028191B9}"/>
              </a:ext>
            </a:extLst>
          </p:cNvPr>
          <p:cNvSpPr>
            <a:spLocks noGrp="1"/>
          </p:cNvSpPr>
          <p:nvPr>
            <p:ph idx="1"/>
          </p:nvPr>
        </p:nvSpPr>
        <p:spPr>
          <a:xfrm>
            <a:off x="331304" y="954157"/>
            <a:ext cx="11555896" cy="5247860"/>
          </a:xfrm>
        </p:spPr>
        <p:txBody>
          <a:bodyPr>
            <a:noAutofit/>
          </a:bodyPr>
          <a:lstStyle/>
          <a:p>
            <a:pPr marL="0" indent="0" algn="just">
              <a:buNone/>
            </a:pPr>
            <a:r>
              <a:rPr lang="pt-BR" sz="2500" b="1" dirty="0">
                <a:latin typeface="Arial" panose="020B0604020202020204" pitchFamily="34" charset="0"/>
                <a:cs typeface="Arial" panose="020B0604020202020204" pitchFamily="34" charset="0"/>
              </a:rPr>
              <a:t>Tema: Geometria e medidas</a:t>
            </a:r>
            <a:endParaRPr lang="pt-BR" sz="2500" dirty="0">
              <a:latin typeface="Arial" panose="020B0604020202020204" pitchFamily="34" charset="0"/>
              <a:cs typeface="Arial" panose="020B0604020202020204" pitchFamily="34" charset="0"/>
            </a:endParaRPr>
          </a:p>
          <a:p>
            <a:pPr marL="0" indent="0" algn="just">
              <a:buNone/>
            </a:pPr>
            <a:r>
              <a:rPr lang="pt-BR" sz="2500" dirty="0">
                <a:latin typeface="Arial" panose="020B0604020202020204" pitchFamily="34" charset="0"/>
                <a:cs typeface="Arial" panose="020B0604020202020204" pitchFamily="34" charset="0"/>
              </a:rPr>
              <a:t>A perspectiva experimental para a obtenção de perímetros e áreas coloca em evidência a construção de conhecimento apoiada no significado matemático. No entanto, é importante ressaltar que muitas pesquisas em Educação Matemática têm discutido a confusão que os estudantes fazem entre os conceitos de perímetro e área, causada pela não diferenciação entre os aspectos geométricos e os das grandezas de comprimento e de superfície; ou seja, os estudantes confundem a figura com suas medidas. </a:t>
            </a:r>
          </a:p>
          <a:p>
            <a:pPr marL="0" indent="0" algn="just">
              <a:buNone/>
            </a:pPr>
            <a:r>
              <a:rPr lang="pt-BR" sz="2500" dirty="0">
                <a:latin typeface="Arial" panose="020B0604020202020204" pitchFamily="34" charset="0"/>
                <a:cs typeface="Arial" panose="020B0604020202020204" pitchFamily="34" charset="0"/>
              </a:rPr>
              <a:t>Há pesquisas em Educação Matemática que apontam que, do ponto de vista da aprendizagem, é preciso desenvolver a noção de decomposição e recomposição de figuras geométricas para que os estudantes percebam que ocorre equivalência entre as áreas resultantes das reconfigurações, enquanto há mudança com relação ao perímetro. Do mesmo modo, é necessário lidar com a possibilidade de manter o perímetro enquanto a área muda. (Material PEI – Atividades Experimentais e Investigativas pp. 13 e 14)</a:t>
            </a:r>
          </a:p>
        </p:txBody>
      </p:sp>
    </p:spTree>
    <p:extLst>
      <p:ext uri="{BB962C8B-B14F-4D97-AF65-F5344CB8AC3E}">
        <p14:creationId xmlns:p14="http://schemas.microsoft.com/office/powerpoint/2010/main" val="359412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BAE165-7677-4918-B3A7-B6BE2378F97D}"/>
              </a:ext>
            </a:extLst>
          </p:cNvPr>
          <p:cNvSpPr>
            <a:spLocks noGrp="1"/>
          </p:cNvSpPr>
          <p:nvPr>
            <p:ph type="title"/>
          </p:nvPr>
        </p:nvSpPr>
        <p:spPr>
          <a:xfrm>
            <a:off x="444795" y="141842"/>
            <a:ext cx="10515600" cy="865324"/>
          </a:xfrm>
        </p:spPr>
        <p:txBody>
          <a:bodyPr>
            <a:normAutofit fontScale="90000"/>
          </a:bodyPr>
          <a:lstStyle/>
          <a:p>
            <a:r>
              <a:rPr lang="pt-BR" sz="2700" dirty="0">
                <a:latin typeface="Arial" panose="020B0604020202020204" pitchFamily="34" charset="0"/>
                <a:cs typeface="Arial" panose="020B0604020202020204" pitchFamily="34" charset="0"/>
              </a:rPr>
              <a:t>H24</a:t>
            </a:r>
            <a:br>
              <a:rPr lang="pt-BR" sz="2700" dirty="0">
                <a:latin typeface="Arial" panose="020B0604020202020204" pitchFamily="34" charset="0"/>
                <a:cs typeface="Arial" panose="020B0604020202020204" pitchFamily="34" charset="0"/>
              </a:rPr>
            </a:br>
            <a:r>
              <a:rPr lang="pt-BR" sz="2700" dirty="0">
                <a:latin typeface="Arial" panose="020B0604020202020204" pitchFamily="34" charset="0"/>
                <a:cs typeface="Arial" panose="020B0604020202020204" pitchFamily="34" charset="0"/>
              </a:rPr>
              <a:t>(RP 2009) Abaixo, estão representados alguns triângulos:</a:t>
            </a:r>
            <a:br>
              <a:rPr lang="pt-BR" sz="2200" dirty="0">
                <a:latin typeface="Arial" panose="020B0604020202020204" pitchFamily="34" charset="0"/>
                <a:cs typeface="Arial" panose="020B0604020202020204" pitchFamily="34" charset="0"/>
              </a:rPr>
            </a:br>
            <a:endParaRPr lang="pt-BR" sz="2200" dirty="0">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93D1F9E4-4A41-4A3D-A0DF-3E50D126F7F7}"/>
              </a:ext>
            </a:extLst>
          </p:cNvPr>
          <p:cNvPicPr/>
          <p:nvPr/>
        </p:nvPicPr>
        <p:blipFill>
          <a:blip r:embed="rId2" cstate="print"/>
          <a:srcRect/>
          <a:stretch>
            <a:fillRect/>
          </a:stretch>
        </p:blipFill>
        <p:spPr bwMode="auto">
          <a:xfrm>
            <a:off x="3983010" y="889161"/>
            <a:ext cx="3439169" cy="3056054"/>
          </a:xfrm>
          <a:prstGeom prst="rect">
            <a:avLst/>
          </a:prstGeom>
          <a:noFill/>
          <a:ln w="9525">
            <a:noFill/>
            <a:miter lim="800000"/>
            <a:headEnd/>
            <a:tailEnd/>
          </a:ln>
        </p:spPr>
      </p:pic>
      <p:sp>
        <p:nvSpPr>
          <p:cNvPr id="4" name="Retângulo 3">
            <a:extLst>
              <a:ext uri="{FF2B5EF4-FFF2-40B4-BE49-F238E27FC236}">
                <a16:creationId xmlns:a16="http://schemas.microsoft.com/office/drawing/2014/main" id="{6278F058-7B8A-4AFB-8DA2-23986185F164}"/>
              </a:ext>
            </a:extLst>
          </p:cNvPr>
          <p:cNvSpPr/>
          <p:nvPr/>
        </p:nvSpPr>
        <p:spPr>
          <a:xfrm>
            <a:off x="522383" y="3945215"/>
            <a:ext cx="8738575" cy="2523448"/>
          </a:xfrm>
          <a:prstGeom prst="rect">
            <a:avLst/>
          </a:prstGeom>
        </p:spPr>
        <p:txBody>
          <a:bodyPr wrap="square">
            <a:spAutoFit/>
          </a:bodyPr>
          <a:lstStyle/>
          <a:p>
            <a:pPr algn="just">
              <a:lnSpc>
                <a:spcPct val="115000"/>
              </a:lnSpc>
              <a:spcAft>
                <a:spcPts val="1000"/>
              </a:spcAft>
            </a:pPr>
            <a:r>
              <a:rPr lang="pt-BR" sz="2200" dirty="0">
                <a:latin typeface="Arial" panose="020B0604020202020204" pitchFamily="34" charset="0"/>
                <a:ea typeface="+mj-ea"/>
                <a:cs typeface="Arial" panose="020B0604020202020204" pitchFamily="34" charset="0"/>
              </a:rPr>
              <a:t>Com respeito aos triângulos representados, é correto afirmar que:</a:t>
            </a:r>
          </a:p>
          <a:p>
            <a:pPr marL="342900" lvl="0" indent="-342900" algn="just">
              <a:lnSpc>
                <a:spcPct val="115000"/>
              </a:lnSpc>
              <a:spcAft>
                <a:spcPts val="0"/>
              </a:spcAft>
              <a:buFont typeface="+mj-lt"/>
              <a:buAutoNum type="alphaUcParenBoth"/>
            </a:pPr>
            <a:r>
              <a:rPr lang="pt-BR" sz="2200" dirty="0">
                <a:latin typeface="Arial" panose="020B0604020202020204" pitchFamily="34" charset="0"/>
                <a:ea typeface="+mj-ea"/>
                <a:cs typeface="Arial" panose="020B0604020202020204" pitchFamily="34" charset="0"/>
              </a:rPr>
              <a:t> (I) e (II) são semelhantes</a:t>
            </a:r>
          </a:p>
          <a:p>
            <a:pPr marL="342900" lvl="0" indent="-342900" algn="just">
              <a:lnSpc>
                <a:spcPct val="115000"/>
              </a:lnSpc>
              <a:spcAft>
                <a:spcPts val="0"/>
              </a:spcAft>
              <a:buFont typeface="+mj-lt"/>
              <a:buAutoNum type="alphaUcParenBoth"/>
            </a:pPr>
            <a:r>
              <a:rPr lang="en-US" sz="2200" b="1" dirty="0">
                <a:latin typeface="Arial" panose="020B0604020202020204" pitchFamily="34" charset="0"/>
                <a:ea typeface="+mj-ea"/>
                <a:cs typeface="Arial" panose="020B0604020202020204" pitchFamily="34" charset="0"/>
              </a:rPr>
              <a:t> (I) e (IV) </a:t>
            </a:r>
            <a:r>
              <a:rPr lang="en-US" sz="2200" b="1" dirty="0" err="1">
                <a:latin typeface="Arial" panose="020B0604020202020204" pitchFamily="34" charset="0"/>
                <a:ea typeface="+mj-ea"/>
                <a:cs typeface="Arial" panose="020B0604020202020204" pitchFamily="34" charset="0"/>
              </a:rPr>
              <a:t>são</a:t>
            </a:r>
            <a:r>
              <a:rPr lang="en-US" sz="2200" b="1" dirty="0">
                <a:latin typeface="Arial" panose="020B0604020202020204" pitchFamily="34" charset="0"/>
                <a:ea typeface="+mj-ea"/>
                <a:cs typeface="Arial" panose="020B0604020202020204" pitchFamily="34" charset="0"/>
              </a:rPr>
              <a:t> </a:t>
            </a:r>
            <a:r>
              <a:rPr lang="en-US" sz="2200" b="1" dirty="0" err="1">
                <a:latin typeface="Arial" panose="020B0604020202020204" pitchFamily="34" charset="0"/>
                <a:ea typeface="+mj-ea"/>
                <a:cs typeface="Arial" panose="020B0604020202020204" pitchFamily="34" charset="0"/>
              </a:rPr>
              <a:t>semelhantes</a:t>
            </a:r>
            <a:endParaRPr lang="pt-BR" sz="2200" b="1" dirty="0">
              <a:latin typeface="Arial" panose="020B0604020202020204" pitchFamily="34" charset="0"/>
              <a:ea typeface="+mj-ea"/>
              <a:cs typeface="Arial" panose="020B0604020202020204" pitchFamily="34" charset="0"/>
            </a:endParaRPr>
          </a:p>
          <a:p>
            <a:pPr marL="342900" lvl="0" indent="-342900" algn="just">
              <a:lnSpc>
                <a:spcPct val="115000"/>
              </a:lnSpc>
              <a:spcAft>
                <a:spcPts val="0"/>
              </a:spcAft>
              <a:buFont typeface="+mj-lt"/>
              <a:buAutoNum type="alphaUcParenBoth"/>
            </a:pPr>
            <a:r>
              <a:rPr lang="pt-BR" sz="2200" dirty="0">
                <a:latin typeface="Arial" panose="020B0604020202020204" pitchFamily="34" charset="0"/>
                <a:ea typeface="+mj-ea"/>
                <a:cs typeface="Arial" panose="020B0604020202020204" pitchFamily="34" charset="0"/>
              </a:rPr>
              <a:t> (I), (II) e (III) são semelhantes</a:t>
            </a:r>
          </a:p>
          <a:p>
            <a:pPr marL="342900" lvl="0" indent="-342900" algn="just">
              <a:lnSpc>
                <a:spcPct val="115000"/>
              </a:lnSpc>
              <a:spcAft>
                <a:spcPts val="0"/>
              </a:spcAft>
              <a:buFont typeface="+mj-lt"/>
              <a:buAutoNum type="alphaUcParenBoth"/>
            </a:pPr>
            <a:r>
              <a:rPr lang="pt-BR" sz="2200" dirty="0">
                <a:latin typeface="Arial" panose="020B0604020202020204" pitchFamily="34" charset="0"/>
                <a:ea typeface="+mj-ea"/>
                <a:cs typeface="Arial" panose="020B0604020202020204" pitchFamily="34" charset="0"/>
              </a:rPr>
              <a:t> (I), (III) e (IV) são semelhantes</a:t>
            </a:r>
          </a:p>
          <a:p>
            <a:pPr marL="342900" lvl="0" indent="-342900" algn="just">
              <a:lnSpc>
                <a:spcPct val="115000"/>
              </a:lnSpc>
              <a:spcAft>
                <a:spcPts val="1000"/>
              </a:spcAft>
              <a:buFont typeface="+mj-lt"/>
              <a:buAutoNum type="alphaUcParenBoth"/>
            </a:pPr>
            <a:r>
              <a:rPr lang="en-US" sz="2200" dirty="0">
                <a:latin typeface="Arial" panose="020B0604020202020204" pitchFamily="34" charset="0"/>
                <a:ea typeface="+mj-ea"/>
                <a:cs typeface="Arial" panose="020B0604020202020204" pitchFamily="34" charset="0"/>
              </a:rPr>
              <a:t> </a:t>
            </a:r>
            <a:r>
              <a:rPr lang="en-US" sz="2200" dirty="0" err="1">
                <a:latin typeface="Arial" panose="020B0604020202020204" pitchFamily="34" charset="0"/>
                <a:ea typeface="+mj-ea"/>
                <a:cs typeface="Arial" panose="020B0604020202020204" pitchFamily="34" charset="0"/>
              </a:rPr>
              <a:t>Todos</a:t>
            </a:r>
            <a:r>
              <a:rPr lang="en-US" sz="2200" dirty="0">
                <a:latin typeface="Arial" panose="020B0604020202020204" pitchFamily="34" charset="0"/>
                <a:ea typeface="+mj-ea"/>
                <a:cs typeface="Arial" panose="020B0604020202020204" pitchFamily="34" charset="0"/>
              </a:rPr>
              <a:t> </a:t>
            </a:r>
            <a:r>
              <a:rPr lang="en-US" sz="2200" dirty="0" err="1">
                <a:latin typeface="Arial" panose="020B0604020202020204" pitchFamily="34" charset="0"/>
                <a:ea typeface="+mj-ea"/>
                <a:cs typeface="Arial" panose="020B0604020202020204" pitchFamily="34" charset="0"/>
              </a:rPr>
              <a:t>são</a:t>
            </a:r>
            <a:r>
              <a:rPr lang="en-US" sz="2200" dirty="0">
                <a:latin typeface="Arial" panose="020B0604020202020204" pitchFamily="34" charset="0"/>
                <a:ea typeface="+mj-ea"/>
                <a:cs typeface="Arial" panose="020B0604020202020204" pitchFamily="34" charset="0"/>
              </a:rPr>
              <a:t> </a:t>
            </a:r>
            <a:r>
              <a:rPr lang="en-US" sz="2200" dirty="0" err="1">
                <a:latin typeface="Arial" panose="020B0604020202020204" pitchFamily="34" charset="0"/>
                <a:ea typeface="+mj-ea"/>
                <a:cs typeface="Arial" panose="020B0604020202020204" pitchFamily="34" charset="0"/>
              </a:rPr>
              <a:t>semelhantes</a:t>
            </a:r>
            <a:endParaRPr lang="pt-BR" sz="2200" dirty="0">
              <a:latin typeface="Arial" panose="020B0604020202020204" pitchFamily="34" charset="0"/>
              <a:ea typeface="+mj-ea"/>
              <a:cs typeface="Arial" panose="020B0604020202020204" pitchFamily="34" charset="0"/>
            </a:endParaRPr>
          </a:p>
        </p:txBody>
      </p:sp>
      <p:sp>
        <p:nvSpPr>
          <p:cNvPr id="5" name="CaixaDeTexto 4">
            <a:extLst>
              <a:ext uri="{FF2B5EF4-FFF2-40B4-BE49-F238E27FC236}">
                <a16:creationId xmlns:a16="http://schemas.microsoft.com/office/drawing/2014/main" id="{01695A8A-A577-438E-BA34-54DF7F599618}"/>
              </a:ext>
            </a:extLst>
          </p:cNvPr>
          <p:cNvSpPr txBox="1"/>
          <p:nvPr/>
        </p:nvSpPr>
        <p:spPr>
          <a:xfrm>
            <a:off x="9423130" y="6087612"/>
            <a:ext cx="186461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25,7% de acerto</a:t>
            </a:r>
          </a:p>
        </p:txBody>
      </p:sp>
    </p:spTree>
    <p:extLst>
      <p:ext uri="{BB962C8B-B14F-4D97-AF65-F5344CB8AC3E}">
        <p14:creationId xmlns:p14="http://schemas.microsoft.com/office/powerpoint/2010/main" val="198408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4DF82-F726-4C69-976E-7FA4B992B780}"/>
              </a:ext>
            </a:extLst>
          </p:cNvPr>
          <p:cNvSpPr>
            <a:spLocks noGrp="1"/>
          </p:cNvSpPr>
          <p:nvPr>
            <p:ph type="title"/>
          </p:nvPr>
        </p:nvSpPr>
        <p:spPr>
          <a:xfrm>
            <a:off x="212036" y="516835"/>
            <a:ext cx="11372830" cy="1420046"/>
          </a:xfrm>
        </p:spPr>
        <p:txBody>
          <a:bodyPr>
            <a:normAutofit fontScale="90000"/>
          </a:bodyPr>
          <a:lstStyle/>
          <a:p>
            <a:r>
              <a:rPr lang="pt-BR" sz="2400" dirty="0">
                <a:latin typeface="Arial" panose="020B0604020202020204" pitchFamily="34" charset="0"/>
                <a:cs typeface="Arial" panose="020B0604020202020204" pitchFamily="34" charset="0"/>
              </a:rPr>
              <a:t>H24</a:t>
            </a:r>
            <a:br>
              <a:rPr lang="pt-BR" sz="2400" dirty="0">
                <a:latin typeface="Arial" panose="020B0604020202020204" pitchFamily="34" charset="0"/>
                <a:cs typeface="Arial" panose="020B0604020202020204" pitchFamily="34" charset="0"/>
              </a:rPr>
            </a:br>
            <a:br>
              <a:rPr lang="pt-BR" sz="2400" dirty="0">
                <a:latin typeface="Arial" panose="020B0604020202020204" pitchFamily="34" charset="0"/>
                <a:cs typeface="Arial" panose="020B0604020202020204" pitchFamily="34" charset="0"/>
              </a:rPr>
            </a:br>
            <a:r>
              <a:rPr lang="pt-BR" sz="2400" dirty="0">
                <a:latin typeface="Arial" panose="020B0604020202020204" pitchFamily="34" charset="0"/>
                <a:cs typeface="Arial" panose="020B0604020202020204" pitchFamily="34" charset="0"/>
              </a:rPr>
              <a:t>(RP 2013) O edifício da foto abaixo foi construído em Taipei e é um dos dez mais altos do mundo. Sua altura real é de 509 metros. Se, na foto, a medida da altura x do prédio for de 14 cm e a medida de y for de 5 cm, a medida real aproximada de y será de:</a:t>
            </a:r>
            <a:br>
              <a:rPr lang="pt-BR" dirty="0"/>
            </a:br>
            <a:endParaRPr lang="pt-BR" dirty="0"/>
          </a:p>
        </p:txBody>
      </p:sp>
      <p:pic>
        <p:nvPicPr>
          <p:cNvPr id="3" name="Imagem 2">
            <a:extLst>
              <a:ext uri="{FF2B5EF4-FFF2-40B4-BE49-F238E27FC236}">
                <a16:creationId xmlns:a16="http://schemas.microsoft.com/office/drawing/2014/main" id="{0495ADC1-5D57-4304-AB9B-25C3E15BFAF0}"/>
              </a:ext>
            </a:extLst>
          </p:cNvPr>
          <p:cNvPicPr/>
          <p:nvPr/>
        </p:nvPicPr>
        <p:blipFill>
          <a:blip r:embed="rId2" cstate="print"/>
          <a:srcRect/>
          <a:stretch>
            <a:fillRect/>
          </a:stretch>
        </p:blipFill>
        <p:spPr bwMode="auto">
          <a:xfrm>
            <a:off x="3606208" y="1936881"/>
            <a:ext cx="5400040" cy="2440940"/>
          </a:xfrm>
          <a:prstGeom prst="rect">
            <a:avLst/>
          </a:prstGeom>
          <a:noFill/>
          <a:ln w="9525">
            <a:noFill/>
            <a:miter lim="800000"/>
            <a:headEnd/>
            <a:tailEnd/>
          </a:ln>
        </p:spPr>
      </p:pic>
      <p:sp>
        <p:nvSpPr>
          <p:cNvPr id="4" name="Retângulo 3">
            <a:extLst>
              <a:ext uri="{FF2B5EF4-FFF2-40B4-BE49-F238E27FC236}">
                <a16:creationId xmlns:a16="http://schemas.microsoft.com/office/drawing/2014/main" id="{ABEDA775-EA0F-49D5-9AC2-B553C69635DD}"/>
              </a:ext>
            </a:extLst>
          </p:cNvPr>
          <p:cNvSpPr/>
          <p:nvPr/>
        </p:nvSpPr>
        <p:spPr>
          <a:xfrm>
            <a:off x="1027813" y="4624014"/>
            <a:ext cx="6096000" cy="2005870"/>
          </a:xfrm>
          <a:prstGeom prst="rect">
            <a:avLst/>
          </a:prstGeom>
        </p:spPr>
        <p:txBody>
          <a:bodyPr>
            <a:spAutoFit/>
          </a:bodyPr>
          <a:lstStyle/>
          <a:p>
            <a:pPr>
              <a:lnSpc>
                <a:spcPct val="115000"/>
              </a:lnSpc>
              <a:spcAft>
                <a:spcPts val="0"/>
              </a:spcAft>
            </a:pPr>
            <a:r>
              <a:rPr lang="pt-BR" sz="2200" dirty="0">
                <a:latin typeface="Arial" panose="020B0604020202020204" pitchFamily="34" charset="0"/>
                <a:ea typeface="Times New Roman" panose="02020603050405020304" pitchFamily="18" charset="0"/>
                <a:cs typeface="Arial" panose="020B0604020202020204" pitchFamily="34" charset="0"/>
              </a:rPr>
              <a:t>(A) 110 m.</a:t>
            </a:r>
          </a:p>
          <a:p>
            <a:pPr>
              <a:lnSpc>
                <a:spcPct val="115000"/>
              </a:lnSpc>
              <a:spcAft>
                <a:spcPts val="0"/>
              </a:spcAft>
            </a:pPr>
            <a:r>
              <a:rPr lang="pt-BR" sz="2200" dirty="0">
                <a:latin typeface="Arial" panose="020B0604020202020204" pitchFamily="34" charset="0"/>
                <a:ea typeface="Times New Roman" panose="02020603050405020304" pitchFamily="18" charset="0"/>
                <a:cs typeface="Arial" panose="020B0604020202020204" pitchFamily="34" charset="0"/>
              </a:rPr>
              <a:t>(B) 130 m.</a:t>
            </a:r>
          </a:p>
          <a:p>
            <a:pPr>
              <a:lnSpc>
                <a:spcPct val="115000"/>
              </a:lnSpc>
              <a:spcAft>
                <a:spcPts val="0"/>
              </a:spcAft>
            </a:pPr>
            <a:r>
              <a:rPr lang="pt-BR" sz="2200" dirty="0">
                <a:latin typeface="Arial" panose="020B0604020202020204" pitchFamily="34" charset="0"/>
                <a:ea typeface="Times New Roman" panose="02020603050405020304" pitchFamily="18" charset="0"/>
                <a:cs typeface="Arial" panose="020B0604020202020204" pitchFamily="34" charset="0"/>
              </a:rPr>
              <a:t>(C) 150 m.</a:t>
            </a:r>
          </a:p>
          <a:p>
            <a:pPr>
              <a:lnSpc>
                <a:spcPct val="115000"/>
              </a:lnSpc>
              <a:spcAft>
                <a:spcPts val="0"/>
              </a:spcAft>
            </a:pPr>
            <a:r>
              <a:rPr lang="pt-BR" sz="2200" b="1" dirty="0">
                <a:latin typeface="Arial" panose="020B0604020202020204" pitchFamily="34" charset="0"/>
                <a:ea typeface="Times New Roman" panose="02020603050405020304" pitchFamily="18" charset="0"/>
                <a:cs typeface="Arial" panose="020B0604020202020204" pitchFamily="34" charset="0"/>
              </a:rPr>
              <a:t>(D) 180 m.</a:t>
            </a:r>
          </a:p>
          <a:p>
            <a:pPr>
              <a:lnSpc>
                <a:spcPct val="115000"/>
              </a:lnSpc>
              <a:spcAft>
                <a:spcPts val="0"/>
              </a:spcAft>
            </a:pPr>
            <a:r>
              <a:rPr lang="pt-BR" sz="2200" dirty="0">
                <a:latin typeface="Arial" panose="020B0604020202020204" pitchFamily="34" charset="0"/>
                <a:ea typeface="Times New Roman" panose="02020603050405020304" pitchFamily="18" charset="0"/>
                <a:cs typeface="Arial" panose="020B0604020202020204" pitchFamily="34" charset="0"/>
              </a:rPr>
              <a:t>(E) 200 m</a:t>
            </a:r>
            <a:r>
              <a:rPr lang="pt-BR" dirty="0">
                <a:latin typeface="UniversLT-Light"/>
                <a:ea typeface="Times New Roman" panose="02020603050405020304" pitchFamily="18" charset="0"/>
                <a:cs typeface="UniversLT-Light"/>
              </a:rPr>
              <a:t>.</a:t>
            </a:r>
            <a:endParaRPr lang="pt-B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CaixaDeTexto 4">
            <a:extLst>
              <a:ext uri="{FF2B5EF4-FFF2-40B4-BE49-F238E27FC236}">
                <a16:creationId xmlns:a16="http://schemas.microsoft.com/office/drawing/2014/main" id="{BAC84299-0AE4-4AA7-B9C2-4CA649A59569}"/>
              </a:ext>
            </a:extLst>
          </p:cNvPr>
          <p:cNvSpPr txBox="1"/>
          <p:nvPr/>
        </p:nvSpPr>
        <p:spPr>
          <a:xfrm>
            <a:off x="9356869" y="6156498"/>
            <a:ext cx="186461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33,2% de acerto</a:t>
            </a:r>
          </a:p>
        </p:txBody>
      </p:sp>
    </p:spTree>
    <p:extLst>
      <p:ext uri="{BB962C8B-B14F-4D97-AF65-F5344CB8AC3E}">
        <p14:creationId xmlns:p14="http://schemas.microsoft.com/office/powerpoint/2010/main" val="20018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0F19E-C2A6-45F6-A235-9AB9D5C4F7F5}"/>
              </a:ext>
            </a:extLst>
          </p:cNvPr>
          <p:cNvSpPr>
            <a:spLocks noGrp="1"/>
          </p:cNvSpPr>
          <p:nvPr>
            <p:ph type="title"/>
          </p:nvPr>
        </p:nvSpPr>
        <p:spPr>
          <a:xfrm>
            <a:off x="425301" y="239291"/>
            <a:ext cx="11313042" cy="1325563"/>
          </a:xfrm>
        </p:spPr>
        <p:txBody>
          <a:bodyPr>
            <a:normAutofit/>
          </a:bodyPr>
          <a:lstStyle/>
          <a:p>
            <a:pPr algn="just"/>
            <a:r>
              <a:rPr lang="pt-BR" sz="2200" dirty="0">
                <a:latin typeface="Arial" panose="020B0604020202020204" pitchFamily="34" charset="0"/>
                <a:cs typeface="Arial" panose="020B0604020202020204" pitchFamily="34" charset="0"/>
              </a:rPr>
              <a:t>H18 - Aplicar as propriedades fundamentais dos polígonos regulares em problemas de pavimentação de superfícies. </a:t>
            </a:r>
            <a:r>
              <a:rPr lang="pt-BR" sz="2200" b="1" dirty="0">
                <a:latin typeface="Arial" panose="020B0604020202020204" pitchFamily="34" charset="0"/>
                <a:cs typeface="Arial" panose="020B0604020202020204" pitchFamily="34" charset="0"/>
              </a:rPr>
              <a:t>(GIII)</a:t>
            </a:r>
            <a:endParaRPr lang="pt-BR" sz="2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27F6E481-C125-4D14-B64A-C9B61DFAE397}"/>
                  </a:ext>
                </a:extLst>
              </p:cNvPr>
              <p:cNvSpPr/>
              <p:nvPr/>
            </p:nvSpPr>
            <p:spPr>
              <a:xfrm>
                <a:off x="453656" y="1514672"/>
                <a:ext cx="11284687" cy="3350341"/>
              </a:xfrm>
              <a:prstGeom prst="rect">
                <a:avLst/>
              </a:prstGeom>
            </p:spPr>
            <p:txBody>
              <a:bodyPr wrap="square">
                <a:spAutoFit/>
              </a:bodyPr>
              <a:lstStyle/>
              <a:p>
                <a:pPr lvl="0" algn="just">
                  <a:lnSpc>
                    <a:spcPct val="115000"/>
                  </a:lnSpc>
                  <a:spcAft>
                    <a:spcPts val="0"/>
                  </a:spcAft>
                </a:pPr>
                <a:r>
                  <a:rPr lang="pt-BR" sz="2200" dirty="0">
                    <a:latin typeface="Arial" panose="020B0604020202020204" pitchFamily="34" charset="0"/>
                    <a:ea typeface="+mj-ea"/>
                    <a:cs typeface="Arial" panose="020B0604020202020204" pitchFamily="34" charset="0"/>
                  </a:rPr>
                  <a:t>(RP 2008) Um círculo tem área de </a:t>
                </a:r>
                <a14:m>
                  <m:oMath xmlns:m="http://schemas.openxmlformats.org/officeDocument/2006/math">
                    <m:r>
                      <a:rPr lang="pt-BR" sz="2200" i="1" dirty="0" smtClean="0">
                        <a:latin typeface="Cambria Math" panose="02040503050406030204" pitchFamily="18" charset="0"/>
                        <a:ea typeface="+mj-ea"/>
                        <a:cs typeface="Arial" panose="020B0604020202020204" pitchFamily="34" charset="0"/>
                      </a:rPr>
                      <m:t>16</m:t>
                    </m:r>
                    <m:r>
                      <a:rPr lang="pt-BR" sz="2200" i="1" dirty="0" smtClean="0">
                        <a:latin typeface="Cambria Math" panose="02040503050406030204" pitchFamily="18" charset="0"/>
                        <a:ea typeface="Cambria Math" panose="02040503050406030204" pitchFamily="18" charset="0"/>
                        <a:cs typeface="Arial" panose="020B0604020202020204" pitchFamily="34" charset="0"/>
                      </a:rPr>
                      <m:t>𝜋</m:t>
                    </m:r>
                    <m:sSup>
                      <m:sSupPr>
                        <m:ctrlPr>
                          <a:rPr lang="pt-BR" sz="2200" i="1" dirty="0" smtClean="0">
                            <a:latin typeface="Cambria Math" panose="02040503050406030204" pitchFamily="18" charset="0"/>
                            <a:ea typeface="Cambria Math" panose="02040503050406030204" pitchFamily="18" charset="0"/>
                            <a:cs typeface="Arial" panose="020B0604020202020204" pitchFamily="34" charset="0"/>
                          </a:rPr>
                        </m:ctrlPr>
                      </m:sSupPr>
                      <m:e>
                        <m:r>
                          <a:rPr lang="pt-BR" sz="2200" b="0" i="1" dirty="0" smtClean="0">
                            <a:latin typeface="Cambria Math" panose="02040503050406030204" pitchFamily="18" charset="0"/>
                            <a:ea typeface="Cambria Math" panose="02040503050406030204" pitchFamily="18" charset="0"/>
                            <a:cs typeface="Arial" panose="020B0604020202020204" pitchFamily="34" charset="0"/>
                          </a:rPr>
                          <m:t>𝑚</m:t>
                        </m:r>
                      </m:e>
                      <m:sup>
                        <m:r>
                          <a:rPr lang="pt-BR" sz="2200" b="0" i="1" dirty="0" smtClean="0">
                            <a:latin typeface="Cambria Math" panose="02040503050406030204" pitchFamily="18" charset="0"/>
                            <a:ea typeface="Cambria Math" panose="02040503050406030204" pitchFamily="18" charset="0"/>
                            <a:cs typeface="Arial" panose="020B0604020202020204" pitchFamily="34" charset="0"/>
                          </a:rPr>
                          <m:t>2</m:t>
                        </m:r>
                      </m:sup>
                    </m:sSup>
                  </m:oMath>
                </a14:m>
                <a:r>
                  <a:rPr lang="pt-BR" sz="2200" dirty="0">
                    <a:latin typeface="Arial" panose="020B0604020202020204" pitchFamily="34" charset="0"/>
                    <a:ea typeface="+mj-ea"/>
                    <a:cs typeface="Arial" panose="020B0604020202020204" pitchFamily="34" charset="0"/>
                  </a:rPr>
                  <a:t>. Em seu interior inscreve-se um hexágono regular. Pelo ponto médio de cada lado dos 6 triângulos que compõem o hexágono traçam-se os triângulos sombreados da figura.</a:t>
                </a:r>
              </a:p>
              <a:p>
                <a:pPr lvl="0" algn="just">
                  <a:lnSpc>
                    <a:spcPct val="115000"/>
                  </a:lnSpc>
                  <a:spcAft>
                    <a:spcPts val="0"/>
                  </a:spcAft>
                </a:pPr>
                <a:endParaRPr lang="pt-BR" dirty="0">
                  <a:latin typeface="Calibri" panose="020F0502020204030204" pitchFamily="34" charset="0"/>
                  <a:ea typeface="Times New Roman" panose="02020603050405020304" pitchFamily="18" charset="0"/>
                  <a:cs typeface="Calibri" panose="020F0502020204030204" pitchFamily="34" charset="0"/>
                </a:endParaRPr>
              </a:p>
              <a:p>
                <a:pPr lvl="0" algn="just">
                  <a:lnSpc>
                    <a:spcPct val="115000"/>
                  </a:lnSpc>
                  <a:spcAft>
                    <a:spcPts val="0"/>
                  </a:spcAft>
                </a:pPr>
                <a:endParaRPr lang="pt-BR" dirty="0">
                  <a:latin typeface="Calibri" panose="020F0502020204030204" pitchFamily="34" charset="0"/>
                  <a:ea typeface="Times New Roman" panose="02020603050405020304" pitchFamily="18" charset="0"/>
                  <a:cs typeface="Calibri" panose="020F0502020204030204" pitchFamily="34" charset="0"/>
                </a:endParaRPr>
              </a:p>
              <a:p>
                <a:pPr lvl="0" algn="just">
                  <a:lnSpc>
                    <a:spcPct val="115000"/>
                  </a:lnSpc>
                  <a:spcAft>
                    <a:spcPts val="0"/>
                  </a:spcAft>
                </a:pPr>
                <a:endParaRPr lang="pt-BR" dirty="0">
                  <a:latin typeface="Calibri" panose="020F0502020204030204" pitchFamily="34" charset="0"/>
                  <a:ea typeface="Times New Roman" panose="02020603050405020304" pitchFamily="18" charset="0"/>
                  <a:cs typeface="Calibri" panose="020F0502020204030204" pitchFamily="34" charset="0"/>
                </a:endParaRPr>
              </a:p>
              <a:p>
                <a:pPr lvl="0" algn="just">
                  <a:lnSpc>
                    <a:spcPct val="115000"/>
                  </a:lnSpc>
                  <a:spcAft>
                    <a:spcPts val="0"/>
                  </a:spcAft>
                </a:pPr>
                <a:endParaRPr lang="pt-BR"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pt-BR" sz="2200" dirty="0">
                  <a:latin typeface="Arial" panose="020B0604020202020204" pitchFamily="34" charset="0"/>
                  <a:ea typeface="+mj-ea"/>
                  <a:cs typeface="Arial" panose="020B0604020202020204" pitchFamily="34" charset="0"/>
                </a:endParaRPr>
              </a:p>
              <a:p>
                <a:pPr algn="just">
                  <a:lnSpc>
                    <a:spcPct val="115000"/>
                  </a:lnSpc>
                  <a:spcAft>
                    <a:spcPts val="0"/>
                  </a:spcAft>
                </a:pPr>
                <a:r>
                  <a:rPr lang="pt-BR" sz="2200" dirty="0">
                    <a:latin typeface="Arial" panose="020B0604020202020204" pitchFamily="34" charset="0"/>
                    <a:ea typeface="+mj-ea"/>
                    <a:cs typeface="Arial" panose="020B0604020202020204" pitchFamily="34" charset="0"/>
                  </a:rPr>
                  <a:t>A área total dos triângulos sombreados mede, em </a:t>
                </a:r>
                <a14:m>
                  <m:oMath xmlns:m="http://schemas.openxmlformats.org/officeDocument/2006/math">
                    <m:sSup>
                      <m:sSupPr>
                        <m:ctrlPr>
                          <a:rPr lang="pt-BR" sz="2200" i="1" smtClean="0">
                            <a:latin typeface="Cambria Math" panose="02040503050406030204" pitchFamily="18" charset="0"/>
                            <a:ea typeface="+mj-ea"/>
                            <a:cs typeface="Arial" panose="020B0604020202020204" pitchFamily="34" charset="0"/>
                          </a:rPr>
                        </m:ctrlPr>
                      </m:sSupPr>
                      <m:e>
                        <m:r>
                          <a:rPr lang="pt-BR" sz="2200" b="0" i="1" smtClean="0">
                            <a:latin typeface="Cambria Math" panose="02040503050406030204" pitchFamily="18" charset="0"/>
                            <a:ea typeface="+mj-ea"/>
                            <a:cs typeface="Arial" panose="020B0604020202020204" pitchFamily="34" charset="0"/>
                          </a:rPr>
                          <m:t>𝑚</m:t>
                        </m:r>
                      </m:e>
                      <m:sup>
                        <m:r>
                          <a:rPr lang="pt-BR" sz="2200" b="0" i="1" smtClean="0">
                            <a:latin typeface="Cambria Math" panose="02040503050406030204" pitchFamily="18" charset="0"/>
                            <a:ea typeface="+mj-ea"/>
                            <a:cs typeface="Arial" panose="020B0604020202020204" pitchFamily="34" charset="0"/>
                          </a:rPr>
                          <m:t>2</m:t>
                        </m:r>
                      </m:sup>
                    </m:sSup>
                  </m:oMath>
                </a14:m>
                <a:r>
                  <a:rPr lang="pt-BR" sz="2200" dirty="0">
                    <a:latin typeface="Arial" panose="020B0604020202020204" pitchFamily="34" charset="0"/>
                    <a:ea typeface="+mj-ea"/>
                    <a:cs typeface="Arial" panose="020B0604020202020204" pitchFamily="34" charset="0"/>
                  </a:rPr>
                  <a:t>:</a:t>
                </a:r>
              </a:p>
            </p:txBody>
          </p:sp>
        </mc:Choice>
        <mc:Fallback xmlns="">
          <p:sp>
            <p:nvSpPr>
              <p:cNvPr id="3" name="Retângulo 2">
                <a:extLst>
                  <a:ext uri="{FF2B5EF4-FFF2-40B4-BE49-F238E27FC236}">
                    <a16:creationId xmlns:a16="http://schemas.microsoft.com/office/drawing/2014/main" id="{27F6E481-C125-4D14-B64A-C9B61DFAE397}"/>
                  </a:ext>
                </a:extLst>
              </p:cNvPr>
              <p:cNvSpPr>
                <a:spLocks noRot="1" noChangeAspect="1" noMove="1" noResize="1" noEditPoints="1" noAdjustHandles="1" noChangeArrowheads="1" noChangeShapeType="1" noTextEdit="1"/>
              </p:cNvSpPr>
              <p:nvPr/>
            </p:nvSpPr>
            <p:spPr>
              <a:xfrm>
                <a:off x="453656" y="1514672"/>
                <a:ext cx="11284687" cy="3350341"/>
              </a:xfrm>
              <a:prstGeom prst="rect">
                <a:avLst/>
              </a:prstGeom>
              <a:blipFill>
                <a:blip r:embed="rId2"/>
                <a:stretch>
                  <a:fillRect l="-702" t="-545" r="-648" b="-727"/>
                </a:stretch>
              </a:blipFill>
            </p:spPr>
            <p:txBody>
              <a:bodyPr/>
              <a:lstStyle/>
              <a:p>
                <a:r>
                  <a:rPr lang="pt-BR">
                    <a:noFill/>
                  </a:rPr>
                  <a:t> </a:t>
                </a:r>
              </a:p>
            </p:txBody>
          </p:sp>
        </mc:Fallback>
      </mc:AlternateContent>
      <p:pic>
        <p:nvPicPr>
          <p:cNvPr id="4" name="Imagem 3">
            <a:extLst>
              <a:ext uri="{FF2B5EF4-FFF2-40B4-BE49-F238E27FC236}">
                <a16:creationId xmlns:a16="http://schemas.microsoft.com/office/drawing/2014/main" id="{442839A0-20CA-4833-A0FC-6253DBA0A5CE}"/>
              </a:ext>
            </a:extLst>
          </p:cNvPr>
          <p:cNvPicPr/>
          <p:nvPr/>
        </p:nvPicPr>
        <p:blipFill>
          <a:blip r:embed="rId3" cstate="print"/>
          <a:srcRect/>
          <a:stretch>
            <a:fillRect/>
          </a:stretch>
        </p:blipFill>
        <p:spPr bwMode="auto">
          <a:xfrm>
            <a:off x="7711965" y="2491410"/>
            <a:ext cx="2121148" cy="2107094"/>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38F6DD2A-77C8-43F7-AF97-2C47B3BFE7DD}"/>
                  </a:ext>
                </a:extLst>
              </p:cNvPr>
              <p:cNvSpPr/>
              <p:nvPr/>
            </p:nvSpPr>
            <p:spPr>
              <a:xfrm>
                <a:off x="1155403" y="4762675"/>
                <a:ext cx="6096000" cy="1969898"/>
              </a:xfrm>
              <a:prstGeom prst="rect">
                <a:avLst/>
              </a:prstGeom>
            </p:spPr>
            <p:txBody>
              <a:bodyPr>
                <a:spAutoFit/>
              </a:bodyPr>
              <a:lstStyle/>
              <a:p>
                <a:pPr marL="342900" lvl="0" indent="-342900" algn="just">
                  <a:lnSpc>
                    <a:spcPct val="115000"/>
                  </a:lnSpc>
                  <a:spcAft>
                    <a:spcPts val="0"/>
                  </a:spcAft>
                  <a:buFont typeface="+mj-lt"/>
                  <a:buAutoNum type="alphaUcParenBoth"/>
                </a:pPr>
                <a:r>
                  <a:rPr lang="pt-BR" sz="2200" dirty="0">
                    <a:latin typeface="Arial" panose="020B0604020202020204" pitchFamily="34" charset="0"/>
                    <a:ea typeface="UniversLTStd-Light"/>
                    <a:cs typeface="Arial" panose="020B0604020202020204" pitchFamily="34" charset="0"/>
                  </a:rPr>
                  <a:t> 16</a:t>
                </a:r>
                <a14:m>
                  <m:oMath xmlns:m="http://schemas.openxmlformats.org/officeDocument/2006/math">
                    <m:rad>
                      <m:radPr>
                        <m:degHide m:val="on"/>
                        <m:ctrlPr>
                          <a:rPr lang="pt-BR" sz="2200" i="1">
                            <a:latin typeface="Cambria Math" panose="02040503050406030204" pitchFamily="18" charset="0"/>
                            <a:ea typeface="UniversLTStd-Light"/>
                            <a:cs typeface="Calibri" panose="020F0502020204030204" pitchFamily="34" charset="0"/>
                          </a:rPr>
                        </m:ctrlPr>
                      </m:radPr>
                      <m:deg/>
                      <m:e>
                        <m:r>
                          <a:rPr lang="pt-BR" sz="2200" i="1">
                            <a:latin typeface="Cambria Math" panose="02040503050406030204" pitchFamily="18" charset="0"/>
                            <a:ea typeface="UniversLTStd-Light"/>
                            <a:cs typeface="Calibri" panose="020F0502020204030204" pitchFamily="34" charset="0"/>
                          </a:rPr>
                          <m:t>3</m:t>
                        </m:r>
                      </m:e>
                    </m:rad>
                  </m:oMath>
                </a14:m>
                <a:endParaRPr lang="pt-BR" sz="22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0"/>
                  </a:spcAft>
                  <a:buFont typeface="+mj-lt"/>
                  <a:buAutoNum type="alphaUcParenBoth"/>
                </a:pPr>
                <a:r>
                  <a:rPr lang="pt-BR" sz="2200" b="1" dirty="0">
                    <a:latin typeface="Arial" panose="020B0604020202020204" pitchFamily="34" charset="0"/>
                    <a:ea typeface="UniversLTStd-Light"/>
                    <a:cs typeface="Arial" panose="020B0604020202020204" pitchFamily="34" charset="0"/>
                  </a:rPr>
                  <a:t> 6 </a:t>
                </a:r>
                <a14:m>
                  <m:oMath xmlns:m="http://schemas.openxmlformats.org/officeDocument/2006/math">
                    <m:rad>
                      <m:radPr>
                        <m:degHide m:val="on"/>
                        <m:ctrlPr>
                          <a:rPr lang="pt-BR" sz="2200" b="1" i="1">
                            <a:latin typeface="Cambria Math" panose="02040503050406030204" pitchFamily="18" charset="0"/>
                            <a:ea typeface="UniversLTStd-Light"/>
                            <a:cs typeface="Calibri" panose="020F0502020204030204" pitchFamily="34" charset="0"/>
                          </a:rPr>
                        </m:ctrlPr>
                      </m:radPr>
                      <m:deg/>
                      <m:e>
                        <m:r>
                          <a:rPr lang="pt-BR" sz="2200" b="1" i="1">
                            <a:latin typeface="Cambria Math" panose="02040503050406030204" pitchFamily="18" charset="0"/>
                            <a:ea typeface="UniversLTStd-Light"/>
                            <a:cs typeface="Calibri" panose="020F0502020204030204" pitchFamily="34" charset="0"/>
                          </a:rPr>
                          <m:t>𝟑</m:t>
                        </m:r>
                      </m:e>
                    </m:rad>
                  </m:oMath>
                </a14:m>
                <a:endParaRPr lang="pt-BR" sz="2200" b="1" i="1" dirty="0">
                  <a:latin typeface="Arial" panose="020B0604020202020204" pitchFamily="34" charset="0"/>
                  <a:ea typeface="UniversLTStd-Light"/>
                  <a:cs typeface="Arial" panose="020B0604020202020204" pitchFamily="34" charset="0"/>
                </a:endParaRPr>
              </a:p>
              <a:p>
                <a:pPr lvl="0" algn="just">
                  <a:lnSpc>
                    <a:spcPct val="115000"/>
                  </a:lnSpc>
                  <a:spcAft>
                    <a:spcPts val="0"/>
                  </a:spcAft>
                </a:pPr>
                <a:r>
                  <a:rPr lang="pt-BR" sz="2200" dirty="0">
                    <a:latin typeface="Arial" panose="020B0604020202020204" pitchFamily="34" charset="0"/>
                    <a:ea typeface="UniversLTStd-Light"/>
                    <a:cs typeface="Arial" panose="020B0604020202020204" pitchFamily="34" charset="0"/>
                  </a:rPr>
                  <a:t>(C)</a:t>
                </a:r>
                <a14:m>
                  <m:oMath xmlns:m="http://schemas.openxmlformats.org/officeDocument/2006/math">
                    <m:r>
                      <a:rPr lang="pt-BR" sz="2200" b="0" i="0" smtClean="0">
                        <a:latin typeface="Cambria Math" panose="02040503050406030204" pitchFamily="18" charset="0"/>
                        <a:ea typeface="UniversLTStd-Light"/>
                        <a:cs typeface="Calibri" panose="020F0502020204030204" pitchFamily="34" charset="0"/>
                      </a:rPr>
                      <m:t> </m:t>
                    </m:r>
                    <m:rad>
                      <m:radPr>
                        <m:degHide m:val="on"/>
                        <m:ctrlPr>
                          <a:rPr lang="pt-BR" sz="2200" i="1">
                            <a:latin typeface="Cambria Math" panose="02040503050406030204" pitchFamily="18" charset="0"/>
                            <a:ea typeface="UniversLTStd-Light"/>
                            <a:cs typeface="Calibri" panose="020F0502020204030204" pitchFamily="34" charset="0"/>
                          </a:rPr>
                        </m:ctrlPr>
                      </m:radPr>
                      <m:deg/>
                      <m:e>
                        <m:r>
                          <a:rPr lang="pt-BR" sz="2200" i="1">
                            <a:latin typeface="Cambria Math" panose="02040503050406030204" pitchFamily="18" charset="0"/>
                            <a:ea typeface="UniversLTStd-Light"/>
                            <a:cs typeface="Calibri" panose="020F0502020204030204" pitchFamily="34" charset="0"/>
                          </a:rPr>
                          <m:t>3</m:t>
                        </m:r>
                      </m:e>
                    </m:rad>
                  </m:oMath>
                </a14:m>
                <a:endParaRPr lang="pt-BR" sz="22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115000"/>
                  </a:lnSpc>
                  <a:spcAft>
                    <a:spcPts val="0"/>
                  </a:spcAft>
                </a:pPr>
                <a:r>
                  <a:rPr lang="pt-BR" sz="2200" dirty="0">
                    <a:latin typeface="Arial" panose="020B0604020202020204" pitchFamily="34" charset="0"/>
                    <a:ea typeface="UniversLTStd-Light"/>
                    <a:cs typeface="Arial" panose="020B0604020202020204" pitchFamily="34" charset="0"/>
                  </a:rPr>
                  <a:t>(D) </a:t>
                </a:r>
                <a14:m>
                  <m:oMath xmlns:m="http://schemas.openxmlformats.org/officeDocument/2006/math">
                    <m:f>
                      <m:fPr>
                        <m:ctrlPr>
                          <a:rPr lang="pt-BR" sz="2200" i="1">
                            <a:latin typeface="Cambria Math" panose="02040503050406030204" pitchFamily="18" charset="0"/>
                            <a:ea typeface="UniversLTStd-Light"/>
                            <a:cs typeface="Calibri" panose="020F0502020204030204" pitchFamily="34" charset="0"/>
                          </a:rPr>
                        </m:ctrlPr>
                      </m:fPr>
                      <m:num>
                        <m:rad>
                          <m:radPr>
                            <m:degHide m:val="on"/>
                            <m:ctrlPr>
                              <a:rPr lang="pt-BR" sz="2200" i="1">
                                <a:latin typeface="Cambria Math" panose="02040503050406030204" pitchFamily="18" charset="0"/>
                                <a:ea typeface="UniversLTStd-Light"/>
                                <a:cs typeface="Calibri" panose="020F0502020204030204" pitchFamily="34" charset="0"/>
                              </a:rPr>
                            </m:ctrlPr>
                          </m:radPr>
                          <m:deg/>
                          <m:e>
                            <m:r>
                              <a:rPr lang="pt-BR" sz="2200" i="1">
                                <a:latin typeface="Cambria Math" panose="02040503050406030204" pitchFamily="18" charset="0"/>
                                <a:ea typeface="UniversLTStd-Light"/>
                                <a:cs typeface="Calibri" panose="020F0502020204030204" pitchFamily="34" charset="0"/>
                              </a:rPr>
                              <m:t>3</m:t>
                            </m:r>
                          </m:e>
                        </m:rad>
                      </m:num>
                      <m:den>
                        <m:r>
                          <a:rPr lang="pt-BR" sz="2200" i="1">
                            <a:latin typeface="Cambria Math" panose="02040503050406030204" pitchFamily="18" charset="0"/>
                            <a:ea typeface="UniversLTStd-Light"/>
                            <a:cs typeface="Calibri" panose="020F0502020204030204" pitchFamily="34" charset="0"/>
                          </a:rPr>
                          <m:t>2</m:t>
                        </m:r>
                      </m:den>
                    </m:f>
                  </m:oMath>
                </a14:m>
                <a:endParaRPr lang="pt-BR" sz="22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tângulo 4">
                <a:extLst>
                  <a:ext uri="{FF2B5EF4-FFF2-40B4-BE49-F238E27FC236}">
                    <a16:creationId xmlns:a16="http://schemas.microsoft.com/office/drawing/2014/main" id="{38F6DD2A-77C8-43F7-AF97-2C47B3BFE7DD}"/>
                  </a:ext>
                </a:extLst>
              </p:cNvPr>
              <p:cNvSpPr>
                <a:spLocks noRot="1" noChangeAspect="1" noMove="1" noResize="1" noEditPoints="1" noAdjustHandles="1" noChangeArrowheads="1" noChangeShapeType="1" noTextEdit="1"/>
              </p:cNvSpPr>
              <p:nvPr/>
            </p:nvSpPr>
            <p:spPr>
              <a:xfrm>
                <a:off x="1155403" y="4762675"/>
                <a:ext cx="6096000" cy="1969898"/>
              </a:xfrm>
              <a:prstGeom prst="rect">
                <a:avLst/>
              </a:prstGeom>
              <a:blipFill>
                <a:blip r:embed="rId4"/>
                <a:stretch>
                  <a:fillRect l="-1300" b="-1858"/>
                </a:stretch>
              </a:blipFill>
            </p:spPr>
            <p:txBody>
              <a:bodyPr/>
              <a:lstStyle/>
              <a:p>
                <a:r>
                  <a:rPr lang="pt-BR">
                    <a:noFill/>
                  </a:rPr>
                  <a:t> </a:t>
                </a:r>
              </a:p>
            </p:txBody>
          </p:sp>
        </mc:Fallback>
      </mc:AlternateContent>
      <p:sp>
        <p:nvSpPr>
          <p:cNvPr id="6" name="CaixaDeTexto 5">
            <a:extLst>
              <a:ext uri="{FF2B5EF4-FFF2-40B4-BE49-F238E27FC236}">
                <a16:creationId xmlns:a16="http://schemas.microsoft.com/office/drawing/2014/main" id="{6B003F20-B4D1-4EEA-844C-57B3A3DD4853}"/>
              </a:ext>
            </a:extLst>
          </p:cNvPr>
          <p:cNvSpPr txBox="1"/>
          <p:nvPr/>
        </p:nvSpPr>
        <p:spPr>
          <a:xfrm>
            <a:off x="9423130" y="6087612"/>
            <a:ext cx="167225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47% de acerto</a:t>
            </a:r>
          </a:p>
        </p:txBody>
      </p:sp>
    </p:spTree>
    <p:extLst>
      <p:ext uri="{BB962C8B-B14F-4D97-AF65-F5344CB8AC3E}">
        <p14:creationId xmlns:p14="http://schemas.microsoft.com/office/powerpoint/2010/main" val="40703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 calcmode="lin" valueType="num">
                                      <p:cBhvr additive="base">
                                        <p:cTn id="3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50464-0C66-45DE-99B6-5498B365AA7A}"/>
              </a:ext>
            </a:extLst>
          </p:cNvPr>
          <p:cNvSpPr>
            <a:spLocks noGrp="1"/>
          </p:cNvSpPr>
          <p:nvPr>
            <p:ph type="title"/>
          </p:nvPr>
        </p:nvSpPr>
        <p:spPr>
          <a:xfrm>
            <a:off x="510363" y="365125"/>
            <a:ext cx="11270511" cy="1325563"/>
          </a:xfrm>
        </p:spPr>
        <p:txBody>
          <a:bodyPr>
            <a:normAutofit fontScale="90000"/>
          </a:bodyPr>
          <a:lstStyle/>
          <a:p>
            <a:r>
              <a:rPr lang="pt-BR" sz="2200" dirty="0">
                <a:latin typeface="Arial" panose="020B0604020202020204" pitchFamily="34" charset="0"/>
                <a:cs typeface="Arial" panose="020B0604020202020204" pitchFamily="34" charset="0"/>
              </a:rPr>
              <a:t>H18</a:t>
            </a:r>
            <a:br>
              <a:rPr lang="pt-BR" sz="2200" dirty="0">
                <a:latin typeface="Arial" panose="020B0604020202020204" pitchFamily="34" charset="0"/>
                <a:cs typeface="Arial" panose="020B0604020202020204" pitchFamily="34" charset="0"/>
              </a:rPr>
            </a:br>
            <a:br>
              <a:rPr lang="pt-BR" sz="2200" dirty="0">
                <a:latin typeface="Arial" panose="020B0604020202020204" pitchFamily="34" charset="0"/>
                <a:cs typeface="Arial" panose="020B0604020202020204" pitchFamily="34" charset="0"/>
              </a:rPr>
            </a:br>
            <a:r>
              <a:rPr lang="pt-BR" sz="2200" dirty="0">
                <a:latin typeface="Arial" panose="020B0604020202020204" pitchFamily="34" charset="0"/>
                <a:cs typeface="Arial" panose="020B0604020202020204" pitchFamily="34" charset="0"/>
              </a:rPr>
              <a:t>(RP 2012) Considere uma região retangular ABCD. Para pavimentá-la, inscreve-se um hexágono regular nessa região, conforme a figura.</a:t>
            </a:r>
            <a:br>
              <a:rPr lang="pt-BR" sz="2200" dirty="0">
                <a:latin typeface="Arial" panose="020B0604020202020204" pitchFamily="34" charset="0"/>
                <a:cs typeface="Arial" panose="020B0604020202020204" pitchFamily="34" charset="0"/>
              </a:rPr>
            </a:br>
            <a:endParaRPr lang="pt-BR" sz="2200" dirty="0">
              <a:latin typeface="Arial" panose="020B06040202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888AF681-D5EF-4A4B-9F59-5FB66B26547D}"/>
              </a:ext>
            </a:extLst>
          </p:cNvPr>
          <p:cNvPicPr/>
          <p:nvPr/>
        </p:nvPicPr>
        <p:blipFill>
          <a:blip r:embed="rId2" cstate="print"/>
          <a:srcRect/>
          <a:stretch>
            <a:fillRect/>
          </a:stretch>
        </p:blipFill>
        <p:spPr bwMode="auto">
          <a:xfrm>
            <a:off x="4516696" y="1690688"/>
            <a:ext cx="1933575" cy="1504950"/>
          </a:xfrm>
          <a:prstGeom prst="rect">
            <a:avLst/>
          </a:prstGeom>
          <a:noFill/>
          <a:ln w="9525">
            <a:noFill/>
            <a:miter lim="800000"/>
            <a:headEnd/>
            <a:tailEnd/>
          </a:ln>
        </p:spPr>
      </p:pic>
      <p:sp>
        <p:nvSpPr>
          <p:cNvPr id="5" name="Retângulo 4">
            <a:extLst>
              <a:ext uri="{FF2B5EF4-FFF2-40B4-BE49-F238E27FC236}">
                <a16:creationId xmlns:a16="http://schemas.microsoft.com/office/drawing/2014/main" id="{715792F8-67C9-4951-B04F-B90CC1B7E5A3}"/>
              </a:ext>
            </a:extLst>
          </p:cNvPr>
          <p:cNvSpPr/>
          <p:nvPr/>
        </p:nvSpPr>
        <p:spPr>
          <a:xfrm>
            <a:off x="627321" y="3429000"/>
            <a:ext cx="10898371" cy="3173882"/>
          </a:xfrm>
          <a:prstGeom prst="rect">
            <a:avLst/>
          </a:prstGeom>
        </p:spPr>
        <p:txBody>
          <a:bodyPr wrap="square">
            <a:spAutoFit/>
          </a:bodyPr>
          <a:lstStyle/>
          <a:p>
            <a:pPr algn="just">
              <a:lnSpc>
                <a:spcPct val="115000"/>
              </a:lnSpc>
              <a:spcAft>
                <a:spcPts val="0"/>
              </a:spcAft>
            </a:pPr>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Ainda sobram, para pavimentar, 4 regiões triangulares. Os ângulos internos desses triângulos são:</a:t>
            </a:r>
            <a:endParaRPr lang="pt-BR" sz="22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pt-BR" sz="22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 90º, 45º, 45º.</a:t>
            </a:r>
            <a:endParaRPr lang="pt-BR" sz="22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pt-BR" sz="2200" b="1" dirty="0">
                <a:solidFill>
                  <a:srgbClr val="000000"/>
                </a:solidFill>
                <a:latin typeface="Arial" panose="020B0604020202020204" pitchFamily="34" charset="0"/>
                <a:ea typeface="Times New Roman" panose="02020603050405020304" pitchFamily="18" charset="0"/>
                <a:cs typeface="Arial" panose="020B0604020202020204" pitchFamily="34" charset="0"/>
              </a:rPr>
              <a:t>(B) 90º, 60º, 30º</a:t>
            </a:r>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pt-BR" sz="22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(C) 90º, 80º, 10º.</a:t>
            </a:r>
            <a:endParaRPr lang="pt-BR" sz="2200" dirty="0">
              <a:latin typeface="Arial" panose="020B0604020202020204" pitchFamily="34" charset="0"/>
              <a:ea typeface="Times New Roman" panose="02020603050405020304" pitchFamily="18" charset="0"/>
              <a:cs typeface="Arial" panose="020B0604020202020204" pitchFamily="34" charset="0"/>
            </a:endParaRPr>
          </a:p>
          <a:p>
            <a:pPr>
              <a:lnSpc>
                <a:spcPct val="115000"/>
              </a:lnSpc>
              <a:spcAft>
                <a:spcPts val="0"/>
              </a:spcAft>
            </a:pPr>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(D) 60º, 60º, 60º.</a:t>
            </a:r>
            <a:endParaRPr lang="pt-BR" sz="2200" dirty="0">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pt-BR" sz="2200" dirty="0">
                <a:solidFill>
                  <a:srgbClr val="000000"/>
                </a:solidFill>
                <a:latin typeface="Arial" panose="020B0604020202020204" pitchFamily="34" charset="0"/>
                <a:ea typeface="Times New Roman" panose="02020603050405020304" pitchFamily="18" charset="0"/>
                <a:cs typeface="Arial" panose="020B0604020202020204" pitchFamily="34" charset="0"/>
              </a:rPr>
              <a:t>(E) 90º, 70º, 20º.</a:t>
            </a:r>
            <a:endParaRPr lang="pt-BR" sz="2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CaixaDeTexto 5">
            <a:extLst>
              <a:ext uri="{FF2B5EF4-FFF2-40B4-BE49-F238E27FC236}">
                <a16:creationId xmlns:a16="http://schemas.microsoft.com/office/drawing/2014/main" id="{E12991EA-AB4C-42E0-A937-23C08ADF0311}"/>
              </a:ext>
            </a:extLst>
          </p:cNvPr>
          <p:cNvSpPr txBox="1"/>
          <p:nvPr/>
        </p:nvSpPr>
        <p:spPr>
          <a:xfrm>
            <a:off x="9423130" y="6087612"/>
            <a:ext cx="1864613"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25,7% de acerto</a:t>
            </a:r>
          </a:p>
        </p:txBody>
      </p:sp>
    </p:spTree>
    <p:extLst>
      <p:ext uri="{BB962C8B-B14F-4D97-AF65-F5344CB8AC3E}">
        <p14:creationId xmlns:p14="http://schemas.microsoft.com/office/powerpoint/2010/main" val="210476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60B1199-BF89-4481-9D1A-3FD2B82F8BB3}"/>
              </a:ext>
            </a:extLst>
          </p:cNvPr>
          <p:cNvSpPr txBox="1"/>
          <p:nvPr/>
        </p:nvSpPr>
        <p:spPr>
          <a:xfrm>
            <a:off x="198783" y="159026"/>
            <a:ext cx="11820939" cy="6617196"/>
          </a:xfrm>
          <a:prstGeom prst="rect">
            <a:avLst/>
          </a:prstGeom>
          <a:noFill/>
        </p:spPr>
        <p:txBody>
          <a:bodyPr wrap="square" rtlCol="0">
            <a:spAutoFit/>
          </a:bodyPr>
          <a:lstStyle/>
          <a:p>
            <a:pPr algn="just"/>
            <a:r>
              <a:rPr lang="pt-BR" sz="1500" b="1" dirty="0">
                <a:latin typeface="Arial" panose="020B0604020202020204" pitchFamily="34" charset="0"/>
                <a:cs typeface="Arial" panose="020B0604020202020204" pitchFamily="34" charset="0"/>
              </a:rPr>
              <a:t>Referências</a:t>
            </a:r>
          </a:p>
          <a:p>
            <a:pPr algn="just"/>
            <a:r>
              <a:rPr lang="pt-BR" altLang="pt-BR" sz="1500" b="1" dirty="0">
                <a:latin typeface="Arial" panose="020B0604020202020204" pitchFamily="34" charset="0"/>
                <a:cs typeface="Arial" panose="020B0604020202020204" pitchFamily="34" charset="0"/>
              </a:rPr>
              <a:t>Avaliação da Aprendizagem em Processo </a:t>
            </a:r>
            <a:r>
              <a:rPr lang="pt-BR" altLang="pt-BR" sz="1500" dirty="0">
                <a:latin typeface="Arial" panose="020B0604020202020204" pitchFamily="34" charset="0"/>
                <a:cs typeface="Arial" panose="020B0604020202020204" pitchFamily="34" charset="0"/>
              </a:rPr>
              <a:t>– 3° Bimestre de 2018 (6º, 9º do Ensino Fundamental Anos Finais  e 3ª Série do Ensino Médio)</a:t>
            </a:r>
          </a:p>
          <a:p>
            <a:pPr algn="just"/>
            <a:endParaRPr lang="pt-BR" altLang="pt-BR" sz="1500" dirty="0">
              <a:latin typeface="Arial" panose="020B0604020202020204" pitchFamily="34" charset="0"/>
              <a:cs typeface="Arial" panose="020B0604020202020204" pitchFamily="34" charset="0"/>
            </a:endParaRPr>
          </a:p>
          <a:p>
            <a:pPr algn="just"/>
            <a:r>
              <a:rPr lang="pt-BR" sz="1500" dirty="0">
                <a:latin typeface="Arial" panose="020B0604020202020204" pitchFamily="34" charset="0"/>
                <a:cs typeface="Arial" panose="020B0604020202020204" pitchFamily="34" charset="0"/>
              </a:rPr>
              <a:t>BRASIL. Ministério da Educação. </a:t>
            </a:r>
            <a:r>
              <a:rPr lang="pt-BR" sz="1500" b="1" dirty="0">
                <a:latin typeface="Arial" panose="020B0604020202020204" pitchFamily="34" charset="0"/>
                <a:cs typeface="Arial" panose="020B0604020202020204" pitchFamily="34" charset="0"/>
              </a:rPr>
              <a:t>Base Nacional Comum Curricular</a:t>
            </a:r>
            <a:r>
              <a:rPr lang="pt-BR" sz="1500" dirty="0">
                <a:latin typeface="Arial" panose="020B0604020202020204" pitchFamily="34" charset="0"/>
                <a:cs typeface="Arial" panose="020B0604020202020204" pitchFamily="34" charset="0"/>
              </a:rPr>
              <a:t>. Brasília: MEC, 2017.</a:t>
            </a:r>
          </a:p>
          <a:p>
            <a:pPr algn="just"/>
            <a:endParaRPr lang="pt-BR" sz="1500" b="1" dirty="0">
              <a:latin typeface="Arial" panose="020B0604020202020204" pitchFamily="34" charset="0"/>
              <a:cs typeface="Arial" panose="020B0604020202020204" pitchFamily="34" charset="0"/>
            </a:endParaRPr>
          </a:p>
          <a:p>
            <a:pPr algn="just"/>
            <a:r>
              <a:rPr lang="pt-BR" altLang="pt-BR" sz="1500" b="1" dirty="0">
                <a:latin typeface="Arial" panose="020B0604020202020204" pitchFamily="34" charset="0"/>
                <a:cs typeface="Arial" panose="020B0604020202020204" pitchFamily="34" charset="0"/>
              </a:rPr>
              <a:t>Espelhos e Simetrias. </a:t>
            </a:r>
            <a:r>
              <a:rPr lang="pt-BR" altLang="pt-BR" sz="1500" dirty="0">
                <a:latin typeface="Arial" panose="020B0604020202020204" pitchFamily="34" charset="0"/>
                <a:cs typeface="Arial" panose="020B0604020202020204" pitchFamily="34" charset="0"/>
              </a:rPr>
              <a:t>Disponível em: </a:t>
            </a:r>
            <a:r>
              <a:rPr lang="pt-BR" sz="1500" dirty="0">
                <a:latin typeface="Arial" panose="020B0604020202020204" pitchFamily="34" charset="0"/>
                <a:cs typeface="Arial" panose="020B0604020202020204" pitchFamily="34" charset="0"/>
                <a:hlinkClick r:id="rId2"/>
              </a:rPr>
              <a:t>https://m3.ime.unicamp.br/recursos/1012</a:t>
            </a:r>
            <a:r>
              <a:rPr lang="pt-BR" sz="1500" dirty="0">
                <a:latin typeface="Arial" panose="020B0604020202020204" pitchFamily="34" charset="0"/>
                <a:cs typeface="Arial" panose="020B0604020202020204" pitchFamily="34" charset="0"/>
              </a:rPr>
              <a:t>. Acesso em: 24-05-2019.</a:t>
            </a:r>
            <a:endParaRPr lang="pt-BR" altLang="pt-BR" sz="1500" dirty="0">
              <a:latin typeface="Arial" panose="020B0604020202020204" pitchFamily="34" charset="0"/>
              <a:cs typeface="Arial" panose="020B0604020202020204" pitchFamily="34" charset="0"/>
            </a:endParaRPr>
          </a:p>
          <a:p>
            <a:pPr algn="just"/>
            <a:endParaRPr lang="pt-BR" altLang="pt-BR" sz="1500" dirty="0">
              <a:latin typeface="Arial" panose="020B0604020202020204" pitchFamily="34" charset="0"/>
              <a:cs typeface="Arial" panose="020B0604020202020204" pitchFamily="34" charset="0"/>
            </a:endParaRPr>
          </a:p>
          <a:p>
            <a:pPr algn="just"/>
            <a:r>
              <a:rPr lang="pt-BR" sz="1500" dirty="0">
                <a:latin typeface="Arial" panose="020B0604020202020204" pitchFamily="34" charset="0"/>
                <a:cs typeface="Arial" panose="020B0604020202020204" pitchFamily="34" charset="0"/>
              </a:rPr>
              <a:t>SANTOS, M.R; MURARI, C. Trabalho pedagógico com pavimentações do plano no ensino e na aprendizagem de Geometria. In: BICUDO, A. V. (</a:t>
            </a:r>
            <a:r>
              <a:rPr lang="pt-BR" sz="1500" dirty="0" err="1">
                <a:latin typeface="Arial" panose="020B0604020202020204" pitchFamily="34" charset="0"/>
                <a:cs typeface="Arial" panose="020B0604020202020204" pitchFamily="34" charset="0"/>
              </a:rPr>
              <a:t>Org</a:t>
            </a:r>
            <a:r>
              <a:rPr lang="pt-BR" sz="1500" dirty="0">
                <a:latin typeface="Arial" panose="020B0604020202020204" pitchFamily="34" charset="0"/>
                <a:cs typeface="Arial" panose="020B0604020202020204" pitchFamily="34" charset="0"/>
              </a:rPr>
              <a:t>) </a:t>
            </a:r>
            <a:r>
              <a:rPr lang="pt-BR" sz="1500" b="1" dirty="0">
                <a:latin typeface="Arial" panose="020B0604020202020204" pitchFamily="34" charset="0"/>
                <a:cs typeface="Arial" panose="020B0604020202020204" pitchFamily="34" charset="0"/>
              </a:rPr>
              <a:t>Filosofia da educação matemática: </a:t>
            </a:r>
            <a:r>
              <a:rPr lang="pt-BR" sz="1500" dirty="0">
                <a:latin typeface="Arial" panose="020B0604020202020204" pitchFamily="34" charset="0"/>
                <a:cs typeface="Arial" panose="020B0604020202020204" pitchFamily="34" charset="0"/>
              </a:rPr>
              <a:t>fenomenologia, concepções, possibilidades didático-pedagógicas.  São Paulo: Editora UNESP, 2010, p.193 – 212.</a:t>
            </a:r>
          </a:p>
          <a:p>
            <a:pPr algn="just"/>
            <a:endParaRPr lang="pt-BR" altLang="pt-BR" sz="1500" dirty="0">
              <a:latin typeface="Arial" panose="020B0604020202020204" pitchFamily="34" charset="0"/>
              <a:cs typeface="Arial" panose="020B0604020202020204" pitchFamily="34" charset="0"/>
            </a:endParaRPr>
          </a:p>
          <a:p>
            <a:pPr algn="just"/>
            <a:r>
              <a:rPr lang="pt-BR" altLang="pt-BR" sz="1500" dirty="0">
                <a:latin typeface="Arial" panose="020B0604020202020204" pitchFamily="34" charset="0"/>
                <a:cs typeface="Arial" panose="020B0604020202020204" pitchFamily="34" charset="0"/>
              </a:rPr>
              <a:t>São Paulo (Estado) Secretaria da Educação. </a:t>
            </a:r>
            <a:r>
              <a:rPr lang="pt-BR" altLang="pt-BR" sz="1500" b="1" dirty="0">
                <a:latin typeface="Arial" panose="020B0604020202020204" pitchFamily="34" charset="0"/>
                <a:cs typeface="Arial" panose="020B0604020202020204" pitchFamily="34" charset="0"/>
              </a:rPr>
              <a:t>Currículo do Estado de São Paulo: </a:t>
            </a:r>
            <a:r>
              <a:rPr lang="pt-BR" altLang="pt-BR" sz="1500" dirty="0">
                <a:latin typeface="Arial" panose="020B0604020202020204" pitchFamily="34" charset="0"/>
                <a:cs typeface="Arial" panose="020B0604020202020204" pitchFamily="34" charset="0"/>
              </a:rPr>
              <a:t>Matemática e suas tecnologias/Secretaria da Educação; coordenação geral, Maria Inês </a:t>
            </a:r>
            <a:r>
              <a:rPr lang="pt-BR" altLang="pt-BR" sz="1500" dirty="0" err="1">
                <a:latin typeface="Arial" panose="020B0604020202020204" pitchFamily="34" charset="0"/>
                <a:cs typeface="Arial" panose="020B0604020202020204" pitchFamily="34" charset="0"/>
              </a:rPr>
              <a:t>Fini</a:t>
            </a:r>
            <a:r>
              <a:rPr lang="pt-BR" altLang="pt-BR" sz="1500" dirty="0">
                <a:latin typeface="Arial" panose="020B0604020202020204" pitchFamily="34" charset="0"/>
                <a:cs typeface="Arial" panose="020B0604020202020204" pitchFamily="34" charset="0"/>
              </a:rPr>
              <a:t>; coordenação de área, Nilson José Machado. 1 ed. Atual. São Paulo: SE, 2012. 72p.</a:t>
            </a:r>
          </a:p>
          <a:p>
            <a:pPr algn="just"/>
            <a:endParaRPr lang="pt-BR" sz="1500" dirty="0">
              <a:latin typeface="Arial" panose="020B0604020202020204" pitchFamily="34" charset="0"/>
              <a:cs typeface="Arial" panose="020B0604020202020204" pitchFamily="34" charset="0"/>
            </a:endParaRPr>
          </a:p>
          <a:p>
            <a:r>
              <a:rPr lang="pt-BR" altLang="pt-BR" sz="1500" dirty="0">
                <a:latin typeface="Arial" panose="020B0604020202020204" pitchFamily="34" charset="0"/>
                <a:cs typeface="Arial" panose="020B0604020202020204" pitchFamily="34" charset="0"/>
              </a:rPr>
              <a:t>São Paulo (Estado) Secretaria da Educação. </a:t>
            </a:r>
            <a:r>
              <a:rPr lang="pt-BR" altLang="pt-BR" sz="1500" b="1" dirty="0">
                <a:latin typeface="Arial" panose="020B0604020202020204" pitchFamily="34" charset="0"/>
                <a:cs typeface="Arial" panose="020B0604020202020204" pitchFamily="34" charset="0"/>
              </a:rPr>
              <a:t>Material de apoio ao programa Ensino Integral do Estado de São Paulo. Matemática Atividades Experimentais e investigativas. </a:t>
            </a:r>
            <a:r>
              <a:rPr lang="pt-BR" altLang="pt-BR" sz="1500" dirty="0">
                <a:latin typeface="Arial" panose="020B0604020202020204" pitchFamily="34" charset="0"/>
                <a:cs typeface="Arial" panose="020B0604020202020204" pitchFamily="34" charset="0"/>
              </a:rPr>
              <a:t>Ensino Fundamental – Anos Finais. Caderno do Professor. 1 ed. São Paulo: SE, 2014.</a:t>
            </a:r>
          </a:p>
          <a:p>
            <a:endParaRPr lang="pt-BR" altLang="pt-BR" sz="1500" dirty="0">
              <a:latin typeface="Arial" panose="020B0604020202020204" pitchFamily="34" charset="0"/>
              <a:cs typeface="Arial" panose="020B0604020202020204" pitchFamily="34" charset="0"/>
            </a:endParaRPr>
          </a:p>
          <a:p>
            <a:pPr algn="just"/>
            <a:r>
              <a:rPr lang="pt-BR" sz="1500" dirty="0">
                <a:latin typeface="Arial" panose="020B0604020202020204" pitchFamily="34" charset="0"/>
                <a:cs typeface="Arial" panose="020B0604020202020204" pitchFamily="34" charset="0"/>
              </a:rPr>
              <a:t>São Paulo (Estado) Secretaria da Educação. </a:t>
            </a:r>
            <a:r>
              <a:rPr lang="pt-BR" sz="1500" b="1" dirty="0">
                <a:latin typeface="Arial" panose="020B0604020202020204" pitchFamily="34" charset="0"/>
                <a:cs typeface="Arial" panose="020B0604020202020204" pitchFamily="34" charset="0"/>
              </a:rPr>
              <a:t>Relatório Pedagógico: </a:t>
            </a:r>
            <a:r>
              <a:rPr lang="pt-BR" sz="1500" dirty="0">
                <a:latin typeface="Arial" panose="020B0604020202020204" pitchFamily="34" charset="0"/>
                <a:cs typeface="Arial" panose="020B0604020202020204" pitchFamily="34" charset="0"/>
              </a:rPr>
              <a:t>Matemática/ Secretaria da Educação; coordenação geral, Maria Inês </a:t>
            </a:r>
            <a:r>
              <a:rPr lang="pt-BR" sz="1500" dirty="0" err="1">
                <a:latin typeface="Arial" panose="020B0604020202020204" pitchFamily="34" charset="0"/>
                <a:cs typeface="Arial" panose="020B0604020202020204" pitchFamily="34" charset="0"/>
              </a:rPr>
              <a:t>Fini</a:t>
            </a:r>
            <a:r>
              <a:rPr lang="pt-BR" sz="1500" dirty="0">
                <a:latin typeface="Arial" panose="020B0604020202020204" pitchFamily="34" charset="0"/>
                <a:cs typeface="Arial" panose="020B0604020202020204" pitchFamily="34" charset="0"/>
              </a:rPr>
              <a:t>. - São Paulo : SEE, 2008, 2009, 2010, 2011, 2012, 2013.</a:t>
            </a:r>
          </a:p>
          <a:p>
            <a:endParaRPr lang="pt-BR" sz="1500" dirty="0">
              <a:latin typeface="Arial" panose="020B0604020202020204" pitchFamily="34" charset="0"/>
              <a:cs typeface="Arial" panose="020B0604020202020204" pitchFamily="34" charset="0"/>
            </a:endParaRPr>
          </a:p>
          <a:p>
            <a:r>
              <a:rPr lang="pt-BR" sz="1500" dirty="0">
                <a:latin typeface="Arial" panose="020B0604020202020204" pitchFamily="34" charset="0"/>
                <a:cs typeface="Arial" panose="020B0604020202020204" pitchFamily="34" charset="0"/>
              </a:rPr>
              <a:t>São Paulo (Estado) Secretaria da Educação.  </a:t>
            </a:r>
            <a:r>
              <a:rPr lang="pt-BR" sz="1500" b="1" dirty="0" err="1">
                <a:latin typeface="Arial" panose="020B0604020202020204" pitchFamily="34" charset="0"/>
                <a:cs typeface="Arial" panose="020B0604020202020204" pitchFamily="34" charset="0"/>
              </a:rPr>
              <a:t>Saresp</a:t>
            </a:r>
            <a:r>
              <a:rPr lang="pt-BR" sz="1500" b="1" dirty="0">
                <a:latin typeface="Arial" panose="020B0604020202020204" pitchFamily="34" charset="0"/>
                <a:cs typeface="Arial" panose="020B0604020202020204" pitchFamily="34" charset="0"/>
              </a:rPr>
              <a:t> 2008: </a:t>
            </a:r>
            <a:r>
              <a:rPr lang="pt-BR" sz="1500" dirty="0">
                <a:latin typeface="Arial" panose="020B0604020202020204" pitchFamily="34" charset="0"/>
                <a:cs typeface="Arial" panose="020B0604020202020204" pitchFamily="34" charset="0"/>
              </a:rPr>
              <a:t>Matrizes de referência para a avaliação: Matemática/ Secretaria da Educação; coordenação geral, Maria Inês </a:t>
            </a:r>
            <a:r>
              <a:rPr lang="pt-BR" sz="1500" dirty="0" err="1">
                <a:latin typeface="Arial" panose="020B0604020202020204" pitchFamily="34" charset="0"/>
                <a:cs typeface="Arial" panose="020B0604020202020204" pitchFamily="34" charset="0"/>
              </a:rPr>
              <a:t>Fini</a:t>
            </a:r>
            <a:r>
              <a:rPr lang="pt-BR" sz="1500" dirty="0">
                <a:latin typeface="Arial" panose="020B0604020202020204" pitchFamily="34" charset="0"/>
                <a:cs typeface="Arial" panose="020B0604020202020204" pitchFamily="34" charset="0"/>
              </a:rPr>
              <a:t>. - São Paulo : SEE, 2009.</a:t>
            </a:r>
          </a:p>
          <a:p>
            <a:endParaRPr lang="pt-BR" sz="1500" dirty="0">
              <a:latin typeface="Arial" panose="020B0604020202020204" pitchFamily="34" charset="0"/>
              <a:cs typeface="Arial" panose="020B0604020202020204" pitchFamily="34" charset="0"/>
            </a:endParaRPr>
          </a:p>
          <a:p>
            <a:pPr algn="just"/>
            <a:r>
              <a:rPr lang="pt-BR" sz="1500" b="1" dirty="0">
                <a:latin typeface="Arial" panose="020B0604020202020204" pitchFamily="34" charset="0"/>
                <a:cs typeface="Arial" panose="020B0604020202020204" pitchFamily="34" charset="0"/>
              </a:rPr>
              <a:t>SEMELHANÇA DE TRIÂNGULOS</a:t>
            </a:r>
            <a:r>
              <a:rPr lang="pt-BR" sz="1500" i="1" dirty="0">
                <a:latin typeface="Arial" panose="020B0604020202020204" pitchFamily="34" charset="0"/>
                <a:cs typeface="Arial" panose="020B0604020202020204" pitchFamily="34" charset="0"/>
              </a:rPr>
              <a:t>. </a:t>
            </a:r>
            <a:r>
              <a:rPr lang="pt-BR" sz="1500" dirty="0">
                <a:latin typeface="Arial" panose="020B0604020202020204" pitchFamily="34" charset="0"/>
                <a:cs typeface="Arial" panose="020B0604020202020204" pitchFamily="34" charset="0"/>
              </a:rPr>
              <a:t> Disponível em: </a:t>
            </a:r>
            <a:r>
              <a:rPr lang="pt-BR" sz="15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https://www.infoescola.com/matematica/semelhanca-de-triangulos/</a:t>
            </a:r>
            <a:r>
              <a:rPr lang="pt-BR" sz="1500" dirty="0">
                <a:latin typeface="Arial" panose="020B0604020202020204" pitchFamily="34" charset="0"/>
                <a:cs typeface="Arial" panose="020B0604020202020204" pitchFamily="34" charset="0"/>
              </a:rPr>
              <a:t> </a:t>
            </a:r>
          </a:p>
          <a:p>
            <a:pPr algn="just"/>
            <a:r>
              <a:rPr lang="pt-BR" sz="1500" dirty="0">
                <a:latin typeface="Arial" panose="020B0604020202020204" pitchFamily="34" charset="0"/>
                <a:cs typeface="Arial" panose="020B0604020202020204" pitchFamily="34" charset="0"/>
              </a:rPr>
              <a:t>Acesso em: 31/05/2019.</a:t>
            </a:r>
          </a:p>
          <a:p>
            <a:endParaRPr lang="pt-BR" sz="1600" dirty="0"/>
          </a:p>
          <a:p>
            <a:endParaRPr lang="pt-BR" dirty="0"/>
          </a:p>
        </p:txBody>
      </p:sp>
    </p:spTree>
    <p:extLst>
      <p:ext uri="{BB962C8B-B14F-4D97-AF65-F5344CB8AC3E}">
        <p14:creationId xmlns:p14="http://schemas.microsoft.com/office/powerpoint/2010/main" val="2581021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C4142721-04AC-4FCF-9B56-560E1F6BD92F}"/>
              </a:ext>
            </a:extLst>
          </p:cNvPr>
          <p:cNvSpPr>
            <a:spLocks noGrp="1"/>
          </p:cNvSpPr>
          <p:nvPr>
            <p:ph idx="1"/>
          </p:nvPr>
        </p:nvSpPr>
        <p:spPr>
          <a:xfrm>
            <a:off x="546653" y="993912"/>
            <a:ext cx="10770704" cy="4215641"/>
          </a:xfrm>
        </p:spPr>
        <p:txBody>
          <a:bodyPr/>
          <a:lstStyle/>
          <a:p>
            <a:pPr marL="0" indent="0" algn="ctr">
              <a:buNone/>
            </a:pPr>
            <a:endParaRPr lang="pt-BR" sz="2600" b="1" dirty="0">
              <a:latin typeface="Arial" panose="020B0604020202020204" pitchFamily="34" charset="0"/>
              <a:cs typeface="Arial" panose="020B0604020202020204" pitchFamily="34" charset="0"/>
            </a:endParaRPr>
          </a:p>
          <a:p>
            <a:pPr marL="0" indent="0" algn="ctr">
              <a:buNone/>
            </a:pPr>
            <a:endParaRPr lang="pt-BR" sz="2600" b="1" dirty="0">
              <a:latin typeface="Arial" panose="020B0604020202020204" pitchFamily="34" charset="0"/>
              <a:cs typeface="Arial" panose="020B0604020202020204" pitchFamily="34" charset="0"/>
            </a:endParaRPr>
          </a:p>
          <a:p>
            <a:pPr marL="0" indent="0" algn="ctr">
              <a:buNone/>
            </a:pPr>
            <a:endParaRPr lang="pt-BR" sz="2600" b="1" dirty="0">
              <a:latin typeface="Arial" panose="020B0604020202020204" pitchFamily="34" charset="0"/>
              <a:cs typeface="Arial" panose="020B0604020202020204" pitchFamily="34" charset="0"/>
            </a:endParaRPr>
          </a:p>
          <a:p>
            <a:pPr marL="0" indent="0" algn="ctr">
              <a:buNone/>
            </a:pPr>
            <a:r>
              <a:rPr lang="pt-BR" sz="3500" b="1" dirty="0">
                <a:latin typeface="Arial" panose="020B0604020202020204" pitchFamily="34" charset="0"/>
                <a:cs typeface="Arial" panose="020B0604020202020204" pitchFamily="34" charset="0"/>
              </a:rPr>
              <a:t>Sugestões de Atividades 1 a </a:t>
            </a:r>
            <a:r>
              <a:rPr lang="pt-BR" sz="3500" b="1">
                <a:latin typeface="Arial" panose="020B0604020202020204" pitchFamily="34" charset="0"/>
                <a:cs typeface="Arial" panose="020B0604020202020204" pitchFamily="34" charset="0"/>
              </a:rPr>
              <a:t>5 </a:t>
            </a:r>
          </a:p>
          <a:p>
            <a:pPr marL="0" indent="0" algn="ctr">
              <a:buNone/>
            </a:pPr>
            <a:r>
              <a:rPr lang="pt-BR" sz="3500">
                <a:latin typeface="Arial" panose="020B0604020202020204" pitchFamily="34" charset="0"/>
                <a:cs typeface="Arial" panose="020B0604020202020204" pitchFamily="34" charset="0"/>
              </a:rPr>
              <a:t>(</a:t>
            </a:r>
            <a:r>
              <a:rPr lang="pt-BR" sz="3500" dirty="0">
                <a:latin typeface="Arial" panose="020B0604020202020204" pitchFamily="34" charset="0"/>
                <a:cs typeface="Arial" panose="020B0604020202020204" pitchFamily="34" charset="0"/>
              </a:rPr>
              <a:t>Material PEI – Atividades Experimentais e Investigativas)</a:t>
            </a:r>
            <a:endParaRPr lang="pt-BR" sz="3500" b="1" dirty="0">
              <a:latin typeface="Arial" panose="020B0604020202020204" pitchFamily="34" charset="0"/>
              <a:cs typeface="Arial" panose="020B0604020202020204" pitchFamily="34" charset="0"/>
            </a:endParaRPr>
          </a:p>
          <a:p>
            <a:pPr marL="0" indent="0">
              <a:buNone/>
            </a:pPr>
            <a:endParaRPr lang="pt-BR" dirty="0"/>
          </a:p>
        </p:txBody>
      </p:sp>
    </p:spTree>
    <p:extLst>
      <p:ext uri="{BB962C8B-B14F-4D97-AF65-F5344CB8AC3E}">
        <p14:creationId xmlns:p14="http://schemas.microsoft.com/office/powerpoint/2010/main" val="19184820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TM02900722[[fn=Íon - Sala da Diretoria]]</Template>
  <TotalTime>3736</TotalTime>
  <Words>4482</Words>
  <Application>Microsoft Office PowerPoint</Application>
  <PresentationFormat>Widescreen</PresentationFormat>
  <Paragraphs>586</Paragraphs>
  <Slides>84</Slides>
  <Notes>0</Notes>
  <HiddenSlides>0</HiddenSlides>
  <MMClips>0</MMClips>
  <ScaleCrop>false</ScaleCrop>
  <HeadingPairs>
    <vt:vector size="6" baseType="variant">
      <vt:variant>
        <vt:lpstr>Fontes usadas</vt:lpstr>
      </vt:variant>
      <vt:variant>
        <vt:i4>9</vt:i4>
      </vt:variant>
      <vt:variant>
        <vt:lpstr>Tema</vt:lpstr>
      </vt:variant>
      <vt:variant>
        <vt:i4>2</vt:i4>
      </vt:variant>
      <vt:variant>
        <vt:lpstr>Títulos de slides</vt:lpstr>
      </vt:variant>
      <vt:variant>
        <vt:i4>84</vt:i4>
      </vt:variant>
    </vt:vector>
  </HeadingPairs>
  <TitlesOfParts>
    <vt:vector size="95" baseType="lpstr">
      <vt:lpstr>Arial</vt:lpstr>
      <vt:lpstr>Calibri</vt:lpstr>
      <vt:lpstr>Calibri Light</vt:lpstr>
      <vt:lpstr>Cambria Math</vt:lpstr>
      <vt:lpstr>Times New Roman</vt:lpstr>
      <vt:lpstr>UniversLT-Light</vt:lpstr>
      <vt:lpstr>UniversLTStd-Bold</vt:lpstr>
      <vt:lpstr>UniversLTStd-Light</vt:lpstr>
      <vt:lpstr>Wingdings 2</vt:lpstr>
      <vt:lpstr>HDOfficeLightV0</vt:lpstr>
      <vt:lpstr>Tema do Office</vt:lpstr>
      <vt:lpstr>Orientação Técnica – “Formação de  professores de matemática para atender as necessidades dos alunos na unidade temática Geometria” </vt:lpstr>
      <vt:lpstr>Apresentação do PowerPoint</vt:lpstr>
      <vt:lpstr>Apresentação do PowerPoint</vt:lpstr>
      <vt:lpstr>Apresentação do PowerPoint</vt:lpstr>
      <vt:lpstr>Apresentação do PowerPoint</vt:lpstr>
      <vt:lpstr>Apresentação do PowerPoint</vt:lpstr>
      <vt:lpstr>Apresentação do PowerPoint</vt:lpstr>
      <vt:lpstr>Perímetro e Área (Uso da Malha Quadriculada)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H21 - Reconhecer a semelhança entre figuras planas, a partir da congruência das medidas angulares e da proporcionalidade entre as medidas lineares correspondentes. (GII)</vt:lpstr>
      <vt:lpstr>H24 - Identificar propriedades de triângulos pela comparação de medidas de lados e ângulos. (GII)</vt:lpstr>
      <vt:lpstr>H25 - Reconhecer a conservação ou modificação de medidas dos lados, do perímetro, da área em ampliação e/ou redução de figuras poligonais usando malhas quadriculadas. (GII)</vt:lpstr>
      <vt:lpstr>H31 - Calcular áreas de polígonos de diferentes tipos, com destaque para os polígonos regulares. (GII)</vt:lpstr>
      <vt:lpstr>(Revista Eletrônica 2017) – H31  A área da figura a seguir é, em cm2, </vt:lpstr>
      <vt:lpstr>H39 – Resolver problemas que envolvam o cálculo de área de figuras planas. (GII) </vt:lpstr>
      <vt:lpstr>H29 – Resolver problemas que utilizam propriedades dos polígonos (soma de seus ângulos internos, número de diagonais, cálculo da medida de cada ângulo interno nos polígonos regulares). (GIII)</vt:lpstr>
      <vt:lpstr>(Revista Eletrônica 2016) – H29  Considere um pentágono regular, conforme mostra a figura. </vt:lpstr>
      <vt:lpstr>H30 – Resolver problemas em diferentes contextos, envolvendo triângulos semelhantes. (GIII)</vt:lpstr>
      <vt:lpstr>H30  (R.P. 2009) Priscila esta subindo uma rampa a partir do ponto A em direção ao ponto C. Após andar 5 metros, ela para no ponto B, situado a 3 metros do chão, conforme a figura. </vt:lpstr>
      <vt:lpstr>H30  (R.P. 2011) Considere o triângulo ABC. Os segmentos DE e BC são paralelos. </vt:lpstr>
      <vt:lpstr>Relatórios Pedagógicos  - 3ª Série EM</vt:lpstr>
      <vt:lpstr>H24 – Identificar figuras semelhantes mediante o reconhecimento de relações de proporcionalidade. (GI) </vt:lpstr>
      <vt:lpstr>H24 (RP 2009) Abaixo, estão representados alguns triângulos: </vt:lpstr>
      <vt:lpstr>H24  (RP 2013) O edifício da foto abaixo foi construído em Taipei e é um dos dez mais altos do mundo. Sua altura real é de 509 metros. Se, na foto, a medida da altura x do prédio for de 14 cm e a medida de y for de 5 cm, a medida real aproximada de y será de: </vt:lpstr>
      <vt:lpstr>H18 - Aplicar as propriedades fundamentais dos polígonos regulares em problemas de pavimentação de superfícies. (GIII)</vt:lpstr>
      <vt:lpstr>H18  (RP 2012) Considere uma região retangular ABCD. Para pavimentá-la, inscreve-se um hexágono regular nessa região, conforme a figura.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GEOPLANO</dc:title>
  <dc:creator>Luciana Sanches Do Nascimento</dc:creator>
  <cp:lastModifiedBy>Patricia Casagrande Malaguetta</cp:lastModifiedBy>
  <cp:revision>237</cp:revision>
  <cp:lastPrinted>2019-06-05T19:13:23Z</cp:lastPrinted>
  <dcterms:created xsi:type="dcterms:W3CDTF">2017-09-26T14:23:36Z</dcterms:created>
  <dcterms:modified xsi:type="dcterms:W3CDTF">2019-06-12T15:45:16Z</dcterms:modified>
</cp:coreProperties>
</file>