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45"/>
  </p:notesMasterIdLst>
  <p:sldIdLst>
    <p:sldId id="674" r:id="rId3"/>
    <p:sldId id="677" r:id="rId4"/>
    <p:sldId id="665" r:id="rId5"/>
    <p:sldId id="666" r:id="rId6"/>
    <p:sldId id="667" r:id="rId7"/>
    <p:sldId id="668" r:id="rId8"/>
    <p:sldId id="670" r:id="rId9"/>
    <p:sldId id="675" r:id="rId10"/>
    <p:sldId id="676" r:id="rId11"/>
    <p:sldId id="678" r:id="rId12"/>
    <p:sldId id="679" r:id="rId13"/>
    <p:sldId id="673" r:id="rId14"/>
    <p:sldId id="271" r:id="rId15"/>
    <p:sldId id="272" r:id="rId16"/>
    <p:sldId id="273" r:id="rId17"/>
    <p:sldId id="274" r:id="rId18"/>
    <p:sldId id="275" r:id="rId19"/>
    <p:sldId id="276" r:id="rId20"/>
    <p:sldId id="680" r:id="rId21"/>
    <p:sldId id="681" r:id="rId22"/>
    <p:sldId id="682" r:id="rId23"/>
    <p:sldId id="683" r:id="rId24"/>
    <p:sldId id="684" r:id="rId25"/>
    <p:sldId id="685" r:id="rId26"/>
    <p:sldId id="687" r:id="rId27"/>
    <p:sldId id="686" r:id="rId28"/>
    <p:sldId id="688" r:id="rId29"/>
    <p:sldId id="689" r:id="rId30"/>
    <p:sldId id="690" r:id="rId31"/>
    <p:sldId id="691" r:id="rId32"/>
    <p:sldId id="277" r:id="rId33"/>
    <p:sldId id="281" r:id="rId34"/>
    <p:sldId id="282" r:id="rId35"/>
    <p:sldId id="283" r:id="rId36"/>
    <p:sldId id="285" r:id="rId37"/>
    <p:sldId id="286" r:id="rId38"/>
    <p:sldId id="284" r:id="rId39"/>
    <p:sldId id="287" r:id="rId40"/>
    <p:sldId id="278" r:id="rId41"/>
    <p:sldId id="279" r:id="rId42"/>
    <p:sldId id="270" r:id="rId43"/>
    <p:sldId id="280" r:id="rId4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9" d="100"/>
          <a:sy n="99" d="100"/>
        </p:scale>
        <p:origin x="4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471D5-FBFA-41B7-BC73-C5C9EED9FDAB}" type="datetimeFigureOut">
              <a:rPr lang="pt-BR" smtClean="0"/>
              <a:t>01/06/2019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7E6FD-19E8-48FE-B46B-A31D507629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5277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4088" y="685800"/>
            <a:ext cx="4951412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F3057-8055-406F-8AEB-B5F447460BB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798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4088" y="685800"/>
            <a:ext cx="4951412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F3057-8055-406F-8AEB-B5F447460BB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798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4088" y="685800"/>
            <a:ext cx="4951412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F3057-8055-406F-8AEB-B5F447460BB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119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4088" y="685800"/>
            <a:ext cx="4951412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F3057-8055-406F-8AEB-B5F447460BB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119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4088" y="685800"/>
            <a:ext cx="4951412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F3057-8055-406F-8AEB-B5F447460BB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119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884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4088" y="685800"/>
            <a:ext cx="4951412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F3057-8055-406F-8AEB-B5F447460BB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119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2.png"/><Relationship Id="rId18" Type="http://schemas.openxmlformats.org/officeDocument/2006/relationships/image" Target="../media/image5.png"/><Relationship Id="rId3" Type="http://schemas.microsoft.com/office/2007/relationships/hdphoto" Target="../media/hdphoto2.wdp"/><Relationship Id="rId7" Type="http://schemas.openxmlformats.org/officeDocument/2006/relationships/image" Target="../media/image9.png"/><Relationship Id="rId12" Type="http://schemas.microsoft.com/office/2007/relationships/hdphoto" Target="../media/hdphoto6.wdp"/><Relationship Id="rId17" Type="http://schemas.microsoft.com/office/2007/relationships/hdphoto" Target="../media/hdphoto8.wdp"/><Relationship Id="rId2" Type="http://schemas.openxmlformats.org/officeDocument/2006/relationships/image" Target="../media/image6.png"/><Relationship Id="rId16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microsoft.com/office/2007/relationships/hdphoto" Target="../media/hdphoto3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microsoft.com/office/2007/relationships/hdphoto" Target="../media/hdphoto5.wdp"/><Relationship Id="rId4" Type="http://schemas.openxmlformats.org/officeDocument/2006/relationships/image" Target="../media/image7.png"/><Relationship Id="rId9" Type="http://schemas.openxmlformats.org/officeDocument/2006/relationships/image" Target="../media/image10.png"/><Relationship Id="rId14" Type="http://schemas.microsoft.com/office/2007/relationships/hdphoto" Target="../media/hdphoto7.wdp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18" Type="http://schemas.microsoft.com/office/2007/relationships/hdphoto" Target="../media/hdphoto15.wdp"/><Relationship Id="rId26" Type="http://schemas.microsoft.com/office/2007/relationships/hdphoto" Target="../media/hdphoto19.wdp"/><Relationship Id="rId3" Type="http://schemas.microsoft.com/office/2007/relationships/hdphoto" Target="../media/hdphoto9.wdp"/><Relationship Id="rId21" Type="http://schemas.openxmlformats.org/officeDocument/2006/relationships/image" Target="../media/image25.png"/><Relationship Id="rId7" Type="http://schemas.microsoft.com/office/2007/relationships/hdphoto" Target="../media/hdphoto11.wdp"/><Relationship Id="rId12" Type="http://schemas.openxmlformats.org/officeDocument/2006/relationships/image" Target="../media/image20.png"/><Relationship Id="rId17" Type="http://schemas.openxmlformats.org/officeDocument/2006/relationships/image" Target="../media/image23.png"/><Relationship Id="rId25" Type="http://schemas.openxmlformats.org/officeDocument/2006/relationships/image" Target="../media/image27.png"/><Relationship Id="rId2" Type="http://schemas.openxmlformats.org/officeDocument/2006/relationships/image" Target="../media/image15.png"/><Relationship Id="rId16" Type="http://schemas.openxmlformats.org/officeDocument/2006/relationships/image" Target="../media/image7.png"/><Relationship Id="rId20" Type="http://schemas.microsoft.com/office/2007/relationships/hdphoto" Target="../media/hdphoto16.wdp"/><Relationship Id="rId29" Type="http://schemas.microsoft.com/office/2007/relationships/hdphoto" Target="../media/hdphoto20.wdp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11" Type="http://schemas.microsoft.com/office/2007/relationships/hdphoto" Target="../media/hdphoto13.wdp"/><Relationship Id="rId24" Type="http://schemas.microsoft.com/office/2007/relationships/hdphoto" Target="../media/hdphoto18.wdp"/><Relationship Id="rId32" Type="http://schemas.openxmlformats.org/officeDocument/2006/relationships/image" Target="../media/image5.png"/><Relationship Id="rId5" Type="http://schemas.microsoft.com/office/2007/relationships/hdphoto" Target="../media/hdphoto10.wdp"/><Relationship Id="rId15" Type="http://schemas.microsoft.com/office/2007/relationships/hdphoto" Target="../media/hdphoto14.wdp"/><Relationship Id="rId23" Type="http://schemas.openxmlformats.org/officeDocument/2006/relationships/image" Target="../media/image26.png"/><Relationship Id="rId28" Type="http://schemas.openxmlformats.org/officeDocument/2006/relationships/image" Target="../media/image29.png"/><Relationship Id="rId10" Type="http://schemas.openxmlformats.org/officeDocument/2006/relationships/image" Target="../media/image19.png"/><Relationship Id="rId19" Type="http://schemas.openxmlformats.org/officeDocument/2006/relationships/image" Target="../media/image24.png"/><Relationship Id="rId31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microsoft.com/office/2007/relationships/hdphoto" Target="../media/hdphoto12.wdp"/><Relationship Id="rId14" Type="http://schemas.openxmlformats.org/officeDocument/2006/relationships/image" Target="../media/image22.png"/><Relationship Id="rId22" Type="http://schemas.microsoft.com/office/2007/relationships/hdphoto" Target="../media/hdphoto17.wdp"/><Relationship Id="rId27" Type="http://schemas.openxmlformats.org/officeDocument/2006/relationships/image" Target="../media/image28.png"/><Relationship Id="rId30" Type="http://schemas.openxmlformats.org/officeDocument/2006/relationships/image" Target="../media/image3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34.png"/><Relationship Id="rId4" Type="http://schemas.microsoft.com/office/2007/relationships/hdphoto" Target="../media/hdphoto21.wdp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microsoft.com/office/2007/relationships/hdphoto" Target="../media/hdphoto24.wdp"/><Relationship Id="rId13" Type="http://schemas.openxmlformats.org/officeDocument/2006/relationships/image" Target="../media/image40.png"/><Relationship Id="rId18" Type="http://schemas.openxmlformats.org/officeDocument/2006/relationships/image" Target="../media/image43.png"/><Relationship Id="rId3" Type="http://schemas.microsoft.com/office/2007/relationships/hdphoto" Target="../media/hdphoto22.wdp"/><Relationship Id="rId21" Type="http://schemas.microsoft.com/office/2007/relationships/hdphoto" Target="../media/hdphoto30.wdp"/><Relationship Id="rId7" Type="http://schemas.openxmlformats.org/officeDocument/2006/relationships/image" Target="../media/image37.png"/><Relationship Id="rId12" Type="http://schemas.microsoft.com/office/2007/relationships/hdphoto" Target="../media/hdphoto26.wdp"/><Relationship Id="rId17" Type="http://schemas.microsoft.com/office/2007/relationships/hdphoto" Target="../media/hdphoto28.wdp"/><Relationship Id="rId2" Type="http://schemas.openxmlformats.org/officeDocument/2006/relationships/image" Target="../media/image35.png"/><Relationship Id="rId16" Type="http://schemas.openxmlformats.org/officeDocument/2006/relationships/image" Target="../media/image42.png"/><Relationship Id="rId20" Type="http://schemas.openxmlformats.org/officeDocument/2006/relationships/image" Target="../media/image44.png"/><Relationship Id="rId1" Type="http://schemas.openxmlformats.org/officeDocument/2006/relationships/slideMaster" Target="../slideMasters/slideMaster2.xml"/><Relationship Id="rId6" Type="http://schemas.microsoft.com/office/2007/relationships/hdphoto" Target="../media/hdphoto23.wdp"/><Relationship Id="rId11" Type="http://schemas.openxmlformats.org/officeDocument/2006/relationships/image" Target="../media/image39.png"/><Relationship Id="rId24" Type="http://schemas.openxmlformats.org/officeDocument/2006/relationships/image" Target="../media/image5.png"/><Relationship Id="rId5" Type="http://schemas.openxmlformats.org/officeDocument/2006/relationships/image" Target="../media/image36.png"/><Relationship Id="rId15" Type="http://schemas.openxmlformats.org/officeDocument/2006/relationships/image" Target="../media/image41.png"/><Relationship Id="rId23" Type="http://schemas.microsoft.com/office/2007/relationships/hdphoto" Target="../media/hdphoto31.wdp"/><Relationship Id="rId10" Type="http://schemas.microsoft.com/office/2007/relationships/hdphoto" Target="../media/hdphoto25.wdp"/><Relationship Id="rId19" Type="http://schemas.microsoft.com/office/2007/relationships/hdphoto" Target="../media/hdphoto29.wdp"/><Relationship Id="rId4" Type="http://schemas.openxmlformats.org/officeDocument/2006/relationships/image" Target="../media/image7.png"/><Relationship Id="rId9" Type="http://schemas.openxmlformats.org/officeDocument/2006/relationships/image" Target="../media/image38.png"/><Relationship Id="rId14" Type="http://schemas.microsoft.com/office/2007/relationships/hdphoto" Target="../media/hdphoto27.wdp"/><Relationship Id="rId22" Type="http://schemas.openxmlformats.org/officeDocument/2006/relationships/image" Target="../media/image4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8739-437B-4EDD-A1B1-754DE771CAE7}" type="datetimeFigureOut">
              <a:rPr lang="pt-BR" smtClean="0"/>
              <a:t>01/06/2019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DCC3-2901-4ABF-8488-8FAB42A99214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128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8739-437B-4EDD-A1B1-754DE771CAE7}" type="datetimeFigureOut">
              <a:rPr lang="pt-BR" smtClean="0"/>
              <a:t>01/06/2019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DCC3-2901-4ABF-8488-8FAB42A992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0062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8739-437B-4EDD-A1B1-754DE771CAE7}" type="datetimeFigureOut">
              <a:rPr lang="pt-BR" smtClean="0"/>
              <a:t>01/06/2019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DCC3-2901-4ABF-8488-8FAB42A992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0407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8739-437B-4EDD-A1B1-754DE771CAE7}" type="datetimeFigureOut">
              <a:rPr lang="pt-BR" smtClean="0"/>
              <a:t>01/06/2019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DCC3-2901-4ABF-8488-8FAB42A99214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6662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8739-437B-4EDD-A1B1-754DE771CAE7}" type="datetimeFigureOut">
              <a:rPr lang="pt-BR" smtClean="0"/>
              <a:t>01/06/2019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DCC3-2901-4ABF-8488-8FAB42A992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7654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8739-437B-4EDD-A1B1-754DE771CAE7}" type="datetimeFigureOut">
              <a:rPr lang="pt-BR" smtClean="0"/>
              <a:t>01/06/2019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DCC3-2901-4ABF-8488-8FAB42A99214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8186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8739-437B-4EDD-A1B1-754DE771CAE7}" type="datetimeFigureOut">
              <a:rPr lang="pt-BR" smtClean="0"/>
              <a:t>01/06/2019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DCC3-2901-4ABF-8488-8FAB42A992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3809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8739-437B-4EDD-A1B1-754DE771CAE7}" type="datetimeFigureOut">
              <a:rPr lang="pt-BR" smtClean="0"/>
              <a:t>01/06/2019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DCC3-2901-4ABF-8488-8FAB42A992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3003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8739-437B-4EDD-A1B1-754DE771CAE7}" type="datetimeFigureOut">
              <a:rPr lang="pt-BR" smtClean="0"/>
              <a:t>01/06/2019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DCC3-2901-4ABF-8488-8FAB42A992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5513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10"/>
          <p:cNvGrpSpPr>
            <a:grpSpLocks/>
          </p:cNvGrpSpPr>
          <p:nvPr userDrawn="1"/>
        </p:nvGrpSpPr>
        <p:grpSpPr bwMode="auto">
          <a:xfrm>
            <a:off x="0" y="-314986"/>
            <a:ext cx="12192000" cy="7173416"/>
            <a:chOff x="0" y="0"/>
            <a:chExt cx="9144000" cy="6868912"/>
          </a:xfrm>
        </p:grpSpPr>
        <p:sp>
          <p:nvSpPr>
            <p:cNvPr id="6" name="Retângulo 5"/>
            <p:cNvSpPr/>
            <p:nvPr/>
          </p:nvSpPr>
          <p:spPr>
            <a:xfrm>
              <a:off x="0" y="0"/>
              <a:ext cx="9144000" cy="68577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dirty="0">
                <a:solidFill>
                  <a:schemeClr val="accent6"/>
                </a:solidFill>
              </a:endParaRPr>
            </a:p>
          </p:txBody>
        </p:sp>
        <p:pic>
          <p:nvPicPr>
            <p:cNvPr id="7" name="Picture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460621"/>
              <a:ext cx="7789595" cy="5408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40000"/>
            </a:blip>
            <a:srcRect/>
            <a:stretch>
              <a:fillRect/>
            </a:stretch>
          </p:blipFill>
          <p:spPr bwMode="auto">
            <a:xfrm>
              <a:off x="6233578" y="5887244"/>
              <a:ext cx="2881313" cy="884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6288025" y="2780932"/>
            <a:ext cx="5453596" cy="1882651"/>
          </a:xfrm>
          <a:prstGeom prst="rect">
            <a:avLst/>
          </a:prstGeom>
          <a:ln>
            <a:noFill/>
          </a:ln>
        </p:spPr>
        <p:txBody>
          <a:bodyPr lIns="91436" tIns="45718" rIns="91436" bIns="45718" anchor="ctr" anchorCtr="0"/>
          <a:lstStyle>
            <a:lvl1pPr marL="0" indent="0" algn="l">
              <a:buNone/>
              <a:defRPr sz="2400">
                <a:solidFill>
                  <a:schemeClr val="accent6"/>
                </a:solidFill>
                <a:latin typeface="+mj-lt"/>
                <a:cs typeface="Aharoni" panose="02010803020104030203" pitchFamily="2" charset="-79"/>
              </a:defRPr>
            </a:lvl1pPr>
            <a:lvl2pPr marL="457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21" name="Subtítulo 2"/>
          <p:cNvSpPr txBox="1">
            <a:spLocks/>
          </p:cNvSpPr>
          <p:nvPr userDrawn="1"/>
        </p:nvSpPr>
        <p:spPr>
          <a:xfrm>
            <a:off x="5711961" y="268633"/>
            <a:ext cx="6029660" cy="1882651"/>
          </a:xfrm>
          <a:prstGeom prst="rect">
            <a:avLst/>
          </a:prstGeom>
          <a:ln>
            <a:noFill/>
          </a:ln>
        </p:spPr>
        <p:txBody>
          <a:bodyPr lIns="91436" tIns="45718" rIns="91436" bIns="45718" anchor="ctr" anchorCtr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4800" b="1" u="none" dirty="0">
                <a:latin typeface="Segoe UI Light" panose="020B0502040204020203" pitchFamily="34" charset="0"/>
                <a:cs typeface="Segoe UI Light" panose="020B0502040204020203" pitchFamily="34" charset="0"/>
              </a:rPr>
              <a:t>GESTÃO EM FOCO</a:t>
            </a:r>
          </a:p>
        </p:txBody>
      </p:sp>
      <p:sp>
        <p:nvSpPr>
          <p:cNvPr id="24" name="Espaço Reservado para Conteúdo 23"/>
          <p:cNvSpPr>
            <a:spLocks noGrp="1"/>
          </p:cNvSpPr>
          <p:nvPr>
            <p:ph sz="quarter" idx="10" hasCustomPrompt="1"/>
          </p:nvPr>
        </p:nvSpPr>
        <p:spPr>
          <a:xfrm>
            <a:off x="6422964" y="5133418"/>
            <a:ext cx="5183717" cy="33622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l" defTabSz="91435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pt-BR" sz="1800" kern="1200" baseline="0" dirty="0" smtClean="0">
                <a:solidFill>
                  <a:schemeClr val="accent6"/>
                </a:solidFill>
                <a:latin typeface="+mj-lt"/>
                <a:ea typeface="+mn-ea"/>
                <a:cs typeface="Aharoni" panose="02010803020104030203" pitchFamily="2" charset="-79"/>
              </a:defRPr>
            </a:lvl1pPr>
            <a:lvl2pPr marL="0" indent="0" algn="l" defTabSz="91435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pt-BR" sz="1800" kern="1200" dirty="0" smtClean="0">
                <a:solidFill>
                  <a:schemeClr val="accent6"/>
                </a:solidFill>
                <a:latin typeface="Lucida Bright" panose="02040602050505020304" pitchFamily="18" charset="0"/>
                <a:ea typeface="+mn-ea"/>
                <a:cs typeface="Aharoni" panose="02010803020104030203" pitchFamily="2" charset="-79"/>
              </a:defRPr>
            </a:lvl2pPr>
            <a:lvl3pPr marL="0" indent="0" algn="l" defTabSz="91435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pt-BR" sz="1800" kern="1200" dirty="0" smtClean="0">
                <a:solidFill>
                  <a:schemeClr val="accent6"/>
                </a:solidFill>
                <a:latin typeface="Lucida Bright" panose="02040602050505020304" pitchFamily="18" charset="0"/>
                <a:ea typeface="+mn-ea"/>
                <a:cs typeface="Aharoni" panose="02010803020104030203" pitchFamily="2" charset="-79"/>
              </a:defRPr>
            </a:lvl3pPr>
            <a:lvl4pPr marL="0" indent="0" algn="l" defTabSz="91435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pt-BR" sz="1800" kern="1200" dirty="0" smtClean="0">
                <a:solidFill>
                  <a:schemeClr val="accent6"/>
                </a:solidFill>
                <a:latin typeface="Lucida Bright" panose="02040602050505020304" pitchFamily="18" charset="0"/>
                <a:ea typeface="+mn-ea"/>
                <a:cs typeface="Aharoni" panose="02010803020104030203" pitchFamily="2" charset="-79"/>
              </a:defRPr>
            </a:lvl4pPr>
            <a:lvl5pPr marL="0" indent="0" algn="l" defTabSz="91435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pt-BR" sz="1800" kern="1200" dirty="0" smtClean="0">
                <a:solidFill>
                  <a:schemeClr val="accent6"/>
                </a:solidFill>
                <a:latin typeface="Lucida Bright" panose="02040602050505020304" pitchFamily="18" charset="0"/>
                <a:ea typeface="+mn-ea"/>
                <a:cs typeface="Aharoni" panose="02010803020104030203" pitchFamily="2" charset="-79"/>
              </a:defRPr>
            </a:lvl5pPr>
          </a:lstStyle>
          <a:p>
            <a:r>
              <a:rPr lang="pt-BR" dirty="0"/>
              <a:t>São Paulo, XX de XXXXX de 2017</a:t>
            </a:r>
          </a:p>
        </p:txBody>
      </p:sp>
    </p:spTree>
    <p:extLst>
      <p:ext uri="{BB962C8B-B14F-4D97-AF65-F5344CB8AC3E}">
        <p14:creationId xmlns:p14="http://schemas.microsoft.com/office/powerpoint/2010/main" val="347960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 userDrawn="1"/>
        </p:nvSpPr>
        <p:spPr>
          <a:xfrm>
            <a:off x="0" y="980729"/>
            <a:ext cx="12192000" cy="55848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>
              <a:lnSpc>
                <a:spcPct val="150000"/>
              </a:lnSpc>
            </a:pPr>
            <a:endParaRPr lang="pt-BR" sz="2200" dirty="0">
              <a:solidFill>
                <a:schemeClr val="accent4"/>
              </a:solidFill>
            </a:endParaRPr>
          </a:p>
        </p:txBody>
      </p:sp>
      <p:sp>
        <p:nvSpPr>
          <p:cNvPr id="10" name="Título 3"/>
          <p:cNvSpPr txBox="1">
            <a:spLocks/>
          </p:cNvSpPr>
          <p:nvPr userDrawn="1"/>
        </p:nvSpPr>
        <p:spPr bwMode="auto">
          <a:xfrm>
            <a:off x="470962" y="44624"/>
            <a:ext cx="8697381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/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200" b="1" dirty="0">
                <a:solidFill>
                  <a:schemeClr val="accent1"/>
                </a:solidFill>
              </a:rPr>
              <a:t>Objetivo do Programa</a:t>
            </a:r>
            <a:endParaRPr lang="pt-BR" sz="2400" b="1" i="1" dirty="0">
              <a:solidFill>
                <a:schemeClr val="accent1"/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 userDrawn="1"/>
        </p:nvPicPr>
        <p:blipFill rotWithShape="1">
          <a:blip r:embed="rId2" cstate="print"/>
          <a:srcRect l="30116"/>
          <a:stretch/>
        </p:blipFill>
        <p:spPr>
          <a:xfrm>
            <a:off x="4" y="980728"/>
            <a:ext cx="3114768" cy="5584420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973" y1="45229" x2="6927" y2="74427"/>
                        <a14:foregroundMark x1="30551" y1="67557" x2="30728" y2="86641"/>
                        <a14:foregroundMark x1="50622" y1="71374" x2="51332" y2="83969"/>
                        <a14:foregroundMark x1="76909" y1="47710" x2="76199" y2="62786"/>
                        <a14:foregroundMark x1="76021" y1="14695" x2="76732" y2="21756"/>
                        <a14:foregroundMark x1="70515" y1="2863" x2="74245" y2="3626"/>
                        <a14:foregroundMark x1="87034" y1="14122" x2="86679" y2="20992"/>
                        <a14:foregroundMark x1="61279" y1="8588" x2="56661" y2="8779"/>
                        <a14:foregroundMark x1="44050" y1="10496" x2="41030" y2="9733"/>
                        <a14:foregroundMark x1="24334" y1="8779" x2="21492" y2="8779"/>
                        <a14:foregroundMark x1="11012" y1="9733" x2="8348" y2="9733"/>
                        <a14:foregroundMark x1="48845" y1="44084" x2="48845" y2="41985"/>
                        <a14:foregroundMark x1="43339" y1="41031" x2="40497" y2="41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05" y="2930383"/>
            <a:ext cx="1847999" cy="139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1588751" y="6615113"/>
            <a:ext cx="563035" cy="22701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1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BA1E4B0-DFBF-4614-9E69-8E4FAD4CC2E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16" name="Retângulo 15"/>
          <p:cNvSpPr/>
          <p:nvPr userDrawn="1"/>
        </p:nvSpPr>
        <p:spPr>
          <a:xfrm rot="16200000">
            <a:off x="6073283" y="-5340757"/>
            <a:ext cx="54000" cy="12228923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6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pt-BR" sz="1800" dirty="0"/>
          </a:p>
        </p:txBody>
      </p:sp>
      <p:sp>
        <p:nvSpPr>
          <p:cNvPr id="17" name="CaixaDeTexto 16"/>
          <p:cNvSpPr txBox="1"/>
          <p:nvPr userDrawn="1"/>
        </p:nvSpPr>
        <p:spPr>
          <a:xfrm>
            <a:off x="2905496" y="2006346"/>
            <a:ext cx="9051344" cy="3554815"/>
          </a:xfrm>
          <a:prstGeom prst="rect">
            <a:avLst/>
          </a:prstGeom>
        </p:spPr>
        <p:txBody>
          <a:bodyPr wrap="square" lIns="91436" tIns="45718" rIns="91436" bIns="45718" rtlCol="0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2200" dirty="0">
                <a:solidFill>
                  <a:srgbClr val="919194">
                    <a:lumMod val="50000"/>
                  </a:srgbClr>
                </a:solidFill>
              </a:rPr>
              <a:t>Promover a</a:t>
            </a:r>
            <a:r>
              <a:rPr lang="pt-BR" sz="2200" b="1" dirty="0">
                <a:solidFill>
                  <a:srgbClr val="919194">
                    <a:lumMod val="50000"/>
                  </a:srgbClr>
                </a:solidFill>
              </a:rPr>
              <a:t> </a:t>
            </a:r>
            <a:r>
              <a:rPr lang="pt-BR" sz="2600" b="1" dirty="0">
                <a:solidFill>
                  <a:schemeClr val="accent1"/>
                </a:solidFill>
              </a:rPr>
              <a:t>MELHORIA CONTÍNUA DA QUALIDADE DO APRENDIZADO</a:t>
            </a:r>
            <a:r>
              <a:rPr lang="pt-BR" sz="2400" b="1" dirty="0">
                <a:solidFill>
                  <a:schemeClr val="accent1"/>
                </a:solidFill>
              </a:rPr>
              <a:t> </a:t>
            </a:r>
            <a:r>
              <a:rPr lang="pt-BR" sz="2200" dirty="0">
                <a:solidFill>
                  <a:srgbClr val="919194">
                    <a:lumMod val="50000"/>
                  </a:srgbClr>
                </a:solidFill>
              </a:rPr>
              <a:t>por meio da implementação do </a:t>
            </a:r>
            <a:r>
              <a:rPr lang="pt-BR" sz="2600" b="1" dirty="0">
                <a:solidFill>
                  <a:schemeClr val="accent4"/>
                </a:solidFill>
              </a:rPr>
              <a:t>MÉTODO DE MELHORIA DE RESULTADOS (MMR)</a:t>
            </a:r>
            <a:r>
              <a:rPr lang="pt-BR" sz="2000" b="1" dirty="0">
                <a:solidFill>
                  <a:schemeClr val="accent1"/>
                </a:solidFill>
              </a:rPr>
              <a:t> </a:t>
            </a:r>
            <a:r>
              <a:rPr lang="pt-BR" sz="2200" dirty="0">
                <a:solidFill>
                  <a:srgbClr val="919194">
                    <a:lumMod val="50000"/>
                  </a:srgbClr>
                </a:solidFill>
              </a:rPr>
              <a:t>junto às </a:t>
            </a:r>
            <a:r>
              <a:rPr lang="pt-BR" sz="2400" b="1" dirty="0">
                <a:solidFill>
                  <a:schemeClr val="bg2">
                    <a:lumMod val="75000"/>
                  </a:schemeClr>
                </a:solidFill>
              </a:rPr>
              <a:t>DIRETORIAS DE ENSINO E UNIDADES ESCOLARES.</a:t>
            </a:r>
            <a:endParaRPr lang="pt-BR" sz="2000" b="1" dirty="0">
              <a:solidFill>
                <a:schemeClr val="accent5"/>
              </a:solidFill>
            </a:endParaRPr>
          </a:p>
          <a:p>
            <a:pPr algn="ctr">
              <a:lnSpc>
                <a:spcPct val="150000"/>
              </a:lnSpc>
            </a:pPr>
            <a:endParaRPr lang="pt-BR" sz="2000" dirty="0">
              <a:solidFill>
                <a:srgbClr val="919194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pt-BR" sz="2200" dirty="0">
                <a:solidFill>
                  <a:srgbClr val="919194">
                    <a:lumMod val="50000"/>
                  </a:srgbClr>
                </a:solidFill>
              </a:rPr>
              <a:t>Programa estratégico da </a:t>
            </a:r>
            <a:r>
              <a:rPr lang="pt-BR" sz="2400" b="1" dirty="0">
                <a:solidFill>
                  <a:schemeClr val="accent6"/>
                </a:solidFill>
              </a:rPr>
              <a:t>SECRETARIA DA EDUCAÇÃO DO ESTADO DE SÃO PAULO.</a:t>
            </a:r>
            <a:endParaRPr lang="pt-BR" sz="2000" dirty="0">
              <a:solidFill>
                <a:schemeClr val="accent2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230" y="0"/>
            <a:ext cx="118177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78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8739-437B-4EDD-A1B1-754DE771CAE7}" type="datetimeFigureOut">
              <a:rPr lang="pt-BR" smtClean="0"/>
              <a:t>01/06/2019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DCC3-2901-4ABF-8488-8FAB42A992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66230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/>
          <p:cNvSpPr/>
          <p:nvPr userDrawn="1"/>
        </p:nvSpPr>
        <p:spPr>
          <a:xfrm rot="16200000">
            <a:off x="6073283" y="-5340757"/>
            <a:ext cx="54000" cy="12228923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6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pt-BR" sz="1800" dirty="0"/>
          </a:p>
        </p:txBody>
      </p:sp>
      <p:sp>
        <p:nvSpPr>
          <p:cNvPr id="27" name="Retângulo 26"/>
          <p:cNvSpPr/>
          <p:nvPr userDrawn="1"/>
        </p:nvSpPr>
        <p:spPr>
          <a:xfrm>
            <a:off x="3938" y="1048588"/>
            <a:ext cx="12192000" cy="5330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pt-BR" sz="2200" dirty="0">
              <a:solidFill>
                <a:srgbClr val="919194"/>
              </a:solidFill>
            </a:endParaRPr>
          </a:p>
        </p:txBody>
      </p:sp>
      <p:pic>
        <p:nvPicPr>
          <p:cNvPr id="28" name="Imagem 27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197" y="2390090"/>
            <a:ext cx="664615" cy="540000"/>
          </a:xfrm>
          <a:prstGeom prst="rect">
            <a:avLst/>
          </a:prstGeom>
        </p:spPr>
      </p:pic>
      <p:sp>
        <p:nvSpPr>
          <p:cNvPr id="29" name="Retângulo 28"/>
          <p:cNvSpPr/>
          <p:nvPr userDrawn="1"/>
        </p:nvSpPr>
        <p:spPr>
          <a:xfrm>
            <a:off x="112976" y="3343559"/>
            <a:ext cx="3367385" cy="461661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2400" b="1" dirty="0">
                <a:solidFill>
                  <a:schemeClr val="accent2">
                    <a:lumMod val="75000"/>
                  </a:schemeClr>
                </a:solidFill>
              </a:rPr>
              <a:t>7. Corrigindo os rumos</a:t>
            </a:r>
          </a:p>
        </p:txBody>
      </p:sp>
      <p:sp>
        <p:nvSpPr>
          <p:cNvPr id="30" name="Retângulo 29"/>
          <p:cNvSpPr/>
          <p:nvPr userDrawn="1"/>
        </p:nvSpPr>
        <p:spPr>
          <a:xfrm>
            <a:off x="4242957" y="5547697"/>
            <a:ext cx="3721845" cy="830993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>
                <a:solidFill>
                  <a:schemeClr val="accent4">
                    <a:lumMod val="75000"/>
                  </a:schemeClr>
                </a:solidFill>
              </a:rPr>
              <a:t>5. Implementando os planos de melhoria</a:t>
            </a:r>
          </a:p>
        </p:txBody>
      </p:sp>
      <p:sp>
        <p:nvSpPr>
          <p:cNvPr id="31" name="Retângulo 30"/>
          <p:cNvSpPr/>
          <p:nvPr userDrawn="1"/>
        </p:nvSpPr>
        <p:spPr>
          <a:xfrm>
            <a:off x="259976" y="4403560"/>
            <a:ext cx="3694217" cy="830993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2400" b="1" dirty="0">
                <a:solidFill>
                  <a:schemeClr val="bg2">
                    <a:lumMod val="75000"/>
                  </a:schemeClr>
                </a:solidFill>
              </a:rPr>
              <a:t>6. Acompanhando os planos e resultados</a:t>
            </a:r>
          </a:p>
        </p:txBody>
      </p:sp>
      <p:sp>
        <p:nvSpPr>
          <p:cNvPr id="32" name="Retângulo 31"/>
          <p:cNvSpPr/>
          <p:nvPr userDrawn="1"/>
        </p:nvSpPr>
        <p:spPr>
          <a:xfrm>
            <a:off x="8601290" y="3343557"/>
            <a:ext cx="3367385" cy="830993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3. Identificando as causas do problema</a:t>
            </a:r>
          </a:p>
        </p:txBody>
      </p:sp>
      <p:sp>
        <p:nvSpPr>
          <p:cNvPr id="33" name="Retângulo 32"/>
          <p:cNvSpPr/>
          <p:nvPr userDrawn="1"/>
        </p:nvSpPr>
        <p:spPr>
          <a:xfrm>
            <a:off x="8251704" y="2275374"/>
            <a:ext cx="3367385" cy="830993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2. Quebrando o problema</a:t>
            </a:r>
          </a:p>
        </p:txBody>
      </p:sp>
      <p:sp>
        <p:nvSpPr>
          <p:cNvPr id="34" name="Retângulo 33"/>
          <p:cNvSpPr/>
          <p:nvPr userDrawn="1"/>
        </p:nvSpPr>
        <p:spPr>
          <a:xfrm>
            <a:off x="8071574" y="4403560"/>
            <a:ext cx="3367385" cy="830993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4. Elaborando planos de melhoria</a:t>
            </a:r>
          </a:p>
        </p:txBody>
      </p:sp>
      <p:sp>
        <p:nvSpPr>
          <p:cNvPr id="35" name="Retângulo 34"/>
          <p:cNvSpPr/>
          <p:nvPr userDrawn="1"/>
        </p:nvSpPr>
        <p:spPr>
          <a:xfrm>
            <a:off x="4293346" y="1192887"/>
            <a:ext cx="3566713" cy="830993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1. Conhecendo o problema</a:t>
            </a:r>
          </a:p>
        </p:txBody>
      </p:sp>
      <p:pic>
        <p:nvPicPr>
          <p:cNvPr id="36" name="Imagem 35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246" y="2828275"/>
            <a:ext cx="2215385" cy="1800000"/>
          </a:xfrm>
          <a:prstGeom prst="rect">
            <a:avLst/>
          </a:prstGeom>
        </p:spPr>
      </p:pic>
      <p:pic>
        <p:nvPicPr>
          <p:cNvPr id="37" name="Picture 3" descr="C:\Users\Consultor\Downloads\note (1).png"/>
          <p:cNvPicPr>
            <a:picLocks noChangeAspect="1" noChangeArrowheads="1"/>
          </p:cNvPicPr>
          <p:nvPr userDrawn="1"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903" y="4536279"/>
            <a:ext cx="620308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Imagem 37"/>
          <p:cNvPicPr>
            <a:picLocks noChangeAspect="1"/>
          </p:cNvPicPr>
          <p:nvPr userDrawn="1"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095" y="2036017"/>
            <a:ext cx="531692" cy="432000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 userDrawn="1"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569" y="2390090"/>
            <a:ext cx="664615" cy="540000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 userDrawn="1"/>
        </p:nvPicPr>
        <p:blipFill>
          <a:blip r:embed="rId11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569" y="4934736"/>
            <a:ext cx="664615" cy="540000"/>
          </a:xfrm>
          <a:prstGeom prst="rect">
            <a:avLst/>
          </a:prstGeom>
        </p:spPr>
      </p:pic>
      <p:pic>
        <p:nvPicPr>
          <p:cNvPr id="41" name="Imagem 40"/>
          <p:cNvPicPr>
            <a:picLocks noChangeAspect="1"/>
          </p:cNvPicPr>
          <p:nvPr userDrawn="1"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Edges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42" y="4554279"/>
            <a:ext cx="576000" cy="468000"/>
          </a:xfrm>
          <a:prstGeom prst="rect">
            <a:avLst/>
          </a:prstGeom>
        </p:spPr>
      </p:pic>
      <p:pic>
        <p:nvPicPr>
          <p:cNvPr id="42" name="Imagem 41"/>
          <p:cNvPicPr>
            <a:picLocks noChangeAspect="1"/>
          </p:cNvPicPr>
          <p:nvPr userDrawn="1"/>
        </p:nvPicPr>
        <p:blipFill>
          <a:blip r:embed="rId1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305" y="3458275"/>
            <a:ext cx="664615" cy="540000"/>
          </a:xfrm>
          <a:prstGeom prst="rect">
            <a:avLst/>
          </a:prstGeom>
        </p:spPr>
      </p:pic>
      <p:pic>
        <p:nvPicPr>
          <p:cNvPr id="43" name="Imagem 42"/>
          <p:cNvPicPr>
            <a:picLocks noChangeAspect="1"/>
          </p:cNvPicPr>
          <p:nvPr userDrawn="1"/>
        </p:nvPicPr>
        <p:blipFill>
          <a:blip r:embed="rId1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917" y="3494275"/>
            <a:ext cx="576000" cy="468000"/>
          </a:xfrm>
          <a:prstGeom prst="rect">
            <a:avLst/>
          </a:prstGeom>
        </p:spPr>
      </p:pic>
      <p:sp>
        <p:nvSpPr>
          <p:cNvPr id="44" name="Retângulo 43"/>
          <p:cNvSpPr/>
          <p:nvPr userDrawn="1"/>
        </p:nvSpPr>
        <p:spPr>
          <a:xfrm>
            <a:off x="-492405" y="2090706"/>
            <a:ext cx="4652308" cy="1200325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r"/>
            <a:r>
              <a:rPr lang="pt-BR" sz="2400" b="1" dirty="0">
                <a:solidFill>
                  <a:schemeClr val="accent2">
                    <a:lumMod val="75000"/>
                  </a:schemeClr>
                </a:solidFill>
              </a:rPr>
              <a:t>8. Registrando e disseminando boas</a:t>
            </a:r>
          </a:p>
          <a:p>
            <a:pPr algn="r"/>
            <a:r>
              <a:rPr lang="pt-BR" sz="2400" b="1" dirty="0">
                <a:solidFill>
                  <a:schemeClr val="accent2">
                    <a:lumMod val="75000"/>
                  </a:schemeClr>
                </a:solidFill>
              </a:rPr>
              <a:t> práticas</a:t>
            </a:r>
          </a:p>
        </p:txBody>
      </p:sp>
      <p:sp>
        <p:nvSpPr>
          <p:cNvPr id="45" name="Título 3"/>
          <p:cNvSpPr txBox="1">
            <a:spLocks/>
          </p:cNvSpPr>
          <p:nvPr userDrawn="1"/>
        </p:nvSpPr>
        <p:spPr bwMode="auto">
          <a:xfrm>
            <a:off x="470962" y="44624"/>
            <a:ext cx="8697381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/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200" b="1" dirty="0">
                <a:solidFill>
                  <a:schemeClr val="accent1"/>
                </a:solidFill>
              </a:rPr>
              <a:t>Método de Melhoria de Resultados</a:t>
            </a:r>
            <a:endParaRPr lang="pt-BR" sz="2400" b="1" i="1" dirty="0">
              <a:solidFill>
                <a:schemeClr val="accent1"/>
              </a:solidFill>
            </a:endParaRPr>
          </a:p>
        </p:txBody>
      </p:sp>
      <p:sp>
        <p:nvSpPr>
          <p:cNvPr id="4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1588751" y="6615113"/>
            <a:ext cx="563035" cy="22701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1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BA1E4B0-DFBF-4614-9E69-8E4FAD4CC2E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pic>
        <p:nvPicPr>
          <p:cNvPr id="24" name="Imagem 23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230" y="0"/>
            <a:ext cx="118177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474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456664" y="1052737"/>
            <a:ext cx="11344030" cy="490109"/>
          </a:xfrm>
          <a:prstGeom prst="rect">
            <a:avLst/>
          </a:prstGeom>
          <a:noFill/>
        </p:spPr>
        <p:txBody>
          <a:bodyPr wrap="square" lIns="103163" tIns="51581" rIns="103163" bIns="51581" rtlCol="0" anchor="ctr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pt-BR" sz="2400" b="1" dirty="0">
                <a:solidFill>
                  <a:schemeClr val="tx1">
                    <a:lumMod val="50000"/>
                  </a:schemeClr>
                </a:solidFill>
              </a:rPr>
              <a:t>Implantar o MMR em sua Escola:</a:t>
            </a:r>
          </a:p>
        </p:txBody>
      </p:sp>
      <p:grpSp>
        <p:nvGrpSpPr>
          <p:cNvPr id="43" name="Grupo 42"/>
          <p:cNvGrpSpPr/>
          <p:nvPr userDrawn="1"/>
        </p:nvGrpSpPr>
        <p:grpSpPr>
          <a:xfrm>
            <a:off x="545290" y="2458466"/>
            <a:ext cx="11754476" cy="430054"/>
            <a:chOff x="443048" y="2244558"/>
            <a:chExt cx="9550512" cy="430054"/>
          </a:xfrm>
        </p:grpSpPr>
        <p:sp>
          <p:nvSpPr>
            <p:cNvPr id="6" name="Retângulo 5"/>
            <p:cNvSpPr/>
            <p:nvPr userDrawn="1"/>
          </p:nvSpPr>
          <p:spPr>
            <a:xfrm>
              <a:off x="993560" y="2244558"/>
              <a:ext cx="9000000" cy="43005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pt-BR" sz="2100" b="1" dirty="0">
                  <a:solidFill>
                    <a:schemeClr val="tx1">
                      <a:lumMod val="50000"/>
                    </a:schemeClr>
                  </a:solidFill>
                </a:rPr>
                <a:t>Quebrar os problemas;</a:t>
              </a:r>
              <a:endParaRPr lang="pt-BR" sz="21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pic>
          <p:nvPicPr>
            <p:cNvPr id="10" name="Imagem 9"/>
            <p:cNvPicPr>
              <a:picLocks noChangeAspect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048" y="2303174"/>
              <a:ext cx="312820" cy="312822"/>
            </a:xfrm>
            <a:prstGeom prst="rect">
              <a:avLst/>
            </a:prstGeom>
          </p:spPr>
        </p:pic>
      </p:grpSp>
      <p:grpSp>
        <p:nvGrpSpPr>
          <p:cNvPr id="42" name="Grupo 41"/>
          <p:cNvGrpSpPr/>
          <p:nvPr userDrawn="1"/>
        </p:nvGrpSpPr>
        <p:grpSpPr>
          <a:xfrm>
            <a:off x="570958" y="3039195"/>
            <a:ext cx="11728809" cy="430054"/>
            <a:chOff x="463903" y="2768420"/>
            <a:chExt cx="9529657" cy="430054"/>
          </a:xfrm>
        </p:grpSpPr>
        <p:sp>
          <p:nvSpPr>
            <p:cNvPr id="9" name="Retângulo 8"/>
            <p:cNvSpPr/>
            <p:nvPr userDrawn="1"/>
          </p:nvSpPr>
          <p:spPr>
            <a:xfrm>
              <a:off x="993560" y="2768420"/>
              <a:ext cx="9000000" cy="43005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pt-BR" sz="2100" dirty="0">
                  <a:solidFill>
                    <a:schemeClr val="tx1">
                      <a:lumMod val="50000"/>
                    </a:schemeClr>
                  </a:solidFill>
                </a:rPr>
                <a:t>Identificar as </a:t>
              </a:r>
              <a:r>
                <a:rPr lang="pt-BR" sz="2100" b="1" dirty="0">
                  <a:solidFill>
                    <a:schemeClr val="tx1">
                      <a:lumMod val="50000"/>
                    </a:schemeClr>
                  </a:solidFill>
                </a:rPr>
                <a:t>causas dos problemas;</a:t>
              </a:r>
              <a:endParaRPr lang="pt-BR" sz="21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pic>
          <p:nvPicPr>
            <p:cNvPr id="11" name="Imagem 10"/>
            <p:cNvPicPr>
              <a:picLocks noChangeAspect="1"/>
            </p:cNvPicPr>
            <p:nvPr userDrawn="1"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03" y="2847891"/>
              <a:ext cx="271110" cy="271112"/>
            </a:xfrm>
            <a:prstGeom prst="rect">
              <a:avLst/>
            </a:prstGeom>
          </p:spPr>
        </p:pic>
      </p:grpSp>
      <p:grpSp>
        <p:nvGrpSpPr>
          <p:cNvPr id="41" name="Grupo 40"/>
          <p:cNvGrpSpPr/>
          <p:nvPr userDrawn="1"/>
        </p:nvGrpSpPr>
        <p:grpSpPr>
          <a:xfrm>
            <a:off x="356187" y="3628805"/>
            <a:ext cx="11943579" cy="430054"/>
            <a:chOff x="289402" y="3329911"/>
            <a:chExt cx="9704158" cy="430054"/>
          </a:xfrm>
        </p:grpSpPr>
        <p:sp>
          <p:nvSpPr>
            <p:cNvPr id="7" name="Retângulo 6"/>
            <p:cNvSpPr/>
            <p:nvPr userDrawn="1"/>
          </p:nvSpPr>
          <p:spPr>
            <a:xfrm>
              <a:off x="993560" y="3329911"/>
              <a:ext cx="9000000" cy="43005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pt-BR" sz="2100" dirty="0">
                  <a:solidFill>
                    <a:schemeClr val="tx1">
                      <a:lumMod val="50000"/>
                    </a:schemeClr>
                  </a:solidFill>
                </a:rPr>
                <a:t>Elaborar e implementar o </a:t>
              </a:r>
              <a:r>
                <a:rPr lang="pt-BR" sz="2100" b="1" dirty="0">
                  <a:solidFill>
                    <a:schemeClr val="tx1">
                      <a:lumMod val="50000"/>
                    </a:schemeClr>
                  </a:solidFill>
                </a:rPr>
                <a:t>plano de melhoria</a:t>
              </a:r>
              <a:r>
                <a:rPr lang="pt-BR" sz="2100" dirty="0">
                  <a:solidFill>
                    <a:schemeClr val="tx1">
                      <a:lumMod val="50000"/>
                    </a:schemeClr>
                  </a:solidFill>
                </a:rPr>
                <a:t>;</a:t>
              </a:r>
            </a:p>
          </p:txBody>
        </p:sp>
        <p:pic>
          <p:nvPicPr>
            <p:cNvPr id="12" name="Imagem 11"/>
            <p:cNvPicPr>
              <a:picLocks noChangeAspect="1"/>
            </p:cNvPicPr>
            <p:nvPr userDrawn="1"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GlowEdges/>
                      </a14:imgEffect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402" y="3409382"/>
              <a:ext cx="271110" cy="271112"/>
            </a:xfrm>
            <a:prstGeom prst="rect">
              <a:avLst/>
            </a:prstGeom>
          </p:spPr>
        </p:pic>
        <p:pic>
          <p:nvPicPr>
            <p:cNvPr id="13" name="Imagem 12"/>
            <p:cNvPicPr>
              <a:picLocks noChangeAspect="1"/>
            </p:cNvPicPr>
            <p:nvPr userDrawn="1"/>
          </p:nvPicPr>
          <p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740" y="3388527"/>
              <a:ext cx="312820" cy="312822"/>
            </a:xfrm>
            <a:prstGeom prst="rect">
              <a:avLst/>
            </a:prstGeom>
          </p:spPr>
        </p:pic>
      </p:grpSp>
      <p:grpSp>
        <p:nvGrpSpPr>
          <p:cNvPr id="40" name="Grupo 39"/>
          <p:cNvGrpSpPr/>
          <p:nvPr userDrawn="1"/>
        </p:nvGrpSpPr>
        <p:grpSpPr>
          <a:xfrm>
            <a:off x="343352" y="4209535"/>
            <a:ext cx="11956414" cy="430054"/>
            <a:chOff x="278974" y="3929030"/>
            <a:chExt cx="9714586" cy="430054"/>
          </a:xfrm>
        </p:grpSpPr>
        <p:sp>
          <p:nvSpPr>
            <p:cNvPr id="8" name="Retângulo 7"/>
            <p:cNvSpPr/>
            <p:nvPr userDrawn="1"/>
          </p:nvSpPr>
          <p:spPr>
            <a:xfrm>
              <a:off x="993560" y="3929030"/>
              <a:ext cx="9000000" cy="430054"/>
            </a:xfrm>
            <a:prstGeom prst="rect">
              <a:avLst/>
            </a:prstGeom>
          </p:spPr>
          <p:txBody>
            <a:bodyPr anchor="ctr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pt-BR" sz="2100" b="1" dirty="0">
                  <a:solidFill>
                    <a:schemeClr val="tx1">
                      <a:lumMod val="50000"/>
                    </a:schemeClr>
                  </a:solidFill>
                </a:rPr>
                <a:t>Acompanhar os resultados </a:t>
              </a:r>
              <a:r>
                <a:rPr lang="pt-BR" sz="2100" dirty="0">
                  <a:solidFill>
                    <a:schemeClr val="tx1">
                      <a:lumMod val="50000"/>
                    </a:schemeClr>
                  </a:solidFill>
                </a:rPr>
                <a:t>e </a:t>
              </a:r>
              <a:r>
                <a:rPr lang="pt-BR" sz="2100" b="1" dirty="0">
                  <a:solidFill>
                    <a:schemeClr val="tx1">
                      <a:lumMod val="50000"/>
                    </a:schemeClr>
                  </a:solidFill>
                </a:rPr>
                <a:t>planos </a:t>
              </a:r>
              <a:r>
                <a:rPr lang="pt-BR" sz="2100" dirty="0">
                  <a:solidFill>
                    <a:schemeClr val="tx1">
                      <a:lumMod val="50000"/>
                    </a:schemeClr>
                  </a:solidFill>
                </a:rPr>
                <a:t>e corrigir</a:t>
              </a:r>
              <a:r>
                <a:rPr lang="pt-BR" sz="2100" baseline="0" dirty="0">
                  <a:solidFill>
                    <a:schemeClr val="tx1">
                      <a:lumMod val="50000"/>
                    </a:schemeClr>
                  </a:solidFill>
                </a:rPr>
                <a:t> os</a:t>
              </a:r>
              <a:r>
                <a:rPr lang="pt-BR" sz="2100" dirty="0">
                  <a:solidFill>
                    <a:schemeClr val="tx1">
                      <a:lumMod val="50000"/>
                    </a:schemeClr>
                  </a:solidFill>
                </a:rPr>
                <a:t> rumos quando necessário;</a:t>
              </a:r>
            </a:p>
          </p:txBody>
        </p:sp>
        <p:pic>
          <p:nvPicPr>
            <p:cNvPr id="14" name="Picture 3" descr="C:\Users\Consultor\Downloads\note (1).png"/>
            <p:cNvPicPr>
              <a:picLocks noChangeAspect="1" noChangeArrowheads="1"/>
            </p:cNvPicPr>
            <p:nvPr userDrawn="1"/>
          </p:nvPicPr>
          <p:blipFill>
            <a:blip r:embed="rId1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GlowEdges/>
                      </a14:imgEffect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74" y="3998073"/>
              <a:ext cx="291965" cy="291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Imagem 14"/>
            <p:cNvPicPr>
              <a:picLocks noChangeAspect="1"/>
            </p:cNvPicPr>
            <p:nvPr userDrawn="1"/>
          </p:nvPicPr>
          <p:blipFill>
            <a:blip r:embed="rId1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740" y="3969388"/>
              <a:ext cx="312820" cy="312822"/>
            </a:xfrm>
            <a:prstGeom prst="rect">
              <a:avLst/>
            </a:prstGeom>
          </p:spPr>
        </p:pic>
      </p:grpSp>
      <p:grpSp>
        <p:nvGrpSpPr>
          <p:cNvPr id="16" name="Grupo 15"/>
          <p:cNvGrpSpPr/>
          <p:nvPr userDrawn="1"/>
        </p:nvGrpSpPr>
        <p:grpSpPr>
          <a:xfrm>
            <a:off x="2816867" y="5428664"/>
            <a:ext cx="6558267" cy="1240696"/>
            <a:chOff x="2504728" y="5298850"/>
            <a:chExt cx="5328592" cy="1240696"/>
          </a:xfrm>
        </p:grpSpPr>
        <p:grpSp>
          <p:nvGrpSpPr>
            <p:cNvPr id="17" name="Grupo 16"/>
            <p:cNvGrpSpPr/>
            <p:nvPr/>
          </p:nvGrpSpPr>
          <p:grpSpPr>
            <a:xfrm>
              <a:off x="5293474" y="5403264"/>
              <a:ext cx="2539846" cy="1035555"/>
              <a:chOff x="5416706" y="5294020"/>
              <a:chExt cx="2539846" cy="1035555"/>
            </a:xfrm>
          </p:grpSpPr>
          <p:pic>
            <p:nvPicPr>
              <p:cNvPr id="29" name="Picture 10" descr="C:\Users\Consultor\Downloads\school1.png"/>
              <p:cNvPicPr>
                <a:picLocks noChangeAspect="1" noChangeArrowheads="1"/>
              </p:cNvPicPr>
              <p:nvPr/>
            </p:nvPicPr>
            <p:blipFill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16706" y="5294020"/>
                <a:ext cx="588730" cy="6904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10" descr="C:\Users\Consultor\Downloads\school1.png"/>
              <p:cNvPicPr>
                <a:picLocks noChangeAspect="1" noChangeArrowheads="1"/>
              </p:cNvPicPr>
              <p:nvPr/>
            </p:nvPicPr>
            <p:blipFill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62748" y="5294020"/>
                <a:ext cx="588730" cy="6904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10" descr="C:\Users\Consultor\Downloads\school1.png"/>
              <p:cNvPicPr>
                <a:picLocks noChangeAspect="1" noChangeArrowheads="1"/>
              </p:cNvPicPr>
              <p:nvPr/>
            </p:nvPicPr>
            <p:blipFill>
              <a:blip r:embed="rId1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08790" y="5294020"/>
                <a:ext cx="588730" cy="6904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10" descr="C:\Users\Consultor\Downloads\school1.png"/>
              <p:cNvPicPr>
                <a:picLocks noChangeAspect="1" noChangeArrowheads="1"/>
              </p:cNvPicPr>
              <p:nvPr/>
            </p:nvPicPr>
            <p:blipFill>
              <a:blip r:embed="rId13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54831" y="5294020"/>
                <a:ext cx="588730" cy="6904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CaixaDeTexto 32"/>
              <p:cNvSpPr txBox="1"/>
              <p:nvPr/>
            </p:nvSpPr>
            <p:spPr>
              <a:xfrm>
                <a:off x="5421552" y="5922566"/>
                <a:ext cx="2535000" cy="40700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ysDash"/>
              </a:ln>
            </p:spPr>
            <p:txBody>
              <a:bodyPr wrap="square" lIns="103163" tIns="51581" rIns="103163" bIns="51581" rtlCol="0" anchor="ctr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pt-BR" sz="2400" b="1" dirty="0">
                    <a:solidFill>
                      <a:srgbClr val="000000"/>
                    </a:solidFill>
                  </a:rPr>
                  <a:t>Escolas da DE</a:t>
                </a:r>
              </a:p>
            </p:txBody>
          </p:sp>
        </p:grpSp>
        <p:grpSp>
          <p:nvGrpSpPr>
            <p:cNvPr id="18" name="Grupo 17"/>
            <p:cNvGrpSpPr>
              <a:grpSpLocks noChangeAspect="1"/>
            </p:cNvGrpSpPr>
            <p:nvPr/>
          </p:nvGrpSpPr>
          <p:grpSpPr>
            <a:xfrm>
              <a:off x="2504728" y="5298850"/>
              <a:ext cx="1367722" cy="1240696"/>
              <a:chOff x="9083303" y="2167668"/>
              <a:chExt cx="3790810" cy="3438719"/>
            </a:xfrm>
          </p:grpSpPr>
          <p:pic>
            <p:nvPicPr>
              <p:cNvPr id="20" name="Imagem 19"/>
              <p:cNvPicPr>
                <a:picLocks noChangeAspect="1"/>
              </p:cNvPicPr>
              <p:nvPr/>
            </p:nvPicPr>
            <p:blipFill>
              <a:blip r:embed="rId1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artisticGlowEdges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52090" y="2521741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21" name="Imagem 20"/>
              <p:cNvPicPr>
                <a:picLocks noChangeAspect="1"/>
              </p:cNvPicPr>
              <p:nvPr/>
            </p:nvPicPr>
            <p:blipFill>
              <a:blip r:embed="rId16" cstate="print">
                <a:duotone>
                  <a:prstClr val="black"/>
                  <a:schemeClr val="bg1">
                    <a:lumMod val="5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65568" y="2959926"/>
                <a:ext cx="1800000" cy="1800000"/>
              </a:xfrm>
              <a:prstGeom prst="rect">
                <a:avLst/>
              </a:prstGeom>
            </p:spPr>
          </p:pic>
          <p:pic>
            <p:nvPicPr>
              <p:cNvPr id="22" name="Picture 3" descr="C:\Users\Consultor\Downloads\note (1).png"/>
              <p:cNvPicPr>
                <a:picLocks noChangeAspect="1" noChangeArrowheads="1"/>
              </p:cNvPicPr>
              <p:nvPr/>
            </p:nvPicPr>
            <p:blipFill>
              <a:blip r:embed="rId17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artisticGlowEdges/>
                        </a14:imgEffect>
                        <a14:imgEffect>
                          <a14:brightnessContrast bright="-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89289" y="4667930"/>
                <a:ext cx="504000" cy="50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Imagem 22"/>
              <p:cNvPicPr>
                <a:picLocks noChangeAspect="1"/>
              </p:cNvPicPr>
              <p:nvPr/>
            </p:nvPicPr>
            <p:blipFill>
              <a:blip r:embed="rId19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colorTemperature colorTemp="11500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-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49570" y="2167668"/>
                <a:ext cx="432000" cy="432000"/>
              </a:xfrm>
              <a:prstGeom prst="rect">
                <a:avLst/>
              </a:prstGeom>
            </p:spPr>
          </p:pic>
          <p:pic>
            <p:nvPicPr>
              <p:cNvPr id="24" name="Imagem 23"/>
              <p:cNvPicPr>
                <a:picLocks noChangeAspect="1"/>
              </p:cNvPicPr>
              <p:nvPr/>
            </p:nvPicPr>
            <p:blipFill>
              <a:blip r:embed="rId21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2">
                        <a14:imgEffect>
                          <a14:brightnessContrast bright="-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38643" y="2521741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25" name="Imagem 24"/>
              <p:cNvPicPr>
                <a:picLocks noChangeAspect="1"/>
              </p:cNvPicPr>
              <p:nvPr/>
            </p:nvPicPr>
            <p:blipFill>
              <a:blip r:embed="rId23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4">
                        <a14:imgEffect>
                          <a14:artisticGlowEdges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98768" y="5066387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26" name="Imagem 25"/>
              <p:cNvPicPr>
                <a:picLocks noChangeAspect="1"/>
              </p:cNvPicPr>
              <p:nvPr/>
            </p:nvPicPr>
            <p:blipFill>
              <a:blip r:embed="rId25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GlowEdges/>
                        </a14:imgEffect>
                        <a14:imgEffect>
                          <a14:brightnessContrast bright="-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67221" y="4685930"/>
                <a:ext cx="468000" cy="468000"/>
              </a:xfrm>
              <a:prstGeom prst="rect">
                <a:avLst/>
              </a:prstGeom>
            </p:spPr>
          </p:pic>
          <p:pic>
            <p:nvPicPr>
              <p:cNvPr id="27" name="Imagem 26"/>
              <p:cNvPicPr>
                <a:picLocks noChangeAspect="1"/>
              </p:cNvPicPr>
              <p:nvPr/>
            </p:nvPicPr>
            <p:blipFill>
              <a:blip r:embed="rId2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3303" y="3589926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28" name="Imagem 27"/>
              <p:cNvPicPr>
                <a:picLocks noChangeAspect="1"/>
              </p:cNvPicPr>
              <p:nvPr/>
            </p:nvPicPr>
            <p:blipFill>
              <a:blip r:embed="rId28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9">
                        <a14:imgEffect>
                          <a14:brightnessContrast bright="-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06113" y="3625926"/>
                <a:ext cx="468000" cy="468000"/>
              </a:xfrm>
              <a:prstGeom prst="rect">
                <a:avLst/>
              </a:prstGeom>
            </p:spPr>
          </p:pic>
        </p:grpSp>
        <p:sp>
          <p:nvSpPr>
            <p:cNvPr id="19" name="Seta para a direita 18"/>
            <p:cNvSpPr/>
            <p:nvPr/>
          </p:nvSpPr>
          <p:spPr>
            <a:xfrm>
              <a:off x="4232920" y="5760407"/>
              <a:ext cx="648072" cy="298023"/>
            </a:xfrm>
            <a:prstGeom prst="righ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sz="1800"/>
            </a:p>
          </p:txBody>
        </p:sp>
      </p:grpSp>
      <p:grpSp>
        <p:nvGrpSpPr>
          <p:cNvPr id="44" name="Grupo 43"/>
          <p:cNvGrpSpPr/>
          <p:nvPr userDrawn="1"/>
        </p:nvGrpSpPr>
        <p:grpSpPr>
          <a:xfrm>
            <a:off x="405487" y="1589105"/>
            <a:ext cx="11786513" cy="837152"/>
            <a:chOff x="329458" y="1479519"/>
            <a:chExt cx="9576542" cy="837152"/>
          </a:xfrm>
        </p:grpSpPr>
        <p:sp>
          <p:nvSpPr>
            <p:cNvPr id="5" name="Retângulo 4"/>
            <p:cNvSpPr/>
            <p:nvPr userDrawn="1"/>
          </p:nvSpPr>
          <p:spPr>
            <a:xfrm>
              <a:off x="993560" y="1479519"/>
              <a:ext cx="8912440" cy="83715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pt-BR" sz="2200" dirty="0">
                  <a:solidFill>
                    <a:schemeClr val="tx1">
                      <a:lumMod val="50000"/>
                    </a:schemeClr>
                  </a:solidFill>
                </a:rPr>
                <a:t>Entender o método e envolver a comunidade escolar no </a:t>
              </a:r>
              <a:r>
                <a:rPr lang="pt-BR" sz="2200" b="1" dirty="0">
                  <a:solidFill>
                    <a:schemeClr val="tx1">
                      <a:lumMod val="50000"/>
                    </a:schemeClr>
                  </a:solidFill>
                </a:rPr>
                <a:t>alcance das metas do IDESP </a:t>
              </a:r>
              <a:r>
                <a:rPr lang="pt-BR" sz="2200" b="0" dirty="0">
                  <a:solidFill>
                    <a:schemeClr val="tx1">
                      <a:lumMod val="50000"/>
                    </a:schemeClr>
                  </a:solidFill>
                </a:rPr>
                <a:t>da escola</a:t>
              </a:r>
              <a:r>
                <a:rPr lang="pt-BR" sz="2200" dirty="0">
                  <a:solidFill>
                    <a:schemeClr val="tx1">
                      <a:lumMod val="50000"/>
                    </a:schemeClr>
                  </a:solidFill>
                </a:rPr>
                <a:t>;</a:t>
              </a:r>
            </a:p>
          </p:txBody>
        </p:sp>
        <p:pic>
          <p:nvPicPr>
            <p:cNvPr id="34" name="Picture 2"/>
            <p:cNvPicPr>
              <a:picLocks noChangeAspect="1" noChangeArrowheads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458" y="1718711"/>
              <a:ext cx="540000" cy="358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upo 1"/>
          <p:cNvGrpSpPr/>
          <p:nvPr userDrawn="1"/>
        </p:nvGrpSpPr>
        <p:grpSpPr>
          <a:xfrm>
            <a:off x="558621" y="4781385"/>
            <a:ext cx="11741145" cy="438934"/>
            <a:chOff x="453880" y="4519269"/>
            <a:chExt cx="9539680" cy="438934"/>
          </a:xfrm>
        </p:grpSpPr>
        <p:sp>
          <p:nvSpPr>
            <p:cNvPr id="4" name="Retângulo 3"/>
            <p:cNvSpPr/>
            <p:nvPr userDrawn="1"/>
          </p:nvSpPr>
          <p:spPr>
            <a:xfrm>
              <a:off x="993560" y="4528149"/>
              <a:ext cx="9000000" cy="430054"/>
            </a:xfrm>
            <a:prstGeom prst="rect">
              <a:avLst/>
            </a:prstGeom>
          </p:spPr>
          <p:txBody>
            <a:bodyPr anchor="ctr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pt-BR" sz="2100" b="1" dirty="0">
                  <a:solidFill>
                    <a:schemeClr val="tx1">
                      <a:lumMod val="50000"/>
                    </a:schemeClr>
                  </a:solidFill>
                </a:rPr>
                <a:t>Reportar as dificuldades e êxitos </a:t>
              </a:r>
              <a:r>
                <a:rPr lang="pt-BR" sz="2100" dirty="0">
                  <a:solidFill>
                    <a:schemeClr val="tx1">
                      <a:lumMod val="50000"/>
                    </a:schemeClr>
                  </a:solidFill>
                </a:rPr>
                <a:t>aos níveis superiores.</a:t>
              </a:r>
            </a:p>
          </p:txBody>
        </p:sp>
        <p:pic>
          <p:nvPicPr>
            <p:cNvPr id="35" name="Imagem 34"/>
            <p:cNvPicPr>
              <a:picLocks noChangeAspect="1"/>
            </p:cNvPicPr>
            <p:nvPr userDrawn="1"/>
          </p:nvPicPr>
          <p:blipFill>
            <a:blip r:embed="rId31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880" y="4519269"/>
              <a:ext cx="360000" cy="360000"/>
            </a:xfrm>
            <a:prstGeom prst="rect">
              <a:avLst/>
            </a:prstGeom>
          </p:spPr>
        </p:pic>
      </p:grpSp>
      <p:sp>
        <p:nvSpPr>
          <p:cNvPr id="37" name="Retângulo 36"/>
          <p:cNvSpPr/>
          <p:nvPr userDrawn="1"/>
        </p:nvSpPr>
        <p:spPr>
          <a:xfrm rot="16200000">
            <a:off x="6073283" y="-5340757"/>
            <a:ext cx="54000" cy="12228923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6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pt-BR" sz="1800" dirty="0"/>
          </a:p>
        </p:txBody>
      </p:sp>
      <p:sp>
        <p:nvSpPr>
          <p:cNvPr id="38" name="Título 3"/>
          <p:cNvSpPr txBox="1">
            <a:spLocks/>
          </p:cNvSpPr>
          <p:nvPr userDrawn="1"/>
        </p:nvSpPr>
        <p:spPr bwMode="auto">
          <a:xfrm>
            <a:off x="470962" y="44624"/>
            <a:ext cx="8697381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/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200" b="1" dirty="0">
                <a:solidFill>
                  <a:schemeClr val="accent1"/>
                </a:solidFill>
              </a:rPr>
              <a:t>Papel da Equipe Gestora da Escola</a:t>
            </a:r>
            <a:endParaRPr lang="pt-BR" sz="2400" b="1" i="1" dirty="0">
              <a:solidFill>
                <a:schemeClr val="accent1"/>
              </a:solidFill>
            </a:endParaRPr>
          </a:p>
        </p:txBody>
      </p:sp>
      <p:sp>
        <p:nvSpPr>
          <p:cNvPr id="3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1588751" y="6615113"/>
            <a:ext cx="563035" cy="22701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1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BA1E4B0-DFBF-4614-9E69-8E4FAD4CC2E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pic>
        <p:nvPicPr>
          <p:cNvPr id="45" name="Imagem 44"/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230" y="0"/>
            <a:ext cx="118177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252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456664" y="1052737"/>
            <a:ext cx="11344030" cy="896374"/>
          </a:xfrm>
          <a:prstGeom prst="rect">
            <a:avLst/>
          </a:prstGeom>
          <a:noFill/>
        </p:spPr>
        <p:txBody>
          <a:bodyPr wrap="square" lIns="103163" tIns="51581" rIns="103163" bIns="51581" rtlCol="0" anchor="t">
            <a:sp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pt-BR" sz="2400" dirty="0"/>
              <a:t>Para melhorar o resultado da rede, a Secretaria da Educação </a:t>
            </a:r>
            <a:r>
              <a:rPr lang="pt-BR" sz="2400" b="1" dirty="0"/>
              <a:t>desdobra as suas metas em metas específicas </a:t>
            </a:r>
            <a:r>
              <a:rPr lang="pt-BR" sz="2400" dirty="0"/>
              <a:t>direcionadas a cada uma das </a:t>
            </a:r>
            <a:r>
              <a:rPr lang="pt-BR" sz="2400" dirty="0" err="1"/>
              <a:t>DEs</a:t>
            </a:r>
            <a:r>
              <a:rPr lang="pt-BR" sz="2400" dirty="0"/>
              <a:t> e escolas.</a:t>
            </a:r>
          </a:p>
        </p:txBody>
      </p:sp>
      <p:grpSp>
        <p:nvGrpSpPr>
          <p:cNvPr id="4" name="Grupo 3"/>
          <p:cNvGrpSpPr/>
          <p:nvPr userDrawn="1"/>
        </p:nvGrpSpPr>
        <p:grpSpPr>
          <a:xfrm>
            <a:off x="1753365" y="2658778"/>
            <a:ext cx="7508855" cy="3434518"/>
            <a:chOff x="1122291" y="2670418"/>
            <a:chExt cx="6100945" cy="3434518"/>
          </a:xfrm>
        </p:grpSpPr>
        <p:sp>
          <p:nvSpPr>
            <p:cNvPr id="5" name="CaixaDeTexto 4"/>
            <p:cNvSpPr txBox="1"/>
            <p:nvPr/>
          </p:nvSpPr>
          <p:spPr>
            <a:xfrm>
              <a:off x="4086492" y="4153537"/>
              <a:ext cx="1038678" cy="3447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pt-BR" sz="2000" b="1" dirty="0">
                  <a:solidFill>
                    <a:schemeClr val="accent4">
                      <a:lumMod val="75000"/>
                    </a:schemeClr>
                  </a:solidFill>
                </a:rPr>
                <a:t>DE 2</a:t>
              </a:r>
            </a:p>
          </p:txBody>
        </p:sp>
        <p:cxnSp>
          <p:nvCxnSpPr>
            <p:cNvPr id="6" name="Conector reto 5"/>
            <p:cNvCxnSpPr/>
            <p:nvPr/>
          </p:nvCxnSpPr>
          <p:spPr>
            <a:xfrm>
              <a:off x="4595516" y="3844975"/>
              <a:ext cx="0" cy="324000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7" name="Grupo 6"/>
            <p:cNvGrpSpPr/>
            <p:nvPr/>
          </p:nvGrpSpPr>
          <p:grpSpPr>
            <a:xfrm>
              <a:off x="5947160" y="5074402"/>
              <a:ext cx="1038678" cy="549865"/>
              <a:chOff x="4707529" y="3916421"/>
              <a:chExt cx="1038678" cy="549865"/>
            </a:xfrm>
          </p:grpSpPr>
          <p:cxnSp>
            <p:nvCxnSpPr>
              <p:cNvPr id="55" name="Conector reto 54"/>
              <p:cNvCxnSpPr/>
              <p:nvPr/>
            </p:nvCxnSpPr>
            <p:spPr>
              <a:xfrm>
                <a:off x="5220586" y="3916421"/>
                <a:ext cx="0" cy="425867"/>
              </a:xfrm>
              <a:prstGeom prst="line">
                <a:avLst/>
              </a:prstGeom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6" name="Retângulo 55"/>
              <p:cNvSpPr/>
              <p:nvPr/>
            </p:nvSpPr>
            <p:spPr>
              <a:xfrm>
                <a:off x="4707529" y="4047335"/>
                <a:ext cx="1038678" cy="418951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just">
                  <a:lnSpc>
                    <a:spcPct val="80000"/>
                  </a:lnSpc>
                </a:pPr>
                <a:endParaRPr lang="pt-BR" sz="2000" dirty="0">
                  <a:solidFill>
                    <a:srgbClr val="FFFFFF"/>
                  </a:solidFill>
                  <a:cs typeface="Helvetica Light"/>
                </a:endParaRPr>
              </a:p>
            </p:txBody>
          </p:sp>
        </p:grpSp>
        <p:grpSp>
          <p:nvGrpSpPr>
            <p:cNvPr id="8" name="Grupo 7"/>
            <p:cNvGrpSpPr/>
            <p:nvPr/>
          </p:nvGrpSpPr>
          <p:grpSpPr>
            <a:xfrm>
              <a:off x="4082246" y="5074402"/>
              <a:ext cx="1038678" cy="549865"/>
              <a:chOff x="4707529" y="3916421"/>
              <a:chExt cx="1038678" cy="549865"/>
            </a:xfrm>
          </p:grpSpPr>
          <p:cxnSp>
            <p:nvCxnSpPr>
              <p:cNvPr id="53" name="Conector reto 52"/>
              <p:cNvCxnSpPr/>
              <p:nvPr/>
            </p:nvCxnSpPr>
            <p:spPr>
              <a:xfrm>
                <a:off x="5220586" y="3916421"/>
                <a:ext cx="0" cy="425867"/>
              </a:xfrm>
              <a:prstGeom prst="line">
                <a:avLst/>
              </a:prstGeom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4" name="Retângulo 53"/>
              <p:cNvSpPr/>
              <p:nvPr/>
            </p:nvSpPr>
            <p:spPr>
              <a:xfrm>
                <a:off x="4707529" y="4047335"/>
                <a:ext cx="1038678" cy="418951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just">
                  <a:lnSpc>
                    <a:spcPct val="80000"/>
                  </a:lnSpc>
                </a:pPr>
                <a:endParaRPr lang="pt-BR" sz="2000" dirty="0">
                  <a:solidFill>
                    <a:srgbClr val="FFFFFF"/>
                  </a:solidFill>
                  <a:cs typeface="Helvetica Light"/>
                </a:endParaRPr>
              </a:p>
            </p:txBody>
          </p:sp>
        </p:grpSp>
        <p:grpSp>
          <p:nvGrpSpPr>
            <p:cNvPr id="9" name="Grupo 8"/>
            <p:cNvGrpSpPr/>
            <p:nvPr/>
          </p:nvGrpSpPr>
          <p:grpSpPr>
            <a:xfrm>
              <a:off x="2222002" y="5074402"/>
              <a:ext cx="1038678" cy="549865"/>
              <a:chOff x="4707529" y="3916421"/>
              <a:chExt cx="1038678" cy="549865"/>
            </a:xfrm>
          </p:grpSpPr>
          <p:cxnSp>
            <p:nvCxnSpPr>
              <p:cNvPr id="51" name="Conector reto 50"/>
              <p:cNvCxnSpPr/>
              <p:nvPr/>
            </p:nvCxnSpPr>
            <p:spPr>
              <a:xfrm>
                <a:off x="5220586" y="3916421"/>
                <a:ext cx="0" cy="425867"/>
              </a:xfrm>
              <a:prstGeom prst="line">
                <a:avLst/>
              </a:prstGeom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2" name="Retângulo 51"/>
              <p:cNvSpPr/>
              <p:nvPr/>
            </p:nvSpPr>
            <p:spPr>
              <a:xfrm>
                <a:off x="4707529" y="4047335"/>
                <a:ext cx="1038678" cy="418951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just">
                  <a:lnSpc>
                    <a:spcPct val="80000"/>
                  </a:lnSpc>
                </a:pPr>
                <a:endParaRPr lang="pt-BR" sz="2000" dirty="0">
                  <a:solidFill>
                    <a:srgbClr val="FFFFFF"/>
                  </a:solidFill>
                  <a:cs typeface="Helvetica Light"/>
                </a:endParaRPr>
              </a:p>
            </p:txBody>
          </p:sp>
        </p:grpSp>
        <p:grpSp>
          <p:nvGrpSpPr>
            <p:cNvPr id="10" name="Grupo 9"/>
            <p:cNvGrpSpPr/>
            <p:nvPr/>
          </p:nvGrpSpPr>
          <p:grpSpPr>
            <a:xfrm>
              <a:off x="1122291" y="5378741"/>
              <a:ext cx="2380032" cy="726195"/>
              <a:chOff x="-330000" y="4189227"/>
              <a:chExt cx="2380032" cy="726195"/>
            </a:xfrm>
          </p:grpSpPr>
          <p:grpSp>
            <p:nvGrpSpPr>
              <p:cNvPr id="42" name="Grupo 41"/>
              <p:cNvGrpSpPr/>
              <p:nvPr/>
            </p:nvGrpSpPr>
            <p:grpSpPr>
              <a:xfrm>
                <a:off x="-330000" y="4189227"/>
                <a:ext cx="1341142" cy="726195"/>
                <a:chOff x="-330000" y="4189227"/>
                <a:chExt cx="1341142" cy="726195"/>
              </a:xfrm>
            </p:grpSpPr>
            <p:pic>
              <p:nvPicPr>
                <p:cNvPr id="49" name="Picture 10" descr="C:\Users\Consultor\Downloads\school1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6770" y="4189227"/>
                  <a:ext cx="474372" cy="471971"/>
                </a:xfrm>
                <a:prstGeom prst="rect">
                  <a:avLst/>
                </a:prstGeom>
                <a:solidFill>
                  <a:srgbClr val="FFFFFF"/>
                </a:solidFill>
                <a:extLst/>
              </p:spPr>
            </p:pic>
            <p:sp>
              <p:nvSpPr>
                <p:cNvPr id="50" name="CaixaDeTexto 49"/>
                <p:cNvSpPr txBox="1"/>
                <p:nvPr/>
              </p:nvSpPr>
              <p:spPr>
                <a:xfrm>
                  <a:off x="-330000" y="4570712"/>
                  <a:ext cx="1341011" cy="344710"/>
                </a:xfrm>
                <a:prstGeom prst="rect">
                  <a:avLst/>
                </a:prstGeom>
                <a:noFill/>
                <a:ln w="28575">
                  <a:noFill/>
                  <a:prstDash val="sysDash"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pt-BR" sz="2000" b="1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Metas: A1 </a:t>
                  </a:r>
                </a:p>
              </p:txBody>
            </p:sp>
          </p:grpSp>
          <p:grpSp>
            <p:nvGrpSpPr>
              <p:cNvPr id="43" name="Grupo 42"/>
              <p:cNvGrpSpPr/>
              <p:nvPr/>
            </p:nvGrpSpPr>
            <p:grpSpPr>
              <a:xfrm>
                <a:off x="1055922" y="4189227"/>
                <a:ext cx="474665" cy="726195"/>
                <a:chOff x="536477" y="4189227"/>
                <a:chExt cx="474665" cy="726195"/>
              </a:xfrm>
            </p:grpSpPr>
            <p:pic>
              <p:nvPicPr>
                <p:cNvPr id="47" name="Picture 10" descr="C:\Users\Consultor\Downloads\school1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6770" y="4189227"/>
                  <a:ext cx="474372" cy="471971"/>
                </a:xfrm>
                <a:prstGeom prst="rect">
                  <a:avLst/>
                </a:prstGeom>
                <a:solidFill>
                  <a:srgbClr val="FFFFFF"/>
                </a:solidFill>
                <a:extLst/>
              </p:spPr>
            </p:pic>
            <p:sp>
              <p:nvSpPr>
                <p:cNvPr id="48" name="CaixaDeTexto 47"/>
                <p:cNvSpPr txBox="1"/>
                <p:nvPr/>
              </p:nvSpPr>
              <p:spPr>
                <a:xfrm>
                  <a:off x="536477" y="4570712"/>
                  <a:ext cx="474534" cy="344710"/>
                </a:xfrm>
                <a:prstGeom prst="rect">
                  <a:avLst/>
                </a:prstGeom>
                <a:noFill/>
                <a:ln w="28575">
                  <a:noFill/>
                  <a:prstDash val="sysDash"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pt-BR" sz="2000" b="1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A2 </a:t>
                  </a:r>
                </a:p>
              </p:txBody>
            </p:sp>
          </p:grpSp>
          <p:grpSp>
            <p:nvGrpSpPr>
              <p:cNvPr id="44" name="Grupo 43"/>
              <p:cNvGrpSpPr/>
              <p:nvPr/>
            </p:nvGrpSpPr>
            <p:grpSpPr>
              <a:xfrm>
                <a:off x="1575367" y="4189227"/>
                <a:ext cx="474665" cy="726194"/>
                <a:chOff x="536477" y="4189227"/>
                <a:chExt cx="474665" cy="726194"/>
              </a:xfrm>
            </p:grpSpPr>
            <p:pic>
              <p:nvPicPr>
                <p:cNvPr id="45" name="Picture 10" descr="C:\Users\Consultor\Downloads\school1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6770" y="4189227"/>
                  <a:ext cx="474372" cy="471971"/>
                </a:xfrm>
                <a:prstGeom prst="rect">
                  <a:avLst/>
                </a:prstGeom>
                <a:solidFill>
                  <a:srgbClr val="FFFFFF"/>
                </a:solidFill>
                <a:extLst/>
              </p:spPr>
            </p:pic>
            <p:sp>
              <p:nvSpPr>
                <p:cNvPr id="46" name="CaixaDeTexto 45"/>
                <p:cNvSpPr txBox="1"/>
                <p:nvPr/>
              </p:nvSpPr>
              <p:spPr>
                <a:xfrm>
                  <a:off x="536477" y="4570711"/>
                  <a:ext cx="474534" cy="344710"/>
                </a:xfrm>
                <a:prstGeom prst="rect">
                  <a:avLst/>
                </a:prstGeom>
                <a:noFill/>
                <a:ln w="28575">
                  <a:noFill/>
                  <a:prstDash val="sysDash"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pt-BR" sz="2000" b="1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A3 </a:t>
                  </a:r>
                </a:p>
              </p:txBody>
            </p:sp>
          </p:grpSp>
        </p:grpSp>
        <p:grpSp>
          <p:nvGrpSpPr>
            <p:cNvPr id="11" name="Grupo 10"/>
            <p:cNvGrpSpPr/>
            <p:nvPr/>
          </p:nvGrpSpPr>
          <p:grpSpPr>
            <a:xfrm>
              <a:off x="3849225" y="5378741"/>
              <a:ext cx="1513555" cy="726194"/>
              <a:chOff x="2457155" y="4189227"/>
              <a:chExt cx="1513555" cy="726194"/>
            </a:xfrm>
          </p:grpSpPr>
          <p:grpSp>
            <p:nvGrpSpPr>
              <p:cNvPr id="33" name="Grupo 32"/>
              <p:cNvGrpSpPr/>
              <p:nvPr/>
            </p:nvGrpSpPr>
            <p:grpSpPr>
              <a:xfrm>
                <a:off x="2457155" y="4189227"/>
                <a:ext cx="474665" cy="726194"/>
                <a:chOff x="536477" y="4189227"/>
                <a:chExt cx="474665" cy="726194"/>
              </a:xfrm>
            </p:grpSpPr>
            <p:pic>
              <p:nvPicPr>
                <p:cNvPr id="40" name="Picture 10" descr="C:\Users\Consultor\Downloads\school1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6770" y="4189227"/>
                  <a:ext cx="474372" cy="471971"/>
                </a:xfrm>
                <a:prstGeom prst="rect">
                  <a:avLst/>
                </a:prstGeom>
                <a:solidFill>
                  <a:srgbClr val="FFFFFF"/>
                </a:solidFill>
                <a:extLst/>
              </p:spPr>
            </p:pic>
            <p:sp>
              <p:nvSpPr>
                <p:cNvPr id="41" name="CaixaDeTexto 40"/>
                <p:cNvSpPr txBox="1"/>
                <p:nvPr/>
              </p:nvSpPr>
              <p:spPr>
                <a:xfrm>
                  <a:off x="536477" y="4570711"/>
                  <a:ext cx="474534" cy="344710"/>
                </a:xfrm>
                <a:prstGeom prst="rect">
                  <a:avLst/>
                </a:prstGeom>
                <a:noFill/>
                <a:ln w="28575">
                  <a:noFill/>
                  <a:prstDash val="sysDash"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pt-BR" sz="2000" b="1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B1 </a:t>
                  </a:r>
                </a:p>
              </p:txBody>
            </p:sp>
          </p:grpSp>
          <p:grpSp>
            <p:nvGrpSpPr>
              <p:cNvPr id="34" name="Grupo 33"/>
              <p:cNvGrpSpPr/>
              <p:nvPr/>
            </p:nvGrpSpPr>
            <p:grpSpPr>
              <a:xfrm>
                <a:off x="2976600" y="4189227"/>
                <a:ext cx="474665" cy="726194"/>
                <a:chOff x="536477" y="4189227"/>
                <a:chExt cx="474665" cy="726194"/>
              </a:xfrm>
            </p:grpSpPr>
            <p:pic>
              <p:nvPicPr>
                <p:cNvPr id="38" name="Picture 10" descr="C:\Users\Consultor\Downloads\school1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6770" y="4189227"/>
                  <a:ext cx="474372" cy="471971"/>
                </a:xfrm>
                <a:prstGeom prst="rect">
                  <a:avLst/>
                </a:prstGeom>
                <a:solidFill>
                  <a:srgbClr val="FFFFFF"/>
                </a:solidFill>
                <a:extLst/>
              </p:spPr>
            </p:pic>
            <p:sp>
              <p:nvSpPr>
                <p:cNvPr id="39" name="CaixaDeTexto 38"/>
                <p:cNvSpPr txBox="1"/>
                <p:nvPr/>
              </p:nvSpPr>
              <p:spPr>
                <a:xfrm>
                  <a:off x="536477" y="4570711"/>
                  <a:ext cx="474534" cy="344710"/>
                </a:xfrm>
                <a:prstGeom prst="rect">
                  <a:avLst/>
                </a:prstGeom>
                <a:noFill/>
                <a:ln w="28575">
                  <a:noFill/>
                  <a:prstDash val="sysDash"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pt-BR" sz="2000" b="1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B2 </a:t>
                  </a:r>
                </a:p>
              </p:txBody>
            </p:sp>
          </p:grpSp>
          <p:grpSp>
            <p:nvGrpSpPr>
              <p:cNvPr id="35" name="Grupo 34"/>
              <p:cNvGrpSpPr/>
              <p:nvPr/>
            </p:nvGrpSpPr>
            <p:grpSpPr>
              <a:xfrm>
                <a:off x="3496045" y="4189227"/>
                <a:ext cx="474665" cy="726194"/>
                <a:chOff x="536477" y="4189227"/>
                <a:chExt cx="474665" cy="726194"/>
              </a:xfrm>
            </p:grpSpPr>
            <p:pic>
              <p:nvPicPr>
                <p:cNvPr id="36" name="Picture 10" descr="C:\Users\Consultor\Downloads\school1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6770" y="4189227"/>
                  <a:ext cx="474372" cy="471971"/>
                </a:xfrm>
                <a:prstGeom prst="rect">
                  <a:avLst/>
                </a:prstGeom>
                <a:solidFill>
                  <a:srgbClr val="FFFFFF"/>
                </a:solidFill>
                <a:extLst/>
              </p:spPr>
            </p:pic>
            <p:sp>
              <p:nvSpPr>
                <p:cNvPr id="37" name="CaixaDeTexto 36"/>
                <p:cNvSpPr txBox="1"/>
                <p:nvPr/>
              </p:nvSpPr>
              <p:spPr>
                <a:xfrm>
                  <a:off x="536477" y="4570711"/>
                  <a:ext cx="474534" cy="344710"/>
                </a:xfrm>
                <a:prstGeom prst="rect">
                  <a:avLst/>
                </a:prstGeom>
                <a:noFill/>
                <a:ln w="28575">
                  <a:noFill/>
                  <a:prstDash val="sysDash"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pt-BR" sz="2000" b="1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B3 </a:t>
                  </a:r>
                </a:p>
              </p:txBody>
            </p:sp>
          </p:grpSp>
        </p:grpSp>
        <p:grpSp>
          <p:nvGrpSpPr>
            <p:cNvPr id="12" name="Grupo 11"/>
            <p:cNvGrpSpPr/>
            <p:nvPr/>
          </p:nvGrpSpPr>
          <p:grpSpPr>
            <a:xfrm>
              <a:off x="5709681" y="5378741"/>
              <a:ext cx="1513555" cy="726194"/>
              <a:chOff x="4470050" y="4189227"/>
              <a:chExt cx="1513555" cy="726194"/>
            </a:xfrm>
          </p:grpSpPr>
          <p:grpSp>
            <p:nvGrpSpPr>
              <p:cNvPr id="24" name="Grupo 23"/>
              <p:cNvGrpSpPr/>
              <p:nvPr/>
            </p:nvGrpSpPr>
            <p:grpSpPr>
              <a:xfrm>
                <a:off x="4470050" y="4189227"/>
                <a:ext cx="474665" cy="726194"/>
                <a:chOff x="536477" y="4189227"/>
                <a:chExt cx="474665" cy="726194"/>
              </a:xfrm>
            </p:grpSpPr>
            <p:pic>
              <p:nvPicPr>
                <p:cNvPr id="31" name="Picture 10" descr="C:\Users\Consultor\Downloads\school1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6770" y="4189227"/>
                  <a:ext cx="474372" cy="471971"/>
                </a:xfrm>
                <a:prstGeom prst="rect">
                  <a:avLst/>
                </a:prstGeom>
                <a:solidFill>
                  <a:srgbClr val="FFFFFF"/>
                </a:solidFill>
                <a:extLst/>
              </p:spPr>
            </p:pic>
            <p:sp>
              <p:nvSpPr>
                <p:cNvPr id="32" name="CaixaDeTexto 31"/>
                <p:cNvSpPr txBox="1"/>
                <p:nvPr/>
              </p:nvSpPr>
              <p:spPr>
                <a:xfrm>
                  <a:off x="536477" y="4570711"/>
                  <a:ext cx="474534" cy="344710"/>
                </a:xfrm>
                <a:prstGeom prst="rect">
                  <a:avLst/>
                </a:prstGeom>
                <a:noFill/>
                <a:ln w="28575">
                  <a:noFill/>
                  <a:prstDash val="sysDash"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pt-BR" sz="2000" b="1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C1 </a:t>
                  </a:r>
                </a:p>
              </p:txBody>
            </p:sp>
          </p:grpSp>
          <p:grpSp>
            <p:nvGrpSpPr>
              <p:cNvPr id="25" name="Grupo 24"/>
              <p:cNvGrpSpPr/>
              <p:nvPr/>
            </p:nvGrpSpPr>
            <p:grpSpPr>
              <a:xfrm>
                <a:off x="4989495" y="4189227"/>
                <a:ext cx="474665" cy="726194"/>
                <a:chOff x="536477" y="4189227"/>
                <a:chExt cx="474665" cy="726194"/>
              </a:xfrm>
            </p:grpSpPr>
            <p:pic>
              <p:nvPicPr>
                <p:cNvPr id="29" name="Picture 10" descr="C:\Users\Consultor\Downloads\school1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6770" y="4189227"/>
                  <a:ext cx="474372" cy="471971"/>
                </a:xfrm>
                <a:prstGeom prst="rect">
                  <a:avLst/>
                </a:prstGeom>
                <a:solidFill>
                  <a:srgbClr val="FFFFFF"/>
                </a:solidFill>
                <a:extLst/>
              </p:spPr>
            </p:pic>
            <p:sp>
              <p:nvSpPr>
                <p:cNvPr id="30" name="CaixaDeTexto 29"/>
                <p:cNvSpPr txBox="1"/>
                <p:nvPr/>
              </p:nvSpPr>
              <p:spPr>
                <a:xfrm>
                  <a:off x="536477" y="4570711"/>
                  <a:ext cx="474534" cy="344710"/>
                </a:xfrm>
                <a:prstGeom prst="rect">
                  <a:avLst/>
                </a:prstGeom>
                <a:noFill/>
                <a:ln w="28575">
                  <a:noFill/>
                  <a:prstDash val="sysDash"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pt-BR" sz="2000" b="1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C2 </a:t>
                  </a:r>
                </a:p>
              </p:txBody>
            </p:sp>
          </p:grpSp>
          <p:grpSp>
            <p:nvGrpSpPr>
              <p:cNvPr id="26" name="Grupo 25"/>
              <p:cNvGrpSpPr/>
              <p:nvPr/>
            </p:nvGrpSpPr>
            <p:grpSpPr>
              <a:xfrm>
                <a:off x="5508940" y="4189227"/>
                <a:ext cx="474665" cy="726194"/>
                <a:chOff x="536477" y="4189227"/>
                <a:chExt cx="474665" cy="726194"/>
              </a:xfrm>
            </p:grpSpPr>
            <p:pic>
              <p:nvPicPr>
                <p:cNvPr id="27" name="Picture 10" descr="C:\Users\Consultor\Downloads\school1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6770" y="4189227"/>
                  <a:ext cx="474372" cy="471971"/>
                </a:xfrm>
                <a:prstGeom prst="rect">
                  <a:avLst/>
                </a:prstGeom>
                <a:solidFill>
                  <a:srgbClr val="FFFFFF"/>
                </a:solidFill>
                <a:extLst/>
              </p:spPr>
            </p:pic>
            <p:sp>
              <p:nvSpPr>
                <p:cNvPr id="28" name="CaixaDeTexto 27"/>
                <p:cNvSpPr txBox="1"/>
                <p:nvPr/>
              </p:nvSpPr>
              <p:spPr>
                <a:xfrm>
                  <a:off x="536477" y="4570711"/>
                  <a:ext cx="474534" cy="344710"/>
                </a:xfrm>
                <a:prstGeom prst="rect">
                  <a:avLst/>
                </a:prstGeom>
                <a:noFill/>
                <a:ln w="28575">
                  <a:noFill/>
                  <a:prstDash val="sysDash"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pt-BR" sz="2000" b="1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C3 </a:t>
                  </a:r>
                </a:p>
              </p:txBody>
            </p:sp>
          </p:grpSp>
        </p:grpSp>
        <p:sp>
          <p:nvSpPr>
            <p:cNvPr id="13" name="CaixaDeTexto 12"/>
            <p:cNvSpPr txBox="1"/>
            <p:nvPr/>
          </p:nvSpPr>
          <p:spPr>
            <a:xfrm>
              <a:off x="2216783" y="4813547"/>
              <a:ext cx="1048605" cy="3447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pt-BR" sz="2000" b="1" dirty="0">
                  <a:solidFill>
                    <a:schemeClr val="accent4">
                      <a:lumMod val="75000"/>
                    </a:schemeClr>
                  </a:solidFill>
                </a:rPr>
                <a:t>Meta A </a:t>
              </a:r>
            </a:p>
          </p:txBody>
        </p:sp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1227" y="4390542"/>
              <a:ext cx="488505" cy="488505"/>
            </a:xfrm>
            <a:prstGeom prst="rect">
              <a:avLst/>
            </a:prstGeom>
          </p:spPr>
        </p:pic>
        <p:sp>
          <p:nvSpPr>
            <p:cNvPr id="15" name="CaixaDeTexto 14"/>
            <p:cNvSpPr txBox="1"/>
            <p:nvPr/>
          </p:nvSpPr>
          <p:spPr>
            <a:xfrm>
              <a:off x="4077240" y="4813547"/>
              <a:ext cx="1048605" cy="3447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pt-BR" sz="2000" b="1" dirty="0">
                  <a:solidFill>
                    <a:schemeClr val="accent4">
                      <a:lumMod val="75000"/>
                    </a:schemeClr>
                  </a:solidFill>
                </a:rPr>
                <a:t>Meta B </a:t>
              </a:r>
            </a:p>
          </p:txBody>
        </p:sp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684" y="4390542"/>
              <a:ext cx="488505" cy="488505"/>
            </a:xfrm>
            <a:prstGeom prst="rect">
              <a:avLst/>
            </a:prstGeom>
          </p:spPr>
        </p:pic>
        <p:sp>
          <p:nvSpPr>
            <p:cNvPr id="17" name="CaixaDeTexto 16"/>
            <p:cNvSpPr txBox="1"/>
            <p:nvPr/>
          </p:nvSpPr>
          <p:spPr>
            <a:xfrm>
              <a:off x="5937697" y="4813547"/>
              <a:ext cx="1048605" cy="3447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pt-BR" sz="2000" b="1" dirty="0">
                  <a:solidFill>
                    <a:schemeClr val="accent4">
                      <a:lumMod val="75000"/>
                    </a:schemeClr>
                  </a:solidFill>
                </a:rPr>
                <a:t>Meta C </a:t>
              </a:r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2141" y="4390542"/>
              <a:ext cx="488505" cy="488505"/>
            </a:xfrm>
            <a:prstGeom prst="rect">
              <a:avLst/>
            </a:prstGeom>
          </p:spPr>
        </p:pic>
        <p:sp>
          <p:nvSpPr>
            <p:cNvPr id="19" name="CaixaDeTexto 18"/>
            <p:cNvSpPr txBox="1"/>
            <p:nvPr/>
          </p:nvSpPr>
          <p:spPr>
            <a:xfrm>
              <a:off x="2232635" y="4151678"/>
              <a:ext cx="1038678" cy="3447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pt-BR" sz="2000" b="1" dirty="0">
                  <a:solidFill>
                    <a:schemeClr val="accent4">
                      <a:lumMod val="75000"/>
                    </a:schemeClr>
                  </a:solidFill>
                </a:rPr>
                <a:t>DE 1</a:t>
              </a: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5951511" y="4153537"/>
              <a:ext cx="1038678" cy="3447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pt-BR" sz="2000" b="1" dirty="0">
                  <a:solidFill>
                    <a:schemeClr val="accent4">
                      <a:lumMod val="75000"/>
                    </a:schemeClr>
                  </a:solidFill>
                </a:rPr>
                <a:t>DE 3</a:t>
              </a:r>
            </a:p>
          </p:txBody>
        </p:sp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0146" y="2954490"/>
              <a:ext cx="670313" cy="670313"/>
            </a:xfrm>
            <a:prstGeom prst="rect">
              <a:avLst/>
            </a:prstGeom>
          </p:spPr>
        </p:pic>
        <p:sp>
          <p:nvSpPr>
            <p:cNvPr id="22" name="CaixaDeTexto 21"/>
            <p:cNvSpPr txBox="1"/>
            <p:nvPr/>
          </p:nvSpPr>
          <p:spPr>
            <a:xfrm>
              <a:off x="3502617" y="3561360"/>
              <a:ext cx="2207064" cy="3447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pt-BR" sz="2000" b="1" dirty="0">
                  <a:solidFill>
                    <a:schemeClr val="accent5">
                      <a:lumMod val="75000"/>
                    </a:schemeClr>
                  </a:solidFill>
                </a:rPr>
                <a:t>Meta Global</a:t>
              </a:r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3790546" y="2670418"/>
              <a:ext cx="1622503" cy="3447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pt-BR" sz="2000" b="1" dirty="0">
                  <a:solidFill>
                    <a:schemeClr val="accent5">
                      <a:lumMod val="75000"/>
                    </a:schemeClr>
                  </a:solidFill>
                </a:rPr>
                <a:t>SECRETARIA</a:t>
              </a:r>
            </a:p>
          </p:txBody>
        </p:sp>
      </p:grpSp>
      <p:sp>
        <p:nvSpPr>
          <p:cNvPr id="58" name="Retângulo 57"/>
          <p:cNvSpPr/>
          <p:nvPr userDrawn="1"/>
        </p:nvSpPr>
        <p:spPr>
          <a:xfrm rot="16200000">
            <a:off x="6073283" y="-5340757"/>
            <a:ext cx="54000" cy="12228923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6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pt-BR" sz="1800" dirty="0"/>
          </a:p>
        </p:txBody>
      </p:sp>
      <p:sp>
        <p:nvSpPr>
          <p:cNvPr id="59" name="Título 3"/>
          <p:cNvSpPr txBox="1">
            <a:spLocks/>
          </p:cNvSpPr>
          <p:nvPr userDrawn="1"/>
        </p:nvSpPr>
        <p:spPr bwMode="auto">
          <a:xfrm>
            <a:off x="470962" y="44624"/>
            <a:ext cx="8697381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/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200" b="1" dirty="0">
                <a:solidFill>
                  <a:schemeClr val="accent1"/>
                </a:solidFill>
              </a:rPr>
              <a:t>Metas das Escolas</a:t>
            </a:r>
            <a:endParaRPr lang="pt-BR" sz="2400" b="1" i="1" dirty="0">
              <a:solidFill>
                <a:schemeClr val="accent1"/>
              </a:solidFill>
            </a:endParaRPr>
          </a:p>
        </p:txBody>
      </p:sp>
      <p:sp>
        <p:nvSpPr>
          <p:cNvPr id="60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1588751" y="6615113"/>
            <a:ext cx="563035" cy="22701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1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BA1E4B0-DFBF-4614-9E69-8E4FAD4CC2E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pic>
        <p:nvPicPr>
          <p:cNvPr id="61" name="Imagem 6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230" y="0"/>
            <a:ext cx="118177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421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456664" y="1052736"/>
            <a:ext cx="11344030" cy="490109"/>
          </a:xfrm>
          <a:prstGeom prst="rect">
            <a:avLst/>
          </a:prstGeom>
          <a:noFill/>
        </p:spPr>
        <p:txBody>
          <a:bodyPr wrap="square" lIns="103163" tIns="51581" rIns="103163" bIns="51581" rtlCol="0" anchor="t">
            <a:sp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pt-BR" sz="2400" dirty="0"/>
              <a:t>Foram definidos pela Secretaria os seguintes desafios para o ano de 2018:</a:t>
            </a:r>
          </a:p>
        </p:txBody>
      </p:sp>
      <p:sp>
        <p:nvSpPr>
          <p:cNvPr id="4" name="TextBox 14"/>
          <p:cNvSpPr txBox="1"/>
          <p:nvPr userDrawn="1"/>
        </p:nvSpPr>
        <p:spPr>
          <a:xfrm>
            <a:off x="6922" y="6606435"/>
            <a:ext cx="8863951" cy="23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pt-BR" sz="1100" dirty="0">
                <a:solidFill>
                  <a:srgbClr val="000000"/>
                </a:solidFill>
              </a:rPr>
              <a:t>Fonte: Secretaria de Educação do Estado de São Paulo (SEE-SP)</a:t>
            </a:r>
          </a:p>
        </p:txBody>
      </p:sp>
      <p:sp>
        <p:nvSpPr>
          <p:cNvPr id="1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1588751" y="6615113"/>
            <a:ext cx="563035" cy="22701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1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BA1E4B0-DFBF-4614-9E69-8E4FAD4CC2E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16" name="Retângulo 15"/>
          <p:cNvSpPr/>
          <p:nvPr userDrawn="1"/>
        </p:nvSpPr>
        <p:spPr>
          <a:xfrm rot="16200000">
            <a:off x="6073283" y="-5340757"/>
            <a:ext cx="54000" cy="12228923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6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pt-BR" sz="1800" dirty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230" y="0"/>
            <a:ext cx="118177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929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456664" y="1052736"/>
            <a:ext cx="11344030" cy="916700"/>
          </a:xfrm>
          <a:prstGeom prst="rect">
            <a:avLst/>
          </a:prstGeom>
          <a:noFill/>
        </p:spPr>
        <p:txBody>
          <a:bodyPr wrap="square" lIns="103163" tIns="51581" rIns="103163" bIns="51581" rtlCol="0" anchor="t">
            <a:sp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pt-BR" sz="2400" dirty="0"/>
              <a:t>Com as metas definidas, as Escolas implementarão o Método de Melhoria de Resultados, seguindo os seguintes passos:</a:t>
            </a:r>
          </a:p>
        </p:txBody>
      </p:sp>
      <p:sp>
        <p:nvSpPr>
          <p:cNvPr id="4" name="Forma 3"/>
          <p:cNvSpPr/>
          <p:nvPr userDrawn="1"/>
        </p:nvSpPr>
        <p:spPr>
          <a:xfrm rot="3259182">
            <a:off x="3752679" y="1116627"/>
            <a:ext cx="1548000" cy="2968615"/>
          </a:xfrm>
          <a:prstGeom prst="swooshArrow">
            <a:avLst>
              <a:gd name="adj1" fmla="val 16310"/>
              <a:gd name="adj2" fmla="val 3137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5" name="Grupo 4"/>
          <p:cNvGrpSpPr/>
          <p:nvPr userDrawn="1"/>
        </p:nvGrpSpPr>
        <p:grpSpPr>
          <a:xfrm>
            <a:off x="545241" y="2348880"/>
            <a:ext cx="2500174" cy="1772772"/>
            <a:chOff x="443008" y="2564904"/>
            <a:chExt cx="2031391" cy="1772772"/>
          </a:xfrm>
        </p:grpSpPr>
        <p:sp>
          <p:nvSpPr>
            <p:cNvPr id="6" name="Retângulo de cantos arredondados 5"/>
            <p:cNvSpPr/>
            <p:nvPr/>
          </p:nvSpPr>
          <p:spPr>
            <a:xfrm>
              <a:off x="443008" y="2564904"/>
              <a:ext cx="2031391" cy="1772772"/>
            </a:xfrm>
            <a:prstGeom prst="roundRect">
              <a:avLst/>
            </a:prstGeom>
            <a:solidFill>
              <a:schemeClr val="bg1">
                <a:lumMod val="75000"/>
                <a:alpha val="20000"/>
              </a:schemeClr>
            </a:solidFill>
            <a:ln w="19050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800"/>
            </a:p>
          </p:txBody>
        </p:sp>
        <p:grpSp>
          <p:nvGrpSpPr>
            <p:cNvPr id="7" name="Grupo 6"/>
            <p:cNvGrpSpPr/>
            <p:nvPr/>
          </p:nvGrpSpPr>
          <p:grpSpPr>
            <a:xfrm>
              <a:off x="630826" y="2744436"/>
              <a:ext cx="1655754" cy="1454362"/>
              <a:chOff x="2288704" y="5298850"/>
              <a:chExt cx="1367722" cy="1240696"/>
            </a:xfrm>
          </p:grpSpPr>
          <p:pic>
            <p:nvPicPr>
              <p:cNvPr id="8" name="Imagem 7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GlowEdges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1762" y="5426600"/>
                <a:ext cx="194832" cy="194833"/>
              </a:xfrm>
              <a:prstGeom prst="rect">
                <a:avLst/>
              </a:prstGeom>
            </p:spPr>
          </p:pic>
          <p:pic>
            <p:nvPicPr>
              <p:cNvPr id="9" name="Imagem 8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bg1">
                    <a:lumMod val="5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43105" y="5584698"/>
                <a:ext cx="649439" cy="649443"/>
              </a:xfrm>
              <a:prstGeom prst="rect">
                <a:avLst/>
              </a:prstGeom>
            </p:spPr>
          </p:pic>
          <p:pic>
            <p:nvPicPr>
              <p:cNvPr id="10" name="Picture 3" descr="C:\Users\Consultor\Downloads\note (1)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GlowEdges/>
                        </a14:imgEffect>
                        <a14:imgEffect>
                          <a14:brightnessContrast bright="-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99104" y="6200949"/>
                <a:ext cx="181843" cy="1818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Imagem 10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colorTemperature colorTemp="11500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-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9892" y="5298850"/>
                <a:ext cx="155865" cy="155866"/>
              </a:xfrm>
              <a:prstGeom prst="rect">
                <a:avLst/>
              </a:prstGeom>
            </p:spPr>
          </p:pic>
          <p:pic>
            <p:nvPicPr>
              <p:cNvPr id="12" name="Imagem 11"/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-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8909" y="5426600"/>
                <a:ext cx="194832" cy="194833"/>
              </a:xfrm>
              <a:prstGeom prst="rect">
                <a:avLst/>
              </a:prstGeom>
            </p:spPr>
          </p:pic>
          <p:pic>
            <p:nvPicPr>
              <p:cNvPr id="13" name="Imagem 12"/>
              <p:cNvPicPr>
                <a:picLocks noChangeAspect="1"/>
              </p:cNvPicPr>
              <p:nvPr/>
            </p:nvPicPr>
            <p:blipFill>
              <a:blip r:embed="rId11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artisticGlowEdges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1563" y="6344713"/>
                <a:ext cx="194832" cy="194833"/>
              </a:xfrm>
              <a:prstGeom prst="rect">
                <a:avLst/>
              </a:prstGeom>
            </p:spPr>
          </p:pic>
          <p:pic>
            <p:nvPicPr>
              <p:cNvPr id="14" name="Imagem 13"/>
              <p:cNvPicPr>
                <a:picLocks noChangeAspect="1"/>
              </p:cNvPicPr>
              <p:nvPr/>
            </p:nvPicPr>
            <p:blipFill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artisticGlowEdges/>
                        </a14:imgEffect>
                        <a14:imgEffect>
                          <a14:brightnessContrast bright="-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29220" y="6207443"/>
                <a:ext cx="168854" cy="168855"/>
              </a:xfrm>
              <a:prstGeom prst="rect">
                <a:avLst/>
              </a:prstGeom>
            </p:spPr>
          </p:pic>
          <p:pic>
            <p:nvPicPr>
              <p:cNvPr id="15" name="Imagem 14"/>
              <p:cNvPicPr>
                <a:picLocks noChangeAspect="1"/>
              </p:cNvPicPr>
              <p:nvPr/>
            </p:nvPicPr>
            <p:blipFill>
              <a:blip r:embed="rId1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8704" y="5812003"/>
                <a:ext cx="194832" cy="194833"/>
              </a:xfrm>
              <a:prstGeom prst="rect">
                <a:avLst/>
              </a:prstGeom>
            </p:spPr>
          </p:pic>
          <p:pic>
            <p:nvPicPr>
              <p:cNvPr id="16" name="Imagem 15"/>
              <p:cNvPicPr>
                <a:picLocks noChangeAspect="1"/>
              </p:cNvPicPr>
              <p:nvPr/>
            </p:nvPicPr>
            <p:blipFill>
              <a:blip r:embed="rId16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rightnessContrast bright="-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87572" y="5824992"/>
                <a:ext cx="168854" cy="168855"/>
              </a:xfrm>
              <a:prstGeom prst="rect">
                <a:avLst/>
              </a:prstGeom>
            </p:spPr>
          </p:pic>
        </p:grpSp>
      </p:grpSp>
      <p:grpSp>
        <p:nvGrpSpPr>
          <p:cNvPr id="17" name="Grupo 16"/>
          <p:cNvGrpSpPr/>
          <p:nvPr userDrawn="1"/>
        </p:nvGrpSpPr>
        <p:grpSpPr>
          <a:xfrm>
            <a:off x="6318237" y="2459465"/>
            <a:ext cx="3035077" cy="1821214"/>
            <a:chOff x="3278848" y="2120439"/>
            <a:chExt cx="2466000" cy="1821214"/>
          </a:xfrm>
        </p:grpSpPr>
        <p:sp>
          <p:nvSpPr>
            <p:cNvPr id="18" name="Retângulo de cantos arredondados 17"/>
            <p:cNvSpPr/>
            <p:nvPr/>
          </p:nvSpPr>
          <p:spPr>
            <a:xfrm>
              <a:off x="3584848" y="2168881"/>
              <a:ext cx="2160000" cy="1772772"/>
            </a:xfrm>
            <a:prstGeom prst="round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/>
            <a:lstStyle/>
            <a:p>
              <a:pPr algn="ctr"/>
              <a:r>
                <a:rPr lang="pt-BR" sz="1800" b="1" dirty="0"/>
                <a:t>Quebrando o problema da escola</a:t>
              </a:r>
            </a:p>
          </p:txBody>
        </p:sp>
        <p:sp>
          <p:nvSpPr>
            <p:cNvPr id="19" name="Retângulo de cantos arredondados 18"/>
            <p:cNvSpPr/>
            <p:nvPr/>
          </p:nvSpPr>
          <p:spPr>
            <a:xfrm>
              <a:off x="4052780" y="3019617"/>
              <a:ext cx="1224136" cy="63274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800"/>
            </a:p>
          </p:txBody>
        </p:sp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1777" y="3128129"/>
              <a:ext cx="446141" cy="432000"/>
            </a:xfrm>
            <a:prstGeom prst="rect">
              <a:avLst/>
            </a:prstGeom>
          </p:spPr>
        </p:pic>
        <p:sp>
          <p:nvSpPr>
            <p:cNvPr id="21" name="Elipse 20"/>
            <p:cNvSpPr/>
            <p:nvPr/>
          </p:nvSpPr>
          <p:spPr>
            <a:xfrm>
              <a:off x="3278848" y="2120439"/>
              <a:ext cx="612000" cy="504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800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22" name="Grupo 21"/>
          <p:cNvGrpSpPr/>
          <p:nvPr userDrawn="1"/>
        </p:nvGrpSpPr>
        <p:grpSpPr>
          <a:xfrm>
            <a:off x="4656177" y="4704130"/>
            <a:ext cx="3035077" cy="1821214"/>
            <a:chOff x="2351248" y="4455714"/>
            <a:chExt cx="2466000" cy="1821214"/>
          </a:xfrm>
        </p:grpSpPr>
        <p:sp>
          <p:nvSpPr>
            <p:cNvPr id="23" name="Retângulo de cantos arredondados 22"/>
            <p:cNvSpPr/>
            <p:nvPr/>
          </p:nvSpPr>
          <p:spPr>
            <a:xfrm>
              <a:off x="2657248" y="4504156"/>
              <a:ext cx="2160000" cy="1772772"/>
            </a:xfrm>
            <a:prstGeom prst="round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/>
            <a:lstStyle/>
            <a:p>
              <a:pPr algn="ctr"/>
              <a:r>
                <a:rPr lang="pt-BR" sz="1800" b="1" dirty="0"/>
                <a:t>Identificando as causas do problema</a:t>
              </a:r>
            </a:p>
          </p:txBody>
        </p:sp>
        <p:sp>
          <p:nvSpPr>
            <p:cNvPr id="24" name="Retângulo de cantos arredondados 23"/>
            <p:cNvSpPr/>
            <p:nvPr/>
          </p:nvSpPr>
          <p:spPr>
            <a:xfrm>
              <a:off x="3125180" y="5354892"/>
              <a:ext cx="1224136" cy="63274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800"/>
            </a:p>
          </p:txBody>
        </p:sp>
        <p:sp>
          <p:nvSpPr>
            <p:cNvPr id="25" name="Elipse 24"/>
            <p:cNvSpPr/>
            <p:nvPr/>
          </p:nvSpPr>
          <p:spPr>
            <a:xfrm>
              <a:off x="2351248" y="4455714"/>
              <a:ext cx="612000" cy="504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800" b="1" dirty="0">
                  <a:solidFill>
                    <a:schemeClr val="tx1"/>
                  </a:solidFill>
                </a:rPr>
                <a:t>2</a:t>
              </a:r>
            </a:p>
          </p:txBody>
        </p:sp>
        <p:pic>
          <p:nvPicPr>
            <p:cNvPr id="26" name="Imagem 25"/>
            <p:cNvPicPr>
              <a:picLocks noChangeAspect="1"/>
            </p:cNvPicPr>
            <p:nvPr/>
          </p:nvPicPr>
          <p:blipFill>
            <a:blip r:embed="rId2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4177" y="5455265"/>
              <a:ext cx="446141" cy="432000"/>
            </a:xfrm>
            <a:prstGeom prst="rect">
              <a:avLst/>
            </a:prstGeom>
          </p:spPr>
        </p:pic>
      </p:grpSp>
      <p:grpSp>
        <p:nvGrpSpPr>
          <p:cNvPr id="27" name="Grupo 26"/>
          <p:cNvGrpSpPr/>
          <p:nvPr userDrawn="1"/>
        </p:nvGrpSpPr>
        <p:grpSpPr>
          <a:xfrm>
            <a:off x="8289812" y="4704130"/>
            <a:ext cx="3035077" cy="1821214"/>
            <a:chOff x="5365505" y="4503114"/>
            <a:chExt cx="2466000" cy="1821214"/>
          </a:xfrm>
        </p:grpSpPr>
        <p:sp>
          <p:nvSpPr>
            <p:cNvPr id="28" name="Retângulo de cantos arredondados 27"/>
            <p:cNvSpPr/>
            <p:nvPr/>
          </p:nvSpPr>
          <p:spPr>
            <a:xfrm>
              <a:off x="5671505" y="4551556"/>
              <a:ext cx="2160000" cy="1772772"/>
            </a:xfrm>
            <a:prstGeom prst="round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/>
            <a:lstStyle/>
            <a:p>
              <a:pPr algn="ctr"/>
              <a:r>
                <a:rPr lang="pt-BR" sz="1800" b="1" dirty="0"/>
                <a:t>Elaborando os planos de melhoria</a:t>
              </a:r>
            </a:p>
          </p:txBody>
        </p:sp>
        <p:sp>
          <p:nvSpPr>
            <p:cNvPr id="29" name="Retângulo de cantos arredondados 28"/>
            <p:cNvSpPr/>
            <p:nvPr/>
          </p:nvSpPr>
          <p:spPr>
            <a:xfrm>
              <a:off x="6139437" y="5402292"/>
              <a:ext cx="1224136" cy="63274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800"/>
            </a:p>
          </p:txBody>
        </p:sp>
        <p:sp>
          <p:nvSpPr>
            <p:cNvPr id="30" name="Elipse 29"/>
            <p:cNvSpPr/>
            <p:nvPr/>
          </p:nvSpPr>
          <p:spPr>
            <a:xfrm>
              <a:off x="5365505" y="4503114"/>
              <a:ext cx="612000" cy="504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800" b="1" dirty="0">
                  <a:solidFill>
                    <a:schemeClr val="tx1"/>
                  </a:solidFill>
                </a:rPr>
                <a:t>3</a:t>
              </a:r>
            </a:p>
          </p:txBody>
        </p:sp>
        <p:pic>
          <p:nvPicPr>
            <p:cNvPr id="31" name="Imagem 30"/>
            <p:cNvPicPr>
              <a:picLocks noChangeAspect="1"/>
            </p:cNvPicPr>
            <p:nvPr/>
          </p:nvPicPr>
          <p:blipFill>
            <a:blip r:embed="rId2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artisticGlowEdges/>
                      </a14:imgEffect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8434" y="5502665"/>
              <a:ext cx="446141" cy="432000"/>
            </a:xfrm>
            <a:prstGeom prst="rect">
              <a:avLst/>
            </a:prstGeom>
          </p:spPr>
        </p:pic>
      </p:grpSp>
      <p:sp>
        <p:nvSpPr>
          <p:cNvPr id="33" name="Retângulo 32"/>
          <p:cNvSpPr/>
          <p:nvPr userDrawn="1"/>
        </p:nvSpPr>
        <p:spPr>
          <a:xfrm rot="16200000">
            <a:off x="6073283" y="-5340757"/>
            <a:ext cx="54000" cy="12228923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6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pt-BR" sz="1800" dirty="0"/>
          </a:p>
        </p:txBody>
      </p:sp>
      <p:sp>
        <p:nvSpPr>
          <p:cNvPr id="34" name="Título 3"/>
          <p:cNvSpPr txBox="1">
            <a:spLocks/>
          </p:cNvSpPr>
          <p:nvPr userDrawn="1"/>
        </p:nvSpPr>
        <p:spPr bwMode="auto">
          <a:xfrm>
            <a:off x="470962" y="44624"/>
            <a:ext cx="8697381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/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200" b="1" dirty="0">
                <a:solidFill>
                  <a:schemeClr val="accent1"/>
                </a:solidFill>
              </a:rPr>
              <a:t>MMR nas</a:t>
            </a:r>
            <a:r>
              <a:rPr lang="pt-BR" sz="3200" b="1" baseline="0" dirty="0">
                <a:solidFill>
                  <a:schemeClr val="accent1"/>
                </a:solidFill>
              </a:rPr>
              <a:t> Escolas</a:t>
            </a:r>
            <a:endParaRPr lang="pt-BR" sz="2400" b="1" i="1" dirty="0">
              <a:solidFill>
                <a:schemeClr val="accent1"/>
              </a:solidFill>
            </a:endParaRPr>
          </a:p>
        </p:txBody>
      </p:sp>
      <p:sp>
        <p:nvSpPr>
          <p:cNvPr id="35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1588751" y="6615113"/>
            <a:ext cx="563035" cy="22701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1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BA1E4B0-DFBF-4614-9E69-8E4FAD4CC2E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pic>
        <p:nvPicPr>
          <p:cNvPr id="36" name="Imagem 35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230" y="0"/>
            <a:ext cx="118177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9274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456664" y="1052737"/>
            <a:ext cx="11547686" cy="1212165"/>
          </a:xfrm>
          <a:prstGeom prst="rect">
            <a:avLst/>
          </a:prstGeom>
          <a:noFill/>
        </p:spPr>
        <p:txBody>
          <a:bodyPr wrap="square" lIns="103163" tIns="51581" rIns="103163" bIns="51581" rtlCol="0" anchor="t">
            <a:spAutoFit/>
          </a:bodyPr>
          <a:lstStyle/>
          <a:p>
            <a:pPr algn="just"/>
            <a:r>
              <a:rPr lang="pt-BR" altLang="pt-BR" sz="2400" dirty="0"/>
              <a:t>Com os Planos construídos, será necessário seu acompanhamento</a:t>
            </a:r>
            <a:r>
              <a:rPr lang="pt-BR" altLang="pt-BR" sz="2400" baseline="0" dirty="0"/>
              <a:t> </a:t>
            </a:r>
            <a:r>
              <a:rPr lang="pt-BR" altLang="pt-BR" sz="2400" dirty="0"/>
              <a:t>para garantir a execução, assim como verificação dos resultados dos indicadores. Para isso, será estruturada sistemática mensal em três níveis: </a:t>
            </a:r>
          </a:p>
        </p:txBody>
      </p:sp>
      <p:grpSp>
        <p:nvGrpSpPr>
          <p:cNvPr id="4" name="Grupo 3"/>
          <p:cNvGrpSpPr/>
          <p:nvPr userDrawn="1"/>
        </p:nvGrpSpPr>
        <p:grpSpPr>
          <a:xfrm>
            <a:off x="694150" y="2204865"/>
            <a:ext cx="10803703" cy="4623591"/>
            <a:chOff x="128466" y="3125889"/>
            <a:chExt cx="8778009" cy="4623591"/>
          </a:xfrm>
        </p:grpSpPr>
        <p:sp>
          <p:nvSpPr>
            <p:cNvPr id="5" name="Retângulo 4"/>
            <p:cNvSpPr/>
            <p:nvPr/>
          </p:nvSpPr>
          <p:spPr>
            <a:xfrm>
              <a:off x="194474" y="3213480"/>
              <a:ext cx="8712001" cy="4536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3158" tIns="51579" rIns="103158" bIns="51579" rtlCol="0" anchor="t"/>
            <a:lstStyle/>
            <a:p>
              <a:pPr algn="just">
                <a:lnSpc>
                  <a:spcPct val="80000"/>
                </a:lnSpc>
              </a:pPr>
              <a:endParaRPr lang="pt-BR" sz="900" dirty="0">
                <a:cs typeface="Helvetica Light"/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26557" y="3125889"/>
              <a:ext cx="7390500" cy="302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3158" tIns="51579" rIns="103158" bIns="51579" rtlCol="0" anchor="t"/>
            <a:lstStyle/>
            <a:p>
              <a:pPr algn="just">
                <a:lnSpc>
                  <a:spcPct val="80000"/>
                </a:lnSpc>
              </a:pPr>
              <a:endParaRPr lang="pt-BR" sz="1400" dirty="0">
                <a:cs typeface="Helvetica Light"/>
              </a:endParaRPr>
            </a:p>
          </p:txBody>
        </p:sp>
        <p:pic>
          <p:nvPicPr>
            <p:cNvPr id="7" name="Picture 6" descr="traffic Light ico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3103" y="6514700"/>
              <a:ext cx="539033" cy="597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aixaDeTexto 7"/>
            <p:cNvSpPr txBox="1"/>
            <p:nvPr/>
          </p:nvSpPr>
          <p:spPr>
            <a:xfrm>
              <a:off x="4202080" y="7170293"/>
              <a:ext cx="1715900" cy="331279"/>
            </a:xfrm>
            <a:prstGeom prst="rect">
              <a:avLst/>
            </a:prstGeom>
            <a:noFill/>
          </p:spPr>
          <p:txBody>
            <a:bodyPr wrap="square" lIns="103158" tIns="51579" rIns="103158" bIns="51579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pt-BR" sz="1800" b="1" dirty="0">
                  <a:solidFill>
                    <a:srgbClr val="000000"/>
                  </a:solidFill>
                </a:rPr>
                <a:t>RESULTADO</a:t>
              </a:r>
            </a:p>
          </p:txBody>
        </p:sp>
        <p:pic>
          <p:nvPicPr>
            <p:cNvPr id="9" name="Picture 6" descr="traffic Light ico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7679" y="5075750"/>
              <a:ext cx="539033" cy="597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CaixaDeTexto 9"/>
            <p:cNvSpPr txBox="1"/>
            <p:nvPr/>
          </p:nvSpPr>
          <p:spPr>
            <a:xfrm>
              <a:off x="3841645" y="5731342"/>
              <a:ext cx="1715900" cy="331279"/>
            </a:xfrm>
            <a:prstGeom prst="rect">
              <a:avLst/>
            </a:prstGeom>
            <a:noFill/>
          </p:spPr>
          <p:txBody>
            <a:bodyPr wrap="square" lIns="103158" tIns="51579" rIns="103158" bIns="51579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pt-BR" sz="1800" b="1" dirty="0">
                  <a:solidFill>
                    <a:srgbClr val="000000"/>
                  </a:solidFill>
                </a:rPr>
                <a:t>RESULTADO</a:t>
              </a:r>
            </a:p>
          </p:txBody>
        </p:sp>
        <p:cxnSp>
          <p:nvCxnSpPr>
            <p:cNvPr id="11" name="AutoShape 456"/>
            <p:cNvCxnSpPr>
              <a:cxnSpLocks noChangeShapeType="1"/>
            </p:cNvCxnSpPr>
            <p:nvPr/>
          </p:nvCxnSpPr>
          <p:spPr bwMode="auto">
            <a:xfrm flipH="1" flipV="1">
              <a:off x="5118389" y="5586160"/>
              <a:ext cx="77390" cy="630556"/>
            </a:xfrm>
            <a:prstGeom prst="curvedConnector3">
              <a:avLst>
                <a:gd name="adj1" fmla="val -320000"/>
              </a:avLst>
            </a:prstGeom>
            <a:noFill/>
            <a:ln w="15875">
              <a:solidFill>
                <a:schemeClr val="bg1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456"/>
            <p:cNvCxnSpPr>
              <a:cxnSpLocks noChangeShapeType="1"/>
            </p:cNvCxnSpPr>
            <p:nvPr/>
          </p:nvCxnSpPr>
          <p:spPr bwMode="auto">
            <a:xfrm flipH="1" flipV="1">
              <a:off x="4616407" y="4018650"/>
              <a:ext cx="77390" cy="630556"/>
            </a:xfrm>
            <a:prstGeom prst="curvedConnector3">
              <a:avLst>
                <a:gd name="adj1" fmla="val -320000"/>
              </a:avLst>
            </a:prstGeom>
            <a:noFill/>
            <a:ln w="15875">
              <a:solidFill>
                <a:schemeClr val="bg1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3" name="Picture 6" descr="traffic Light ico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0747" y="3537679"/>
              <a:ext cx="539033" cy="597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CaixaDeTexto 13"/>
            <p:cNvSpPr txBox="1"/>
            <p:nvPr/>
          </p:nvSpPr>
          <p:spPr>
            <a:xfrm>
              <a:off x="3324710" y="4193272"/>
              <a:ext cx="1715900" cy="331279"/>
            </a:xfrm>
            <a:prstGeom prst="rect">
              <a:avLst/>
            </a:prstGeom>
            <a:noFill/>
          </p:spPr>
          <p:txBody>
            <a:bodyPr wrap="square" lIns="103158" tIns="51579" rIns="103158" bIns="51579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pt-BR" sz="1800" b="1" dirty="0">
                  <a:solidFill>
                    <a:srgbClr val="000000"/>
                  </a:solidFill>
                </a:rPr>
                <a:t>RESULTADO</a:t>
              </a: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129556" y="5265082"/>
              <a:ext cx="1423815" cy="602763"/>
            </a:xfrm>
            <a:prstGeom prst="rect">
              <a:avLst/>
            </a:prstGeom>
            <a:noFill/>
          </p:spPr>
          <p:txBody>
            <a:bodyPr wrap="square" lIns="103158" tIns="51579" rIns="103158" bIns="51579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pt-BR" sz="2000" b="1" dirty="0">
                  <a:solidFill>
                    <a:srgbClr val="000000"/>
                  </a:solidFill>
                </a:rPr>
                <a:t>Diretoria de Ensino</a:t>
              </a: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194506" y="6756057"/>
              <a:ext cx="1209415" cy="356542"/>
            </a:xfrm>
            <a:prstGeom prst="rect">
              <a:avLst/>
            </a:prstGeom>
            <a:noFill/>
          </p:spPr>
          <p:txBody>
            <a:bodyPr wrap="square" lIns="103158" tIns="51579" rIns="103158" bIns="51579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pt-BR" sz="2000" b="1" dirty="0">
                  <a:solidFill>
                    <a:srgbClr val="000000"/>
                  </a:solidFill>
                </a:rPr>
                <a:t>Escolas</a:t>
              </a: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128466" y="3785067"/>
              <a:ext cx="1785495" cy="602763"/>
            </a:xfrm>
            <a:prstGeom prst="rect">
              <a:avLst/>
            </a:prstGeom>
            <a:noFill/>
          </p:spPr>
          <p:txBody>
            <a:bodyPr wrap="square" lIns="103158" tIns="51579" rIns="103158" bIns="51579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pt-BR" sz="2000" b="1" dirty="0">
                  <a:solidFill>
                    <a:srgbClr val="000000"/>
                  </a:solidFill>
                </a:rPr>
                <a:t>Secretaria da Educação</a:t>
              </a:r>
            </a:p>
          </p:txBody>
        </p:sp>
        <p:pic>
          <p:nvPicPr>
            <p:cNvPr id="21" name="Picture 2" descr="C:\Users\Consultor\Downloads\buildings5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7885" y="5281226"/>
              <a:ext cx="805379" cy="892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2" name="Conector angulado 369"/>
            <p:cNvCxnSpPr>
              <a:cxnSpLocks noChangeShapeType="1"/>
            </p:cNvCxnSpPr>
            <p:nvPr/>
          </p:nvCxnSpPr>
          <p:spPr bwMode="auto">
            <a:xfrm rot="16200000" flipH="1">
              <a:off x="1630226" y="6646963"/>
              <a:ext cx="790111" cy="10531"/>
            </a:xfrm>
            <a:prstGeom prst="bentConnector3">
              <a:avLst>
                <a:gd name="adj1" fmla="val 50000"/>
              </a:avLst>
            </a:prstGeom>
            <a:noFill/>
            <a:ln w="38100" algn="ctr">
              <a:solidFill>
                <a:sysClr val="window" lastClr="FFFFFF">
                  <a:lumMod val="75000"/>
                </a:sys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Conector angulado 371"/>
            <p:cNvCxnSpPr>
              <a:cxnSpLocks noChangeShapeType="1"/>
            </p:cNvCxnSpPr>
            <p:nvPr/>
          </p:nvCxnSpPr>
          <p:spPr bwMode="auto">
            <a:xfrm rot="5400000">
              <a:off x="1371592" y="6398859"/>
              <a:ext cx="790111" cy="506739"/>
            </a:xfrm>
            <a:prstGeom prst="bentConnector3">
              <a:avLst>
                <a:gd name="adj1" fmla="val 50000"/>
              </a:avLst>
            </a:prstGeom>
            <a:noFill/>
            <a:ln w="38100" algn="ctr">
              <a:solidFill>
                <a:sysClr val="window" lastClr="FFFFFF">
                  <a:lumMod val="75000"/>
                </a:sys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Conector angulado 369"/>
            <p:cNvCxnSpPr>
              <a:cxnSpLocks noChangeShapeType="1"/>
            </p:cNvCxnSpPr>
            <p:nvPr/>
          </p:nvCxnSpPr>
          <p:spPr bwMode="auto">
            <a:xfrm rot="16200000" flipH="1">
              <a:off x="1887735" y="6389453"/>
              <a:ext cx="790111" cy="525547"/>
            </a:xfrm>
            <a:prstGeom prst="bentConnector3">
              <a:avLst>
                <a:gd name="adj1" fmla="val 50000"/>
              </a:avLst>
            </a:prstGeom>
            <a:noFill/>
            <a:ln w="38100" algn="ctr">
              <a:solidFill>
                <a:sysClr val="window" lastClr="FFFFFF">
                  <a:lumMod val="75000"/>
                </a:sys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5" name="Picture 10" descr="C:\Users\Consultor\Downloads\school1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168" y="7047284"/>
              <a:ext cx="476223" cy="558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0" descr="C:\Users\Consultor\Downloads\school1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2435" y="7047284"/>
              <a:ext cx="476223" cy="558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0" descr="C:\Users\Consultor\Downloads\school1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7451" y="7047284"/>
              <a:ext cx="476223" cy="558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8" name="Conector angulado 371"/>
            <p:cNvCxnSpPr>
              <a:cxnSpLocks noChangeShapeType="1"/>
            </p:cNvCxnSpPr>
            <p:nvPr/>
          </p:nvCxnSpPr>
          <p:spPr bwMode="auto">
            <a:xfrm rot="16200000" flipH="1">
              <a:off x="2885312" y="4589568"/>
              <a:ext cx="540000" cy="810416"/>
            </a:xfrm>
            <a:prstGeom prst="bentConnector3">
              <a:avLst>
                <a:gd name="adj1" fmla="val 47500"/>
              </a:avLst>
            </a:prstGeom>
            <a:noFill/>
            <a:ln w="38100" algn="ctr">
              <a:solidFill>
                <a:sysClr val="window" lastClr="FFFFFF">
                  <a:lumMod val="75000"/>
                </a:sys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9" name="Picture 2" descr="C:\Users\Consultor\Downloads\building104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2355" y="3449645"/>
              <a:ext cx="1149779" cy="1273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0" name="Conector reto 29"/>
            <p:cNvCxnSpPr/>
            <p:nvPr/>
          </p:nvCxnSpPr>
          <p:spPr>
            <a:xfrm>
              <a:off x="624349" y="4664934"/>
              <a:ext cx="4007332" cy="0"/>
            </a:xfrm>
            <a:prstGeom prst="line">
              <a:avLst/>
            </a:prstGeom>
            <a:ln w="19050">
              <a:solidFill>
                <a:schemeClr val="tx1">
                  <a:lumMod val="50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to 30"/>
            <p:cNvCxnSpPr/>
            <p:nvPr/>
          </p:nvCxnSpPr>
          <p:spPr>
            <a:xfrm>
              <a:off x="639690" y="6221818"/>
              <a:ext cx="4442928" cy="0"/>
            </a:xfrm>
            <a:prstGeom prst="line">
              <a:avLst/>
            </a:prstGeom>
            <a:ln w="19050">
              <a:solidFill>
                <a:schemeClr val="tx1">
                  <a:lumMod val="50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/>
            <p:cNvCxnSpPr/>
            <p:nvPr/>
          </p:nvCxnSpPr>
          <p:spPr>
            <a:xfrm>
              <a:off x="601307" y="7637283"/>
              <a:ext cx="4946462" cy="0"/>
            </a:xfrm>
            <a:prstGeom prst="line">
              <a:avLst/>
            </a:prstGeom>
            <a:ln w="19050">
              <a:solidFill>
                <a:schemeClr val="tx1">
                  <a:lumMod val="50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Picture 2" descr="C:\Users\Consultor\Downloads\buildings5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7324" y="5277360"/>
              <a:ext cx="805379" cy="892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4" name="Conector angulado 371"/>
            <p:cNvCxnSpPr>
              <a:cxnSpLocks noChangeShapeType="1"/>
              <a:stCxn id="29" idx="2"/>
              <a:endCxn id="33" idx="0"/>
            </p:cNvCxnSpPr>
            <p:nvPr/>
          </p:nvCxnSpPr>
          <p:spPr bwMode="auto">
            <a:xfrm rot="5400000">
              <a:off x="2101570" y="4641690"/>
              <a:ext cx="554114" cy="717227"/>
            </a:xfrm>
            <a:prstGeom prst="bentConnector3">
              <a:avLst>
                <a:gd name="adj1" fmla="val 47574"/>
              </a:avLst>
            </a:prstGeom>
            <a:noFill/>
            <a:ln w="38100" algn="ctr">
              <a:solidFill>
                <a:sysClr val="window" lastClr="FFFFFF">
                  <a:lumMod val="75000"/>
                </a:sys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Conector angulado 369"/>
            <p:cNvCxnSpPr>
              <a:cxnSpLocks noChangeShapeType="1"/>
            </p:cNvCxnSpPr>
            <p:nvPr/>
          </p:nvCxnSpPr>
          <p:spPr bwMode="auto">
            <a:xfrm rot="16200000" flipH="1">
              <a:off x="3198683" y="6659754"/>
              <a:ext cx="790111" cy="10531"/>
            </a:xfrm>
            <a:prstGeom prst="bentConnector3">
              <a:avLst>
                <a:gd name="adj1" fmla="val 50000"/>
              </a:avLst>
            </a:prstGeom>
            <a:noFill/>
            <a:ln w="38100" algn="ctr">
              <a:solidFill>
                <a:sysClr val="window" lastClr="FFFFFF">
                  <a:lumMod val="75000"/>
                </a:sys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Conector angulado 371"/>
            <p:cNvCxnSpPr>
              <a:cxnSpLocks noChangeShapeType="1"/>
            </p:cNvCxnSpPr>
            <p:nvPr/>
          </p:nvCxnSpPr>
          <p:spPr bwMode="auto">
            <a:xfrm rot="5400000">
              <a:off x="2940049" y="6411650"/>
              <a:ext cx="790111" cy="506739"/>
            </a:xfrm>
            <a:prstGeom prst="bentConnector3">
              <a:avLst>
                <a:gd name="adj1" fmla="val 50000"/>
              </a:avLst>
            </a:prstGeom>
            <a:noFill/>
            <a:ln w="38100" algn="ctr">
              <a:solidFill>
                <a:sysClr val="window" lastClr="FFFFFF">
                  <a:lumMod val="75000"/>
                </a:sys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Conector angulado 369"/>
            <p:cNvCxnSpPr>
              <a:cxnSpLocks noChangeShapeType="1"/>
            </p:cNvCxnSpPr>
            <p:nvPr/>
          </p:nvCxnSpPr>
          <p:spPr bwMode="auto">
            <a:xfrm rot="16200000" flipH="1">
              <a:off x="3456191" y="6402244"/>
              <a:ext cx="790111" cy="525547"/>
            </a:xfrm>
            <a:prstGeom prst="bentConnector3">
              <a:avLst>
                <a:gd name="adj1" fmla="val 50000"/>
              </a:avLst>
            </a:prstGeom>
            <a:noFill/>
            <a:ln w="38100" algn="ctr">
              <a:solidFill>
                <a:sysClr val="window" lastClr="FFFFFF">
                  <a:lumMod val="75000"/>
                </a:sys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38" name="Picture 10" descr="C:\Users\Consultor\Downloads\school1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623" y="7060074"/>
              <a:ext cx="476223" cy="558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0" descr="C:\Users\Consultor\Downloads\school1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892" y="7060074"/>
              <a:ext cx="476223" cy="558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0" descr="C:\Users\Consultor\Downloads\school1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5909" y="7060074"/>
              <a:ext cx="476223" cy="558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Retângulo 41"/>
          <p:cNvSpPr/>
          <p:nvPr userDrawn="1"/>
        </p:nvSpPr>
        <p:spPr>
          <a:xfrm rot="16200000">
            <a:off x="6073283" y="-5340757"/>
            <a:ext cx="54000" cy="12228923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6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pt-BR" sz="1800" dirty="0"/>
          </a:p>
        </p:txBody>
      </p:sp>
      <p:sp>
        <p:nvSpPr>
          <p:cNvPr id="43" name="Título 3"/>
          <p:cNvSpPr txBox="1">
            <a:spLocks/>
          </p:cNvSpPr>
          <p:nvPr userDrawn="1"/>
        </p:nvSpPr>
        <p:spPr bwMode="auto">
          <a:xfrm>
            <a:off x="470962" y="44624"/>
            <a:ext cx="8697381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/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200" b="1" dirty="0">
                <a:solidFill>
                  <a:schemeClr val="accent1"/>
                </a:solidFill>
              </a:rPr>
              <a:t>Acompanhando os planos e resultados</a:t>
            </a:r>
            <a:endParaRPr lang="pt-BR" sz="2400" b="1" i="1" dirty="0">
              <a:solidFill>
                <a:schemeClr val="accent1"/>
              </a:solidFill>
            </a:endParaRPr>
          </a:p>
        </p:txBody>
      </p:sp>
      <p:sp>
        <p:nvSpPr>
          <p:cNvPr id="4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1588751" y="6615113"/>
            <a:ext cx="563035" cy="22701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1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BA1E4B0-DFBF-4614-9E69-8E4FAD4CC2E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45" name="CaixaDeTexto 44"/>
          <p:cNvSpPr txBox="1"/>
          <p:nvPr userDrawn="1"/>
        </p:nvSpPr>
        <p:spPr>
          <a:xfrm>
            <a:off x="7704058" y="2471406"/>
            <a:ext cx="3746981" cy="1296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>
            <a:defPPr>
              <a:defRPr lang="en-US"/>
            </a:defPPr>
            <a:lvl1pPr algn="ctr" eaLnBrk="1" hangingPunct="1">
              <a:defRPr sz="2000" b="1">
                <a:solidFill>
                  <a:schemeClr val="bg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pt-BR" sz="1800" dirty="0"/>
              <a:t>REUNIÃO NÍVEL 1</a:t>
            </a:r>
          </a:p>
          <a:p>
            <a:pPr>
              <a:lnSpc>
                <a:spcPct val="80000"/>
              </a:lnSpc>
            </a:pPr>
            <a:r>
              <a:rPr lang="pt-BR" sz="1800" b="0" dirty="0"/>
              <a:t>A DE apresenta seus resultados e ações e a SEE define ações de apoio</a:t>
            </a:r>
          </a:p>
        </p:txBody>
      </p:sp>
      <p:sp>
        <p:nvSpPr>
          <p:cNvPr id="46" name="CaixaDeTexto 45"/>
          <p:cNvSpPr txBox="1"/>
          <p:nvPr userDrawn="1"/>
        </p:nvSpPr>
        <p:spPr>
          <a:xfrm>
            <a:off x="7699870" y="3958387"/>
            <a:ext cx="3746981" cy="1296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6" tIns="45718" rIns="91436" bIns="45718" anchor="ctr"/>
          <a:lstStyle>
            <a:defPPr>
              <a:defRPr lang="en-US"/>
            </a:defPPr>
            <a:lvl1pPr algn="ctr" eaLnBrk="1" hangingPunct="1">
              <a:defRPr sz="2000" b="1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pt-BR" sz="1800" dirty="0">
                <a:solidFill>
                  <a:schemeClr val="bg1"/>
                </a:solidFill>
              </a:rPr>
              <a:t>REUNIÃO NÍVEL 2</a:t>
            </a:r>
          </a:p>
          <a:p>
            <a:pPr>
              <a:lnSpc>
                <a:spcPct val="80000"/>
              </a:lnSpc>
            </a:pPr>
            <a:r>
              <a:rPr lang="pt-BR" sz="1800" b="0" dirty="0">
                <a:solidFill>
                  <a:schemeClr val="bg1"/>
                </a:solidFill>
              </a:rPr>
              <a:t>As escolas  apresentam seus resultados e ações e a DE define outras ações</a:t>
            </a:r>
          </a:p>
        </p:txBody>
      </p:sp>
      <p:sp>
        <p:nvSpPr>
          <p:cNvPr id="47" name="CaixaDeTexto 46"/>
          <p:cNvSpPr txBox="1"/>
          <p:nvPr userDrawn="1"/>
        </p:nvSpPr>
        <p:spPr>
          <a:xfrm>
            <a:off x="7691254" y="5445368"/>
            <a:ext cx="3746981" cy="12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6" tIns="45718" rIns="91436" bIns="45718" anchor="ctr"/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bg1"/>
                </a:solidFill>
              </a:defRPr>
            </a:lvl1pPr>
          </a:lstStyle>
          <a:p>
            <a:pPr>
              <a:lnSpc>
                <a:spcPct val="80000"/>
              </a:lnSpc>
            </a:pPr>
            <a:r>
              <a:rPr lang="pt-BR" sz="1800" dirty="0"/>
              <a:t>REUNIÃO NÍVEL 3</a:t>
            </a:r>
          </a:p>
          <a:p>
            <a:pPr>
              <a:lnSpc>
                <a:spcPct val="80000"/>
              </a:lnSpc>
            </a:pPr>
            <a:r>
              <a:rPr lang="pt-BR" sz="1800" b="0" dirty="0"/>
              <a:t>As escolas  analisam seus resultados e propõem novas ações</a:t>
            </a:r>
          </a:p>
        </p:txBody>
      </p:sp>
      <p:pic>
        <p:nvPicPr>
          <p:cNvPr id="48" name="Imagem 4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230" y="0"/>
            <a:ext cx="118177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9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 userDrawn="1"/>
        </p:nvSpPr>
        <p:spPr>
          <a:xfrm>
            <a:off x="1177300" y="4869160"/>
            <a:ext cx="9837401" cy="165618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>
              <a:spcAft>
                <a:spcPts val="600"/>
              </a:spcAft>
            </a:pPr>
            <a:r>
              <a:rPr lang="pt-BR" sz="1800" b="1" dirty="0">
                <a:solidFill>
                  <a:schemeClr val="tx1">
                    <a:lumMod val="50000"/>
                  </a:schemeClr>
                </a:solidFill>
              </a:rPr>
              <a:t>Equipe de trabalho: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>
                    <a:lumMod val="50000"/>
                  </a:schemeClr>
                </a:solidFill>
              </a:rPr>
              <a:t>6 a 10 representantes da Comunidade Escolar (pais/responsáveis, alunos, professores, professor coordenador, funcionários da escola).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>
                    <a:lumMod val="50000"/>
                  </a:schemeClr>
                </a:solidFill>
              </a:rPr>
              <a:t>A equipe será definida após a etapa “Quebrando o problema”, quando serão definidos os problemas prioritários da escola.</a:t>
            </a:r>
          </a:p>
        </p:txBody>
      </p:sp>
      <p:sp>
        <p:nvSpPr>
          <p:cNvPr id="5" name="Título 3"/>
          <p:cNvSpPr txBox="1">
            <a:spLocks/>
          </p:cNvSpPr>
          <p:nvPr userDrawn="1"/>
        </p:nvSpPr>
        <p:spPr bwMode="auto">
          <a:xfrm>
            <a:off x="470962" y="44624"/>
            <a:ext cx="8697381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/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200" b="1" dirty="0">
                <a:solidFill>
                  <a:schemeClr val="accent1"/>
                </a:solidFill>
              </a:rPr>
              <a:t>Próximos passos</a:t>
            </a:r>
            <a:endParaRPr lang="pt-BR" sz="2400" b="1" i="1" dirty="0">
              <a:solidFill>
                <a:schemeClr val="accent1"/>
              </a:solidFill>
            </a:endParaRPr>
          </a:p>
        </p:txBody>
      </p:sp>
      <p:sp>
        <p:nvSpPr>
          <p:cNvPr id="7" name="Retângulo 6"/>
          <p:cNvSpPr/>
          <p:nvPr userDrawn="1"/>
        </p:nvSpPr>
        <p:spPr>
          <a:xfrm rot="16200000">
            <a:off x="6073283" y="-5340757"/>
            <a:ext cx="54000" cy="12228923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6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pt-BR" sz="1800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1588751" y="6615113"/>
            <a:ext cx="563035" cy="22701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1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BA1E4B0-DFBF-4614-9E69-8E4FAD4CC2E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230" y="0"/>
            <a:ext cx="118177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5564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bg>
      <p:bgPr>
        <a:gradFill>
          <a:gsLst>
            <a:gs pos="0">
              <a:schemeClr val="accent1"/>
            </a:gs>
            <a:gs pos="44000">
              <a:schemeClr val="accent1">
                <a:lumMod val="75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>
          <a:xfrm>
            <a:off x="3008052" y="43200"/>
            <a:ext cx="9203089" cy="894744"/>
          </a:xfrm>
          <a:prstGeom prst="rect">
            <a:avLst/>
          </a:prstGeom>
        </p:spPr>
        <p:txBody>
          <a:bodyPr vert="horz" lIns="91436" tIns="45718" rIns="91436" bIns="45718" anchor="ctr"/>
          <a:lstStyle>
            <a:lvl1pPr algn="ctr">
              <a:defRPr sz="3200" b="1">
                <a:solidFill>
                  <a:schemeClr val="bg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pt-BR" dirty="0"/>
              <a:t>Click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edit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010149" y="1340768"/>
            <a:ext cx="7174417" cy="5256584"/>
          </a:xfrm>
          <a:prstGeom prst="rect">
            <a:avLst/>
          </a:prstGeom>
        </p:spPr>
        <p:txBody>
          <a:bodyPr vert="horz" lIns="91436" tIns="45718" rIns="91436" bIns="45718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None/>
              <a:defRPr lang="pt-BR" sz="2400" b="1" kern="1200" noProof="0" dirty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None/>
              <a:defRPr sz="2400" b="0">
                <a:solidFill>
                  <a:schemeClr val="bg1"/>
                </a:solidFill>
                <a:effectLst/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None/>
              <a:defRPr lang="pt-BR" sz="2400" b="0" kern="1200" noProof="0" dirty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3pPr>
            <a:lvl4pPr marL="0" indent="0" defTabSz="84134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/>
              <a:defRPr lang="pt-BR" sz="2400" b="0" kern="1200" noProof="0" dirty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4pPr>
            <a:lvl5pPr marL="446068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/>
              <a:defRPr sz="1800" b="0">
                <a:solidFill>
                  <a:schemeClr val="bg1"/>
                </a:solidFill>
                <a:effectLst/>
                <a:latin typeface="+mj-lt"/>
              </a:defRPr>
            </a:lvl5pPr>
            <a:lvl6pPr marL="446068" marR="0" indent="0" algn="l" defTabSz="45718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600" b="0">
                <a:solidFill>
                  <a:schemeClr val="bg1"/>
                </a:solidFill>
                <a:effectLst/>
                <a:latin typeface="+mj-lt"/>
              </a:defRPr>
            </a:lvl6pPr>
          </a:lstStyle>
          <a:p>
            <a:pPr lvl="0"/>
            <a:r>
              <a:rPr lang="pt-BR" noProof="0" dirty="0"/>
              <a:t>Click </a:t>
            </a:r>
            <a:r>
              <a:rPr lang="pt-BR" noProof="0" dirty="0" err="1"/>
              <a:t>to</a:t>
            </a:r>
            <a:r>
              <a:rPr lang="pt-BR" noProof="0" dirty="0"/>
              <a:t> </a:t>
            </a:r>
            <a:r>
              <a:rPr lang="pt-BR" noProof="0" dirty="0" err="1"/>
              <a:t>edit</a:t>
            </a:r>
            <a:r>
              <a:rPr lang="pt-BR" noProof="0" dirty="0"/>
              <a:t> Master </a:t>
            </a:r>
            <a:r>
              <a:rPr lang="pt-BR" noProof="0" dirty="0" err="1"/>
              <a:t>text</a:t>
            </a:r>
            <a:r>
              <a:rPr lang="pt-BR" noProof="0" dirty="0"/>
              <a:t> </a:t>
            </a:r>
            <a:r>
              <a:rPr lang="pt-BR" noProof="0" dirty="0" err="1"/>
              <a:t>styles</a:t>
            </a:r>
            <a:endParaRPr lang="pt-BR" noProof="0" dirty="0"/>
          </a:p>
          <a:p>
            <a:pPr lvl="1"/>
            <a:r>
              <a:rPr lang="pt-BR" noProof="0" dirty="0" err="1"/>
              <a:t>Second</a:t>
            </a:r>
            <a:r>
              <a:rPr lang="pt-BR" noProof="0" dirty="0"/>
              <a:t> </a:t>
            </a:r>
            <a:r>
              <a:rPr lang="pt-BR" noProof="0" dirty="0" err="1"/>
              <a:t>level</a:t>
            </a:r>
            <a:endParaRPr lang="pt-BR" noProof="0" dirty="0"/>
          </a:p>
          <a:p>
            <a:pPr lvl="1"/>
            <a:r>
              <a:rPr lang="pt-BR" noProof="0" dirty="0" err="1"/>
              <a:t>Third</a:t>
            </a:r>
            <a:r>
              <a:rPr lang="pt-BR" noProof="0" dirty="0"/>
              <a:t> </a:t>
            </a:r>
            <a:r>
              <a:rPr lang="pt-BR" noProof="0" dirty="0" err="1"/>
              <a:t>level</a:t>
            </a:r>
            <a:endParaRPr lang="pt-BR" noProof="0" dirty="0"/>
          </a:p>
          <a:p>
            <a:pPr lvl="3"/>
            <a:r>
              <a:rPr lang="pt-BR" noProof="0" dirty="0" err="1"/>
              <a:t>Fourth</a:t>
            </a:r>
            <a:r>
              <a:rPr lang="pt-BR" noProof="0" dirty="0"/>
              <a:t> </a:t>
            </a:r>
            <a:r>
              <a:rPr lang="pt-BR" noProof="0" dirty="0" err="1"/>
              <a:t>level</a:t>
            </a:r>
            <a:endParaRPr lang="pt-BR" noProof="0" dirty="0"/>
          </a:p>
          <a:p>
            <a:pPr lvl="4"/>
            <a:r>
              <a:rPr lang="pt-BR" noProof="0" dirty="0" err="1"/>
              <a:t>Fifth</a:t>
            </a:r>
            <a:r>
              <a:rPr lang="pt-BR" noProof="0" dirty="0"/>
              <a:t> </a:t>
            </a:r>
            <a:r>
              <a:rPr lang="pt-BR" noProof="0" dirty="0" err="1"/>
              <a:t>level</a:t>
            </a:r>
            <a:endParaRPr lang="pt-BR" noProof="0" dirty="0"/>
          </a:p>
          <a:p>
            <a:pPr lvl="5"/>
            <a:r>
              <a:rPr lang="pt-BR" noProof="0" dirty="0" err="1"/>
              <a:t>Fifth</a:t>
            </a:r>
            <a:r>
              <a:rPr lang="pt-BR" noProof="0" dirty="0"/>
              <a:t> </a:t>
            </a:r>
            <a:r>
              <a:rPr lang="pt-BR" noProof="0" dirty="0" err="1"/>
              <a:t>level</a:t>
            </a:r>
            <a:endParaRPr lang="pt-BR" noProof="0" dirty="0"/>
          </a:p>
          <a:p>
            <a:pPr lvl="5"/>
            <a:endParaRPr lang="pt-BR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8"/>
          <a:stretch/>
        </p:blipFill>
        <p:spPr bwMode="auto">
          <a:xfrm>
            <a:off x="4" y="636591"/>
            <a:ext cx="2805296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973" y1="45229" x2="6927" y2="74427"/>
                        <a14:foregroundMark x1="30551" y1="67557" x2="30728" y2="86641"/>
                        <a14:foregroundMark x1="50622" y1="71374" x2="51332" y2="83969"/>
                        <a14:foregroundMark x1="76909" y1="47710" x2="76199" y2="62786"/>
                        <a14:foregroundMark x1="76021" y1="14695" x2="76732" y2="21756"/>
                        <a14:foregroundMark x1="70515" y1="2863" x2="74245" y2="3626"/>
                        <a14:foregroundMark x1="87034" y1="14122" x2="86679" y2="20992"/>
                        <a14:foregroundMark x1="61279" y1="8588" x2="56661" y2="8779"/>
                        <a14:foregroundMark x1="44050" y1="10496" x2="41030" y2="9733"/>
                        <a14:foregroundMark x1="24334" y1="8779" x2="21492" y2="8779"/>
                        <a14:foregroundMark x1="11012" y1="9733" x2="8348" y2="9733"/>
                        <a14:foregroundMark x1="48845" y1="44084" x2="48845" y2="41985"/>
                        <a14:foregroundMark x1="43339" y1="41031" x2="40497" y2="41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05" y="2730259"/>
            <a:ext cx="1847999" cy="139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2642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udocomfaix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69666" y="43200"/>
            <a:ext cx="9481845" cy="424800"/>
          </a:xfrm>
          <a:prstGeom prst="rect">
            <a:avLst/>
          </a:prstGeom>
        </p:spPr>
        <p:txBody>
          <a:bodyPr vert="horz" lIns="91436" tIns="45718" rIns="91436" bIns="45718"/>
          <a:lstStyle>
            <a:lvl1pPr algn="l">
              <a:defRPr sz="3200" b="1" cap="none" baseline="0">
                <a:solidFill>
                  <a:schemeClr val="accent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</a:lstStyle>
          <a:p>
            <a:r>
              <a:rPr lang="pt-BR" noProof="0" dirty="0"/>
              <a:t>Edite o título do Slide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36546" y="1270921"/>
            <a:ext cx="11125909" cy="5038403"/>
          </a:xfrm>
          <a:prstGeom prst="rect">
            <a:avLst/>
          </a:prstGeom>
        </p:spPr>
        <p:txBody>
          <a:bodyPr vert="horz" lIns="91436" tIns="45718" rIns="91436" bIns="45718"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None/>
              <a:defRPr sz="2200" b="0">
                <a:solidFill>
                  <a:schemeClr val="tx1"/>
                </a:solidFill>
                <a:latin typeface="+mj-lt"/>
              </a:defRPr>
            </a:lvl1pPr>
            <a:lvl2pPr marL="358759" indent="0">
              <a:lnSpc>
                <a:spcPts val="24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  <a:latin typeface="+mj-lt"/>
              </a:defRPr>
            </a:lvl2pPr>
            <a:lvl3pPr marL="358759" indent="0">
              <a:lnSpc>
                <a:spcPts val="24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3pPr>
            <a:lvl4pPr marL="358759" indent="0">
              <a:lnSpc>
                <a:spcPts val="24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  <a:latin typeface="+mj-lt"/>
              </a:defRPr>
            </a:lvl4pPr>
            <a:lvl5pPr marL="358759" indent="0">
              <a:lnSpc>
                <a:spcPts val="24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pt-BR" noProof="0" dirty="0"/>
              <a:t>Click </a:t>
            </a:r>
            <a:r>
              <a:rPr lang="pt-BR" noProof="0" dirty="0" err="1"/>
              <a:t>to</a:t>
            </a:r>
            <a:r>
              <a:rPr lang="pt-BR" noProof="0" dirty="0"/>
              <a:t> </a:t>
            </a:r>
            <a:r>
              <a:rPr lang="pt-BR" noProof="0" dirty="0" err="1"/>
              <a:t>edit</a:t>
            </a:r>
            <a:r>
              <a:rPr lang="pt-BR" noProof="0" dirty="0"/>
              <a:t> Master </a:t>
            </a:r>
            <a:r>
              <a:rPr lang="pt-BR" noProof="0" dirty="0" err="1"/>
              <a:t>text</a:t>
            </a:r>
            <a:r>
              <a:rPr lang="pt-BR" noProof="0" dirty="0"/>
              <a:t> </a:t>
            </a:r>
            <a:r>
              <a:rPr lang="pt-BR" noProof="0" dirty="0" err="1"/>
              <a:t>styles</a:t>
            </a:r>
            <a:endParaRPr lang="pt-BR" noProof="0" dirty="0"/>
          </a:p>
          <a:p>
            <a:pPr lvl="1"/>
            <a:r>
              <a:rPr lang="pt-BR" noProof="0" dirty="0" err="1"/>
              <a:t>Second</a:t>
            </a:r>
            <a:r>
              <a:rPr lang="pt-BR" noProof="0" dirty="0"/>
              <a:t> </a:t>
            </a:r>
            <a:r>
              <a:rPr lang="pt-BR" noProof="0" dirty="0" err="1"/>
              <a:t>level</a:t>
            </a:r>
            <a:endParaRPr lang="pt-BR" noProof="0" dirty="0"/>
          </a:p>
          <a:p>
            <a:pPr lvl="2"/>
            <a:r>
              <a:rPr lang="pt-BR" noProof="0" dirty="0" err="1"/>
              <a:t>Third</a:t>
            </a:r>
            <a:r>
              <a:rPr lang="pt-BR" noProof="0" dirty="0"/>
              <a:t> </a:t>
            </a:r>
            <a:r>
              <a:rPr lang="pt-BR" noProof="0" dirty="0" err="1"/>
              <a:t>level</a:t>
            </a:r>
            <a:endParaRPr lang="pt-BR" noProof="0" dirty="0"/>
          </a:p>
          <a:p>
            <a:pPr lvl="3"/>
            <a:r>
              <a:rPr lang="pt-BR" noProof="0" dirty="0" err="1"/>
              <a:t>Fourth</a:t>
            </a:r>
            <a:r>
              <a:rPr lang="pt-BR" noProof="0" dirty="0"/>
              <a:t> </a:t>
            </a:r>
            <a:r>
              <a:rPr lang="pt-BR" noProof="0" dirty="0" err="1"/>
              <a:t>level</a:t>
            </a:r>
            <a:endParaRPr lang="pt-BR" noProof="0" dirty="0"/>
          </a:p>
          <a:p>
            <a:pPr lvl="4"/>
            <a:r>
              <a:rPr lang="pt-BR" noProof="0" dirty="0" err="1"/>
              <a:t>Fifth</a:t>
            </a:r>
            <a:r>
              <a:rPr lang="pt-BR" noProof="0" dirty="0"/>
              <a:t> </a:t>
            </a:r>
            <a:r>
              <a:rPr lang="pt-BR" noProof="0" dirty="0" err="1"/>
              <a:t>level</a:t>
            </a:r>
            <a:endParaRPr lang="pt-BR" noProof="0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1588751" y="6615113"/>
            <a:ext cx="563035" cy="22701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1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BA1E4B0-DFBF-4614-9E69-8E4FAD4CC2E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3"/>
          </p:nvPr>
        </p:nvSpPr>
        <p:spPr>
          <a:xfrm>
            <a:off x="246186" y="6597650"/>
            <a:ext cx="6647441" cy="28696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3" name="Retângulo 12"/>
          <p:cNvSpPr/>
          <p:nvPr userDrawn="1"/>
        </p:nvSpPr>
        <p:spPr>
          <a:xfrm rot="16200000">
            <a:off x="6073283" y="-5340757"/>
            <a:ext cx="54000" cy="12228923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6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pt-BR" sz="1800" dirty="0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230" y="0"/>
            <a:ext cx="118177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48287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udosemfaix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69666" y="43200"/>
            <a:ext cx="9481845" cy="424800"/>
          </a:xfrm>
          <a:prstGeom prst="rect">
            <a:avLst/>
          </a:prstGeom>
        </p:spPr>
        <p:txBody>
          <a:bodyPr vert="horz" lIns="91436" tIns="45718" rIns="91436" bIns="45718"/>
          <a:lstStyle>
            <a:lvl1pPr algn="l">
              <a:defRPr sz="3200" b="1" cap="none" baseline="0">
                <a:solidFill>
                  <a:schemeClr val="accent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</a:lstStyle>
          <a:p>
            <a:r>
              <a:rPr lang="pt-BR" noProof="0" dirty="0"/>
              <a:t>Edite o título do Slide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36546" y="1270921"/>
            <a:ext cx="11125909" cy="5038403"/>
          </a:xfrm>
          <a:prstGeom prst="rect">
            <a:avLst/>
          </a:prstGeom>
        </p:spPr>
        <p:txBody>
          <a:bodyPr vert="horz" lIns="91436" tIns="45718" rIns="91436" bIns="45718"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None/>
              <a:defRPr sz="2200" b="0">
                <a:solidFill>
                  <a:schemeClr val="tx1"/>
                </a:solidFill>
                <a:latin typeface="+mj-lt"/>
              </a:defRPr>
            </a:lvl1pPr>
            <a:lvl2pPr marL="358759" indent="0">
              <a:lnSpc>
                <a:spcPts val="24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  <a:latin typeface="+mj-lt"/>
              </a:defRPr>
            </a:lvl2pPr>
            <a:lvl3pPr marL="358759" indent="0">
              <a:lnSpc>
                <a:spcPts val="24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3pPr>
            <a:lvl4pPr marL="358759" indent="0">
              <a:lnSpc>
                <a:spcPts val="24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  <a:latin typeface="+mj-lt"/>
              </a:defRPr>
            </a:lvl4pPr>
            <a:lvl5pPr marL="358759" indent="0">
              <a:lnSpc>
                <a:spcPts val="24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pt-BR" noProof="0" dirty="0"/>
              <a:t>Click </a:t>
            </a:r>
            <a:r>
              <a:rPr lang="pt-BR" noProof="0" dirty="0" err="1"/>
              <a:t>to</a:t>
            </a:r>
            <a:r>
              <a:rPr lang="pt-BR" noProof="0" dirty="0"/>
              <a:t> </a:t>
            </a:r>
            <a:r>
              <a:rPr lang="pt-BR" noProof="0" dirty="0" err="1"/>
              <a:t>edit</a:t>
            </a:r>
            <a:r>
              <a:rPr lang="pt-BR" noProof="0" dirty="0"/>
              <a:t> Master </a:t>
            </a:r>
            <a:r>
              <a:rPr lang="pt-BR" noProof="0" dirty="0" err="1"/>
              <a:t>text</a:t>
            </a:r>
            <a:r>
              <a:rPr lang="pt-BR" noProof="0" dirty="0"/>
              <a:t> </a:t>
            </a:r>
            <a:r>
              <a:rPr lang="pt-BR" noProof="0" dirty="0" err="1"/>
              <a:t>styles</a:t>
            </a:r>
            <a:endParaRPr lang="pt-BR" noProof="0" dirty="0"/>
          </a:p>
          <a:p>
            <a:pPr lvl="1"/>
            <a:r>
              <a:rPr lang="pt-BR" noProof="0" dirty="0" err="1"/>
              <a:t>Second</a:t>
            </a:r>
            <a:r>
              <a:rPr lang="pt-BR" noProof="0" dirty="0"/>
              <a:t> </a:t>
            </a:r>
            <a:r>
              <a:rPr lang="pt-BR" noProof="0" dirty="0" err="1"/>
              <a:t>level</a:t>
            </a:r>
            <a:endParaRPr lang="pt-BR" noProof="0" dirty="0"/>
          </a:p>
          <a:p>
            <a:pPr lvl="2"/>
            <a:r>
              <a:rPr lang="pt-BR" noProof="0" dirty="0" err="1"/>
              <a:t>Third</a:t>
            </a:r>
            <a:r>
              <a:rPr lang="pt-BR" noProof="0" dirty="0"/>
              <a:t> </a:t>
            </a:r>
            <a:r>
              <a:rPr lang="pt-BR" noProof="0" dirty="0" err="1"/>
              <a:t>level</a:t>
            </a:r>
            <a:endParaRPr lang="pt-BR" noProof="0" dirty="0"/>
          </a:p>
          <a:p>
            <a:pPr lvl="3"/>
            <a:r>
              <a:rPr lang="pt-BR" noProof="0" dirty="0" err="1"/>
              <a:t>Fourth</a:t>
            </a:r>
            <a:r>
              <a:rPr lang="pt-BR" noProof="0" dirty="0"/>
              <a:t> </a:t>
            </a:r>
            <a:r>
              <a:rPr lang="pt-BR" noProof="0" dirty="0" err="1"/>
              <a:t>level</a:t>
            </a:r>
            <a:endParaRPr lang="pt-BR" noProof="0" dirty="0"/>
          </a:p>
          <a:p>
            <a:pPr lvl="4"/>
            <a:r>
              <a:rPr lang="pt-BR" noProof="0" dirty="0" err="1"/>
              <a:t>Fifth</a:t>
            </a:r>
            <a:r>
              <a:rPr lang="pt-BR" noProof="0" dirty="0"/>
              <a:t> </a:t>
            </a:r>
            <a:r>
              <a:rPr lang="pt-BR" noProof="0" dirty="0" err="1"/>
              <a:t>level</a:t>
            </a:r>
            <a:endParaRPr lang="pt-BR" noProof="0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1588751" y="6615113"/>
            <a:ext cx="563035" cy="22701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1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BA1E4B0-DFBF-4614-9E69-8E4FAD4CC2E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3"/>
          </p:nvPr>
        </p:nvSpPr>
        <p:spPr>
          <a:xfrm>
            <a:off x="246186" y="6597650"/>
            <a:ext cx="6647441" cy="28696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230" y="0"/>
            <a:ext cx="118177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78692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8739-437B-4EDD-A1B1-754DE771CAE7}" type="datetimeFigureOut">
              <a:rPr lang="pt-BR" smtClean="0"/>
              <a:t>01/06/2019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DCC3-2901-4ABF-8488-8FAB42A992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6684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m_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65" y="822883"/>
            <a:ext cx="9979280" cy="601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230" y="0"/>
            <a:ext cx="118177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607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Fim"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44000">
              <a:schemeClr val="tx2">
                <a:lumMod val="75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8"/>
          <a:stretch/>
        </p:blipFill>
        <p:spPr bwMode="auto">
          <a:xfrm>
            <a:off x="4" y="636591"/>
            <a:ext cx="2805296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973" y1="45229" x2="6927" y2="74427"/>
                        <a14:foregroundMark x1="30551" y1="67557" x2="30728" y2="86641"/>
                        <a14:foregroundMark x1="50622" y1="71374" x2="51332" y2="83969"/>
                        <a14:foregroundMark x1="76909" y1="47710" x2="76199" y2="62786"/>
                        <a14:foregroundMark x1="76021" y1="14695" x2="76732" y2="21756"/>
                        <a14:foregroundMark x1="70515" y1="2863" x2="74245" y2="3626"/>
                        <a14:foregroundMark x1="87034" y1="14122" x2="86679" y2="20992"/>
                        <a14:foregroundMark x1="61279" y1="8588" x2="56661" y2="8779"/>
                        <a14:foregroundMark x1="44050" y1="10496" x2="41030" y2="9733"/>
                        <a14:foregroundMark x1="24334" y1="8779" x2="21492" y2="8779"/>
                        <a14:foregroundMark x1="11012" y1="9733" x2="8348" y2="9733"/>
                        <a14:foregroundMark x1="48845" y1="44084" x2="48845" y2="41985"/>
                        <a14:foregroundMark x1="43339" y1="41031" x2="40497" y2="41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05" y="2730259"/>
            <a:ext cx="1847999" cy="139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15054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bg>
      <p:bgPr>
        <a:solidFill>
          <a:schemeClr val="accent1">
            <a:lumMod val="75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008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8739-437B-4EDD-A1B1-754DE771CAE7}" type="datetimeFigureOut">
              <a:rPr lang="pt-BR" smtClean="0"/>
              <a:t>01/06/2019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DCC3-2901-4ABF-8488-8FAB42A992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139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8739-437B-4EDD-A1B1-754DE771CAE7}" type="datetimeFigureOut">
              <a:rPr lang="pt-BR" smtClean="0"/>
              <a:t>01/06/2019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DCC3-2901-4ABF-8488-8FAB42A992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2934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8739-437B-4EDD-A1B1-754DE771CAE7}" type="datetimeFigureOut">
              <a:rPr lang="pt-BR" smtClean="0"/>
              <a:t>01/06/2019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DCC3-2901-4ABF-8488-8FAB42A992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7139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8739-437B-4EDD-A1B1-754DE771CAE7}" type="datetimeFigureOut">
              <a:rPr lang="pt-BR" smtClean="0"/>
              <a:t>01/06/2019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DCC3-2901-4ABF-8488-8FAB42A992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734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8739-437B-4EDD-A1B1-754DE771CAE7}" type="datetimeFigureOut">
              <a:rPr lang="pt-BR" smtClean="0"/>
              <a:t>01/06/2019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DCC3-2901-4ABF-8488-8FAB42A992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3106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8739-437B-4EDD-A1B1-754DE771CAE7}" type="datetimeFigureOut">
              <a:rPr lang="pt-BR" smtClean="0"/>
              <a:t>01/06/2019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DCC3-2901-4ABF-8488-8FAB42A992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7533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FAD8739-437B-4EDD-A1B1-754DE771CAE7}" type="datetimeFigureOut">
              <a:rPr lang="pt-BR" smtClean="0"/>
              <a:t>01/06/2019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312DCC3-2901-4ABF-8488-8FAB42A992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84998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71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</p:sldLayoutIdLst>
  <p:hf hdr="0" ftr="0" dt="0"/>
  <p:txStyles>
    <p:titleStyle>
      <a:lvl1pPr algn="ctr" defTabSz="91435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4" indent="-342884" algn="l" defTabSz="91435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6" indent="-285737" algn="l" defTabSz="91435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9" indent="-228589" algn="l" defTabSz="9143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7" indent="-228589" algn="l" defTabSz="91435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07" indent="-228589" algn="l" defTabSz="91435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86" indent="-228589" algn="l" defTabSz="9143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5" indent="-228589" algn="l" defTabSz="9143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5" indent="-228589" algn="l" defTabSz="9143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4" indent="-228589" algn="l" defTabSz="9143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7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openxmlformats.org/officeDocument/2006/relationships/hyperlink" Target="file:///J:\FORMA&#199;&#195;O%20DIRETORES%20-%20atualiz.%2005%2008%202018\ETAPA%206%20-%20REUNI&#213;ES%20DE%20ACOMPANHAMENTO\CRONOGRAMA%202&#186;%20SEMESTRE\Cronograma_Expans&#227;o_2&#186;semestre2018.docx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7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jpg"/><Relationship Id="rId5" Type="http://schemas.openxmlformats.org/officeDocument/2006/relationships/image" Target="../media/image78.jpg"/><Relationship Id="rId4" Type="http://schemas.openxmlformats.org/officeDocument/2006/relationships/image" Target="../media/image7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735960" y="2348880"/>
            <a:ext cx="4556636" cy="2520000"/>
          </a:xfrm>
          <a:prstGeom prst="rect">
            <a:avLst/>
          </a:prstGeom>
        </p:spPr>
        <p:txBody>
          <a:bodyPr anchor="ctr"/>
          <a:lstStyle/>
          <a:p>
            <a:pPr algn="ctr" defTabSz="914358">
              <a:defRPr/>
            </a:pPr>
            <a:r>
              <a:rPr lang="pt-BR" sz="2800" dirty="0">
                <a:solidFill>
                  <a:srgbClr val="FFFFFF"/>
                </a:solidFill>
                <a:latin typeface="Calibri"/>
              </a:rPr>
              <a:t>REUNIÃO DE TRABALHO</a:t>
            </a:r>
          </a:p>
          <a:p>
            <a:pPr algn="ctr" defTabSz="914358">
              <a:defRPr/>
            </a:pPr>
            <a:r>
              <a:rPr lang="pt-BR" sz="2800" dirty="0">
                <a:solidFill>
                  <a:srgbClr val="FFFFFF"/>
                </a:solidFill>
                <a:latin typeface="Calibri"/>
              </a:rPr>
              <a:t>RETOMANDO A FORMAÇÃO</a:t>
            </a:r>
            <a:endParaRPr lang="pt-BR" sz="3600" dirty="0">
              <a:solidFill>
                <a:srgbClr val="FFFFFF"/>
              </a:solidFill>
              <a:latin typeface="Calibri"/>
            </a:endParaRPr>
          </a:p>
          <a:p>
            <a:pPr algn="ctr" defTabSz="914358">
              <a:defRPr/>
            </a:pPr>
            <a:r>
              <a:rPr lang="pt-BR" sz="3600" dirty="0">
                <a:solidFill>
                  <a:srgbClr val="FFFFFF"/>
                </a:solidFill>
                <a:latin typeface="Calibri"/>
              </a:rPr>
              <a:t>31-05-2019</a:t>
            </a:r>
          </a:p>
        </p:txBody>
      </p:sp>
      <p:sp>
        <p:nvSpPr>
          <p:cNvPr id="3" name="Subtítulo 2"/>
          <p:cNvSpPr txBox="1">
            <a:spLocks/>
          </p:cNvSpPr>
          <p:nvPr/>
        </p:nvSpPr>
        <p:spPr>
          <a:xfrm>
            <a:off x="1143000" y="548680"/>
            <a:ext cx="9906000" cy="1224136"/>
          </a:xfrm>
          <a:prstGeom prst="rect">
            <a:avLst/>
          </a:prstGeom>
        </p:spPr>
        <p:txBody>
          <a:bodyPr vert="horz" wrap="square" lIns="91440" tIns="45720" rIns="91440" bIns="45720" numCol="1" anchor="ctr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t-BR" sz="4000" b="1" dirty="0">
                <a:solidFill>
                  <a:srgbClr val="FFFFFF"/>
                </a:solidFill>
                <a:latin typeface="Calibri"/>
              </a:rPr>
              <a:t>MÉTODO DE MELHORIA DE RESULTADOS MMR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4776" y="2734011"/>
            <a:ext cx="3803090" cy="3600000"/>
          </a:xfrm>
          <a:prstGeom prst="rect">
            <a:avLst/>
          </a:prstGeom>
        </p:spPr>
      </p:pic>
      <p:cxnSp>
        <p:nvCxnSpPr>
          <p:cNvPr id="6" name="Conector reto 5"/>
          <p:cNvCxnSpPr/>
          <p:nvPr/>
        </p:nvCxnSpPr>
        <p:spPr>
          <a:xfrm>
            <a:off x="1775520" y="2132856"/>
            <a:ext cx="878497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6096000" y="5589240"/>
            <a:ext cx="468052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8"/>
            <a:r>
              <a:rPr lang="pt-BR" dirty="0">
                <a:solidFill>
                  <a:srgbClr val="FFFFFF"/>
                </a:solidFill>
                <a:latin typeface="Calibri"/>
              </a:rPr>
              <a:t>Comitê Regional de Osasco - MMR</a:t>
            </a:r>
          </a:p>
        </p:txBody>
      </p:sp>
    </p:spTree>
    <p:extLst>
      <p:ext uri="{BB962C8B-B14F-4D97-AF65-F5344CB8AC3E}">
        <p14:creationId xmlns:p14="http://schemas.microsoft.com/office/powerpoint/2010/main" val="3962825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490" y="332656"/>
            <a:ext cx="6628966" cy="894744"/>
          </a:xfrm>
        </p:spPr>
        <p:txBody>
          <a:bodyPr/>
          <a:lstStyle/>
          <a:p>
            <a:r>
              <a:rPr lang="pt-BR" dirty="0"/>
              <a:t>PAINEL GESTÃO À VISTA 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3503712" y="1124744"/>
            <a:ext cx="7344816" cy="5472608"/>
          </a:xfrm>
        </p:spPr>
        <p:txBody>
          <a:bodyPr/>
          <a:lstStyle/>
          <a:p>
            <a:pPr algn="just"/>
            <a:r>
              <a:rPr lang="pt-BR" b="0" dirty="0"/>
              <a:t>O Painel de Gestão à vista tem por objetivo engajar a comunidade escolar no alcance das metas e dar transparência ao trabalho realizado.</a:t>
            </a:r>
          </a:p>
          <a:p>
            <a:pPr algn="just"/>
            <a:endParaRPr lang="pt-BR" b="0" dirty="0"/>
          </a:p>
          <a:p>
            <a:pPr algn="just"/>
            <a:r>
              <a:rPr lang="pt-BR" b="0" dirty="0"/>
              <a:t>A escola tem liberdade para utilizar sua criatividade nesse momento, envolvendo os alunos nessa construção.</a:t>
            </a:r>
          </a:p>
          <a:p>
            <a:pPr algn="just"/>
            <a:endParaRPr lang="pt-BR" b="0" dirty="0"/>
          </a:p>
          <a:p>
            <a:pPr algn="just"/>
            <a:r>
              <a:rPr lang="pt-BR" b="0" dirty="0"/>
              <a:t>Devem ser destacadas as evidências das ações e as boas práticas realizadas.</a:t>
            </a:r>
          </a:p>
          <a:p>
            <a:pPr algn="just"/>
            <a:endParaRPr lang="pt-BR" b="0" dirty="0"/>
          </a:p>
          <a:p>
            <a:pPr algn="just"/>
            <a:r>
              <a:rPr lang="pt-BR" b="0" dirty="0"/>
              <a:t>É necessária a atualização periódica do painel, pois se ele permanecer estático as pessoas não vão de interessar.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490" y="332656"/>
            <a:ext cx="6628966" cy="894744"/>
          </a:xfrm>
        </p:spPr>
        <p:txBody>
          <a:bodyPr/>
          <a:lstStyle/>
          <a:p>
            <a:r>
              <a:rPr lang="pt-BR" dirty="0"/>
              <a:t>Reuniões de Nível 3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4223792" y="2276872"/>
            <a:ext cx="6480720" cy="2808312"/>
          </a:xfrm>
        </p:spPr>
        <p:txBody>
          <a:bodyPr/>
          <a:lstStyle/>
          <a:p>
            <a:pPr algn="just"/>
            <a:r>
              <a:rPr lang="pt-BR" b="0" dirty="0"/>
              <a:t>Momento essencial para que a equipe escolar analise seus resultados e proponha  ações corretivas e ou complementares.  (Mensalmente com o Comitê da Unidade Escolar)</a:t>
            </a:r>
          </a:p>
          <a:p>
            <a:pPr algn="just"/>
            <a:endParaRPr lang="pt-BR" b="0" dirty="0"/>
          </a:p>
          <a:p>
            <a:pPr algn="just"/>
            <a:endParaRPr lang="pt-BR" b="0" dirty="0"/>
          </a:p>
          <a:p>
            <a:pPr algn="just"/>
            <a:endParaRPr lang="pt-BR" b="0" dirty="0"/>
          </a:p>
          <a:p>
            <a:pPr algn="just"/>
            <a:endParaRPr lang="pt-BR" b="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5003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574"/>
            <a:ext cx="12191999" cy="1032475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1101" y="18142"/>
            <a:ext cx="9144000" cy="886835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0070C0"/>
                </a:solidFill>
              </a:rPr>
              <a:t>DIRETORIA DE ENSINO REGIÃO DE OSASCO</a:t>
            </a:r>
          </a:p>
          <a:p>
            <a:pPr algn="ctr"/>
            <a:r>
              <a:rPr lang="pt-BR" b="1" dirty="0">
                <a:solidFill>
                  <a:srgbClr val="0070C0"/>
                </a:solidFill>
              </a:rPr>
              <a:t>MÉTODO DE MELHORIA DOS RESULTADOS 2019</a:t>
            </a:r>
          </a:p>
        </p:txBody>
      </p:sp>
      <p:pic>
        <p:nvPicPr>
          <p:cNvPr id="11" name="Imagem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81" y="-26573"/>
            <a:ext cx="865505" cy="859790"/>
          </a:xfrm>
          <a:prstGeom prst="rect">
            <a:avLst/>
          </a:prstGeom>
          <a:noFill/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05902"/>
            <a:ext cx="12191999" cy="585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48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574"/>
            <a:ext cx="12191999" cy="1032475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1101" y="18142"/>
            <a:ext cx="9144000" cy="886835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0070C0"/>
                </a:solidFill>
              </a:rPr>
              <a:t>DIRETORIA DE ENSINO REGIÃO DE OSASCO</a:t>
            </a:r>
          </a:p>
          <a:p>
            <a:pPr algn="ctr"/>
            <a:r>
              <a:rPr lang="pt-BR" b="1" dirty="0">
                <a:solidFill>
                  <a:srgbClr val="0070C0"/>
                </a:solidFill>
              </a:rPr>
              <a:t>MÉTODO DE MELHORIA DOS RESULTADOS 2019</a:t>
            </a:r>
          </a:p>
        </p:txBody>
      </p:sp>
      <p:pic>
        <p:nvPicPr>
          <p:cNvPr id="11" name="Imagem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81" y="-26573"/>
            <a:ext cx="865505" cy="859790"/>
          </a:xfrm>
          <a:prstGeom prst="rect">
            <a:avLst/>
          </a:prstGeom>
          <a:noFill/>
        </p:spPr>
      </p:pic>
      <p:sp>
        <p:nvSpPr>
          <p:cNvPr id="2" name="Retângulo 1"/>
          <p:cNvSpPr/>
          <p:nvPr/>
        </p:nvSpPr>
        <p:spPr>
          <a:xfrm>
            <a:off x="1181101" y="1348800"/>
            <a:ext cx="949426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ETAPA 6 – ACOMPANHANDO OS PLANOS E RESULTADOS</a:t>
            </a:r>
            <a:b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3200" dirty="0"/>
            </a:br>
            <a:br>
              <a:rPr lang="pt-BR" sz="3200" dirty="0"/>
            </a:br>
            <a:r>
              <a:rPr lang="pt-BR" sz="3200" dirty="0"/>
              <a:t>6.1 – Atualização Semanal na SED</a:t>
            </a:r>
            <a:br>
              <a:rPr lang="pt-BR" sz="3200" dirty="0"/>
            </a:br>
            <a:br>
              <a:rPr lang="pt-BR" sz="3200" dirty="0"/>
            </a:br>
            <a:r>
              <a:rPr lang="pt-BR" sz="3200" dirty="0"/>
              <a:t>https://sed.educacao.sp.gov.br</a:t>
            </a:r>
            <a:br>
              <a:rPr lang="pt-BR" sz="3200" dirty="0"/>
            </a:br>
            <a:br>
              <a:rPr lang="pt-BR" sz="3200" dirty="0"/>
            </a:b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433510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574"/>
            <a:ext cx="12191999" cy="1032475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1101" y="18142"/>
            <a:ext cx="9144000" cy="886835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0070C0"/>
                </a:solidFill>
              </a:rPr>
              <a:t>DIRETORIA DE ENSINO REGIÃO DE OSASCO</a:t>
            </a:r>
          </a:p>
          <a:p>
            <a:pPr algn="ctr"/>
            <a:r>
              <a:rPr lang="pt-BR" b="1" dirty="0">
                <a:solidFill>
                  <a:srgbClr val="0070C0"/>
                </a:solidFill>
              </a:rPr>
              <a:t>MÉTODO DE MELHORIA DOS RESULTADOS 2019</a:t>
            </a:r>
          </a:p>
        </p:txBody>
      </p:sp>
      <p:pic>
        <p:nvPicPr>
          <p:cNvPr id="11" name="Imagem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81" y="-26573"/>
            <a:ext cx="865505" cy="859790"/>
          </a:xfrm>
          <a:prstGeom prst="rect">
            <a:avLst/>
          </a:prstGeom>
          <a:noFill/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693821" y="1050616"/>
            <a:ext cx="10515600" cy="449782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ETAPA 6 – ACOMPANHANDO OS PLANOS E RESULTADOS</a:t>
            </a:r>
            <a:b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2800" dirty="0"/>
            </a:br>
            <a:br>
              <a:rPr lang="pt-BR" sz="2800" dirty="0"/>
            </a:br>
            <a:r>
              <a:rPr lang="pt-BR" sz="2800" dirty="0"/>
              <a:t>6.2 – Reuniões Mensais – N3 / N2 / N1</a:t>
            </a:r>
            <a:br>
              <a:rPr lang="pt-BR" sz="2800" dirty="0"/>
            </a:br>
            <a:br>
              <a:rPr lang="pt-BR" sz="2800" dirty="0"/>
            </a:br>
            <a:r>
              <a:rPr lang="pt-BR" sz="2800" dirty="0"/>
              <a:t>N3 – ESCOLAS</a:t>
            </a:r>
            <a:br>
              <a:rPr lang="pt-BR" sz="2800" dirty="0"/>
            </a:br>
            <a:r>
              <a:rPr lang="pt-BR" sz="2800" dirty="0"/>
              <a:t>N2 – DIRETORIA DE ENSINO</a:t>
            </a:r>
            <a:br>
              <a:rPr lang="pt-BR" sz="2800" dirty="0"/>
            </a:br>
            <a:r>
              <a:rPr lang="pt-BR" sz="2800" dirty="0"/>
              <a:t>N1 – SEDUC</a:t>
            </a:r>
            <a:br>
              <a:rPr lang="pt-BR" sz="2800" dirty="0"/>
            </a:b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23855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574"/>
            <a:ext cx="12191999" cy="1032475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1101" y="18142"/>
            <a:ext cx="9144000" cy="886835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0070C0"/>
                </a:solidFill>
              </a:rPr>
              <a:t>DIRETORIA DE ENSINO REGIÃO DE OSASCO</a:t>
            </a:r>
          </a:p>
          <a:p>
            <a:pPr algn="ctr"/>
            <a:r>
              <a:rPr lang="pt-BR" b="1" dirty="0">
                <a:solidFill>
                  <a:srgbClr val="0070C0"/>
                </a:solidFill>
              </a:rPr>
              <a:t>MÉTODO DE MELHORIA DOS RESULTADOS 2019</a:t>
            </a:r>
          </a:p>
        </p:txBody>
      </p:sp>
      <p:pic>
        <p:nvPicPr>
          <p:cNvPr id="11" name="Imagem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81" y="-26573"/>
            <a:ext cx="865505" cy="859790"/>
          </a:xfrm>
          <a:prstGeom prst="rect">
            <a:avLst/>
          </a:prstGeom>
          <a:noFill/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838200" y="365125"/>
            <a:ext cx="10515600" cy="584863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br>
              <a:rPr lang="pt-BR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pt-BR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sz="5900" dirty="0">
                <a:solidFill>
                  <a:schemeClr val="accent2">
                    <a:lumMod val="75000"/>
                  </a:schemeClr>
                </a:solidFill>
              </a:rPr>
              <a:t>N3 – ESCOLAS</a:t>
            </a:r>
            <a:br>
              <a:rPr lang="pt-BR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pt-BR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dirty="0"/>
              <a:t>Mensal </a:t>
            </a:r>
          </a:p>
          <a:p>
            <a:pPr algn="ctr"/>
            <a:br>
              <a:rPr lang="pt-BR" dirty="0"/>
            </a:br>
            <a:r>
              <a:rPr lang="pt-BR" sz="3000" dirty="0"/>
              <a:t>(Alternadas)</a:t>
            </a:r>
            <a:br>
              <a:rPr lang="pt-BR" sz="3000" dirty="0"/>
            </a:br>
            <a:br>
              <a:rPr lang="pt-BR" dirty="0"/>
            </a:br>
            <a:r>
              <a:rPr lang="pt-BR" sz="3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1º Mês : Sem Resultado</a:t>
            </a:r>
          </a:p>
          <a:p>
            <a:pPr algn="ctr"/>
            <a:br>
              <a:rPr lang="pt-BR" sz="3400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4700" b="1" dirty="0">
                <a:solidFill>
                  <a:schemeClr val="bg1"/>
                </a:solidFill>
              </a:rPr>
              <a:t>2º Mês : Com Resultado</a:t>
            </a:r>
            <a:endParaRPr lang="pt-BR" sz="3400" b="1" dirty="0">
              <a:solidFill>
                <a:schemeClr val="bg1"/>
              </a:solidFill>
            </a:endParaRPr>
          </a:p>
          <a:p>
            <a:pPr algn="ctr"/>
            <a:br>
              <a:rPr lang="pt-BR" sz="3400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3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3º Mês : Sem Resultados</a:t>
            </a:r>
          </a:p>
          <a:p>
            <a:pPr algn="ctr"/>
            <a:br>
              <a:rPr lang="pt-BR" sz="3400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47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4º Mês : Com Resultados</a:t>
            </a:r>
            <a:br>
              <a:rPr lang="pt-BR" sz="6500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36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574"/>
            <a:ext cx="12191999" cy="1032475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1101" y="18142"/>
            <a:ext cx="9144000" cy="886835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0070C0"/>
                </a:solidFill>
              </a:rPr>
              <a:t>DIRETORIA DE ENSINO REGIÃO DE OSASCO</a:t>
            </a:r>
          </a:p>
          <a:p>
            <a:pPr algn="ctr"/>
            <a:r>
              <a:rPr lang="pt-BR" b="1" dirty="0">
                <a:solidFill>
                  <a:srgbClr val="0070C0"/>
                </a:solidFill>
              </a:rPr>
              <a:t>MÉTODO DE MELHORIA DOS RESULTADOS 2019</a:t>
            </a:r>
          </a:p>
        </p:txBody>
      </p:sp>
      <p:pic>
        <p:nvPicPr>
          <p:cNvPr id="11" name="Imagem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81" y="-26573"/>
            <a:ext cx="865505" cy="859790"/>
          </a:xfrm>
          <a:prstGeom prst="rect">
            <a:avLst/>
          </a:prstGeom>
          <a:noFill/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523999" y="1005901"/>
            <a:ext cx="9144000" cy="995195"/>
          </a:xfrm>
        </p:spPr>
        <p:txBody>
          <a:bodyPr/>
          <a:lstStyle/>
          <a:p>
            <a:pPr algn="ctr"/>
            <a:r>
              <a:rPr lang="pt-BR" dirty="0"/>
              <a:t>MÃOS À OBRA</a:t>
            </a: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1524000" y="1975067"/>
            <a:ext cx="9144000" cy="47529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>
                <a:solidFill>
                  <a:srgbClr val="FFFF00"/>
                </a:solidFill>
              </a:rPr>
              <a:t>PRIMEIROS PASSOS</a:t>
            </a:r>
          </a:p>
          <a:p>
            <a:r>
              <a:rPr lang="pt-BR" sz="2800" dirty="0">
                <a:solidFill>
                  <a:srgbClr val="FFFF00"/>
                </a:solidFill>
              </a:rPr>
              <a:t>1 – Entrar no Site DEOSC;</a:t>
            </a:r>
          </a:p>
          <a:p>
            <a:r>
              <a:rPr lang="pt-BR" sz="2800" dirty="0">
                <a:solidFill>
                  <a:srgbClr val="FFFF00"/>
                </a:solidFill>
              </a:rPr>
              <a:t>2 – Localizar a aba MMR/2019 - Documentos</a:t>
            </a:r>
          </a:p>
          <a:p>
            <a:r>
              <a:rPr lang="pt-BR" sz="2800" dirty="0">
                <a:solidFill>
                  <a:srgbClr val="FFFF00"/>
                </a:solidFill>
              </a:rPr>
              <a:t>3 – Baixar o Arquivo:</a:t>
            </a:r>
          </a:p>
          <a:p>
            <a:r>
              <a:rPr lang="pt-BR" sz="2800" dirty="0">
                <a:solidFill>
                  <a:schemeClr val="tx1"/>
                </a:solidFill>
              </a:rPr>
              <a:t>“MMR_AnoMesDia_N3_MêscomResultado_NomeDaEscola_vf”;</a:t>
            </a:r>
          </a:p>
          <a:p>
            <a:r>
              <a:rPr lang="pt-BR" sz="2800" dirty="0">
                <a:solidFill>
                  <a:srgbClr val="FFFF00"/>
                </a:solidFill>
              </a:rPr>
              <a:t>5 – Salvar o Arquivo acima na Pasta MMR da Escola ou preferencialmente na nuvem (Google Drive / </a:t>
            </a:r>
            <a:r>
              <a:rPr lang="pt-BR" sz="2800" dirty="0" err="1">
                <a:solidFill>
                  <a:srgbClr val="FFFF00"/>
                </a:solidFill>
              </a:rPr>
              <a:t>One</a:t>
            </a:r>
            <a:r>
              <a:rPr lang="pt-BR" sz="2800" dirty="0">
                <a:solidFill>
                  <a:srgbClr val="FFFF00"/>
                </a:solidFill>
              </a:rPr>
              <a:t> Drive;</a:t>
            </a:r>
          </a:p>
          <a:p>
            <a:endParaRPr lang="pt-BR" sz="2800" dirty="0"/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104923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574"/>
            <a:ext cx="12191999" cy="1032475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1101" y="18142"/>
            <a:ext cx="9144000" cy="886835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0070C0"/>
                </a:solidFill>
              </a:rPr>
              <a:t>DIRETORIA DE ENSINO REGIÃO DE OSASCO</a:t>
            </a:r>
          </a:p>
          <a:p>
            <a:pPr algn="ctr"/>
            <a:r>
              <a:rPr lang="pt-BR" b="1" dirty="0">
                <a:solidFill>
                  <a:srgbClr val="0070C0"/>
                </a:solidFill>
              </a:rPr>
              <a:t>MÉTODO DE MELHORIA DOS RESULTADOS 2019</a:t>
            </a:r>
          </a:p>
        </p:txBody>
      </p:sp>
      <p:pic>
        <p:nvPicPr>
          <p:cNvPr id="11" name="Imagem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81" y="-26573"/>
            <a:ext cx="865505" cy="859790"/>
          </a:xfrm>
          <a:prstGeom prst="rect">
            <a:avLst/>
          </a:prstGeom>
          <a:noFill/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DAF60D3B-EB53-4386-B3B9-941251C82729}"/>
              </a:ext>
            </a:extLst>
          </p:cNvPr>
          <p:cNvSpPr txBox="1">
            <a:spLocks/>
          </p:cNvSpPr>
          <p:nvPr/>
        </p:nvSpPr>
        <p:spPr>
          <a:xfrm>
            <a:off x="837233" y="981582"/>
            <a:ext cx="10515600" cy="88993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PREENCHENDO OS SLIDES da N3</a:t>
            </a:r>
          </a:p>
        </p:txBody>
      </p:sp>
      <p:sp>
        <p:nvSpPr>
          <p:cNvPr id="10" name="Espaço Reservado para Conteúdo 4">
            <a:extLst>
              <a:ext uri="{FF2B5EF4-FFF2-40B4-BE49-F238E27FC236}">
                <a16:creationId xmlns:a16="http://schemas.microsoft.com/office/drawing/2014/main" id="{B664801A-00CA-4FBF-A633-D924DD8A00A5}"/>
              </a:ext>
            </a:extLst>
          </p:cNvPr>
          <p:cNvSpPr txBox="1">
            <a:spLocks/>
          </p:cNvSpPr>
          <p:nvPr/>
        </p:nvSpPr>
        <p:spPr>
          <a:xfrm>
            <a:off x="735309" y="1972440"/>
            <a:ext cx="10515600" cy="459889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Abrir o Arquivo de Slides </a:t>
            </a:r>
            <a:r>
              <a:rPr lang="pt-BR" sz="1400" dirty="0">
                <a:solidFill>
                  <a:schemeClr val="tx1"/>
                </a:solidFill>
              </a:rPr>
              <a:t>“MMR_AnoMesDia_N3_MêscomResultado_NomeDaEscola_vf”;</a:t>
            </a:r>
          </a:p>
          <a:p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Preencher todos os Slides conforme Orientação / Demonstração:</a:t>
            </a:r>
          </a:p>
          <a:p>
            <a:endParaRPr lang="pt-BR" sz="1400" dirty="0"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SLIDE 4</a:t>
            </a:r>
          </a:p>
          <a:p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Acessar a SED;</a:t>
            </a:r>
          </a:p>
          <a:p>
            <a:endParaRPr lang="pt-B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2 - Selecionar a Opção </a:t>
            </a:r>
            <a:r>
              <a:rPr lang="pt-BR" sz="1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FOCO APRENDIZAGEM</a:t>
            </a: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pt-B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3 - Selecionar </a:t>
            </a:r>
            <a:r>
              <a:rPr lang="pt-BR" sz="1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Educacionais</a:t>
            </a: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/ </a:t>
            </a:r>
            <a:r>
              <a:rPr lang="pt-BR" sz="1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Conheça as Ferramentas</a:t>
            </a: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pt-B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4 - Selecionar </a:t>
            </a:r>
            <a:r>
              <a:rPr lang="pt-BR" sz="1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Simulador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(somente para o Slide 4)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372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574"/>
            <a:ext cx="12191999" cy="1032475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1101" y="18142"/>
            <a:ext cx="9144000" cy="886835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0070C0"/>
                </a:solidFill>
              </a:rPr>
              <a:t>DIRETORIA DE ENSINO REGIÃO DE OSASCO</a:t>
            </a:r>
          </a:p>
          <a:p>
            <a:pPr algn="ctr"/>
            <a:r>
              <a:rPr lang="pt-BR" b="1" dirty="0">
                <a:solidFill>
                  <a:srgbClr val="0070C0"/>
                </a:solidFill>
              </a:rPr>
              <a:t>MÉTODO DE MELHORIA DOS RESULTADOS 2019</a:t>
            </a:r>
          </a:p>
        </p:txBody>
      </p:sp>
      <p:pic>
        <p:nvPicPr>
          <p:cNvPr id="11" name="Imagem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81" y="-26573"/>
            <a:ext cx="865505" cy="859790"/>
          </a:xfrm>
          <a:prstGeom prst="rect">
            <a:avLst/>
          </a:prstGeom>
          <a:noFill/>
        </p:spPr>
      </p:pic>
      <p:sp>
        <p:nvSpPr>
          <p:cNvPr id="10" name="Espaço Reservado para Conteúdo 4">
            <a:extLst>
              <a:ext uri="{FF2B5EF4-FFF2-40B4-BE49-F238E27FC236}">
                <a16:creationId xmlns:a16="http://schemas.microsoft.com/office/drawing/2014/main" id="{B664801A-00CA-4FBF-A633-D924DD8A00A5}"/>
              </a:ext>
            </a:extLst>
          </p:cNvPr>
          <p:cNvSpPr txBox="1">
            <a:spLocks/>
          </p:cNvSpPr>
          <p:nvPr/>
        </p:nvSpPr>
        <p:spPr>
          <a:xfrm>
            <a:off x="610180" y="1050616"/>
            <a:ext cx="10515600" cy="33542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2 - Selecionar a Opção </a:t>
            </a:r>
            <a:r>
              <a:rPr lang="pt-BR" sz="1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FOCO APRENDIZAGEM</a:t>
            </a: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BED13FD-989A-41E5-AA25-71A62B7311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501540"/>
            <a:ext cx="10972800" cy="5356459"/>
          </a:xfrm>
          <a:prstGeom prst="rect">
            <a:avLst/>
          </a:prstGeom>
        </p:spPr>
      </p:pic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14373C76-5888-4641-B4EC-76E6582B4F3F}"/>
              </a:ext>
            </a:extLst>
          </p:cNvPr>
          <p:cNvCxnSpPr/>
          <p:nvPr/>
        </p:nvCxnSpPr>
        <p:spPr>
          <a:xfrm>
            <a:off x="4177364" y="1386038"/>
            <a:ext cx="4726004" cy="1578543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732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11824" y="2420888"/>
            <a:ext cx="5904656" cy="3960440"/>
          </a:xfrm>
          <a:prstGeom prst="rect">
            <a:avLst/>
          </a:prstGeom>
        </p:spPr>
        <p:txBody>
          <a:bodyPr anchor="ctr"/>
          <a:lstStyle/>
          <a:p>
            <a:pPr algn="just" defTabSz="914358"/>
            <a:r>
              <a:rPr lang="pt-BR" dirty="0">
                <a:solidFill>
                  <a:srgbClr val="FFFFFF"/>
                </a:solidFill>
                <a:latin typeface="Calibri"/>
              </a:rPr>
              <a:t>O Programa Gestão em Foco utiliza o Método de Melhoria de Resultados - MMR para que as escolas conquistem avanços educacionais, pedagógicos e de gestão.</a:t>
            </a:r>
          </a:p>
          <a:p>
            <a:pPr algn="just" defTabSz="914358"/>
            <a:r>
              <a:rPr lang="pt-BR" dirty="0">
                <a:solidFill>
                  <a:srgbClr val="FFFFFF"/>
                </a:solidFill>
                <a:latin typeface="Calibri"/>
              </a:rPr>
              <a:t> </a:t>
            </a:r>
          </a:p>
          <a:p>
            <a:pPr algn="just" defTabSz="914358"/>
            <a:r>
              <a:rPr lang="pt-BR" dirty="0">
                <a:solidFill>
                  <a:srgbClr val="FFFFFF"/>
                </a:solidFill>
                <a:latin typeface="Calibri"/>
              </a:rPr>
              <a:t>O objetivo do Gestão em Foco é melhorar o aprendizado dos estudantes do Ensino </a:t>
            </a:r>
            <a:r>
              <a:rPr lang="pt-BR" b="1" dirty="0">
                <a:solidFill>
                  <a:srgbClr val="FFFFFF"/>
                </a:solidFill>
                <a:latin typeface="Calibri"/>
              </a:rPr>
              <a:t>Fundamental</a:t>
            </a:r>
            <a:r>
              <a:rPr lang="pt-BR" dirty="0">
                <a:solidFill>
                  <a:srgbClr val="FFFFFF"/>
                </a:solidFill>
                <a:latin typeface="Calibri"/>
              </a:rPr>
              <a:t> e </a:t>
            </a:r>
            <a:r>
              <a:rPr lang="pt-BR" b="1" dirty="0">
                <a:solidFill>
                  <a:srgbClr val="FFFFFF"/>
                </a:solidFill>
                <a:latin typeface="Calibri"/>
              </a:rPr>
              <a:t>Médio</a:t>
            </a:r>
            <a:r>
              <a:rPr lang="pt-BR" dirty="0">
                <a:solidFill>
                  <a:srgbClr val="FFFFFF"/>
                </a:solidFill>
                <a:latin typeface="Calibri"/>
              </a:rPr>
              <a:t> com a formulação de planos de trabalho personalizados e monitorados pela própria comunidade escolar. O método é utilizado desde o planejamento estratégico para o ano letivo e passa por etapas como identificar os desafios, planejar formas de superá-los e implantar as soluções elaboradas.</a:t>
            </a:r>
          </a:p>
          <a:p>
            <a:pPr algn="ctr" defTabSz="914358">
              <a:defRPr/>
            </a:pPr>
            <a:endParaRPr lang="pt-BR" sz="3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Subtítulo 2"/>
          <p:cNvSpPr txBox="1">
            <a:spLocks/>
          </p:cNvSpPr>
          <p:nvPr/>
        </p:nvSpPr>
        <p:spPr>
          <a:xfrm>
            <a:off x="1343472" y="548680"/>
            <a:ext cx="9705528" cy="1224136"/>
          </a:xfrm>
          <a:prstGeom prst="rect">
            <a:avLst/>
          </a:prstGeom>
        </p:spPr>
        <p:txBody>
          <a:bodyPr vert="horz" wrap="square" lIns="91440" tIns="45720" rIns="91440" bIns="45720" numCol="1" anchor="ctr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t-BR" sz="4000" b="1" dirty="0">
                <a:solidFill>
                  <a:srgbClr val="FFFFFF"/>
                </a:solidFill>
                <a:latin typeface="Calibri"/>
              </a:rPr>
              <a:t>PROGRAMA GESTÃO EM FOCO E O </a:t>
            </a:r>
            <a:r>
              <a:rPr lang="pt-BR" sz="4000" b="1" dirty="0" err="1">
                <a:solidFill>
                  <a:srgbClr val="FFFFFF"/>
                </a:solidFill>
                <a:latin typeface="Calibri"/>
              </a:rPr>
              <a:t>M.M.R.</a:t>
            </a:r>
            <a:r>
              <a:rPr lang="pt-BR" sz="4000" b="1" dirty="0">
                <a:solidFill>
                  <a:srgbClr val="FFFFFF"/>
                </a:solidFill>
                <a:latin typeface="Calibri"/>
              </a:rPr>
              <a:t>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4776" y="2734012"/>
            <a:ext cx="2407742" cy="2279165"/>
          </a:xfrm>
          <a:prstGeom prst="rect">
            <a:avLst/>
          </a:prstGeom>
        </p:spPr>
      </p:pic>
      <p:cxnSp>
        <p:nvCxnSpPr>
          <p:cNvPr id="6" name="Conector reto 5"/>
          <p:cNvCxnSpPr/>
          <p:nvPr/>
        </p:nvCxnSpPr>
        <p:spPr>
          <a:xfrm>
            <a:off x="1775520" y="2132856"/>
            <a:ext cx="878497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014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574"/>
            <a:ext cx="12191999" cy="1032475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1101" y="18142"/>
            <a:ext cx="9144000" cy="886835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0070C0"/>
                </a:solidFill>
              </a:rPr>
              <a:t>DIRETORIA DE ENSINO REGIÃO DE OSASCO</a:t>
            </a:r>
          </a:p>
          <a:p>
            <a:pPr algn="ctr"/>
            <a:r>
              <a:rPr lang="pt-BR" b="1" dirty="0">
                <a:solidFill>
                  <a:srgbClr val="0070C0"/>
                </a:solidFill>
              </a:rPr>
              <a:t>MÉTODO DE MELHORIA DOS RESULTADOS 2019</a:t>
            </a:r>
          </a:p>
        </p:txBody>
      </p:sp>
      <p:pic>
        <p:nvPicPr>
          <p:cNvPr id="11" name="Imagem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81" y="-26573"/>
            <a:ext cx="865505" cy="859790"/>
          </a:xfrm>
          <a:prstGeom prst="rect">
            <a:avLst/>
          </a:prstGeom>
          <a:noFill/>
        </p:spPr>
      </p:pic>
      <p:sp>
        <p:nvSpPr>
          <p:cNvPr id="10" name="Espaço Reservado para Conteúdo 4">
            <a:extLst>
              <a:ext uri="{FF2B5EF4-FFF2-40B4-BE49-F238E27FC236}">
                <a16:creationId xmlns:a16="http://schemas.microsoft.com/office/drawing/2014/main" id="{B664801A-00CA-4FBF-A633-D924DD8A00A5}"/>
              </a:ext>
            </a:extLst>
          </p:cNvPr>
          <p:cNvSpPr txBox="1">
            <a:spLocks/>
          </p:cNvSpPr>
          <p:nvPr/>
        </p:nvSpPr>
        <p:spPr>
          <a:xfrm>
            <a:off x="610180" y="1050616"/>
            <a:ext cx="10515600" cy="33542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2 - Selecionar a Opção </a:t>
            </a:r>
            <a:r>
              <a:rPr lang="pt-BR" sz="1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FOCO APRENDIZAGEM – “Conheça as Ferramentas”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270D70C-68F9-45BB-8EB5-5DB2DF167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430752"/>
            <a:ext cx="10972800" cy="5427247"/>
          </a:xfrm>
          <a:prstGeom prst="rect">
            <a:avLst/>
          </a:prstGeom>
        </p:spPr>
      </p:pic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14373C76-5888-4641-B4EC-76E6582B4F3F}"/>
              </a:ext>
            </a:extLst>
          </p:cNvPr>
          <p:cNvCxnSpPr>
            <a:cxnSpLocks/>
          </p:cNvCxnSpPr>
          <p:nvPr/>
        </p:nvCxnSpPr>
        <p:spPr>
          <a:xfrm>
            <a:off x="3407343" y="1430752"/>
            <a:ext cx="1106905" cy="3179749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372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574"/>
            <a:ext cx="12191999" cy="1032475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1101" y="18142"/>
            <a:ext cx="9144000" cy="886835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0070C0"/>
                </a:solidFill>
              </a:rPr>
              <a:t>DIRETORIA DE ENSINO REGIÃO DE OSASCO</a:t>
            </a:r>
          </a:p>
          <a:p>
            <a:pPr algn="ctr"/>
            <a:r>
              <a:rPr lang="pt-BR" b="1" dirty="0">
                <a:solidFill>
                  <a:srgbClr val="0070C0"/>
                </a:solidFill>
              </a:rPr>
              <a:t>MÉTODO DE MELHORIA DOS RESULTADOS 2019</a:t>
            </a:r>
          </a:p>
        </p:txBody>
      </p:sp>
      <p:pic>
        <p:nvPicPr>
          <p:cNvPr id="11" name="Imagem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81" y="-26573"/>
            <a:ext cx="865505" cy="859790"/>
          </a:xfrm>
          <a:prstGeom prst="rect">
            <a:avLst/>
          </a:prstGeom>
          <a:noFill/>
        </p:spPr>
      </p:pic>
      <p:sp>
        <p:nvSpPr>
          <p:cNvPr id="10" name="Espaço Reservado para Conteúdo 4">
            <a:extLst>
              <a:ext uri="{FF2B5EF4-FFF2-40B4-BE49-F238E27FC236}">
                <a16:creationId xmlns:a16="http://schemas.microsoft.com/office/drawing/2014/main" id="{B664801A-00CA-4FBF-A633-D924DD8A00A5}"/>
              </a:ext>
            </a:extLst>
          </p:cNvPr>
          <p:cNvSpPr txBox="1">
            <a:spLocks/>
          </p:cNvSpPr>
          <p:nvPr/>
        </p:nvSpPr>
        <p:spPr>
          <a:xfrm>
            <a:off x="610180" y="1050616"/>
            <a:ext cx="10515600" cy="33542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2 - Selecionar a Opção </a:t>
            </a:r>
            <a:r>
              <a:rPr lang="pt-BR" sz="1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FOCO APRENDIZAGEM - Simulador</a:t>
            </a: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A0629FB-80CB-4A96-937D-D144F079ED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430752"/>
            <a:ext cx="10972800" cy="5427247"/>
          </a:xfrm>
          <a:prstGeom prst="rect">
            <a:avLst/>
          </a:prstGeom>
        </p:spPr>
      </p:pic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14373C76-5888-4641-B4EC-76E6582B4F3F}"/>
              </a:ext>
            </a:extLst>
          </p:cNvPr>
          <p:cNvCxnSpPr>
            <a:cxnSpLocks/>
          </p:cNvCxnSpPr>
          <p:nvPr/>
        </p:nvCxnSpPr>
        <p:spPr>
          <a:xfrm>
            <a:off x="2290812" y="2627635"/>
            <a:ext cx="3311091" cy="3099397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416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574"/>
            <a:ext cx="12191999" cy="1032475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1101" y="18142"/>
            <a:ext cx="9144000" cy="886835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0070C0"/>
                </a:solidFill>
              </a:rPr>
              <a:t>DIRETORIA DE ENSINO REGIÃO DE OSASCO</a:t>
            </a:r>
          </a:p>
          <a:p>
            <a:pPr algn="ctr"/>
            <a:r>
              <a:rPr lang="pt-BR" b="1" dirty="0">
                <a:solidFill>
                  <a:srgbClr val="0070C0"/>
                </a:solidFill>
              </a:rPr>
              <a:t>MÉTODO DE MELHORIA DOS RESULTADOS 2019</a:t>
            </a:r>
          </a:p>
        </p:txBody>
      </p:sp>
      <p:pic>
        <p:nvPicPr>
          <p:cNvPr id="11" name="Imagem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81" y="-26573"/>
            <a:ext cx="865505" cy="859790"/>
          </a:xfrm>
          <a:prstGeom prst="rect">
            <a:avLst/>
          </a:prstGeom>
          <a:noFill/>
        </p:spPr>
      </p:pic>
      <p:sp>
        <p:nvSpPr>
          <p:cNvPr id="10" name="Espaço Reservado para Conteúdo 4">
            <a:extLst>
              <a:ext uri="{FF2B5EF4-FFF2-40B4-BE49-F238E27FC236}">
                <a16:creationId xmlns:a16="http://schemas.microsoft.com/office/drawing/2014/main" id="{B664801A-00CA-4FBF-A633-D924DD8A00A5}"/>
              </a:ext>
            </a:extLst>
          </p:cNvPr>
          <p:cNvSpPr txBox="1">
            <a:spLocks/>
          </p:cNvSpPr>
          <p:nvPr/>
        </p:nvSpPr>
        <p:spPr>
          <a:xfrm>
            <a:off x="610180" y="1050616"/>
            <a:ext cx="10515600" cy="33542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2 - Selecionar a Opção </a:t>
            </a:r>
            <a:r>
              <a:rPr lang="pt-BR" sz="1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FOCO APRENDIZAGEM – “Selecione uma Escola”</a:t>
            </a: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6BAF81D-3814-430B-B68F-2C7A1FB57D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430752"/>
            <a:ext cx="10972800" cy="5427247"/>
          </a:xfrm>
          <a:prstGeom prst="rect">
            <a:avLst/>
          </a:prstGeom>
        </p:spPr>
      </p:pic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14373C76-5888-4641-B4EC-76E6582B4F3F}"/>
              </a:ext>
            </a:extLst>
          </p:cNvPr>
          <p:cNvCxnSpPr>
            <a:cxnSpLocks/>
          </p:cNvCxnSpPr>
          <p:nvPr/>
        </p:nvCxnSpPr>
        <p:spPr>
          <a:xfrm>
            <a:off x="2233062" y="3070458"/>
            <a:ext cx="3416968" cy="0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428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574"/>
            <a:ext cx="12191999" cy="1032475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1101" y="18142"/>
            <a:ext cx="9144000" cy="886835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0070C0"/>
                </a:solidFill>
              </a:rPr>
              <a:t>DIRETORIA DE ENSINO REGIÃO DE OSASCO</a:t>
            </a:r>
          </a:p>
          <a:p>
            <a:pPr algn="ctr"/>
            <a:r>
              <a:rPr lang="pt-BR" b="1" dirty="0">
                <a:solidFill>
                  <a:srgbClr val="0070C0"/>
                </a:solidFill>
              </a:rPr>
              <a:t>MÉTODO DE MELHORIA DOS RESULTADOS 2019</a:t>
            </a:r>
          </a:p>
        </p:txBody>
      </p:sp>
      <p:pic>
        <p:nvPicPr>
          <p:cNvPr id="11" name="Imagem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81" y="-26573"/>
            <a:ext cx="865505" cy="859790"/>
          </a:xfrm>
          <a:prstGeom prst="rect">
            <a:avLst/>
          </a:prstGeom>
          <a:noFill/>
        </p:spPr>
      </p:pic>
      <p:sp>
        <p:nvSpPr>
          <p:cNvPr id="10" name="Espaço Reservado para Conteúdo 4">
            <a:extLst>
              <a:ext uri="{FF2B5EF4-FFF2-40B4-BE49-F238E27FC236}">
                <a16:creationId xmlns:a16="http://schemas.microsoft.com/office/drawing/2014/main" id="{B664801A-00CA-4FBF-A633-D924DD8A00A5}"/>
              </a:ext>
            </a:extLst>
          </p:cNvPr>
          <p:cNvSpPr txBox="1">
            <a:spLocks/>
          </p:cNvSpPr>
          <p:nvPr/>
        </p:nvSpPr>
        <p:spPr>
          <a:xfrm>
            <a:off x="610180" y="1050616"/>
            <a:ext cx="10515600" cy="33542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2 - Selecionar a Opção </a:t>
            </a:r>
            <a:r>
              <a:rPr lang="pt-BR" sz="1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FOCO APRENDIZAGEM – “Analisar Ciclo”</a:t>
            </a: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045A118-D7B5-4425-BE8C-6655B53CA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451950"/>
            <a:ext cx="10972800" cy="5406049"/>
          </a:xfrm>
          <a:prstGeom prst="rect">
            <a:avLst/>
          </a:prstGeom>
        </p:spPr>
      </p:pic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14373C76-5888-4641-B4EC-76E6582B4F3F}"/>
              </a:ext>
            </a:extLst>
          </p:cNvPr>
          <p:cNvCxnSpPr>
            <a:cxnSpLocks/>
          </p:cNvCxnSpPr>
          <p:nvPr/>
        </p:nvCxnSpPr>
        <p:spPr>
          <a:xfrm>
            <a:off x="1386038" y="4803006"/>
            <a:ext cx="2897203" cy="0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>
            <a:extLst>
              <a:ext uri="{FF2B5EF4-FFF2-40B4-BE49-F238E27FC236}">
                <a16:creationId xmlns:a16="http://schemas.microsoft.com/office/drawing/2014/main" id="{FEC0D19F-B5EB-4D42-829D-8624838C41A4}"/>
              </a:ext>
            </a:extLst>
          </p:cNvPr>
          <p:cNvSpPr/>
          <p:nvPr/>
        </p:nvSpPr>
        <p:spPr>
          <a:xfrm>
            <a:off x="702644" y="2204185"/>
            <a:ext cx="1116531" cy="259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6181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574"/>
            <a:ext cx="12191999" cy="1032475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1101" y="18142"/>
            <a:ext cx="9144000" cy="886835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0070C0"/>
                </a:solidFill>
              </a:rPr>
              <a:t>DIRETORIA DE ENSINO REGIÃO DE OSASCO</a:t>
            </a:r>
          </a:p>
          <a:p>
            <a:pPr algn="ctr"/>
            <a:r>
              <a:rPr lang="pt-BR" b="1" dirty="0">
                <a:solidFill>
                  <a:srgbClr val="0070C0"/>
                </a:solidFill>
              </a:rPr>
              <a:t>MÉTODO DE MELHORIA DOS RESULTADOS 2019</a:t>
            </a:r>
          </a:p>
        </p:txBody>
      </p:sp>
      <p:pic>
        <p:nvPicPr>
          <p:cNvPr id="11" name="Imagem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81" y="-26573"/>
            <a:ext cx="865505" cy="859790"/>
          </a:xfrm>
          <a:prstGeom prst="rect">
            <a:avLst/>
          </a:prstGeom>
          <a:noFill/>
        </p:spPr>
      </p:pic>
      <p:sp>
        <p:nvSpPr>
          <p:cNvPr id="10" name="Espaço Reservado para Conteúdo 4">
            <a:extLst>
              <a:ext uri="{FF2B5EF4-FFF2-40B4-BE49-F238E27FC236}">
                <a16:creationId xmlns:a16="http://schemas.microsoft.com/office/drawing/2014/main" id="{B664801A-00CA-4FBF-A633-D924DD8A00A5}"/>
              </a:ext>
            </a:extLst>
          </p:cNvPr>
          <p:cNvSpPr txBox="1">
            <a:spLocks/>
          </p:cNvSpPr>
          <p:nvPr/>
        </p:nvSpPr>
        <p:spPr>
          <a:xfrm>
            <a:off x="610180" y="1050616"/>
            <a:ext cx="10515600" cy="33542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2 - Selecionar a Opção </a:t>
            </a:r>
            <a:r>
              <a:rPr lang="pt-BR" sz="1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FOCO APRENDIZAGEM – Observar  - “Simulação da Meta” </a:t>
            </a: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84135BA-7A2C-4C25-9EE7-2D7480174B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548204"/>
            <a:ext cx="10972800" cy="5309795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ADA3FAEB-A438-40EF-9E62-96EB6778BFAE}"/>
              </a:ext>
            </a:extLst>
          </p:cNvPr>
          <p:cNvSpPr/>
          <p:nvPr/>
        </p:nvSpPr>
        <p:spPr>
          <a:xfrm>
            <a:off x="7353701" y="3744227"/>
            <a:ext cx="2146434" cy="14149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14373C76-5888-4641-B4EC-76E6582B4F3F}"/>
              </a:ext>
            </a:extLst>
          </p:cNvPr>
          <p:cNvCxnSpPr>
            <a:cxnSpLocks/>
          </p:cNvCxnSpPr>
          <p:nvPr/>
        </p:nvCxnSpPr>
        <p:spPr>
          <a:xfrm>
            <a:off x="4360244" y="2096662"/>
            <a:ext cx="3570973" cy="1840071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3C86AFA1-92E3-44B7-A6DC-65D85769A531}"/>
              </a:ext>
            </a:extLst>
          </p:cNvPr>
          <p:cNvCxnSpPr>
            <a:cxnSpLocks/>
          </p:cNvCxnSpPr>
          <p:nvPr/>
        </p:nvCxnSpPr>
        <p:spPr>
          <a:xfrm>
            <a:off x="1732547" y="2348564"/>
            <a:ext cx="4135433" cy="2367815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>
            <a:extLst>
              <a:ext uri="{FF2B5EF4-FFF2-40B4-BE49-F238E27FC236}">
                <a16:creationId xmlns:a16="http://schemas.microsoft.com/office/drawing/2014/main" id="{793DFB68-DCFD-45DD-BD6F-A76AEA02182D}"/>
              </a:ext>
            </a:extLst>
          </p:cNvPr>
          <p:cNvSpPr/>
          <p:nvPr/>
        </p:nvSpPr>
        <p:spPr>
          <a:xfrm>
            <a:off x="622835" y="2218640"/>
            <a:ext cx="1116531" cy="332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11464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574"/>
            <a:ext cx="12191999" cy="1032475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1101" y="18142"/>
            <a:ext cx="9144000" cy="886835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0070C0"/>
                </a:solidFill>
              </a:rPr>
              <a:t>DIRETORIA DE ENSINO REGIÃO DE OSASCO</a:t>
            </a:r>
          </a:p>
          <a:p>
            <a:pPr algn="ctr"/>
            <a:r>
              <a:rPr lang="pt-BR" b="1" dirty="0">
                <a:solidFill>
                  <a:srgbClr val="0070C0"/>
                </a:solidFill>
              </a:rPr>
              <a:t>MÉTODO DE MELHORIA DOS RESULTADOS 2019</a:t>
            </a:r>
          </a:p>
        </p:txBody>
      </p:sp>
      <p:pic>
        <p:nvPicPr>
          <p:cNvPr id="11" name="Imagem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81" y="-26573"/>
            <a:ext cx="865505" cy="859790"/>
          </a:xfrm>
          <a:prstGeom prst="rect">
            <a:avLst/>
          </a:prstGeom>
          <a:noFill/>
        </p:spPr>
      </p:pic>
      <p:sp>
        <p:nvSpPr>
          <p:cNvPr id="10" name="Espaço Reservado para Conteúdo 4">
            <a:extLst>
              <a:ext uri="{FF2B5EF4-FFF2-40B4-BE49-F238E27FC236}">
                <a16:creationId xmlns:a16="http://schemas.microsoft.com/office/drawing/2014/main" id="{B664801A-00CA-4FBF-A633-D924DD8A00A5}"/>
              </a:ext>
            </a:extLst>
          </p:cNvPr>
          <p:cNvSpPr txBox="1">
            <a:spLocks/>
          </p:cNvSpPr>
          <p:nvPr/>
        </p:nvSpPr>
        <p:spPr>
          <a:xfrm>
            <a:off x="610180" y="1050616"/>
            <a:ext cx="10515600" cy="33542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2 - Selecionar a Opção </a:t>
            </a:r>
            <a:r>
              <a:rPr lang="pt-BR" sz="1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FOCO APRENDIZAGEM - “Simular Valores  (Fluxo)” - </a:t>
            </a: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84135BA-7A2C-4C25-9EE7-2D7480174B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548204"/>
            <a:ext cx="10972800" cy="5309795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ADA3FAEB-A438-40EF-9E62-96EB6778BFAE}"/>
              </a:ext>
            </a:extLst>
          </p:cNvPr>
          <p:cNvSpPr/>
          <p:nvPr/>
        </p:nvSpPr>
        <p:spPr>
          <a:xfrm>
            <a:off x="7353701" y="3744227"/>
            <a:ext cx="2146434" cy="14149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14373C76-5888-4641-B4EC-76E6582B4F3F}"/>
              </a:ext>
            </a:extLst>
          </p:cNvPr>
          <p:cNvCxnSpPr>
            <a:cxnSpLocks/>
          </p:cNvCxnSpPr>
          <p:nvPr/>
        </p:nvCxnSpPr>
        <p:spPr>
          <a:xfrm>
            <a:off x="4360244" y="2096662"/>
            <a:ext cx="3570973" cy="1840071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3C86AFA1-92E3-44B7-A6DC-65D85769A531}"/>
              </a:ext>
            </a:extLst>
          </p:cNvPr>
          <p:cNvCxnSpPr>
            <a:cxnSpLocks/>
          </p:cNvCxnSpPr>
          <p:nvPr/>
        </p:nvCxnSpPr>
        <p:spPr>
          <a:xfrm>
            <a:off x="1732547" y="2348564"/>
            <a:ext cx="4135433" cy="2367815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>
            <a:extLst>
              <a:ext uri="{FF2B5EF4-FFF2-40B4-BE49-F238E27FC236}">
                <a16:creationId xmlns:a16="http://schemas.microsoft.com/office/drawing/2014/main" id="{793DFB68-DCFD-45DD-BD6F-A76AEA02182D}"/>
              </a:ext>
            </a:extLst>
          </p:cNvPr>
          <p:cNvSpPr/>
          <p:nvPr/>
        </p:nvSpPr>
        <p:spPr>
          <a:xfrm>
            <a:off x="622835" y="2218640"/>
            <a:ext cx="1116531" cy="332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F6FC372D-A135-4C1E-BDFE-B1BAE9208667}"/>
              </a:ext>
            </a:extLst>
          </p:cNvPr>
          <p:cNvSpPr/>
          <p:nvPr/>
        </p:nvSpPr>
        <p:spPr>
          <a:xfrm>
            <a:off x="5447899" y="3744227"/>
            <a:ext cx="519764" cy="4444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7754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574"/>
            <a:ext cx="12191999" cy="1032475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1101" y="18142"/>
            <a:ext cx="9144000" cy="886835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0070C0"/>
                </a:solidFill>
              </a:rPr>
              <a:t>DIRETORIA DE ENSINO REGIÃO DE OSASCO</a:t>
            </a:r>
          </a:p>
          <a:p>
            <a:pPr algn="ctr"/>
            <a:r>
              <a:rPr lang="pt-BR" b="1" dirty="0">
                <a:solidFill>
                  <a:srgbClr val="0070C0"/>
                </a:solidFill>
              </a:rPr>
              <a:t>MÉTODO DE MELHORIA DOS RESULTADOS 2019</a:t>
            </a:r>
          </a:p>
        </p:txBody>
      </p:sp>
      <p:pic>
        <p:nvPicPr>
          <p:cNvPr id="11" name="Imagem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81" y="-26573"/>
            <a:ext cx="865505" cy="859790"/>
          </a:xfrm>
          <a:prstGeom prst="rect">
            <a:avLst/>
          </a:prstGeom>
          <a:noFill/>
        </p:spPr>
      </p:pic>
      <p:sp>
        <p:nvSpPr>
          <p:cNvPr id="10" name="Espaço Reservado para Conteúdo 4">
            <a:extLst>
              <a:ext uri="{FF2B5EF4-FFF2-40B4-BE49-F238E27FC236}">
                <a16:creationId xmlns:a16="http://schemas.microsoft.com/office/drawing/2014/main" id="{B664801A-00CA-4FBF-A633-D924DD8A00A5}"/>
              </a:ext>
            </a:extLst>
          </p:cNvPr>
          <p:cNvSpPr txBox="1">
            <a:spLocks/>
          </p:cNvSpPr>
          <p:nvPr/>
        </p:nvSpPr>
        <p:spPr>
          <a:xfrm>
            <a:off x="610180" y="1050616"/>
            <a:ext cx="10515600" cy="33542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2 - Selecionar a Opção </a:t>
            </a:r>
            <a:r>
              <a:rPr lang="pt-BR" sz="1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FOCO APRENDIZAGEM – Preencher valores de fluxo para simulação na tabela </a:t>
            </a: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4A93E71-ABB7-4B4C-99BB-25FFCB3285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459628"/>
            <a:ext cx="10972800" cy="5398371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073399BC-2DDB-4A72-9B74-CF3F1339C7D6}"/>
              </a:ext>
            </a:extLst>
          </p:cNvPr>
          <p:cNvSpPr/>
          <p:nvPr/>
        </p:nvSpPr>
        <p:spPr>
          <a:xfrm>
            <a:off x="711720" y="1839765"/>
            <a:ext cx="1116531" cy="332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14373C76-5888-4641-B4EC-76E6582B4F3F}"/>
              </a:ext>
            </a:extLst>
          </p:cNvPr>
          <p:cNvCxnSpPr>
            <a:cxnSpLocks/>
          </p:cNvCxnSpPr>
          <p:nvPr/>
        </p:nvCxnSpPr>
        <p:spPr>
          <a:xfrm>
            <a:off x="4292867" y="5361271"/>
            <a:ext cx="693019" cy="0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ipse 6">
            <a:extLst>
              <a:ext uri="{FF2B5EF4-FFF2-40B4-BE49-F238E27FC236}">
                <a16:creationId xmlns:a16="http://schemas.microsoft.com/office/drawing/2014/main" id="{ADA3FAEB-A438-40EF-9E62-96EB6778BFAE}"/>
              </a:ext>
            </a:extLst>
          </p:cNvPr>
          <p:cNvSpPr/>
          <p:nvPr/>
        </p:nvSpPr>
        <p:spPr>
          <a:xfrm>
            <a:off x="7418070" y="3282215"/>
            <a:ext cx="2146434" cy="14149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1881965E-2242-4314-87A5-2EBC9B44E6A3}"/>
              </a:ext>
            </a:extLst>
          </p:cNvPr>
          <p:cNvCxnSpPr>
            <a:cxnSpLocks/>
          </p:cNvCxnSpPr>
          <p:nvPr/>
        </p:nvCxnSpPr>
        <p:spPr>
          <a:xfrm flipH="1">
            <a:off x="8672362" y="3280610"/>
            <a:ext cx="739541" cy="434742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4F7D76E0-8C2E-4A9B-B0FB-5EC60E1ADB9B}"/>
              </a:ext>
            </a:extLst>
          </p:cNvPr>
          <p:cNvCxnSpPr>
            <a:cxnSpLocks/>
          </p:cNvCxnSpPr>
          <p:nvPr/>
        </p:nvCxnSpPr>
        <p:spPr>
          <a:xfrm>
            <a:off x="5168766" y="2810577"/>
            <a:ext cx="1078331" cy="774833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3326B75D-D104-4E6A-B63C-53F123AB1A8C}"/>
              </a:ext>
            </a:extLst>
          </p:cNvPr>
          <p:cNvCxnSpPr>
            <a:cxnSpLocks/>
          </p:cNvCxnSpPr>
          <p:nvPr/>
        </p:nvCxnSpPr>
        <p:spPr>
          <a:xfrm flipV="1">
            <a:off x="4985886" y="4292867"/>
            <a:ext cx="882094" cy="317634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6460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574"/>
            <a:ext cx="12191999" cy="1032475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1101" y="18142"/>
            <a:ext cx="9144000" cy="886835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0070C0"/>
                </a:solidFill>
              </a:rPr>
              <a:t>DIRETORIA DE ENSINO REGIÃO DE OSASCO</a:t>
            </a:r>
          </a:p>
          <a:p>
            <a:pPr algn="ctr"/>
            <a:r>
              <a:rPr lang="pt-BR" b="1" dirty="0">
                <a:solidFill>
                  <a:srgbClr val="0070C0"/>
                </a:solidFill>
              </a:rPr>
              <a:t>MÉTODO DE MELHORIA DOS RESULTADOS 2019</a:t>
            </a:r>
          </a:p>
        </p:txBody>
      </p:sp>
      <p:pic>
        <p:nvPicPr>
          <p:cNvPr id="11" name="Imagem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81" y="-26573"/>
            <a:ext cx="865505" cy="859790"/>
          </a:xfrm>
          <a:prstGeom prst="rect">
            <a:avLst/>
          </a:prstGeom>
          <a:noFill/>
        </p:spPr>
      </p:pic>
      <p:sp>
        <p:nvSpPr>
          <p:cNvPr id="10" name="Espaço Reservado para Conteúdo 4">
            <a:extLst>
              <a:ext uri="{FF2B5EF4-FFF2-40B4-BE49-F238E27FC236}">
                <a16:creationId xmlns:a16="http://schemas.microsoft.com/office/drawing/2014/main" id="{B664801A-00CA-4FBF-A633-D924DD8A00A5}"/>
              </a:ext>
            </a:extLst>
          </p:cNvPr>
          <p:cNvSpPr txBox="1">
            <a:spLocks/>
          </p:cNvSpPr>
          <p:nvPr/>
        </p:nvSpPr>
        <p:spPr>
          <a:xfrm>
            <a:off x="610180" y="1050616"/>
            <a:ext cx="10515600" cy="33542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2 - Selecionar a Opção </a:t>
            </a:r>
            <a:r>
              <a:rPr lang="pt-BR" sz="1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FOCO APRENDIZAGEM – Observar efeito da simulação nos valores de fluxo e Meta </a:t>
            </a:r>
            <a:r>
              <a:rPr lang="pt-BR" sz="1400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Idesp</a:t>
            </a: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073399BC-2DDB-4A72-9B74-CF3F1339C7D6}"/>
              </a:ext>
            </a:extLst>
          </p:cNvPr>
          <p:cNvSpPr/>
          <p:nvPr/>
        </p:nvSpPr>
        <p:spPr>
          <a:xfrm>
            <a:off x="711720" y="1839765"/>
            <a:ext cx="1116531" cy="332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E97880C-6061-4A93-B272-A86C0BD76F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430752"/>
            <a:ext cx="10972800" cy="5427247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55D8F14B-5392-45D9-AB79-D9BA65213E0A}"/>
              </a:ext>
            </a:extLst>
          </p:cNvPr>
          <p:cNvSpPr/>
          <p:nvPr/>
        </p:nvSpPr>
        <p:spPr>
          <a:xfrm>
            <a:off x="711719" y="1795051"/>
            <a:ext cx="1116531" cy="332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ADA3FAEB-A438-40EF-9E62-96EB6778BFAE}"/>
              </a:ext>
            </a:extLst>
          </p:cNvPr>
          <p:cNvSpPr/>
          <p:nvPr/>
        </p:nvSpPr>
        <p:spPr>
          <a:xfrm>
            <a:off x="7515125" y="3234088"/>
            <a:ext cx="2146434" cy="14149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1881965E-2242-4314-87A5-2EBC9B44E6A3}"/>
              </a:ext>
            </a:extLst>
          </p:cNvPr>
          <p:cNvCxnSpPr>
            <a:cxnSpLocks/>
          </p:cNvCxnSpPr>
          <p:nvPr/>
        </p:nvCxnSpPr>
        <p:spPr>
          <a:xfrm flipH="1">
            <a:off x="8710862" y="3234088"/>
            <a:ext cx="739541" cy="434742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14373C76-5888-4641-B4EC-76E6582B4F3F}"/>
              </a:ext>
            </a:extLst>
          </p:cNvPr>
          <p:cNvCxnSpPr>
            <a:cxnSpLocks/>
          </p:cNvCxnSpPr>
          <p:nvPr/>
        </p:nvCxnSpPr>
        <p:spPr>
          <a:xfrm>
            <a:off x="5265018" y="3749770"/>
            <a:ext cx="693019" cy="0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e 14">
            <a:extLst>
              <a:ext uri="{FF2B5EF4-FFF2-40B4-BE49-F238E27FC236}">
                <a16:creationId xmlns:a16="http://schemas.microsoft.com/office/drawing/2014/main" id="{73C5C57C-F988-4EE2-8177-D76F40B89705}"/>
              </a:ext>
            </a:extLst>
          </p:cNvPr>
          <p:cNvSpPr/>
          <p:nvPr/>
        </p:nvSpPr>
        <p:spPr>
          <a:xfrm>
            <a:off x="9589748" y="5073853"/>
            <a:ext cx="1190548" cy="5841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18FD3D9A-3D5C-45D0-A697-3C8F136FB266}"/>
              </a:ext>
            </a:extLst>
          </p:cNvPr>
          <p:cNvSpPr/>
          <p:nvPr/>
        </p:nvSpPr>
        <p:spPr>
          <a:xfrm>
            <a:off x="8787643" y="4976261"/>
            <a:ext cx="802105" cy="68179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8FA4F438-ABF4-4551-B9FF-90A03CBE778C}"/>
              </a:ext>
            </a:extLst>
          </p:cNvPr>
          <p:cNvSpPr/>
          <p:nvPr/>
        </p:nvSpPr>
        <p:spPr>
          <a:xfrm>
            <a:off x="6754507" y="4976261"/>
            <a:ext cx="802105" cy="704391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58658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574"/>
            <a:ext cx="12191999" cy="1032475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1101" y="18142"/>
            <a:ext cx="9144000" cy="886835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0070C0"/>
                </a:solidFill>
              </a:rPr>
              <a:t>DIRETORIA DE ENSINO REGIÃO DE OSASCO</a:t>
            </a:r>
          </a:p>
          <a:p>
            <a:pPr algn="ctr"/>
            <a:r>
              <a:rPr lang="pt-BR" b="1" dirty="0">
                <a:solidFill>
                  <a:srgbClr val="0070C0"/>
                </a:solidFill>
              </a:rPr>
              <a:t>MÉTODO DE MELHORIA DOS RESULTADOS 2019</a:t>
            </a:r>
          </a:p>
        </p:txBody>
      </p:sp>
      <p:pic>
        <p:nvPicPr>
          <p:cNvPr id="11" name="Imagem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81" y="-26573"/>
            <a:ext cx="865505" cy="859790"/>
          </a:xfrm>
          <a:prstGeom prst="rect">
            <a:avLst/>
          </a:prstGeom>
          <a:noFill/>
        </p:spPr>
      </p:pic>
      <p:sp>
        <p:nvSpPr>
          <p:cNvPr id="10" name="Espaço Reservado para Conteúdo 4">
            <a:extLst>
              <a:ext uri="{FF2B5EF4-FFF2-40B4-BE49-F238E27FC236}">
                <a16:creationId xmlns:a16="http://schemas.microsoft.com/office/drawing/2014/main" id="{B664801A-00CA-4FBF-A633-D924DD8A00A5}"/>
              </a:ext>
            </a:extLst>
          </p:cNvPr>
          <p:cNvSpPr txBox="1">
            <a:spLocks/>
          </p:cNvSpPr>
          <p:nvPr/>
        </p:nvSpPr>
        <p:spPr>
          <a:xfrm>
            <a:off x="610180" y="1050616"/>
            <a:ext cx="10515600" cy="33542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2 - Selecionar a Opção </a:t>
            </a:r>
            <a:r>
              <a:rPr lang="pt-BR" sz="1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FOCO APRENDIZAGEM – “Simular valores” - Desempenho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A47BCFE-4493-4B60-89CF-093F87C9D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430082"/>
            <a:ext cx="10972800" cy="5427918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ADA3FAEB-A438-40EF-9E62-96EB6778BFAE}"/>
              </a:ext>
            </a:extLst>
          </p:cNvPr>
          <p:cNvSpPr/>
          <p:nvPr/>
        </p:nvSpPr>
        <p:spPr>
          <a:xfrm>
            <a:off x="2923873" y="3320179"/>
            <a:ext cx="2146434" cy="12761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1881965E-2242-4314-87A5-2EBC9B44E6A3}"/>
              </a:ext>
            </a:extLst>
          </p:cNvPr>
          <p:cNvCxnSpPr>
            <a:cxnSpLocks/>
          </p:cNvCxnSpPr>
          <p:nvPr/>
        </p:nvCxnSpPr>
        <p:spPr>
          <a:xfrm flipH="1">
            <a:off x="8701238" y="3684872"/>
            <a:ext cx="981776" cy="0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14373C76-5888-4641-B4EC-76E6582B4F3F}"/>
              </a:ext>
            </a:extLst>
          </p:cNvPr>
          <p:cNvCxnSpPr>
            <a:cxnSpLocks/>
          </p:cNvCxnSpPr>
          <p:nvPr/>
        </p:nvCxnSpPr>
        <p:spPr>
          <a:xfrm>
            <a:off x="2338939" y="4242121"/>
            <a:ext cx="952901" cy="0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ipse 15">
            <a:extLst>
              <a:ext uri="{FF2B5EF4-FFF2-40B4-BE49-F238E27FC236}">
                <a16:creationId xmlns:a16="http://schemas.microsoft.com/office/drawing/2014/main" id="{18FD3D9A-3D5C-45D0-A697-3C8F136FB266}"/>
              </a:ext>
            </a:extLst>
          </p:cNvPr>
          <p:cNvSpPr/>
          <p:nvPr/>
        </p:nvSpPr>
        <p:spPr>
          <a:xfrm>
            <a:off x="5867980" y="3429000"/>
            <a:ext cx="802105" cy="529254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073399BC-2DDB-4A72-9B74-CF3F1339C7D6}"/>
              </a:ext>
            </a:extLst>
          </p:cNvPr>
          <p:cNvSpPr/>
          <p:nvPr/>
        </p:nvSpPr>
        <p:spPr>
          <a:xfrm>
            <a:off x="695147" y="1791109"/>
            <a:ext cx="1116531" cy="332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8FA4F438-ABF4-4551-B9FF-90A03CBE778C}"/>
              </a:ext>
            </a:extLst>
          </p:cNvPr>
          <p:cNvSpPr/>
          <p:nvPr/>
        </p:nvSpPr>
        <p:spPr>
          <a:xfrm>
            <a:off x="9791351" y="4985703"/>
            <a:ext cx="802105" cy="704391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82642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574"/>
            <a:ext cx="12191999" cy="1032475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1101" y="18142"/>
            <a:ext cx="9144000" cy="886835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0070C0"/>
                </a:solidFill>
              </a:rPr>
              <a:t>DIRETORIA DE ENSINO REGIÃO DE OSASCO</a:t>
            </a:r>
          </a:p>
          <a:p>
            <a:pPr algn="ctr"/>
            <a:r>
              <a:rPr lang="pt-BR" b="1" dirty="0">
                <a:solidFill>
                  <a:srgbClr val="0070C0"/>
                </a:solidFill>
              </a:rPr>
              <a:t>MÉTODO DE MELHORIA DOS RESULTADOS 2019</a:t>
            </a:r>
          </a:p>
        </p:txBody>
      </p:sp>
      <p:pic>
        <p:nvPicPr>
          <p:cNvPr id="11" name="Imagem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81" y="-26573"/>
            <a:ext cx="865505" cy="859790"/>
          </a:xfrm>
          <a:prstGeom prst="rect">
            <a:avLst/>
          </a:prstGeom>
          <a:noFill/>
        </p:spPr>
      </p:pic>
      <p:sp>
        <p:nvSpPr>
          <p:cNvPr id="10" name="Espaço Reservado para Conteúdo 4">
            <a:extLst>
              <a:ext uri="{FF2B5EF4-FFF2-40B4-BE49-F238E27FC236}">
                <a16:creationId xmlns:a16="http://schemas.microsoft.com/office/drawing/2014/main" id="{B664801A-00CA-4FBF-A633-D924DD8A00A5}"/>
              </a:ext>
            </a:extLst>
          </p:cNvPr>
          <p:cNvSpPr txBox="1">
            <a:spLocks/>
          </p:cNvSpPr>
          <p:nvPr/>
        </p:nvSpPr>
        <p:spPr>
          <a:xfrm>
            <a:off x="610180" y="1050616"/>
            <a:ext cx="10515600" cy="33542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2 - Selecionar a Opção </a:t>
            </a:r>
            <a:r>
              <a:rPr lang="pt-BR" sz="1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FOCO APRENDIZAGEM – Selecionar a disciplina a ser simulada</a:t>
            </a: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8FA4F438-ABF4-4551-B9FF-90A03CBE778C}"/>
              </a:ext>
            </a:extLst>
          </p:cNvPr>
          <p:cNvSpPr/>
          <p:nvPr/>
        </p:nvSpPr>
        <p:spPr>
          <a:xfrm>
            <a:off x="9791351" y="4995328"/>
            <a:ext cx="802105" cy="704391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4F4E141-ED9D-4AFB-A76B-A0BCCEB2AF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180" y="1465032"/>
            <a:ext cx="10972800" cy="5374826"/>
          </a:xfrm>
          <a:prstGeom prst="rect">
            <a:avLst/>
          </a:prstGeom>
        </p:spPr>
      </p:pic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1881965E-2242-4314-87A5-2EBC9B44E6A3}"/>
              </a:ext>
            </a:extLst>
          </p:cNvPr>
          <p:cNvCxnSpPr>
            <a:cxnSpLocks/>
          </p:cNvCxnSpPr>
          <p:nvPr/>
        </p:nvCxnSpPr>
        <p:spPr>
          <a:xfrm>
            <a:off x="2897204" y="3542097"/>
            <a:ext cx="981777" cy="0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2F4305BE-F72D-48C7-A6DA-651118BE7657}"/>
              </a:ext>
            </a:extLst>
          </p:cNvPr>
          <p:cNvCxnSpPr>
            <a:cxnSpLocks/>
          </p:cNvCxnSpPr>
          <p:nvPr/>
        </p:nvCxnSpPr>
        <p:spPr>
          <a:xfrm>
            <a:off x="6651057" y="4466122"/>
            <a:ext cx="818147" cy="423512"/>
          </a:xfrm>
          <a:prstGeom prst="straightConnector1">
            <a:avLst/>
          </a:prstGeom>
          <a:ln w="57150">
            <a:solidFill>
              <a:srgbClr val="FFC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36740D89-DF77-429A-A6E7-997D18145C19}"/>
              </a:ext>
            </a:extLst>
          </p:cNvPr>
          <p:cNvCxnSpPr>
            <a:cxnSpLocks/>
          </p:cNvCxnSpPr>
          <p:nvPr/>
        </p:nvCxnSpPr>
        <p:spPr>
          <a:xfrm>
            <a:off x="5686925" y="4467006"/>
            <a:ext cx="742751" cy="422628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90B77CCA-CA1E-45F1-93B1-AA36F5C86641}"/>
              </a:ext>
            </a:extLst>
          </p:cNvPr>
          <p:cNvCxnSpPr>
            <a:cxnSpLocks/>
          </p:cNvCxnSpPr>
          <p:nvPr/>
        </p:nvCxnSpPr>
        <p:spPr>
          <a:xfrm>
            <a:off x="7767587" y="4369869"/>
            <a:ext cx="644893" cy="519765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558218EE-59CF-45CE-9898-5B156188DEEE}"/>
              </a:ext>
            </a:extLst>
          </p:cNvPr>
          <p:cNvCxnSpPr>
            <a:cxnSpLocks/>
          </p:cNvCxnSpPr>
          <p:nvPr/>
        </p:nvCxnSpPr>
        <p:spPr>
          <a:xfrm>
            <a:off x="4116403" y="4995328"/>
            <a:ext cx="811732" cy="519948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ipse 6">
            <a:extLst>
              <a:ext uri="{FF2B5EF4-FFF2-40B4-BE49-F238E27FC236}">
                <a16:creationId xmlns:a16="http://schemas.microsoft.com/office/drawing/2014/main" id="{ADA3FAEB-A438-40EF-9E62-96EB6778BFAE}"/>
              </a:ext>
            </a:extLst>
          </p:cNvPr>
          <p:cNvSpPr/>
          <p:nvPr/>
        </p:nvSpPr>
        <p:spPr>
          <a:xfrm>
            <a:off x="3949563" y="5061643"/>
            <a:ext cx="2701493" cy="12761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14373C76-5888-4641-B4EC-76E6582B4F3F}"/>
              </a:ext>
            </a:extLst>
          </p:cNvPr>
          <p:cNvCxnSpPr>
            <a:cxnSpLocks/>
          </p:cNvCxnSpPr>
          <p:nvPr/>
        </p:nvCxnSpPr>
        <p:spPr>
          <a:xfrm flipH="1">
            <a:off x="8672362" y="3099335"/>
            <a:ext cx="798897" cy="442762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ipse 15">
            <a:extLst>
              <a:ext uri="{FF2B5EF4-FFF2-40B4-BE49-F238E27FC236}">
                <a16:creationId xmlns:a16="http://schemas.microsoft.com/office/drawing/2014/main" id="{18FD3D9A-3D5C-45D0-A697-3C8F136FB266}"/>
              </a:ext>
            </a:extLst>
          </p:cNvPr>
          <p:cNvSpPr/>
          <p:nvPr/>
        </p:nvSpPr>
        <p:spPr>
          <a:xfrm>
            <a:off x="5908939" y="3277470"/>
            <a:ext cx="802105" cy="529254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1" name="Conector de Seta Reta 30">
            <a:extLst>
              <a:ext uri="{FF2B5EF4-FFF2-40B4-BE49-F238E27FC236}">
                <a16:creationId xmlns:a16="http://schemas.microsoft.com/office/drawing/2014/main" id="{3F20A405-4854-4F22-8D36-7B3A90161D3F}"/>
              </a:ext>
            </a:extLst>
          </p:cNvPr>
          <p:cNvCxnSpPr>
            <a:cxnSpLocks/>
          </p:cNvCxnSpPr>
          <p:nvPr/>
        </p:nvCxnSpPr>
        <p:spPr>
          <a:xfrm>
            <a:off x="6095999" y="5061643"/>
            <a:ext cx="111493" cy="557519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ipse 33">
            <a:extLst>
              <a:ext uri="{FF2B5EF4-FFF2-40B4-BE49-F238E27FC236}">
                <a16:creationId xmlns:a16="http://schemas.microsoft.com/office/drawing/2014/main" id="{7EA0BF63-1FA7-4BB7-A243-CE7C28E42BB6}"/>
              </a:ext>
            </a:extLst>
          </p:cNvPr>
          <p:cNvSpPr/>
          <p:nvPr/>
        </p:nvSpPr>
        <p:spPr>
          <a:xfrm>
            <a:off x="6151745" y="4648818"/>
            <a:ext cx="963499" cy="5575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8870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10558860" y="6615113"/>
            <a:ext cx="457466" cy="227012"/>
          </a:xfrm>
        </p:spPr>
        <p:txBody>
          <a:bodyPr/>
          <a:lstStyle/>
          <a:p>
            <a:pPr defTabSz="914358">
              <a:defRPr/>
            </a:pPr>
            <a:fld id="{4BA1E4B0-DFBF-4614-9E69-8E4FAD4CC2EC}" type="slidenum">
              <a:rPr lang="pt-BR">
                <a:solidFill>
                  <a:srgbClr val="231F20">
                    <a:tint val="75000"/>
                  </a:srgbClr>
                </a:solidFill>
                <a:latin typeface="Calibri"/>
              </a:rPr>
              <a:pPr defTabSz="914358">
                <a:defRPr/>
              </a:pPr>
              <a:t>3</a:t>
            </a:fld>
            <a:endParaRPr lang="pt-BR" dirty="0">
              <a:solidFill>
                <a:srgbClr val="231F2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98056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574"/>
            <a:ext cx="12191999" cy="1032475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1101" y="18142"/>
            <a:ext cx="9144000" cy="886835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0070C0"/>
                </a:solidFill>
              </a:rPr>
              <a:t>DIRETORIA DE ENSINO REGIÃO DE OSASCO</a:t>
            </a:r>
          </a:p>
          <a:p>
            <a:pPr algn="ctr"/>
            <a:r>
              <a:rPr lang="pt-BR" b="1" dirty="0">
                <a:solidFill>
                  <a:srgbClr val="0070C0"/>
                </a:solidFill>
              </a:rPr>
              <a:t>MÉTODO DE MELHORIA DOS RESULTADOS 2019</a:t>
            </a:r>
          </a:p>
        </p:txBody>
      </p:sp>
      <p:pic>
        <p:nvPicPr>
          <p:cNvPr id="11" name="Imagem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81" y="-26573"/>
            <a:ext cx="865505" cy="859790"/>
          </a:xfrm>
          <a:prstGeom prst="rect">
            <a:avLst/>
          </a:prstGeom>
          <a:noFill/>
        </p:spPr>
      </p:pic>
      <p:sp>
        <p:nvSpPr>
          <p:cNvPr id="10" name="Espaço Reservado para Conteúdo 4">
            <a:extLst>
              <a:ext uri="{FF2B5EF4-FFF2-40B4-BE49-F238E27FC236}">
                <a16:creationId xmlns:a16="http://schemas.microsoft.com/office/drawing/2014/main" id="{B664801A-00CA-4FBF-A633-D924DD8A00A5}"/>
              </a:ext>
            </a:extLst>
          </p:cNvPr>
          <p:cNvSpPr txBox="1">
            <a:spLocks/>
          </p:cNvSpPr>
          <p:nvPr/>
        </p:nvSpPr>
        <p:spPr>
          <a:xfrm>
            <a:off x="610180" y="1050616"/>
            <a:ext cx="10515600" cy="33542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2 - Selecionar a Opção </a:t>
            </a:r>
            <a:r>
              <a:rPr lang="pt-BR" sz="1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FOCO APRENDIZAGEM – Realizar a simulação </a:t>
            </a:r>
            <a:r>
              <a:rPr lang="pt-BR" sz="1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(Níveis de proficiência) </a:t>
            </a:r>
            <a:r>
              <a:rPr lang="pt-B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8FA4F438-ABF4-4551-B9FF-90A03CBE778C}"/>
              </a:ext>
            </a:extLst>
          </p:cNvPr>
          <p:cNvSpPr/>
          <p:nvPr/>
        </p:nvSpPr>
        <p:spPr>
          <a:xfrm>
            <a:off x="9791351" y="4995328"/>
            <a:ext cx="802105" cy="704391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F9E94AE-0416-4363-9032-1E883F61F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466602"/>
            <a:ext cx="10972800" cy="5391397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ADA3FAEB-A438-40EF-9E62-96EB6778BFAE}"/>
              </a:ext>
            </a:extLst>
          </p:cNvPr>
          <p:cNvSpPr/>
          <p:nvPr/>
        </p:nvSpPr>
        <p:spPr>
          <a:xfrm>
            <a:off x="4516229" y="5169308"/>
            <a:ext cx="2146434" cy="12761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558218EE-59CF-45CE-9898-5B156188DEEE}"/>
              </a:ext>
            </a:extLst>
          </p:cNvPr>
          <p:cNvCxnSpPr>
            <a:cxnSpLocks/>
          </p:cNvCxnSpPr>
          <p:nvPr/>
        </p:nvCxnSpPr>
        <p:spPr>
          <a:xfrm>
            <a:off x="4110363" y="5071746"/>
            <a:ext cx="811732" cy="519948"/>
          </a:xfrm>
          <a:prstGeom prst="straightConnector1">
            <a:avLst/>
          </a:prstGeom>
          <a:ln w="57150">
            <a:solidFill>
              <a:srgbClr val="0070C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1881965E-2242-4314-87A5-2EBC9B44E6A3}"/>
              </a:ext>
            </a:extLst>
          </p:cNvPr>
          <p:cNvCxnSpPr>
            <a:cxnSpLocks/>
          </p:cNvCxnSpPr>
          <p:nvPr/>
        </p:nvCxnSpPr>
        <p:spPr>
          <a:xfrm>
            <a:off x="2877953" y="3572688"/>
            <a:ext cx="981777" cy="0"/>
          </a:xfrm>
          <a:prstGeom prst="straightConnector1">
            <a:avLst/>
          </a:prstGeom>
          <a:ln w="57150">
            <a:solidFill>
              <a:srgbClr val="FFC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ipse 15">
            <a:extLst>
              <a:ext uri="{FF2B5EF4-FFF2-40B4-BE49-F238E27FC236}">
                <a16:creationId xmlns:a16="http://schemas.microsoft.com/office/drawing/2014/main" id="{18FD3D9A-3D5C-45D0-A697-3C8F136FB266}"/>
              </a:ext>
            </a:extLst>
          </p:cNvPr>
          <p:cNvSpPr/>
          <p:nvPr/>
        </p:nvSpPr>
        <p:spPr>
          <a:xfrm>
            <a:off x="5885223" y="3232863"/>
            <a:ext cx="802105" cy="529254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90B77CCA-CA1E-45F1-93B1-AA36F5C86641}"/>
              </a:ext>
            </a:extLst>
          </p:cNvPr>
          <p:cNvCxnSpPr>
            <a:cxnSpLocks/>
          </p:cNvCxnSpPr>
          <p:nvPr/>
        </p:nvCxnSpPr>
        <p:spPr>
          <a:xfrm flipH="1">
            <a:off x="9314047" y="4023360"/>
            <a:ext cx="1249366" cy="0"/>
          </a:xfrm>
          <a:prstGeom prst="straightConnector1">
            <a:avLst/>
          </a:prstGeom>
          <a:ln w="76200">
            <a:solidFill>
              <a:srgbClr val="00B05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AC44714B-2E72-4117-8D64-8BF13821D66A}"/>
              </a:ext>
            </a:extLst>
          </p:cNvPr>
          <p:cNvCxnSpPr>
            <a:cxnSpLocks/>
          </p:cNvCxnSpPr>
          <p:nvPr/>
        </p:nvCxnSpPr>
        <p:spPr>
          <a:xfrm flipH="1">
            <a:off x="8633861" y="2377440"/>
            <a:ext cx="1822181" cy="1051560"/>
          </a:xfrm>
          <a:prstGeom prst="straightConnector1">
            <a:avLst/>
          </a:prstGeom>
          <a:ln w="76200">
            <a:solidFill>
              <a:srgbClr val="00B050">
                <a:alpha val="60000"/>
              </a:srgb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2F4305BE-F72D-48C7-A6DA-651118BE7657}"/>
              </a:ext>
            </a:extLst>
          </p:cNvPr>
          <p:cNvCxnSpPr>
            <a:cxnSpLocks/>
          </p:cNvCxnSpPr>
          <p:nvPr/>
        </p:nvCxnSpPr>
        <p:spPr>
          <a:xfrm>
            <a:off x="6687328" y="4421245"/>
            <a:ext cx="818147" cy="423512"/>
          </a:xfrm>
          <a:prstGeom prst="straightConnector1">
            <a:avLst/>
          </a:prstGeom>
          <a:ln w="57150">
            <a:solidFill>
              <a:srgbClr val="FFC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36740D89-DF77-429A-A6E7-997D18145C19}"/>
              </a:ext>
            </a:extLst>
          </p:cNvPr>
          <p:cNvCxnSpPr>
            <a:cxnSpLocks/>
          </p:cNvCxnSpPr>
          <p:nvPr/>
        </p:nvCxnSpPr>
        <p:spPr>
          <a:xfrm>
            <a:off x="5589446" y="4459949"/>
            <a:ext cx="818147" cy="423512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ipse 24">
            <a:extLst>
              <a:ext uri="{FF2B5EF4-FFF2-40B4-BE49-F238E27FC236}">
                <a16:creationId xmlns:a16="http://schemas.microsoft.com/office/drawing/2014/main" id="{F2A4357C-D8C1-41B4-8D6F-51F5702F3566}"/>
              </a:ext>
            </a:extLst>
          </p:cNvPr>
          <p:cNvSpPr/>
          <p:nvPr/>
        </p:nvSpPr>
        <p:spPr>
          <a:xfrm>
            <a:off x="8192891" y="4730701"/>
            <a:ext cx="802105" cy="529254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7AE9C805-34E7-4E88-933B-A2E9920BF2CF}"/>
              </a:ext>
            </a:extLst>
          </p:cNvPr>
          <p:cNvCxnSpPr>
            <a:cxnSpLocks/>
          </p:cNvCxnSpPr>
          <p:nvPr/>
        </p:nvCxnSpPr>
        <p:spPr>
          <a:xfrm>
            <a:off x="6165678" y="5088744"/>
            <a:ext cx="48067" cy="502950"/>
          </a:xfrm>
          <a:prstGeom prst="straightConnector1">
            <a:avLst/>
          </a:prstGeom>
          <a:ln w="57150">
            <a:solidFill>
              <a:srgbClr val="0070C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0017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574"/>
            <a:ext cx="12191999" cy="1032475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1101" y="18142"/>
            <a:ext cx="9144000" cy="886835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0070C0"/>
                </a:solidFill>
              </a:rPr>
              <a:t>DIRETORIA DE ENSINO REGIÃO DE OSASCO</a:t>
            </a:r>
          </a:p>
          <a:p>
            <a:pPr algn="ctr"/>
            <a:r>
              <a:rPr lang="pt-BR" b="1" dirty="0">
                <a:solidFill>
                  <a:srgbClr val="0070C0"/>
                </a:solidFill>
              </a:rPr>
              <a:t>MÉTODO DE MELHORIA DOS RESULTADOS 2019</a:t>
            </a:r>
          </a:p>
        </p:txBody>
      </p:sp>
      <p:pic>
        <p:nvPicPr>
          <p:cNvPr id="11" name="Imagem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81" y="-26573"/>
            <a:ext cx="865505" cy="859790"/>
          </a:xfrm>
          <a:prstGeom prst="rect">
            <a:avLst/>
          </a:prstGeom>
          <a:noFill/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F277585C-B830-4D71-A50D-6113B86962B4}"/>
              </a:ext>
            </a:extLst>
          </p:cNvPr>
          <p:cNvSpPr txBox="1">
            <a:spLocks/>
          </p:cNvSpPr>
          <p:nvPr/>
        </p:nvSpPr>
        <p:spPr>
          <a:xfrm>
            <a:off x="807027" y="1226127"/>
            <a:ext cx="10515600" cy="70556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3200" dirty="0"/>
              <a:t>SLIDE 4 – 2ª ALTERNATIVA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F4A2BD15-A620-494C-A8FA-9131037F81F1}"/>
              </a:ext>
            </a:extLst>
          </p:cNvPr>
          <p:cNvSpPr txBox="1">
            <a:spLocks/>
          </p:cNvSpPr>
          <p:nvPr/>
        </p:nvSpPr>
        <p:spPr>
          <a:xfrm>
            <a:off x="807027" y="2952663"/>
            <a:ext cx="10515600" cy="373977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sz="3300" dirty="0"/>
              <a:t>EXEMPLO:</a:t>
            </a:r>
          </a:p>
          <a:p>
            <a:endParaRPr lang="pt-BR" sz="3300" dirty="0"/>
          </a:p>
          <a:p>
            <a:r>
              <a:rPr lang="pt-BR" sz="2000" b="1" dirty="0">
                <a:solidFill>
                  <a:schemeClr val="bg1"/>
                </a:solidFill>
                <a:highlight>
                  <a:srgbClr val="008000"/>
                </a:highlight>
              </a:rPr>
              <a:t>META IDESP</a:t>
            </a:r>
            <a:r>
              <a:rPr lang="pt-BR" sz="2000" b="1" dirty="0">
                <a:solidFill>
                  <a:schemeClr val="bg1"/>
                </a:solidFill>
              </a:rPr>
              <a:t>  </a:t>
            </a:r>
            <a:r>
              <a:rPr lang="pt-BR" sz="2000" b="1" dirty="0"/>
              <a:t>= </a:t>
            </a:r>
            <a:r>
              <a:rPr lang="pt-BR" b="1" dirty="0">
                <a:solidFill>
                  <a:schemeClr val="bg1"/>
                </a:solidFill>
                <a:highlight>
                  <a:srgbClr val="008000"/>
                </a:highlight>
              </a:rPr>
              <a:t>2,7</a:t>
            </a:r>
            <a:r>
              <a:rPr lang="pt-BR" sz="2000" b="1" dirty="0">
                <a:solidFill>
                  <a:schemeClr val="bg1"/>
                </a:solidFill>
                <a:highlight>
                  <a:srgbClr val="008000"/>
                </a:highlight>
              </a:rPr>
              <a:t> (Fornecida pela SEDUC / CITEM – </a:t>
            </a:r>
            <a:r>
              <a:rPr lang="pt-BR" sz="2000" b="1" dirty="0">
                <a:solidFill>
                  <a:schemeClr val="tx1"/>
                </a:solidFill>
                <a:highlight>
                  <a:srgbClr val="008000"/>
                </a:highlight>
              </a:rPr>
              <a:t>Disponível na </a:t>
            </a:r>
            <a:r>
              <a:rPr lang="pt-BR" sz="2000" b="1" dirty="0" err="1">
                <a:solidFill>
                  <a:schemeClr val="tx1"/>
                </a:solidFill>
                <a:highlight>
                  <a:srgbClr val="008000"/>
                </a:highlight>
              </a:rPr>
              <a:t>FocoAprendizagem</a:t>
            </a:r>
            <a:r>
              <a:rPr lang="pt-BR" sz="2000" dirty="0">
                <a:solidFill>
                  <a:schemeClr val="bg1"/>
                </a:solidFill>
                <a:highlight>
                  <a:srgbClr val="008000"/>
                </a:highlight>
              </a:rPr>
              <a:t>)</a:t>
            </a:r>
          </a:p>
          <a:p>
            <a:r>
              <a:rPr lang="pt-BR" sz="2000" dirty="0">
                <a:highlight>
                  <a:srgbClr val="00FFFF"/>
                </a:highlight>
              </a:rPr>
              <a:t>META FLUXO </a:t>
            </a:r>
            <a:r>
              <a:rPr lang="pt-BR" sz="2000" dirty="0"/>
              <a:t>= </a:t>
            </a:r>
            <a:r>
              <a:rPr lang="pt-BR" dirty="0">
                <a:highlight>
                  <a:srgbClr val="00FFFF"/>
                </a:highlight>
              </a:rPr>
              <a:t>0,9</a:t>
            </a:r>
            <a:r>
              <a:rPr lang="pt-BR" sz="2000" dirty="0">
                <a:highlight>
                  <a:srgbClr val="00FFFF"/>
                </a:highlight>
              </a:rPr>
              <a:t>  (Manter 2017) ou (Utilizar uma Nova conforme Plano de Melhoria da Escola)</a:t>
            </a:r>
          </a:p>
          <a:p>
            <a:r>
              <a:rPr lang="pt-BR" sz="2000" dirty="0">
                <a:solidFill>
                  <a:schemeClr val="bg1"/>
                </a:solidFill>
                <a:highlight>
                  <a:srgbClr val="FFFF00"/>
                </a:highlight>
              </a:rPr>
              <a:t>META DESEMPENHO 2018 = ??? (Calcular pela Fórmula acima)</a:t>
            </a:r>
          </a:p>
          <a:p>
            <a:endParaRPr lang="pt-BR" sz="2000" dirty="0">
              <a:highlight>
                <a:srgbClr val="FFFF00"/>
              </a:highlight>
            </a:endParaRPr>
          </a:p>
          <a:p>
            <a:r>
              <a:rPr lang="pt-BR" sz="2600" dirty="0">
                <a:solidFill>
                  <a:schemeClr val="tx1"/>
                </a:solidFill>
              </a:rPr>
              <a:t>SUBSTITUINDO NA FÓRMULA, TEMOS:</a:t>
            </a:r>
          </a:p>
          <a:p>
            <a:endParaRPr lang="pt-BR" dirty="0">
              <a:solidFill>
                <a:srgbClr val="FF0000"/>
              </a:solidFill>
            </a:endParaRPr>
          </a:p>
          <a:p>
            <a:r>
              <a:rPr lang="pt-BR" dirty="0">
                <a:highlight>
                  <a:srgbClr val="FFFF00"/>
                </a:highlight>
              </a:rPr>
              <a:t>META DESEMPENHO</a:t>
            </a:r>
            <a:r>
              <a:rPr lang="pt-BR" dirty="0"/>
              <a:t> =  </a:t>
            </a:r>
            <a:r>
              <a:rPr lang="pt-BR" dirty="0">
                <a:solidFill>
                  <a:schemeClr val="bg1"/>
                </a:solidFill>
                <a:highlight>
                  <a:srgbClr val="008000"/>
                </a:highlight>
              </a:rPr>
              <a:t>META IDESP</a:t>
            </a:r>
            <a:r>
              <a:rPr lang="pt-BR" dirty="0">
                <a:solidFill>
                  <a:schemeClr val="bg1"/>
                </a:solidFill>
              </a:rPr>
              <a:t>  </a:t>
            </a:r>
            <a:r>
              <a:rPr lang="pt-BR" dirty="0">
                <a:solidFill>
                  <a:srgbClr val="FF0000"/>
                </a:solidFill>
              </a:rPr>
              <a:t>/ </a:t>
            </a:r>
            <a:r>
              <a:rPr lang="pt-BR" dirty="0"/>
              <a:t> </a:t>
            </a:r>
            <a:r>
              <a:rPr lang="pt-BR" dirty="0">
                <a:highlight>
                  <a:srgbClr val="00FFFF"/>
                </a:highlight>
              </a:rPr>
              <a:t>META FLUXO</a:t>
            </a:r>
          </a:p>
          <a:p>
            <a:endParaRPr lang="pt-BR" dirty="0"/>
          </a:p>
          <a:p>
            <a:r>
              <a:rPr lang="pt-BR" dirty="0">
                <a:highlight>
                  <a:srgbClr val="FFFF00"/>
                </a:highlight>
              </a:rPr>
              <a:t>META DESEMPENHO 2018</a:t>
            </a:r>
            <a:r>
              <a:rPr lang="pt-BR" dirty="0"/>
              <a:t> = </a:t>
            </a:r>
            <a:r>
              <a:rPr lang="pt-BR" dirty="0">
                <a:solidFill>
                  <a:schemeClr val="bg1"/>
                </a:solidFill>
                <a:highlight>
                  <a:srgbClr val="008000"/>
                </a:highlight>
              </a:rPr>
              <a:t>2,7</a:t>
            </a:r>
            <a:r>
              <a:rPr lang="pt-BR" dirty="0"/>
              <a:t>        </a:t>
            </a:r>
            <a:r>
              <a:rPr lang="pt-BR" dirty="0">
                <a:solidFill>
                  <a:srgbClr val="FF0000"/>
                </a:solidFill>
              </a:rPr>
              <a:t>/</a:t>
            </a:r>
            <a:r>
              <a:rPr lang="pt-BR" dirty="0"/>
              <a:t>          </a:t>
            </a:r>
            <a:r>
              <a:rPr lang="pt-BR" dirty="0">
                <a:highlight>
                  <a:srgbClr val="00FFFF"/>
                </a:highlight>
              </a:rPr>
              <a:t>0,9</a:t>
            </a:r>
            <a:r>
              <a:rPr lang="pt-BR" dirty="0"/>
              <a:t>       =       </a:t>
            </a:r>
            <a:r>
              <a:rPr lang="pt-BR" sz="3300" dirty="0">
                <a:highlight>
                  <a:srgbClr val="FFFF00"/>
                </a:highlight>
              </a:rPr>
              <a:t>3,00</a:t>
            </a:r>
            <a:endParaRPr lang="pt-BR" dirty="0">
              <a:highlight>
                <a:srgbClr val="FFFF00"/>
              </a:highlight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70B4B51-49B6-4AA5-AB03-6A1F4AE65F2A}"/>
              </a:ext>
            </a:extLst>
          </p:cNvPr>
          <p:cNvSpPr txBox="1"/>
          <p:nvPr/>
        </p:nvSpPr>
        <p:spPr>
          <a:xfrm>
            <a:off x="1842450" y="2230886"/>
            <a:ext cx="7799295" cy="40011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highlight>
                  <a:srgbClr val="008000"/>
                </a:highlight>
              </a:rPr>
              <a:t>META IDESP</a:t>
            </a:r>
            <a:r>
              <a:rPr lang="pt-BR" sz="2000" b="1" dirty="0">
                <a:solidFill>
                  <a:schemeClr val="bg1"/>
                </a:solidFill>
              </a:rPr>
              <a:t>  </a:t>
            </a:r>
            <a:r>
              <a:rPr lang="pt-BR" sz="2000" b="1" dirty="0"/>
              <a:t>=  </a:t>
            </a:r>
            <a:r>
              <a:rPr lang="pt-BR" sz="2000" b="1" dirty="0">
                <a:highlight>
                  <a:srgbClr val="00FFFF"/>
                </a:highlight>
              </a:rPr>
              <a:t>META FLUXO</a:t>
            </a:r>
            <a:r>
              <a:rPr lang="pt-BR" sz="2000" b="1" dirty="0"/>
              <a:t>  </a:t>
            </a:r>
            <a:r>
              <a:rPr lang="pt-BR" sz="2000" b="1" dirty="0">
                <a:solidFill>
                  <a:srgbClr val="FF0000"/>
                </a:solidFill>
              </a:rPr>
              <a:t>X</a:t>
            </a:r>
            <a:r>
              <a:rPr lang="pt-BR" sz="2000" b="1" dirty="0"/>
              <a:t>  </a:t>
            </a:r>
            <a:r>
              <a:rPr lang="pt-BR" sz="2000" b="1" dirty="0">
                <a:solidFill>
                  <a:schemeClr val="bg1"/>
                </a:solidFill>
                <a:highlight>
                  <a:srgbClr val="FFFF00"/>
                </a:highlight>
              </a:rPr>
              <a:t>META DE DESEMPENHO</a:t>
            </a:r>
          </a:p>
        </p:txBody>
      </p:sp>
    </p:spTree>
    <p:extLst>
      <p:ext uri="{BB962C8B-B14F-4D97-AF65-F5344CB8AC3E}">
        <p14:creationId xmlns:p14="http://schemas.microsoft.com/office/powerpoint/2010/main" val="38427795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574"/>
            <a:ext cx="12191999" cy="1032475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1101" y="18142"/>
            <a:ext cx="9144000" cy="886835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0070C0"/>
                </a:solidFill>
              </a:rPr>
              <a:t>DIRETORIA DE ENSINO REGIÃO DE OSASCO</a:t>
            </a:r>
          </a:p>
          <a:p>
            <a:pPr algn="ctr"/>
            <a:r>
              <a:rPr lang="pt-BR" b="1" dirty="0">
                <a:solidFill>
                  <a:srgbClr val="0070C0"/>
                </a:solidFill>
              </a:rPr>
              <a:t>MÉTODO DE MELHORIA DOS RESULTADOS 2019</a:t>
            </a:r>
          </a:p>
        </p:txBody>
      </p:sp>
      <p:pic>
        <p:nvPicPr>
          <p:cNvPr id="11" name="Imagem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81" y="-26573"/>
            <a:ext cx="865505" cy="859790"/>
          </a:xfrm>
          <a:prstGeom prst="rect">
            <a:avLst/>
          </a:prstGeom>
          <a:noFill/>
        </p:spPr>
      </p:pic>
      <p:sp>
        <p:nvSpPr>
          <p:cNvPr id="2" name="Retângulo 1"/>
          <p:cNvSpPr/>
          <p:nvPr/>
        </p:nvSpPr>
        <p:spPr>
          <a:xfrm>
            <a:off x="1181101" y="1005901"/>
            <a:ext cx="94942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SLIDES 10 e 11</a:t>
            </a:r>
          </a:p>
          <a:p>
            <a:endParaRPr lang="pt-BR" dirty="0"/>
          </a:p>
          <a:p>
            <a:r>
              <a:rPr lang="pt-BR" dirty="0"/>
              <a:t>1 – Acessar os Sinalizadores de Processo(SED)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739" y="2213263"/>
            <a:ext cx="11174749" cy="4561609"/>
          </a:xfrm>
          <a:prstGeom prst="rect">
            <a:avLst/>
          </a:prstGeom>
        </p:spPr>
      </p:pic>
      <p:cxnSp>
        <p:nvCxnSpPr>
          <p:cNvPr id="7" name="Conector de seta reta 6"/>
          <p:cNvCxnSpPr/>
          <p:nvPr/>
        </p:nvCxnSpPr>
        <p:spPr>
          <a:xfrm>
            <a:off x="3657600" y="2021564"/>
            <a:ext cx="1340427" cy="2415354"/>
          </a:xfrm>
          <a:prstGeom prst="straightConnector1">
            <a:avLst/>
          </a:prstGeom>
          <a:ln w="57150">
            <a:solidFill>
              <a:schemeClr val="accent6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4618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574"/>
            <a:ext cx="12191999" cy="1032475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1101" y="18142"/>
            <a:ext cx="9144000" cy="886835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0070C0"/>
                </a:solidFill>
              </a:rPr>
              <a:t>DIRETORIA DE ENSINO REGIÃO DE OSASCO</a:t>
            </a:r>
          </a:p>
          <a:p>
            <a:pPr algn="ctr"/>
            <a:r>
              <a:rPr lang="pt-BR" b="1" dirty="0">
                <a:solidFill>
                  <a:srgbClr val="0070C0"/>
                </a:solidFill>
              </a:rPr>
              <a:t>MÉTODO DE MELHORIA DOS RESULTADOS 2019</a:t>
            </a:r>
          </a:p>
        </p:txBody>
      </p:sp>
      <p:pic>
        <p:nvPicPr>
          <p:cNvPr id="11" name="Imagem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81" y="-26573"/>
            <a:ext cx="865505" cy="859790"/>
          </a:xfrm>
          <a:prstGeom prst="rect">
            <a:avLst/>
          </a:prstGeom>
          <a:noFill/>
        </p:spPr>
      </p:pic>
      <p:sp>
        <p:nvSpPr>
          <p:cNvPr id="2" name="Retângulo 1"/>
          <p:cNvSpPr/>
          <p:nvPr/>
        </p:nvSpPr>
        <p:spPr>
          <a:xfrm>
            <a:off x="1181101" y="1005901"/>
            <a:ext cx="94942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SLIDES 10 e 11</a:t>
            </a:r>
          </a:p>
          <a:p>
            <a:endParaRPr lang="pt-BR" dirty="0"/>
          </a:p>
          <a:p>
            <a:r>
              <a:rPr lang="pt-BR" dirty="0"/>
              <a:t>2 – Acessar os Sinalizadores de Processo(SED) – Filtros (Desempenho LP – AF)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21564"/>
            <a:ext cx="11471564" cy="4836435"/>
          </a:xfrm>
          <a:prstGeom prst="rect">
            <a:avLst/>
          </a:prstGeom>
        </p:spPr>
      </p:pic>
      <p:cxnSp>
        <p:nvCxnSpPr>
          <p:cNvPr id="7" name="Conector de seta reta 6"/>
          <p:cNvCxnSpPr/>
          <p:nvPr/>
        </p:nvCxnSpPr>
        <p:spPr>
          <a:xfrm>
            <a:off x="5008418" y="2021564"/>
            <a:ext cx="1087581" cy="1689312"/>
          </a:xfrm>
          <a:prstGeom prst="straightConnector1">
            <a:avLst/>
          </a:prstGeom>
          <a:ln w="57150">
            <a:solidFill>
              <a:schemeClr val="accent6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>
            <a:stCxn id="5" idx="0"/>
          </p:cNvCxnSpPr>
          <p:nvPr/>
        </p:nvCxnSpPr>
        <p:spPr>
          <a:xfrm>
            <a:off x="5735782" y="2021564"/>
            <a:ext cx="1634835" cy="2461102"/>
          </a:xfrm>
          <a:prstGeom prst="straightConnector1">
            <a:avLst/>
          </a:prstGeom>
          <a:ln w="57150">
            <a:solidFill>
              <a:schemeClr val="accent6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2283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574"/>
            <a:ext cx="12191999" cy="1032475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1101" y="18142"/>
            <a:ext cx="9144000" cy="886835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0070C0"/>
                </a:solidFill>
              </a:rPr>
              <a:t>DIRETORIA DE ENSINO REGIÃO DE OSASCO</a:t>
            </a:r>
          </a:p>
          <a:p>
            <a:pPr algn="ctr"/>
            <a:r>
              <a:rPr lang="pt-BR" b="1" dirty="0">
                <a:solidFill>
                  <a:srgbClr val="0070C0"/>
                </a:solidFill>
              </a:rPr>
              <a:t>MÉTODO DE MELHORIA DOS RESULTADOS 2019</a:t>
            </a:r>
          </a:p>
        </p:txBody>
      </p:sp>
      <p:pic>
        <p:nvPicPr>
          <p:cNvPr id="11" name="Imagem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81" y="-26573"/>
            <a:ext cx="865505" cy="859790"/>
          </a:xfrm>
          <a:prstGeom prst="rect">
            <a:avLst/>
          </a:prstGeom>
          <a:noFill/>
        </p:spPr>
      </p:pic>
      <p:sp>
        <p:nvSpPr>
          <p:cNvPr id="2" name="Retângulo 1"/>
          <p:cNvSpPr/>
          <p:nvPr/>
        </p:nvSpPr>
        <p:spPr>
          <a:xfrm>
            <a:off x="1181101" y="1005901"/>
            <a:ext cx="949426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SLIDES 10 e 11</a:t>
            </a:r>
          </a:p>
          <a:p>
            <a:r>
              <a:rPr lang="pt-BR" dirty="0"/>
              <a:t>3 – Acessar os Sinalizadores de Processo(SED) – Coletar Valores</a:t>
            </a:r>
          </a:p>
        </p:txBody>
      </p:sp>
      <p:cxnSp>
        <p:nvCxnSpPr>
          <p:cNvPr id="7" name="Conector de seta reta 6"/>
          <p:cNvCxnSpPr/>
          <p:nvPr/>
        </p:nvCxnSpPr>
        <p:spPr>
          <a:xfrm>
            <a:off x="8420102" y="2122488"/>
            <a:ext cx="1087581" cy="1689312"/>
          </a:xfrm>
          <a:prstGeom prst="straightConnector1">
            <a:avLst/>
          </a:prstGeom>
          <a:ln w="57150">
            <a:solidFill>
              <a:schemeClr val="accent6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09" y="2048767"/>
            <a:ext cx="11928764" cy="4819624"/>
          </a:xfrm>
          <a:prstGeom prst="rect">
            <a:avLst/>
          </a:prstGeom>
        </p:spPr>
      </p:pic>
      <p:cxnSp>
        <p:nvCxnSpPr>
          <p:cNvPr id="10" name="Conector de seta reta 9"/>
          <p:cNvCxnSpPr/>
          <p:nvPr/>
        </p:nvCxnSpPr>
        <p:spPr>
          <a:xfrm>
            <a:off x="3574473" y="2021564"/>
            <a:ext cx="1662545" cy="1376263"/>
          </a:xfrm>
          <a:prstGeom prst="straightConnector1">
            <a:avLst/>
          </a:prstGeom>
          <a:ln w="57150">
            <a:solidFill>
              <a:schemeClr val="accent6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6276109" y="1806120"/>
            <a:ext cx="1773382" cy="1692631"/>
          </a:xfrm>
          <a:prstGeom prst="straightConnector1">
            <a:avLst/>
          </a:prstGeom>
          <a:ln w="57150">
            <a:solidFill>
              <a:schemeClr val="accent6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>
            <a:stCxn id="2" idx="2"/>
          </p:cNvCxnSpPr>
          <p:nvPr/>
        </p:nvCxnSpPr>
        <p:spPr>
          <a:xfrm>
            <a:off x="5928235" y="1806120"/>
            <a:ext cx="2121255" cy="2013086"/>
          </a:xfrm>
          <a:prstGeom prst="straightConnector1">
            <a:avLst/>
          </a:prstGeom>
          <a:ln w="57150">
            <a:solidFill>
              <a:srgbClr val="FFFF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8188036" y="1757069"/>
            <a:ext cx="2291635" cy="1296970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>
            <a:off x="7300495" y="1757069"/>
            <a:ext cx="2338583" cy="1313782"/>
          </a:xfrm>
          <a:prstGeom prst="straightConnector1">
            <a:avLst/>
          </a:prstGeom>
          <a:ln w="57150">
            <a:solidFill>
              <a:srgbClr val="00B05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8301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574"/>
            <a:ext cx="12191999" cy="1032475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1101" y="18142"/>
            <a:ext cx="9144000" cy="886835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0070C0"/>
                </a:solidFill>
              </a:rPr>
              <a:t>DIRETORIA DE ENSINO REGIÃO DE OSASCO</a:t>
            </a:r>
          </a:p>
          <a:p>
            <a:pPr algn="ctr"/>
            <a:r>
              <a:rPr lang="pt-BR" b="1" dirty="0">
                <a:solidFill>
                  <a:srgbClr val="0070C0"/>
                </a:solidFill>
              </a:rPr>
              <a:t>MÉTODO DE MELHORIA DOS RESULTADOS 2019</a:t>
            </a:r>
          </a:p>
        </p:txBody>
      </p:sp>
      <p:pic>
        <p:nvPicPr>
          <p:cNvPr id="11" name="Imagem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81" y="-26573"/>
            <a:ext cx="865505" cy="859790"/>
          </a:xfrm>
          <a:prstGeom prst="rect">
            <a:avLst/>
          </a:prstGeom>
          <a:noFill/>
        </p:spPr>
      </p:pic>
      <p:sp>
        <p:nvSpPr>
          <p:cNvPr id="2" name="Retângulo 1"/>
          <p:cNvSpPr/>
          <p:nvPr/>
        </p:nvSpPr>
        <p:spPr>
          <a:xfrm>
            <a:off x="1181101" y="1005901"/>
            <a:ext cx="949426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SLIDES 10 e 11</a:t>
            </a:r>
          </a:p>
          <a:p>
            <a:r>
              <a:rPr lang="pt-BR" dirty="0"/>
              <a:t>4 – Acessar os Sinalizadores de Processo(SED) – Filtros - Fluxo AF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49" y="1806120"/>
            <a:ext cx="11544300" cy="5002828"/>
          </a:xfrm>
          <a:prstGeom prst="rect">
            <a:avLst/>
          </a:prstGeom>
        </p:spPr>
      </p:pic>
      <p:cxnSp>
        <p:nvCxnSpPr>
          <p:cNvPr id="10" name="Conector de seta reta 9"/>
          <p:cNvCxnSpPr/>
          <p:nvPr/>
        </p:nvCxnSpPr>
        <p:spPr>
          <a:xfrm flipH="1">
            <a:off x="6494318" y="1806120"/>
            <a:ext cx="187037" cy="1655098"/>
          </a:xfrm>
          <a:prstGeom prst="straightConnector1">
            <a:avLst/>
          </a:prstGeom>
          <a:ln w="57150">
            <a:solidFill>
              <a:schemeClr val="accent6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flipH="1">
            <a:off x="6995257" y="1818129"/>
            <a:ext cx="543350" cy="3325371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 flipH="1">
            <a:off x="6995256" y="1847112"/>
            <a:ext cx="404158" cy="2460422"/>
          </a:xfrm>
          <a:prstGeom prst="straightConnector1">
            <a:avLst/>
          </a:prstGeom>
          <a:ln w="57150">
            <a:solidFill>
              <a:srgbClr val="00B05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875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574"/>
            <a:ext cx="12191999" cy="1032475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1101" y="18142"/>
            <a:ext cx="9144000" cy="886835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0070C0"/>
                </a:solidFill>
              </a:rPr>
              <a:t>DIRETORIA DE ENSINO REGIÃO DE OSASCO</a:t>
            </a:r>
          </a:p>
          <a:p>
            <a:pPr algn="ctr"/>
            <a:r>
              <a:rPr lang="pt-BR" b="1" dirty="0">
                <a:solidFill>
                  <a:srgbClr val="0070C0"/>
                </a:solidFill>
              </a:rPr>
              <a:t>MÉTODO DE MELHORIA DOS RESULTADOS 2019</a:t>
            </a:r>
          </a:p>
        </p:txBody>
      </p:sp>
      <p:pic>
        <p:nvPicPr>
          <p:cNvPr id="11" name="Imagem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81" y="-26573"/>
            <a:ext cx="865505" cy="859790"/>
          </a:xfrm>
          <a:prstGeom prst="rect">
            <a:avLst/>
          </a:prstGeom>
          <a:noFill/>
        </p:spPr>
      </p:pic>
      <p:sp>
        <p:nvSpPr>
          <p:cNvPr id="2" name="Retângulo 1"/>
          <p:cNvSpPr/>
          <p:nvPr/>
        </p:nvSpPr>
        <p:spPr>
          <a:xfrm>
            <a:off x="1181101" y="1005901"/>
            <a:ext cx="949426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SLIDES 10 e 11</a:t>
            </a:r>
          </a:p>
          <a:p>
            <a:r>
              <a:rPr lang="pt-BR" dirty="0"/>
              <a:t>5 – Acessar os Sinalizadores de Processo(SED) – Coletando Valores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067" y="1786952"/>
            <a:ext cx="11585864" cy="4943368"/>
          </a:xfrm>
          <a:prstGeom prst="rect">
            <a:avLst/>
          </a:prstGeom>
        </p:spPr>
      </p:pic>
      <p:cxnSp>
        <p:nvCxnSpPr>
          <p:cNvPr id="10" name="Conector de seta reta 9"/>
          <p:cNvCxnSpPr/>
          <p:nvPr/>
        </p:nvCxnSpPr>
        <p:spPr>
          <a:xfrm flipH="1">
            <a:off x="5237018" y="1812903"/>
            <a:ext cx="1368036" cy="3008479"/>
          </a:xfrm>
          <a:prstGeom prst="straightConnector1">
            <a:avLst/>
          </a:prstGeom>
          <a:ln w="57150">
            <a:solidFill>
              <a:schemeClr val="accent6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8084127" y="1812903"/>
            <a:ext cx="2240974" cy="2686361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>
            <a:off x="7273636" y="1806120"/>
            <a:ext cx="2130137" cy="2693144"/>
          </a:xfrm>
          <a:prstGeom prst="straightConnector1">
            <a:avLst/>
          </a:prstGeom>
          <a:ln w="57150">
            <a:solidFill>
              <a:srgbClr val="00B05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3390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574"/>
            <a:ext cx="12191999" cy="1032475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1101" y="18142"/>
            <a:ext cx="9144000" cy="886835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0070C0"/>
                </a:solidFill>
              </a:rPr>
              <a:t>DIRETORIA DE ENSINO REGIÃO DE OSASCO</a:t>
            </a:r>
          </a:p>
          <a:p>
            <a:pPr algn="ctr"/>
            <a:r>
              <a:rPr lang="pt-BR" b="1" dirty="0">
                <a:solidFill>
                  <a:srgbClr val="0070C0"/>
                </a:solidFill>
              </a:rPr>
              <a:t>MÉTODO DE MELHORIA DOS RESULTADOS 2019</a:t>
            </a:r>
          </a:p>
        </p:txBody>
      </p:sp>
      <p:pic>
        <p:nvPicPr>
          <p:cNvPr id="11" name="Imagem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81" y="-26573"/>
            <a:ext cx="865505" cy="859790"/>
          </a:xfrm>
          <a:prstGeom prst="rect">
            <a:avLst/>
          </a:prstGeom>
          <a:noFill/>
        </p:spPr>
      </p:pic>
      <p:sp>
        <p:nvSpPr>
          <p:cNvPr id="2" name="Retângulo 1"/>
          <p:cNvSpPr/>
          <p:nvPr/>
        </p:nvSpPr>
        <p:spPr>
          <a:xfrm>
            <a:off x="1181101" y="1005901"/>
            <a:ext cx="94942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ETAPA 7 – CORRIGINDO OS RUMOS – 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SLIDE 15</a:t>
            </a:r>
          </a:p>
          <a:p>
            <a:endParaRPr lang="pt-BR" dirty="0"/>
          </a:p>
          <a:p>
            <a:r>
              <a:rPr lang="pt-BR" dirty="0"/>
              <a:t>7.1 – Acessar os Sinalizadores de Processo(SED) - Filtros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019" y="2126207"/>
            <a:ext cx="11679382" cy="4617494"/>
          </a:xfrm>
          <a:prstGeom prst="rect">
            <a:avLst/>
          </a:prstGeom>
        </p:spPr>
      </p:pic>
      <p:cxnSp>
        <p:nvCxnSpPr>
          <p:cNvPr id="7" name="Conector de seta reta 6"/>
          <p:cNvCxnSpPr/>
          <p:nvPr/>
        </p:nvCxnSpPr>
        <p:spPr>
          <a:xfrm flipH="1">
            <a:off x="6535445" y="2066878"/>
            <a:ext cx="151107" cy="1559135"/>
          </a:xfrm>
          <a:prstGeom prst="straightConnector1">
            <a:avLst/>
          </a:prstGeom>
          <a:ln w="57150">
            <a:solidFill>
              <a:schemeClr val="accent6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H="1">
            <a:off x="6896744" y="2165638"/>
            <a:ext cx="199160" cy="2269316"/>
          </a:xfrm>
          <a:prstGeom prst="straightConnector1">
            <a:avLst/>
          </a:prstGeom>
          <a:ln w="57150">
            <a:solidFill>
              <a:schemeClr val="accent6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7841900" y="2126207"/>
            <a:ext cx="3082258" cy="2986120"/>
          </a:xfrm>
          <a:prstGeom prst="straightConnector1">
            <a:avLst/>
          </a:prstGeom>
          <a:ln w="57150">
            <a:solidFill>
              <a:schemeClr val="accent6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H="1">
            <a:off x="7047853" y="2184043"/>
            <a:ext cx="338051" cy="2741248"/>
          </a:xfrm>
          <a:prstGeom prst="straightConnector1">
            <a:avLst/>
          </a:prstGeom>
          <a:ln w="57150">
            <a:solidFill>
              <a:srgbClr val="FFFF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flipH="1">
            <a:off x="6996324" y="2038376"/>
            <a:ext cx="264646" cy="2623354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 flipH="1">
            <a:off x="6686552" y="2019352"/>
            <a:ext cx="210192" cy="2126621"/>
          </a:xfrm>
          <a:prstGeom prst="straightConnector1">
            <a:avLst/>
          </a:prstGeom>
          <a:ln w="57150">
            <a:solidFill>
              <a:srgbClr val="00B05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2037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574"/>
            <a:ext cx="12191999" cy="1032475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1101" y="18142"/>
            <a:ext cx="9144000" cy="886835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0070C0"/>
                </a:solidFill>
              </a:rPr>
              <a:t>DIRETORIA DE ENSINO REGIÃO DE OSASCO</a:t>
            </a:r>
          </a:p>
          <a:p>
            <a:pPr algn="ctr"/>
            <a:r>
              <a:rPr lang="pt-BR" b="1" dirty="0">
                <a:solidFill>
                  <a:srgbClr val="0070C0"/>
                </a:solidFill>
              </a:rPr>
              <a:t>MÉTODO DE MELHORIA DOS RESULTADOS 2019</a:t>
            </a:r>
          </a:p>
        </p:txBody>
      </p:sp>
      <p:pic>
        <p:nvPicPr>
          <p:cNvPr id="11" name="Imagem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81" y="-26573"/>
            <a:ext cx="865505" cy="859790"/>
          </a:xfrm>
          <a:prstGeom prst="rect">
            <a:avLst/>
          </a:prstGeom>
          <a:noFill/>
        </p:spPr>
      </p:pic>
      <p:sp>
        <p:nvSpPr>
          <p:cNvPr id="2" name="Retângulo 1"/>
          <p:cNvSpPr/>
          <p:nvPr/>
        </p:nvSpPr>
        <p:spPr>
          <a:xfrm>
            <a:off x="1181101" y="1005901"/>
            <a:ext cx="94942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ETAPA 7 – CORRIGINDO OS RUMOS – 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SLIDE 15</a:t>
            </a:r>
          </a:p>
          <a:p>
            <a:endParaRPr lang="pt-BR" dirty="0"/>
          </a:p>
          <a:p>
            <a:r>
              <a:rPr lang="pt-BR" dirty="0"/>
              <a:t>7.1 – Acessar os Sinalizadores de Processo(SED) – Coletando Informações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503" y="2110826"/>
            <a:ext cx="11668991" cy="4718671"/>
          </a:xfrm>
          <a:prstGeom prst="rect">
            <a:avLst/>
          </a:prstGeom>
        </p:spPr>
      </p:pic>
      <p:sp>
        <p:nvSpPr>
          <p:cNvPr id="19" name="Elipse 18"/>
          <p:cNvSpPr/>
          <p:nvPr/>
        </p:nvSpPr>
        <p:spPr>
          <a:xfrm>
            <a:off x="4810991" y="3418609"/>
            <a:ext cx="1108044" cy="28055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accent6"/>
                </a:solidFill>
              </a:ln>
              <a:noFill/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10618438" y="3418609"/>
            <a:ext cx="1108044" cy="28055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accent6"/>
                </a:solidFill>
              </a:ln>
              <a:noFill/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4820190" y="3661060"/>
            <a:ext cx="1108044" cy="28055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accent6"/>
                </a:solidFill>
              </a:ln>
              <a:noFill/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10627637" y="3661060"/>
            <a:ext cx="1108044" cy="28055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accent6"/>
                </a:solidFill>
              </a:ln>
              <a:noFill/>
            </a:endParaRPr>
          </a:p>
        </p:txBody>
      </p:sp>
      <p:sp>
        <p:nvSpPr>
          <p:cNvPr id="23" name="Elipse 22"/>
          <p:cNvSpPr/>
          <p:nvPr/>
        </p:nvSpPr>
        <p:spPr>
          <a:xfrm>
            <a:off x="4820190" y="3903511"/>
            <a:ext cx="1108044" cy="280555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accent6"/>
                </a:solidFill>
              </a:ln>
              <a:noFill/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10675368" y="3941615"/>
            <a:ext cx="1074919" cy="277098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accent6"/>
                </a:solidFill>
              </a:ln>
              <a:noFill/>
            </a:endParaRPr>
          </a:p>
        </p:txBody>
      </p:sp>
      <p:cxnSp>
        <p:nvCxnSpPr>
          <p:cNvPr id="27" name="Conector de seta reta 26"/>
          <p:cNvCxnSpPr/>
          <p:nvPr/>
        </p:nvCxnSpPr>
        <p:spPr>
          <a:xfrm flipH="1">
            <a:off x="5374213" y="2110826"/>
            <a:ext cx="1951378" cy="1280076"/>
          </a:xfrm>
          <a:prstGeom prst="straightConnector1">
            <a:avLst/>
          </a:prstGeom>
          <a:ln w="57150">
            <a:solidFill>
              <a:schemeClr val="accent6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/>
          <p:nvPr/>
        </p:nvCxnSpPr>
        <p:spPr>
          <a:xfrm>
            <a:off x="8154939" y="2110826"/>
            <a:ext cx="2838643" cy="1280076"/>
          </a:xfrm>
          <a:prstGeom prst="straightConnector1">
            <a:avLst/>
          </a:prstGeom>
          <a:ln w="57150">
            <a:solidFill>
              <a:schemeClr val="accent6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/>
          <p:cNvCxnSpPr/>
          <p:nvPr/>
        </p:nvCxnSpPr>
        <p:spPr>
          <a:xfrm>
            <a:off x="7740265" y="2138533"/>
            <a:ext cx="414674" cy="1280076"/>
          </a:xfrm>
          <a:prstGeom prst="straightConnector1">
            <a:avLst/>
          </a:prstGeom>
          <a:ln w="57150">
            <a:solidFill>
              <a:srgbClr val="FFFF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/>
          <p:cNvCxnSpPr/>
          <p:nvPr/>
        </p:nvCxnSpPr>
        <p:spPr>
          <a:xfrm flipH="1">
            <a:off x="6400078" y="2110826"/>
            <a:ext cx="1181573" cy="1345887"/>
          </a:xfrm>
          <a:prstGeom prst="straightConnector1">
            <a:avLst/>
          </a:prstGeom>
          <a:ln w="57150">
            <a:solidFill>
              <a:schemeClr val="accent6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ipse 37"/>
          <p:cNvSpPr/>
          <p:nvPr/>
        </p:nvSpPr>
        <p:spPr>
          <a:xfrm>
            <a:off x="5937433" y="3427259"/>
            <a:ext cx="930958" cy="28055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accent6"/>
                </a:solidFill>
              </a:ln>
              <a:noFill/>
            </a:endParaRPr>
          </a:p>
        </p:txBody>
      </p:sp>
      <p:sp>
        <p:nvSpPr>
          <p:cNvPr id="39" name="Elipse 38"/>
          <p:cNvSpPr/>
          <p:nvPr/>
        </p:nvSpPr>
        <p:spPr>
          <a:xfrm>
            <a:off x="5795880" y="3903510"/>
            <a:ext cx="1108044" cy="280555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accent6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6255397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574"/>
            <a:ext cx="12191999" cy="1032475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1101" y="18142"/>
            <a:ext cx="9144000" cy="886835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0070C0"/>
                </a:solidFill>
              </a:rPr>
              <a:t>DIRETORIA DE ENSINO REGIÃO DE OSASCO</a:t>
            </a:r>
          </a:p>
          <a:p>
            <a:pPr algn="ctr"/>
            <a:r>
              <a:rPr lang="pt-BR" b="1" dirty="0">
                <a:solidFill>
                  <a:srgbClr val="0070C0"/>
                </a:solidFill>
              </a:rPr>
              <a:t>MÉTODO DE MELHORIA DOS RESULTADOS 2019</a:t>
            </a:r>
          </a:p>
        </p:txBody>
      </p:sp>
      <p:pic>
        <p:nvPicPr>
          <p:cNvPr id="11" name="Imagem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81" y="-26573"/>
            <a:ext cx="865505" cy="859790"/>
          </a:xfrm>
          <a:prstGeom prst="rect">
            <a:avLst/>
          </a:prstGeom>
          <a:noFill/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6C4FCAD5-5697-4372-99D8-3ADA2934F96A}"/>
              </a:ext>
            </a:extLst>
          </p:cNvPr>
          <p:cNvSpPr txBox="1">
            <a:spLocks/>
          </p:cNvSpPr>
          <p:nvPr/>
        </p:nvSpPr>
        <p:spPr>
          <a:xfrm>
            <a:off x="1726949" y="1257300"/>
            <a:ext cx="8534400" cy="887441"/>
          </a:xfrm>
          <a:prstGeom prst="rect">
            <a:avLst/>
          </a:prstGeom>
          <a:ln>
            <a:solidFill>
              <a:srgbClr val="FF0000"/>
            </a:solidFill>
          </a:ln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3200"/>
              <a:t>AO FINALIZAR A REUNIÃO N3 NA ESCOLA</a:t>
            </a:r>
            <a:endParaRPr lang="pt-BR" sz="3200" dirty="0"/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629814A2-96EC-4F02-AADE-23C7D92691DD}"/>
              </a:ext>
            </a:extLst>
          </p:cNvPr>
          <p:cNvSpPr txBox="1">
            <a:spLocks/>
          </p:cNvSpPr>
          <p:nvPr/>
        </p:nvSpPr>
        <p:spPr>
          <a:xfrm>
            <a:off x="1726949" y="2500532"/>
            <a:ext cx="8534400" cy="40350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pt-BR" sz="2000" dirty="0"/>
          </a:p>
          <a:p>
            <a:r>
              <a:rPr lang="pt-BR" sz="2400" b="1" dirty="0">
                <a:solidFill>
                  <a:srgbClr val="FFC000"/>
                </a:solidFill>
              </a:rPr>
              <a:t>1 - Salvar o Arquivo com o nome Padronizado (completo);</a:t>
            </a:r>
          </a:p>
          <a:p>
            <a:r>
              <a:rPr lang="pt-BR" sz="2400" dirty="0">
                <a:solidFill>
                  <a:schemeClr val="tx1"/>
                </a:solidFill>
              </a:rPr>
              <a:t>“MMR_AnoMesDia_N3_MêscomResultado_NomeDaEscola_vf”;</a:t>
            </a:r>
          </a:p>
          <a:p>
            <a:endParaRPr lang="pt-BR" sz="2400" dirty="0"/>
          </a:p>
          <a:p>
            <a:r>
              <a:rPr lang="pt-BR" sz="2400" dirty="0">
                <a:solidFill>
                  <a:srgbClr val="FFC000"/>
                </a:solidFill>
              </a:rPr>
              <a:t>2 - Enviar o Arquivo para o </a:t>
            </a:r>
            <a:r>
              <a:rPr lang="pt-BR" sz="2400" dirty="0">
                <a:solidFill>
                  <a:schemeClr val="tx1"/>
                </a:solidFill>
              </a:rPr>
              <a:t>e-mail do(a) Supervisor(a) </a:t>
            </a:r>
            <a:r>
              <a:rPr lang="pt-BR" sz="2400" dirty="0">
                <a:solidFill>
                  <a:srgbClr val="FFC000"/>
                </a:solidFill>
              </a:rPr>
              <a:t>da Escola, digitando como assunto:</a:t>
            </a:r>
          </a:p>
          <a:p>
            <a:r>
              <a:rPr lang="pt-BR" sz="2400" dirty="0">
                <a:solidFill>
                  <a:schemeClr val="tx1"/>
                </a:solidFill>
              </a:rPr>
              <a:t>“nome completo do arquivo”.</a:t>
            </a:r>
          </a:p>
        </p:txBody>
      </p:sp>
    </p:spTree>
    <p:extLst>
      <p:ext uri="{BB962C8B-B14F-4D97-AF65-F5344CB8AC3E}">
        <p14:creationId xmlns:p14="http://schemas.microsoft.com/office/powerpoint/2010/main" val="1105601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0558860" y="6615113"/>
            <a:ext cx="457466" cy="227012"/>
          </a:xfrm>
        </p:spPr>
        <p:txBody>
          <a:bodyPr/>
          <a:lstStyle/>
          <a:p>
            <a:pPr defTabSz="914358">
              <a:defRPr/>
            </a:pPr>
            <a:fld id="{4BA1E4B0-DFBF-4614-9E69-8E4FAD4CC2EC}" type="slidenum">
              <a:rPr lang="pt-BR">
                <a:solidFill>
                  <a:srgbClr val="231F20">
                    <a:tint val="75000"/>
                  </a:srgbClr>
                </a:solidFill>
                <a:latin typeface="Calibri"/>
              </a:rPr>
              <a:pPr defTabSz="914358">
                <a:defRPr/>
              </a:pPr>
              <a:t>4</a:t>
            </a:fld>
            <a:endParaRPr lang="pt-BR" dirty="0">
              <a:solidFill>
                <a:srgbClr val="231F2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26843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574"/>
            <a:ext cx="12191999" cy="1032475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1101" y="18142"/>
            <a:ext cx="9144000" cy="886835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0070C0"/>
                </a:solidFill>
              </a:rPr>
              <a:t>DIRETORIA DE ENSINO REGIÃO DE OSASCO</a:t>
            </a:r>
          </a:p>
          <a:p>
            <a:pPr algn="ctr"/>
            <a:r>
              <a:rPr lang="pt-BR" b="1" dirty="0">
                <a:solidFill>
                  <a:srgbClr val="0070C0"/>
                </a:solidFill>
              </a:rPr>
              <a:t>MÉTODO DE MELHORIA DOS RESULTADOS 2019</a:t>
            </a:r>
          </a:p>
        </p:txBody>
      </p:sp>
      <p:pic>
        <p:nvPicPr>
          <p:cNvPr id="11" name="Imagem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81" y="-26573"/>
            <a:ext cx="865505" cy="859790"/>
          </a:xfrm>
          <a:prstGeom prst="rect">
            <a:avLst/>
          </a:prstGeom>
          <a:noFill/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6C4FCAD5-5697-4372-99D8-3ADA2934F96A}"/>
              </a:ext>
            </a:extLst>
          </p:cNvPr>
          <p:cNvSpPr txBox="1">
            <a:spLocks/>
          </p:cNvSpPr>
          <p:nvPr/>
        </p:nvSpPr>
        <p:spPr>
          <a:xfrm>
            <a:off x="495301" y="1496291"/>
            <a:ext cx="10515600" cy="4312227"/>
          </a:xfrm>
          <a:prstGeom prst="rect">
            <a:avLst/>
          </a:prstGeom>
          <a:ln>
            <a:solidFill>
              <a:srgbClr val="FF0000"/>
            </a:solidFill>
          </a:ln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40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  <a:hlinkClick r:id="rId4" action="ppaction://hlinkfile"/>
              </a:rPr>
              <a:t>CRONOGRAMA </a:t>
            </a:r>
            <a:br>
              <a:rPr lang="pt-BR" sz="40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br>
              <a:rPr lang="pt-BR" sz="40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4000" dirty="0">
                <a:latin typeface="Arial Black" panose="020B0A04020102020204" pitchFamily="34" charset="0"/>
                <a:cs typeface="Aharoni" panose="02010803020104030203" pitchFamily="2" charset="-79"/>
              </a:rPr>
              <a:t>1ª N3 COM RESULTADOS 2019</a:t>
            </a:r>
            <a:br>
              <a:rPr lang="pt-BR" sz="4000" dirty="0">
                <a:latin typeface="Arial Black" panose="020B0A04020102020204" pitchFamily="34" charset="0"/>
                <a:cs typeface="Aharoni" panose="02010803020104030203" pitchFamily="2" charset="-79"/>
              </a:rPr>
            </a:br>
            <a:br>
              <a:rPr lang="pt-BR" sz="4000" dirty="0"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4000" dirty="0">
                <a:latin typeface="Arial Black" panose="020B0A04020102020204" pitchFamily="34" charset="0"/>
                <a:cs typeface="Aharoni" panose="02010803020104030203" pitchFamily="2" charset="-79"/>
              </a:rPr>
              <a:t>DE 10 A 14/06/2019</a:t>
            </a:r>
          </a:p>
        </p:txBody>
      </p:sp>
    </p:spTree>
    <p:extLst>
      <p:ext uri="{BB962C8B-B14F-4D97-AF65-F5344CB8AC3E}">
        <p14:creationId xmlns:p14="http://schemas.microsoft.com/office/powerpoint/2010/main" val="17789298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set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11" y="1567036"/>
            <a:ext cx="3939887" cy="416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set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516" y="2887579"/>
            <a:ext cx="2682289" cy="1649091"/>
          </a:xfrm>
          <a:prstGeom prst="rect">
            <a:avLst/>
          </a:prstGeom>
          <a:noFill/>
          <a:extLst/>
        </p:spPr>
      </p:pic>
      <p:pic>
        <p:nvPicPr>
          <p:cNvPr id="1030" name="Picture 6" descr="Resultado de imagem para set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524" y="1922316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7390524" y="1567037"/>
            <a:ext cx="3810000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400" dirty="0"/>
              <a:t>METAS 2019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454854" y="5732315"/>
            <a:ext cx="93826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>
                <a:solidFill>
                  <a:srgbClr val="00B0F0"/>
                </a:solidFill>
              </a:rPr>
              <a:t># Todos com foco na melhoria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574"/>
            <a:ext cx="12191999" cy="1032475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1101" y="18142"/>
            <a:ext cx="9144000" cy="886835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0070C0"/>
                </a:solidFill>
              </a:rPr>
              <a:t>DIRETORIA DE ENSINO REGIÃO DE OSASCO</a:t>
            </a:r>
          </a:p>
          <a:p>
            <a:pPr algn="ctr"/>
            <a:r>
              <a:rPr lang="pt-BR" b="1" dirty="0">
                <a:solidFill>
                  <a:srgbClr val="0070C0"/>
                </a:solidFill>
              </a:rPr>
              <a:t>MÉTODO DE MELHORIA DOS RESULTADOS 2019</a:t>
            </a:r>
          </a:p>
        </p:txBody>
      </p:sp>
      <p:pic>
        <p:nvPicPr>
          <p:cNvPr id="11" name="Imagem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81" y="-26573"/>
            <a:ext cx="865505" cy="859790"/>
          </a:xfrm>
          <a:prstGeom prst="rect">
            <a:avLst/>
          </a:prstGeom>
          <a:noFill/>
        </p:spPr>
      </p:pic>
      <p:sp>
        <p:nvSpPr>
          <p:cNvPr id="2" name="CaixaDeTexto 1"/>
          <p:cNvSpPr txBox="1"/>
          <p:nvPr/>
        </p:nvSpPr>
        <p:spPr>
          <a:xfrm>
            <a:off x="4857089" y="3296625"/>
            <a:ext cx="1792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tx2">
                    <a:lumMod val="75000"/>
                  </a:schemeClr>
                </a:solidFill>
              </a:rPr>
              <a:t>MMR</a:t>
            </a:r>
          </a:p>
        </p:txBody>
      </p:sp>
    </p:spTree>
    <p:extLst>
      <p:ext uri="{BB962C8B-B14F-4D97-AF65-F5344CB8AC3E}">
        <p14:creationId xmlns:p14="http://schemas.microsoft.com/office/powerpoint/2010/main" val="12312540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574"/>
            <a:ext cx="12191999" cy="1032475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1101" y="18142"/>
            <a:ext cx="9144000" cy="886835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0070C0"/>
                </a:solidFill>
              </a:rPr>
              <a:t>DIRETORIA DE ENSINO REGIÃO DE OSASCO</a:t>
            </a:r>
          </a:p>
          <a:p>
            <a:pPr algn="ctr"/>
            <a:r>
              <a:rPr lang="pt-BR" b="1" dirty="0">
                <a:solidFill>
                  <a:srgbClr val="0070C0"/>
                </a:solidFill>
              </a:rPr>
              <a:t>MÉTODO DE MELHORIA DOS RESULTADOS 2019</a:t>
            </a:r>
          </a:p>
        </p:txBody>
      </p:sp>
      <p:pic>
        <p:nvPicPr>
          <p:cNvPr id="11" name="Imagem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81" y="-26573"/>
            <a:ext cx="865505" cy="859790"/>
          </a:xfrm>
          <a:prstGeom prst="rect">
            <a:avLst/>
          </a:prstGeom>
          <a:noFill/>
        </p:spPr>
      </p:pic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629814A2-96EC-4F02-AADE-23C7D92691DD}"/>
              </a:ext>
            </a:extLst>
          </p:cNvPr>
          <p:cNvSpPr txBox="1">
            <a:spLocks/>
          </p:cNvSpPr>
          <p:nvPr/>
        </p:nvSpPr>
        <p:spPr>
          <a:xfrm>
            <a:off x="1643294" y="1031409"/>
            <a:ext cx="8534400" cy="15921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500" dirty="0">
                <a:solidFill>
                  <a:schemeClr val="tx1"/>
                </a:solidFill>
              </a:rPr>
              <a:t>Muito Obrigado!!</a:t>
            </a:r>
          </a:p>
          <a:p>
            <a:pPr algn="ctr"/>
            <a:r>
              <a:rPr lang="pt-BR" sz="2800" dirty="0">
                <a:solidFill>
                  <a:schemeClr val="tx1"/>
                </a:solidFill>
              </a:rPr>
              <a:t>CONTINUAMOS À DISPOSIÇÃO.</a:t>
            </a:r>
          </a:p>
        </p:txBody>
      </p:sp>
      <p:pic>
        <p:nvPicPr>
          <p:cNvPr id="9" name="Espaço Reservado para Conteúdo 5">
            <a:extLst>
              <a:ext uri="{FF2B5EF4-FFF2-40B4-BE49-F238E27FC236}">
                <a16:creationId xmlns:a16="http://schemas.microsoft.com/office/drawing/2014/main" id="{B6B972DB-DEA8-491B-826A-2B649D24C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5389" y="2645212"/>
            <a:ext cx="7185929" cy="383969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8BB7820-DA6D-4DC6-88C4-20AC695AFA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65" y="2645212"/>
            <a:ext cx="3410124" cy="1919847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14810D3-0791-4C18-A715-4A37CC2EE3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65" y="4565059"/>
            <a:ext cx="3410124" cy="191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09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4BA1E4B0-DFBF-4614-9E69-8E4FAD4CC2EC}" type="slidenum">
              <a:rPr lang="pt-BR">
                <a:solidFill>
                  <a:srgbClr val="231F20">
                    <a:tint val="75000"/>
                  </a:srgbClr>
                </a:solidFill>
                <a:latin typeface="Calibri"/>
              </a:rPr>
              <a:pPr defTabSz="914358">
                <a:defRPr/>
              </a:pPr>
              <a:t>5</a:t>
            </a:fld>
            <a:endParaRPr lang="pt-BR" dirty="0">
              <a:solidFill>
                <a:srgbClr val="231F2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4" name="Seta para baixo 3"/>
          <p:cNvSpPr/>
          <p:nvPr/>
        </p:nvSpPr>
        <p:spPr>
          <a:xfrm rot="1351013">
            <a:off x="7538736" y="2137379"/>
            <a:ext cx="2008366" cy="22935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8"/>
            <a:r>
              <a:rPr lang="pt-BR" sz="1400" dirty="0">
                <a:solidFill>
                  <a:srgbClr val="FFFFFF"/>
                </a:solidFill>
                <a:latin typeface="Calibri"/>
              </a:rPr>
              <a:t>Etapa tão importante quanto as anteriores</a:t>
            </a:r>
          </a:p>
        </p:txBody>
      </p:sp>
    </p:spTree>
    <p:extLst>
      <p:ext uri="{BB962C8B-B14F-4D97-AF65-F5344CB8AC3E}">
        <p14:creationId xmlns:p14="http://schemas.microsoft.com/office/powerpoint/2010/main" val="2385470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4BA1E4B0-DFBF-4614-9E69-8E4FAD4CC2EC}" type="slidenum">
              <a:rPr lang="pt-BR">
                <a:solidFill>
                  <a:srgbClr val="231F20">
                    <a:tint val="75000"/>
                  </a:srgbClr>
                </a:solidFill>
                <a:latin typeface="Calibri"/>
              </a:rPr>
              <a:pPr defTabSz="914358">
                <a:defRPr/>
              </a:pPr>
              <a:t>6</a:t>
            </a:fld>
            <a:endParaRPr lang="pt-BR" dirty="0">
              <a:solidFill>
                <a:srgbClr val="231F2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4" name="CaixaDeTexto 3"/>
          <p:cNvSpPr txBox="1"/>
          <p:nvPr/>
        </p:nvSpPr>
        <p:spPr>
          <a:xfrm rot="19568713">
            <a:off x="1415480" y="3033828"/>
            <a:ext cx="36004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defTabSz="914358"/>
            <a:r>
              <a:rPr lang="pt-BR" dirty="0">
                <a:solidFill>
                  <a:srgbClr val="231F20"/>
                </a:solidFill>
                <a:latin typeface="Calibri"/>
              </a:rPr>
              <a:t>As metas devem ser mantidas no radar de todos da equipe escolar.</a:t>
            </a:r>
          </a:p>
        </p:txBody>
      </p:sp>
      <p:sp>
        <p:nvSpPr>
          <p:cNvPr id="5" name="CaixaDeTexto 4"/>
          <p:cNvSpPr txBox="1"/>
          <p:nvPr/>
        </p:nvSpPr>
        <p:spPr>
          <a:xfrm rot="1598076">
            <a:off x="7824192" y="2987370"/>
            <a:ext cx="2376264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defTabSz="914358"/>
            <a:r>
              <a:rPr lang="pt-BR" sz="2800" dirty="0">
                <a:solidFill>
                  <a:srgbClr val="FFFFFF"/>
                </a:solidFill>
                <a:latin typeface="Calibri"/>
              </a:rPr>
              <a:t>IDESP_IDEB</a:t>
            </a:r>
          </a:p>
        </p:txBody>
      </p:sp>
    </p:spTree>
    <p:extLst>
      <p:ext uri="{BB962C8B-B14F-4D97-AF65-F5344CB8AC3E}">
        <p14:creationId xmlns:p14="http://schemas.microsoft.com/office/powerpoint/2010/main" val="3019227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0558860" y="6615113"/>
            <a:ext cx="457466" cy="227012"/>
          </a:xfrm>
        </p:spPr>
        <p:txBody>
          <a:bodyPr/>
          <a:lstStyle/>
          <a:p>
            <a:pPr defTabSz="914358">
              <a:defRPr/>
            </a:pPr>
            <a:fld id="{4BA1E4B0-DFBF-4614-9E69-8E4FAD4CC2EC}" type="slidenum">
              <a:rPr lang="pt-BR">
                <a:solidFill>
                  <a:srgbClr val="231F20">
                    <a:tint val="75000"/>
                  </a:srgbClr>
                </a:solidFill>
                <a:latin typeface="Calibri"/>
              </a:rPr>
              <a:pPr defTabSz="914358">
                <a:defRPr/>
              </a:pPr>
              <a:t>7</a:t>
            </a:fld>
            <a:endParaRPr lang="pt-BR" dirty="0">
              <a:solidFill>
                <a:srgbClr val="231F2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5992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490" y="332656"/>
            <a:ext cx="6628966" cy="894744"/>
          </a:xfrm>
        </p:spPr>
        <p:txBody>
          <a:bodyPr/>
          <a:lstStyle/>
          <a:p>
            <a:r>
              <a:rPr lang="pt-BR" dirty="0"/>
              <a:t>E depois....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3503712" y="1124744"/>
            <a:ext cx="7344816" cy="5040560"/>
          </a:xfrm>
        </p:spPr>
        <p:txBody>
          <a:bodyPr/>
          <a:lstStyle/>
          <a:p>
            <a:r>
              <a:rPr lang="pt-BR" sz="2000" b="0" dirty="0"/>
              <a:t>6. </a:t>
            </a:r>
            <a:r>
              <a:rPr lang="pt-BR" dirty="0"/>
              <a:t>Acompanhando os planos e resultados</a:t>
            </a:r>
            <a:r>
              <a:rPr lang="pt-BR" sz="2000" b="0" dirty="0">
                <a:solidFill>
                  <a:srgbClr val="FF0000"/>
                </a:solidFill>
              </a:rPr>
              <a:t>.</a:t>
            </a:r>
          </a:p>
          <a:p>
            <a:pPr algn="just"/>
            <a:r>
              <a:rPr lang="pt-BR" sz="2000" b="0" dirty="0"/>
              <a:t>“O Diretor é o grande dono do plano de melhoria. Ele é responsável pela execução do plano conforme planejado. Portanto, deve estar atento aos atrasos, consultando os responsáveis das ações e acompanhando mais de perto, se necessário.”</a:t>
            </a:r>
          </a:p>
          <a:p>
            <a:pPr algn="just"/>
            <a:r>
              <a:rPr lang="pt-BR" sz="2000" b="0" dirty="0"/>
              <a:t>“A verificação do status deve ser semanal, e as reuniões mensais.”</a:t>
            </a:r>
          </a:p>
          <a:p>
            <a:pPr algn="just"/>
            <a:r>
              <a:rPr lang="pt-BR" sz="2000" b="0" dirty="0"/>
              <a:t>“Os sinalizadores de processo são bons indícios se a escola está ou não no caminho para alcançar suas metas”</a:t>
            </a:r>
          </a:p>
          <a:p>
            <a:pPr algn="just"/>
            <a:r>
              <a:rPr lang="pt-BR" sz="2000" b="0" dirty="0"/>
              <a:t>“As medições ao longo do caminho ajudam a escola a identificar dificuldades e realizar um planejamento para reverter os resultados até o final do ano escolar.”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490" y="332656"/>
            <a:ext cx="6628966" cy="894744"/>
          </a:xfrm>
        </p:spPr>
        <p:txBody>
          <a:bodyPr/>
          <a:lstStyle/>
          <a:p>
            <a:r>
              <a:rPr lang="pt-BR" dirty="0"/>
              <a:t>E depois....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3503712" y="1124744"/>
            <a:ext cx="7344816" cy="5040560"/>
          </a:xfrm>
        </p:spPr>
        <p:txBody>
          <a:bodyPr/>
          <a:lstStyle/>
          <a:p>
            <a:r>
              <a:rPr lang="pt-BR" sz="2000" b="0" dirty="0"/>
              <a:t>7. </a:t>
            </a:r>
            <a:r>
              <a:rPr lang="pt-BR" dirty="0"/>
              <a:t>Corrigindo rumos!.</a:t>
            </a:r>
            <a:endParaRPr lang="pt-BR" sz="2000" b="0" dirty="0">
              <a:solidFill>
                <a:srgbClr val="FF0000"/>
              </a:solidFill>
            </a:endParaRPr>
          </a:p>
          <a:p>
            <a:pPr algn="just"/>
            <a:r>
              <a:rPr lang="pt-BR" sz="2000" b="0" dirty="0"/>
              <a:t>“A verificação de todos os resultados indicará se há necessidade de rever ações e etapas, na medida em que detecta-se que os resultados não estão sendo alcançados, ou que o plano está insuficiente para alcançar as metas.”</a:t>
            </a:r>
          </a:p>
          <a:p>
            <a:pPr algn="just"/>
            <a:r>
              <a:rPr lang="pt-BR" sz="2000" b="0" dirty="0"/>
              <a:t>“Os sinalizadores de referência  indicam claramente se o plano é eficiente e eficaz”</a:t>
            </a:r>
          </a:p>
          <a:p>
            <a:pPr algn="just"/>
            <a:r>
              <a:rPr lang="pt-BR" sz="2000" b="0" dirty="0"/>
              <a:t>“Instrumento importante é o Relatório 3G (três gerações):</a:t>
            </a:r>
          </a:p>
          <a:p>
            <a:pPr algn="just">
              <a:buFont typeface="Wingdings" pitchFamily="2" charset="2"/>
              <a:buChar char="q"/>
            </a:pPr>
            <a:r>
              <a:rPr lang="pt-BR" sz="2000" b="0" dirty="0"/>
              <a:t> passado – status do plano</a:t>
            </a:r>
          </a:p>
          <a:p>
            <a:pPr algn="just">
              <a:buFont typeface="Wingdings" pitchFamily="2" charset="2"/>
              <a:buChar char="q"/>
            </a:pPr>
            <a:r>
              <a:rPr lang="pt-BR" sz="2000" b="0" dirty="0"/>
              <a:t>Presente – resultados dos sinalizadores</a:t>
            </a:r>
          </a:p>
          <a:p>
            <a:pPr algn="just">
              <a:buFont typeface="Wingdings" pitchFamily="2" charset="2"/>
              <a:buChar char="q"/>
            </a:pPr>
            <a:r>
              <a:rPr lang="pt-BR" sz="2000" b="0" dirty="0"/>
              <a:t>Futuro- novo planejamento, com base no conhecimento </a:t>
            </a:r>
            <a:r>
              <a:rPr lang="pt-BR" sz="2000" b="0"/>
              <a:t>do desvio/problema.</a:t>
            </a:r>
            <a:endParaRPr lang="pt-BR" sz="2000" b="0" dirty="0"/>
          </a:p>
          <a:p>
            <a:pPr algn="just"/>
            <a:endParaRPr lang="pt-BR" sz="2000" b="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Fati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SEE-MMR">
  <a:themeElements>
    <a:clrScheme name="MMR">
      <a:dk1>
        <a:srgbClr val="231F20"/>
      </a:dk1>
      <a:lt1>
        <a:srgbClr val="FFFFFF"/>
      </a:lt1>
      <a:dk2>
        <a:srgbClr val="3E3E3F"/>
      </a:dk2>
      <a:lt2>
        <a:srgbClr val="FFD400"/>
      </a:lt2>
      <a:accent1>
        <a:srgbClr val="0A5AAA"/>
      </a:accent1>
      <a:accent2>
        <a:srgbClr val="F37029"/>
      </a:accent2>
      <a:accent3>
        <a:srgbClr val="FFEA01"/>
      </a:accent3>
      <a:accent4>
        <a:srgbClr val="78C240"/>
      </a:accent4>
      <a:accent5>
        <a:srgbClr val="ED1C24"/>
      </a:accent5>
      <a:accent6>
        <a:srgbClr val="231F20"/>
      </a:accent6>
      <a:hlink>
        <a:srgbClr val="0A5AAA"/>
      </a:hlink>
      <a:folHlink>
        <a:srgbClr val="F37029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anchor="ctr" anchorCtr="0"/>
      <a:lstStyle>
        <a:defPPr>
          <a:defRPr dirty="0" smtClean="0">
            <a:solidFill>
              <a:schemeClr val="bg1">
                <a:lumMod val="50000"/>
              </a:schemeClr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927</TotalTime>
  <Words>1391</Words>
  <Application>Microsoft Office PowerPoint</Application>
  <PresentationFormat>Widescreen</PresentationFormat>
  <Paragraphs>193</Paragraphs>
  <Slides>42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42</vt:i4>
      </vt:variant>
    </vt:vector>
  </HeadingPairs>
  <TitlesOfParts>
    <vt:vector size="52" baseType="lpstr">
      <vt:lpstr>Arial</vt:lpstr>
      <vt:lpstr>Arial Black</vt:lpstr>
      <vt:lpstr>Calibri</vt:lpstr>
      <vt:lpstr>Century Gothic</vt:lpstr>
      <vt:lpstr>Lucida Bright</vt:lpstr>
      <vt:lpstr>Segoe UI Light</vt:lpstr>
      <vt:lpstr>Wingdings</vt:lpstr>
      <vt:lpstr>Wingdings 3</vt:lpstr>
      <vt:lpstr>Fatia</vt:lpstr>
      <vt:lpstr>SEE-MMR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 depois....</vt:lpstr>
      <vt:lpstr>E depois....</vt:lpstr>
      <vt:lpstr>PAINEL GESTÃO À VISTA </vt:lpstr>
      <vt:lpstr>Reuniões de Nível 3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MÃOS À OBRA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MÉTODO DE MELHORIA DE RESULTADOS – MMR</dc:title>
  <dc:creator>Carlos Robercio Pereira</dc:creator>
  <cp:lastModifiedBy>Robercio_Key</cp:lastModifiedBy>
  <cp:revision>86</cp:revision>
  <dcterms:created xsi:type="dcterms:W3CDTF">2018-08-03T17:16:10Z</dcterms:created>
  <dcterms:modified xsi:type="dcterms:W3CDTF">2019-06-02T02:29:09Z</dcterms:modified>
</cp:coreProperties>
</file>