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jrzR6Ymf0IFOmcVUugTXlaTJ4G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76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8a51009e9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g58a51009e9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58a51009e9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58a51009e9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5950a750a5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g5950a750a5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/>
              <a:t>AAP revisada - contemplar questões não só do bimestre, mas do ciclo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58838ed1ff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58838ed1ff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/>
              <a:t>AAP revisada - contemplar questões não só do bimestre, mas do ciclo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5950a750a5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g5950a750a5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8a51009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g58a51009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8a51009e9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g58a51009e9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/>
              <a:t>AAP revisada - contemplar questões não só do bimestre, mas do ciclo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950a750a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g5950a750a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/>
              <a:t>AAP revisada - contemplar questões não só do bimestre, mas do ciclo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b4c472cb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5b4c472cb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93d8259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593d8259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/>
              <a:t>Recursos didáticos - construídos pela equipe da COPED + Parceiros da Educação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93d82594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593d825941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/>
              <a:t>Recursos didáticos - construídos pela equipe da COPED + Parceiros da Educação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93d825941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593d825941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950a750a5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g5950a750a5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4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5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4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5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5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5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3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3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 cstate="email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39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/>
          <p:nvPr/>
        </p:nvSpPr>
        <p:spPr>
          <a:xfrm>
            <a:off x="0" y="2571750"/>
            <a:ext cx="9144000" cy="25716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" y="2571750"/>
            <a:ext cx="9144003" cy="257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988"/>
          <a:stretch/>
        </p:blipFill>
        <p:spPr>
          <a:xfrm>
            <a:off x="1647839" y="581025"/>
            <a:ext cx="3219422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"/>
          <p:cNvSpPr txBox="1"/>
          <p:nvPr/>
        </p:nvSpPr>
        <p:spPr>
          <a:xfrm>
            <a:off x="2324100" y="3114675"/>
            <a:ext cx="5772300" cy="14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it" sz="20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RE-PLANEJAMENTO ESCOLAR</a:t>
            </a:r>
            <a:r>
              <a:rPr lang="it" sz="20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2019 </a:t>
            </a: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it" sz="20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+</a:t>
            </a:r>
            <a:endParaRPr sz="20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it" sz="20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POLÍTICA</a:t>
            </a:r>
            <a:r>
              <a:rPr lang="it" sz="20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DE RECUPERAÇÃO</a:t>
            </a:r>
            <a:endParaRPr sz="20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7983750" y="4757525"/>
            <a:ext cx="9030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"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Maio / 2019</a:t>
            </a:r>
            <a:endParaRPr sz="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"/>
          <p:cNvSpPr/>
          <p:nvPr/>
        </p:nvSpPr>
        <p:spPr>
          <a:xfrm>
            <a:off x="1088800" y="3578021"/>
            <a:ext cx="559062" cy="55906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547" y="12509"/>
                </a:moveTo>
                <a:lnTo>
                  <a:pt x="18520" y="12645"/>
                </a:lnTo>
                <a:cubicBezTo>
                  <a:pt x="18572" y="12276"/>
                  <a:pt x="18589" y="11922"/>
                  <a:pt x="18572" y="11593"/>
                </a:cubicBezTo>
                <a:lnTo>
                  <a:pt x="17592" y="11644"/>
                </a:lnTo>
                <a:cubicBezTo>
                  <a:pt x="17606" y="11910"/>
                  <a:pt x="17591" y="12201"/>
                  <a:pt x="17547" y="12509"/>
                </a:cubicBezTo>
                <a:moveTo>
                  <a:pt x="17444" y="10833"/>
                </a:moveTo>
                <a:lnTo>
                  <a:pt x="18374" y="10520"/>
                </a:lnTo>
                <a:cubicBezTo>
                  <a:pt x="18262" y="10187"/>
                  <a:pt x="18104" y="9869"/>
                  <a:pt x="17890" y="9546"/>
                </a:cubicBezTo>
                <a:lnTo>
                  <a:pt x="17072" y="10089"/>
                </a:lnTo>
                <a:cubicBezTo>
                  <a:pt x="17237" y="10339"/>
                  <a:pt x="17359" y="10582"/>
                  <a:pt x="17444" y="10833"/>
                </a:cubicBezTo>
                <a:moveTo>
                  <a:pt x="17529" y="13890"/>
                </a:moveTo>
                <a:cubicBezTo>
                  <a:pt x="17440" y="13801"/>
                  <a:pt x="17317" y="13745"/>
                  <a:pt x="17182" y="13745"/>
                </a:cubicBezTo>
                <a:cubicBezTo>
                  <a:pt x="16910" y="13745"/>
                  <a:pt x="16691" y="13965"/>
                  <a:pt x="16691" y="14236"/>
                </a:cubicBezTo>
                <a:cubicBezTo>
                  <a:pt x="16691" y="14372"/>
                  <a:pt x="16746" y="14495"/>
                  <a:pt x="16835" y="14583"/>
                </a:cubicBezTo>
                <a:lnTo>
                  <a:pt x="17469" y="15218"/>
                </a:lnTo>
                <a:lnTo>
                  <a:pt x="16835" y="15853"/>
                </a:lnTo>
                <a:cubicBezTo>
                  <a:pt x="16746" y="15942"/>
                  <a:pt x="16691" y="16064"/>
                  <a:pt x="16691" y="16200"/>
                </a:cubicBezTo>
                <a:cubicBezTo>
                  <a:pt x="16691" y="16471"/>
                  <a:pt x="16910" y="16691"/>
                  <a:pt x="17182" y="16691"/>
                </a:cubicBezTo>
                <a:cubicBezTo>
                  <a:pt x="17317" y="16691"/>
                  <a:pt x="17440" y="16636"/>
                  <a:pt x="17529" y="16547"/>
                </a:cubicBezTo>
                <a:lnTo>
                  <a:pt x="18164" y="15912"/>
                </a:lnTo>
                <a:lnTo>
                  <a:pt x="18798" y="16547"/>
                </a:lnTo>
                <a:cubicBezTo>
                  <a:pt x="18887" y="16636"/>
                  <a:pt x="19010" y="16691"/>
                  <a:pt x="19145" y="16691"/>
                </a:cubicBezTo>
                <a:cubicBezTo>
                  <a:pt x="19417" y="16691"/>
                  <a:pt x="19636" y="16471"/>
                  <a:pt x="19636" y="16200"/>
                </a:cubicBezTo>
                <a:cubicBezTo>
                  <a:pt x="19636" y="16064"/>
                  <a:pt x="19582" y="15942"/>
                  <a:pt x="19493" y="15853"/>
                </a:cubicBezTo>
                <a:lnTo>
                  <a:pt x="18858" y="15218"/>
                </a:lnTo>
                <a:lnTo>
                  <a:pt x="19493" y="14583"/>
                </a:lnTo>
                <a:cubicBezTo>
                  <a:pt x="19582" y="14495"/>
                  <a:pt x="19636" y="14372"/>
                  <a:pt x="19636" y="14236"/>
                </a:cubicBezTo>
                <a:cubicBezTo>
                  <a:pt x="19636" y="13965"/>
                  <a:pt x="19417" y="13745"/>
                  <a:pt x="19145" y="13745"/>
                </a:cubicBezTo>
                <a:cubicBezTo>
                  <a:pt x="19009" y="13745"/>
                  <a:pt x="18887" y="13801"/>
                  <a:pt x="18798" y="13890"/>
                </a:cubicBezTo>
                <a:lnTo>
                  <a:pt x="18164" y="14524"/>
                </a:lnTo>
                <a:cubicBezTo>
                  <a:pt x="18164" y="14524"/>
                  <a:pt x="17529" y="13890"/>
                  <a:pt x="17529" y="13890"/>
                </a:cubicBezTo>
                <a:close/>
                <a:moveTo>
                  <a:pt x="20618" y="20458"/>
                </a:moveTo>
                <a:lnTo>
                  <a:pt x="14727" y="18775"/>
                </a:lnTo>
                <a:lnTo>
                  <a:pt x="14727" y="7698"/>
                </a:lnTo>
                <a:cubicBezTo>
                  <a:pt x="14950" y="7802"/>
                  <a:pt x="15155" y="7914"/>
                  <a:pt x="15324" y="8034"/>
                </a:cubicBezTo>
                <a:lnTo>
                  <a:pt x="15893" y="7234"/>
                </a:lnTo>
                <a:cubicBezTo>
                  <a:pt x="15627" y="7044"/>
                  <a:pt x="15313" y="6872"/>
                  <a:pt x="14959" y="6721"/>
                </a:cubicBezTo>
                <a:lnTo>
                  <a:pt x="14727" y="7263"/>
                </a:lnTo>
                <a:lnTo>
                  <a:pt x="14727" y="1142"/>
                </a:lnTo>
                <a:lnTo>
                  <a:pt x="20618" y="2825"/>
                </a:lnTo>
                <a:cubicBezTo>
                  <a:pt x="20618" y="2825"/>
                  <a:pt x="20618" y="20458"/>
                  <a:pt x="20618" y="20458"/>
                </a:cubicBezTo>
                <a:close/>
                <a:moveTo>
                  <a:pt x="13745" y="18775"/>
                </a:moveTo>
                <a:lnTo>
                  <a:pt x="7855" y="20458"/>
                </a:lnTo>
                <a:lnTo>
                  <a:pt x="7855" y="9347"/>
                </a:lnTo>
                <a:lnTo>
                  <a:pt x="8249" y="10199"/>
                </a:lnTo>
                <a:cubicBezTo>
                  <a:pt x="8580" y="10045"/>
                  <a:pt x="8881" y="9843"/>
                  <a:pt x="9168" y="9581"/>
                </a:cubicBezTo>
                <a:lnTo>
                  <a:pt x="8505" y="8857"/>
                </a:lnTo>
                <a:cubicBezTo>
                  <a:pt x="8297" y="9048"/>
                  <a:pt x="8088" y="9187"/>
                  <a:pt x="7855" y="9299"/>
                </a:cubicBezTo>
                <a:lnTo>
                  <a:pt x="7855" y="2825"/>
                </a:lnTo>
                <a:lnTo>
                  <a:pt x="13745" y="1142"/>
                </a:lnTo>
                <a:cubicBezTo>
                  <a:pt x="13745" y="1142"/>
                  <a:pt x="13745" y="18775"/>
                  <a:pt x="13745" y="18775"/>
                </a:cubicBezTo>
                <a:close/>
                <a:moveTo>
                  <a:pt x="6873" y="20458"/>
                </a:moveTo>
                <a:lnTo>
                  <a:pt x="982" y="18775"/>
                </a:lnTo>
                <a:lnTo>
                  <a:pt x="982" y="1142"/>
                </a:lnTo>
                <a:lnTo>
                  <a:pt x="6873" y="2825"/>
                </a:lnTo>
                <a:cubicBezTo>
                  <a:pt x="6873" y="2825"/>
                  <a:pt x="6873" y="20458"/>
                  <a:pt x="6873" y="20458"/>
                </a:cubicBezTo>
                <a:close/>
                <a:moveTo>
                  <a:pt x="21241" y="1990"/>
                </a:moveTo>
                <a:lnTo>
                  <a:pt x="21244" y="1983"/>
                </a:lnTo>
                <a:lnTo>
                  <a:pt x="14372" y="19"/>
                </a:lnTo>
                <a:lnTo>
                  <a:pt x="14369" y="27"/>
                </a:lnTo>
                <a:cubicBezTo>
                  <a:pt x="14326" y="14"/>
                  <a:pt x="14283" y="0"/>
                  <a:pt x="14236" y="0"/>
                </a:cubicBezTo>
                <a:cubicBezTo>
                  <a:pt x="14189" y="0"/>
                  <a:pt x="14147" y="14"/>
                  <a:pt x="14104" y="27"/>
                </a:cubicBezTo>
                <a:lnTo>
                  <a:pt x="14102" y="19"/>
                </a:lnTo>
                <a:lnTo>
                  <a:pt x="7364" y="1944"/>
                </a:lnTo>
                <a:lnTo>
                  <a:pt x="626" y="19"/>
                </a:lnTo>
                <a:lnTo>
                  <a:pt x="623" y="27"/>
                </a:lnTo>
                <a:cubicBezTo>
                  <a:pt x="580" y="14"/>
                  <a:pt x="538" y="0"/>
                  <a:pt x="491" y="0"/>
                </a:cubicBezTo>
                <a:cubicBezTo>
                  <a:pt x="220" y="0"/>
                  <a:pt x="0" y="220"/>
                  <a:pt x="0" y="491"/>
                </a:cubicBezTo>
                <a:lnTo>
                  <a:pt x="0" y="19145"/>
                </a:lnTo>
                <a:cubicBezTo>
                  <a:pt x="0" y="19370"/>
                  <a:pt x="153" y="19551"/>
                  <a:pt x="359" y="19610"/>
                </a:cubicBezTo>
                <a:lnTo>
                  <a:pt x="356" y="19618"/>
                </a:lnTo>
                <a:lnTo>
                  <a:pt x="7228" y="21581"/>
                </a:lnTo>
                <a:lnTo>
                  <a:pt x="7231" y="21573"/>
                </a:lnTo>
                <a:cubicBezTo>
                  <a:pt x="7274" y="21586"/>
                  <a:pt x="7317" y="21600"/>
                  <a:pt x="7364" y="21600"/>
                </a:cubicBezTo>
                <a:cubicBezTo>
                  <a:pt x="7411" y="21600"/>
                  <a:pt x="7453" y="21586"/>
                  <a:pt x="7496" y="21573"/>
                </a:cubicBezTo>
                <a:lnTo>
                  <a:pt x="7499" y="21581"/>
                </a:lnTo>
                <a:lnTo>
                  <a:pt x="14236" y="19656"/>
                </a:lnTo>
                <a:lnTo>
                  <a:pt x="20975" y="21581"/>
                </a:lnTo>
                <a:lnTo>
                  <a:pt x="20977" y="21573"/>
                </a:lnTo>
                <a:cubicBezTo>
                  <a:pt x="21020" y="21586"/>
                  <a:pt x="21062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lnTo>
                  <a:pt x="21600" y="2455"/>
                </a:lnTo>
                <a:cubicBezTo>
                  <a:pt x="21600" y="2231"/>
                  <a:pt x="21447" y="2049"/>
                  <a:pt x="21241" y="1990"/>
                </a:cubicBezTo>
                <a:moveTo>
                  <a:pt x="16435" y="9275"/>
                </a:moveTo>
                <a:lnTo>
                  <a:pt x="16518" y="9374"/>
                </a:lnTo>
                <a:lnTo>
                  <a:pt x="17269" y="8740"/>
                </a:lnTo>
                <a:lnTo>
                  <a:pt x="17184" y="8640"/>
                </a:lnTo>
                <a:cubicBezTo>
                  <a:pt x="17013" y="8438"/>
                  <a:pt x="16840" y="8236"/>
                  <a:pt x="16677" y="8019"/>
                </a:cubicBezTo>
                <a:lnTo>
                  <a:pt x="15891" y="8606"/>
                </a:lnTo>
                <a:cubicBezTo>
                  <a:pt x="16066" y="8840"/>
                  <a:pt x="16251" y="9059"/>
                  <a:pt x="16435" y="9275"/>
                </a:cubicBezTo>
                <a:moveTo>
                  <a:pt x="6270" y="11022"/>
                </a:moveTo>
                <a:lnTo>
                  <a:pt x="5739" y="10196"/>
                </a:lnTo>
                <a:cubicBezTo>
                  <a:pt x="5432" y="10394"/>
                  <a:pt x="5153" y="10605"/>
                  <a:pt x="4909" y="10825"/>
                </a:cubicBezTo>
                <a:lnTo>
                  <a:pt x="5568" y="11554"/>
                </a:lnTo>
                <a:cubicBezTo>
                  <a:pt x="5772" y="11370"/>
                  <a:pt x="6008" y="11191"/>
                  <a:pt x="6270" y="11022"/>
                </a:cubicBezTo>
                <a:moveTo>
                  <a:pt x="5004" y="12185"/>
                </a:moveTo>
                <a:lnTo>
                  <a:pt x="4196" y="11628"/>
                </a:lnTo>
                <a:cubicBezTo>
                  <a:pt x="3975" y="11949"/>
                  <a:pt x="3812" y="12288"/>
                  <a:pt x="3713" y="12634"/>
                </a:cubicBezTo>
                <a:lnTo>
                  <a:pt x="4656" y="12906"/>
                </a:lnTo>
                <a:cubicBezTo>
                  <a:pt x="4727" y="12661"/>
                  <a:pt x="4844" y="12418"/>
                  <a:pt x="5004" y="12185"/>
                </a:cubicBezTo>
                <a:moveTo>
                  <a:pt x="10467" y="8318"/>
                </a:moveTo>
                <a:lnTo>
                  <a:pt x="9972" y="7470"/>
                </a:lnTo>
                <a:cubicBezTo>
                  <a:pt x="9623" y="7674"/>
                  <a:pt x="9362" y="7936"/>
                  <a:pt x="9132" y="8189"/>
                </a:cubicBezTo>
                <a:lnTo>
                  <a:pt x="9857" y="8850"/>
                </a:lnTo>
                <a:cubicBezTo>
                  <a:pt x="10063" y="8624"/>
                  <a:pt x="10245" y="8448"/>
                  <a:pt x="10467" y="8318"/>
                </a:cubicBezTo>
                <a:moveTo>
                  <a:pt x="3927" y="15709"/>
                </a:moveTo>
                <a:cubicBezTo>
                  <a:pt x="4469" y="15709"/>
                  <a:pt x="4909" y="15270"/>
                  <a:pt x="4909" y="14727"/>
                </a:cubicBezTo>
                <a:cubicBezTo>
                  <a:pt x="4909" y="14185"/>
                  <a:pt x="4469" y="13745"/>
                  <a:pt x="3927" y="13745"/>
                </a:cubicBezTo>
                <a:cubicBezTo>
                  <a:pt x="3385" y="13745"/>
                  <a:pt x="2945" y="14185"/>
                  <a:pt x="2945" y="14727"/>
                </a:cubicBezTo>
                <a:cubicBezTo>
                  <a:pt x="2945" y="15270"/>
                  <a:pt x="3385" y="15709"/>
                  <a:pt x="3927" y="15709"/>
                </a:cubicBezTo>
                <a:moveTo>
                  <a:pt x="12273" y="7855"/>
                </a:moveTo>
                <a:cubicBezTo>
                  <a:pt x="12815" y="7855"/>
                  <a:pt x="13255" y="7415"/>
                  <a:pt x="13255" y="6873"/>
                </a:cubicBezTo>
                <a:cubicBezTo>
                  <a:pt x="13255" y="6331"/>
                  <a:pt x="12815" y="5891"/>
                  <a:pt x="12273" y="5891"/>
                </a:cubicBezTo>
                <a:cubicBezTo>
                  <a:pt x="11730" y="5891"/>
                  <a:pt x="11291" y="6331"/>
                  <a:pt x="11291" y="6873"/>
                </a:cubicBezTo>
                <a:cubicBezTo>
                  <a:pt x="11291" y="7415"/>
                  <a:pt x="11730" y="7855"/>
                  <a:pt x="12273" y="7855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Gill Sans"/>
              <a:buNone/>
            </a:pPr>
            <a:endParaRPr sz="29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1" name="Google Shape;61;p1"/>
          <p:cNvSpPr/>
          <p:nvPr/>
        </p:nvSpPr>
        <p:spPr>
          <a:xfrm>
            <a:off x="7235106" y="1285814"/>
            <a:ext cx="421740" cy="3833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474" y="6862"/>
                </a:moveTo>
                <a:lnTo>
                  <a:pt x="18121" y="9450"/>
                </a:lnTo>
                <a:lnTo>
                  <a:pt x="17427" y="8686"/>
                </a:lnTo>
                <a:lnTo>
                  <a:pt x="19780" y="6098"/>
                </a:lnTo>
                <a:cubicBezTo>
                  <a:pt x="19869" y="6000"/>
                  <a:pt x="19992" y="5940"/>
                  <a:pt x="20127" y="5940"/>
                </a:cubicBezTo>
                <a:cubicBezTo>
                  <a:pt x="20398" y="5940"/>
                  <a:pt x="20618" y="6182"/>
                  <a:pt x="20618" y="6480"/>
                </a:cubicBezTo>
                <a:cubicBezTo>
                  <a:pt x="20618" y="6629"/>
                  <a:pt x="20563" y="6764"/>
                  <a:pt x="20474" y="6862"/>
                </a:cubicBezTo>
                <a:moveTo>
                  <a:pt x="21600" y="6480"/>
                </a:moveTo>
                <a:cubicBezTo>
                  <a:pt x="21600" y="5586"/>
                  <a:pt x="20941" y="4860"/>
                  <a:pt x="20127" y="4860"/>
                </a:cubicBezTo>
                <a:cubicBezTo>
                  <a:pt x="19720" y="4860"/>
                  <a:pt x="19352" y="5041"/>
                  <a:pt x="19086" y="5335"/>
                </a:cubicBezTo>
                <a:lnTo>
                  <a:pt x="6813" y="18835"/>
                </a:lnTo>
                <a:cubicBezTo>
                  <a:pt x="6547" y="19128"/>
                  <a:pt x="6382" y="19533"/>
                  <a:pt x="6382" y="19980"/>
                </a:cubicBezTo>
                <a:cubicBezTo>
                  <a:pt x="6382" y="20874"/>
                  <a:pt x="7041" y="21600"/>
                  <a:pt x="7855" y="21600"/>
                </a:cubicBezTo>
                <a:cubicBezTo>
                  <a:pt x="8262" y="21600"/>
                  <a:pt x="8630" y="21419"/>
                  <a:pt x="8896" y="21125"/>
                </a:cubicBezTo>
                <a:lnTo>
                  <a:pt x="21169" y="7625"/>
                </a:lnTo>
                <a:cubicBezTo>
                  <a:pt x="21435" y="7332"/>
                  <a:pt x="21600" y="6927"/>
                  <a:pt x="21600" y="6480"/>
                </a:cubicBezTo>
                <a:moveTo>
                  <a:pt x="20127" y="14040"/>
                </a:moveTo>
                <a:lnTo>
                  <a:pt x="18655" y="14040"/>
                </a:lnTo>
                <a:lnTo>
                  <a:pt x="18655" y="11918"/>
                </a:lnTo>
                <a:lnTo>
                  <a:pt x="15744" y="15120"/>
                </a:lnTo>
                <a:lnTo>
                  <a:pt x="20127" y="15120"/>
                </a:lnTo>
                <a:cubicBezTo>
                  <a:pt x="20398" y="15120"/>
                  <a:pt x="20618" y="15362"/>
                  <a:pt x="20618" y="15660"/>
                </a:cubicBezTo>
                <a:cubicBezTo>
                  <a:pt x="20618" y="15958"/>
                  <a:pt x="20398" y="16200"/>
                  <a:pt x="20127" y="16200"/>
                </a:cubicBezTo>
                <a:lnTo>
                  <a:pt x="14762" y="16200"/>
                </a:lnTo>
                <a:lnTo>
                  <a:pt x="13780" y="17280"/>
                </a:lnTo>
                <a:lnTo>
                  <a:pt x="20127" y="17280"/>
                </a:lnTo>
                <a:cubicBezTo>
                  <a:pt x="20941" y="17280"/>
                  <a:pt x="21600" y="16554"/>
                  <a:pt x="21600" y="15660"/>
                </a:cubicBezTo>
                <a:cubicBezTo>
                  <a:pt x="21600" y="14766"/>
                  <a:pt x="20941" y="14040"/>
                  <a:pt x="20127" y="14040"/>
                </a:cubicBezTo>
                <a:moveTo>
                  <a:pt x="7820" y="16200"/>
                </a:moveTo>
                <a:lnTo>
                  <a:pt x="1473" y="16200"/>
                </a:lnTo>
                <a:cubicBezTo>
                  <a:pt x="1202" y="16200"/>
                  <a:pt x="982" y="15958"/>
                  <a:pt x="982" y="15660"/>
                </a:cubicBezTo>
                <a:cubicBezTo>
                  <a:pt x="982" y="15362"/>
                  <a:pt x="1202" y="15120"/>
                  <a:pt x="1473" y="15120"/>
                </a:cubicBezTo>
                <a:lnTo>
                  <a:pt x="8802" y="15120"/>
                </a:lnTo>
                <a:lnTo>
                  <a:pt x="12729" y="10800"/>
                </a:lnTo>
                <a:lnTo>
                  <a:pt x="3927" y="10800"/>
                </a:lnTo>
                <a:lnTo>
                  <a:pt x="3927" y="1080"/>
                </a:lnTo>
                <a:lnTo>
                  <a:pt x="17673" y="1080"/>
                </a:lnTo>
                <a:lnTo>
                  <a:pt x="17673" y="5362"/>
                </a:lnTo>
                <a:lnTo>
                  <a:pt x="18655" y="4282"/>
                </a:lnTo>
                <a:lnTo>
                  <a:pt x="18655" y="540"/>
                </a:lnTo>
                <a:cubicBezTo>
                  <a:pt x="18655" y="242"/>
                  <a:pt x="18434" y="0"/>
                  <a:pt x="18164" y="0"/>
                </a:cubicBezTo>
                <a:lnTo>
                  <a:pt x="3436" y="0"/>
                </a:lnTo>
                <a:cubicBezTo>
                  <a:pt x="3166" y="0"/>
                  <a:pt x="2945" y="242"/>
                  <a:pt x="2945" y="540"/>
                </a:cubicBezTo>
                <a:lnTo>
                  <a:pt x="2945" y="14040"/>
                </a:lnTo>
                <a:lnTo>
                  <a:pt x="1473" y="14040"/>
                </a:lnTo>
                <a:cubicBezTo>
                  <a:pt x="659" y="14040"/>
                  <a:pt x="0" y="14766"/>
                  <a:pt x="0" y="15660"/>
                </a:cubicBezTo>
                <a:cubicBezTo>
                  <a:pt x="0" y="16554"/>
                  <a:pt x="659" y="17280"/>
                  <a:pt x="1473" y="17280"/>
                </a:cubicBezTo>
                <a:lnTo>
                  <a:pt x="6838" y="17280"/>
                </a:lnTo>
                <a:cubicBezTo>
                  <a:pt x="6838" y="17280"/>
                  <a:pt x="7820" y="16200"/>
                  <a:pt x="7820" y="16200"/>
                </a:cubicBezTo>
                <a:close/>
              </a:path>
            </a:pathLst>
          </a:custGeom>
          <a:solidFill>
            <a:srgbClr val="00799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Gill Sans"/>
              <a:buNone/>
            </a:pPr>
            <a:endParaRPr sz="29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2" name="Google Shape;62;p1"/>
          <p:cNvSpPr/>
          <p:nvPr/>
        </p:nvSpPr>
        <p:spPr>
          <a:xfrm>
            <a:off x="6533117" y="1267460"/>
            <a:ext cx="345060" cy="3450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rgbClr val="00799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Gill Sans"/>
              <a:buNone/>
            </a:pPr>
            <a:endParaRPr sz="29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3" name="Google Shape;63;p1"/>
          <p:cNvSpPr/>
          <p:nvPr/>
        </p:nvSpPr>
        <p:spPr>
          <a:xfrm>
            <a:off x="8013775" y="1267460"/>
            <a:ext cx="421740" cy="3450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00799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Gill Sans"/>
              <a:buNone/>
            </a:pPr>
            <a:endParaRPr sz="29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58a51009e9_0_287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g58a51009e9_0_287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58a51009e9_0_287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g58a51009e9_0_28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800" y="288600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58a51009e9_0_28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800" y="961627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g58a51009e9_0_287"/>
          <p:cNvSpPr/>
          <p:nvPr/>
        </p:nvSpPr>
        <p:spPr>
          <a:xfrm>
            <a:off x="8368625" y="3614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g58a51009e9_0_287"/>
          <p:cNvSpPr/>
          <p:nvPr/>
        </p:nvSpPr>
        <p:spPr>
          <a:xfrm>
            <a:off x="8331991" y="4210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" sz="12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58a51009e9_0_287"/>
          <p:cNvSpPr txBox="1"/>
          <p:nvPr/>
        </p:nvSpPr>
        <p:spPr>
          <a:xfrm>
            <a:off x="1710050" y="361425"/>
            <a:ext cx="72027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" sz="1600" b="1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COMUNICAÇÃO E ENGAJAMENTO</a:t>
            </a:r>
            <a:endParaRPr sz="1600" b="1" i="0" u="none" strike="noStrike" cap="none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4" name="Google Shape;244;g58a51009e9_0_287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58a51009e9_0_287"/>
          <p:cNvSpPr txBox="1"/>
          <p:nvPr/>
        </p:nvSpPr>
        <p:spPr>
          <a:xfrm>
            <a:off x="2904300" y="2629925"/>
            <a:ext cx="5887200" cy="22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" sz="1800" b="0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Mobilização para </a:t>
            </a:r>
            <a:r>
              <a:rPr lang="it" sz="1800" b="1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forma</a:t>
            </a:r>
            <a:r>
              <a:rPr lang="it" sz="1800" b="1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ção, mobilização e acompanhamento</a:t>
            </a:r>
            <a:r>
              <a:rPr lang="it" sz="1800" b="1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 das avaliações</a:t>
            </a:r>
            <a:r>
              <a:rPr lang="it" sz="1800" b="0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it" sz="1800" b="1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sequências didáticas</a:t>
            </a:r>
            <a:r>
              <a:rPr lang="it" sz="1800" b="0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 e </a:t>
            </a:r>
            <a:r>
              <a:rPr lang="it" sz="1800" b="1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pautas de ATPC</a:t>
            </a:r>
            <a:endParaRPr sz="1800" b="1" i="0" u="none" strike="noStrike" cap="none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7991"/>
              </a:buClr>
              <a:buSzPts val="1800"/>
              <a:buFont typeface="Verdana"/>
              <a:buChar char="+"/>
            </a:pPr>
            <a:r>
              <a:rPr lang="it" sz="1800" b="0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Videoconferências </a:t>
            </a:r>
            <a:endParaRPr sz="1800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991"/>
              </a:buClr>
              <a:buSzPts val="1800"/>
              <a:buFont typeface="Verdana"/>
              <a:buChar char="+"/>
            </a:pPr>
            <a:r>
              <a:rPr lang="it" sz="1800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Materiais de comunicação</a:t>
            </a:r>
            <a:endParaRPr sz="1800" b="0" i="0" u="none" strike="noStrike" cap="none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6" name="Google Shape;246;g58a51009e9_0_287"/>
          <p:cNvPicPr preferRelativeResize="0"/>
          <p:nvPr/>
        </p:nvPicPr>
        <p:blipFill rotWithShape="1">
          <a:blip r:embed="rId5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45420" r="-8014"/>
          <a:stretch/>
        </p:blipFill>
        <p:spPr>
          <a:xfrm>
            <a:off x="0" y="28860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58a51009e9_0_287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9711" y="1250738"/>
            <a:ext cx="903125" cy="9031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g58a51009e9_0_287"/>
          <p:cNvSpPr txBox="1"/>
          <p:nvPr/>
        </p:nvSpPr>
        <p:spPr>
          <a:xfrm>
            <a:off x="2904300" y="1116400"/>
            <a:ext cx="5692200" cy="10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" sz="1800" b="0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Composição</a:t>
            </a:r>
            <a:r>
              <a:rPr lang="it" sz="1800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" sz="1800" b="0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de </a:t>
            </a:r>
            <a:r>
              <a:rPr lang="it" sz="1800" b="1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comissão na DE </a:t>
            </a:r>
            <a:endParaRPr sz="1800" b="1" i="0" u="none" strike="noStrike" cap="none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9" name="Google Shape;249;g58a51009e9_0_287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9697" y="3084663"/>
            <a:ext cx="903125" cy="90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58a51009e9_0_53"/>
          <p:cNvSpPr/>
          <p:nvPr/>
        </p:nvSpPr>
        <p:spPr>
          <a:xfrm>
            <a:off x="0" y="-150"/>
            <a:ext cx="9144000" cy="51435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g58a51009e9_0_53"/>
          <p:cNvPicPr preferRelativeResize="0"/>
          <p:nvPr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58a51009e9_0_53"/>
          <p:cNvSpPr txBox="1"/>
          <p:nvPr/>
        </p:nvSpPr>
        <p:spPr>
          <a:xfrm>
            <a:off x="2305050" y="2839425"/>
            <a:ext cx="4333800" cy="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it" sz="20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ESTRATÉGIA DE RECUPERAÇÃO</a:t>
            </a:r>
            <a:endParaRPr sz="20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57" name="Google Shape;257;g58a51009e9_0_53"/>
          <p:cNvCxnSpPr/>
          <p:nvPr/>
        </p:nvCxnSpPr>
        <p:spPr>
          <a:xfrm>
            <a:off x="2190750" y="2963775"/>
            <a:ext cx="0" cy="5319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8" name="Google Shape;258;g58a51009e9_0_53"/>
          <p:cNvSpPr/>
          <p:nvPr/>
        </p:nvSpPr>
        <p:spPr>
          <a:xfrm>
            <a:off x="2446075" y="2118975"/>
            <a:ext cx="801954" cy="5832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924" y="4050"/>
                </a:moveTo>
                <a:lnTo>
                  <a:pt x="18798" y="5598"/>
                </a:lnTo>
                <a:cubicBezTo>
                  <a:pt x="18709" y="5720"/>
                  <a:pt x="18655" y="5889"/>
                  <a:pt x="18655" y="6075"/>
                </a:cubicBezTo>
                <a:cubicBezTo>
                  <a:pt x="18655" y="6448"/>
                  <a:pt x="18874" y="6750"/>
                  <a:pt x="19145" y="6750"/>
                </a:cubicBezTo>
                <a:cubicBezTo>
                  <a:pt x="19281" y="6750"/>
                  <a:pt x="19404" y="6674"/>
                  <a:pt x="19493" y="6552"/>
                </a:cubicBezTo>
                <a:lnTo>
                  <a:pt x="21456" y="3853"/>
                </a:lnTo>
                <a:cubicBezTo>
                  <a:pt x="21545" y="3731"/>
                  <a:pt x="21600" y="3562"/>
                  <a:pt x="21600" y="3375"/>
                </a:cubicBezTo>
                <a:cubicBezTo>
                  <a:pt x="21600" y="3189"/>
                  <a:pt x="21545" y="3020"/>
                  <a:pt x="21456" y="2898"/>
                </a:cubicBezTo>
                <a:lnTo>
                  <a:pt x="19493" y="198"/>
                </a:lnTo>
                <a:cubicBezTo>
                  <a:pt x="19403" y="76"/>
                  <a:pt x="19281" y="0"/>
                  <a:pt x="19145" y="0"/>
                </a:cubicBezTo>
                <a:cubicBezTo>
                  <a:pt x="18874" y="0"/>
                  <a:pt x="18655" y="303"/>
                  <a:pt x="18655" y="675"/>
                </a:cubicBezTo>
                <a:cubicBezTo>
                  <a:pt x="18655" y="862"/>
                  <a:pt x="18709" y="1031"/>
                  <a:pt x="18799" y="1153"/>
                </a:cubicBezTo>
                <a:lnTo>
                  <a:pt x="19924" y="2700"/>
                </a:lnTo>
                <a:lnTo>
                  <a:pt x="15218" y="2700"/>
                </a:lnTo>
                <a:cubicBezTo>
                  <a:pt x="15065" y="2700"/>
                  <a:pt x="14933" y="2803"/>
                  <a:pt x="14843" y="2954"/>
                </a:cubicBezTo>
                <a:lnTo>
                  <a:pt x="14838" y="2948"/>
                </a:lnTo>
                <a:lnTo>
                  <a:pt x="6149" y="17550"/>
                </a:lnTo>
                <a:lnTo>
                  <a:pt x="491" y="17550"/>
                </a:lnTo>
                <a:cubicBezTo>
                  <a:pt x="220" y="17550"/>
                  <a:pt x="0" y="17853"/>
                  <a:pt x="0" y="18225"/>
                </a:cubicBezTo>
                <a:cubicBezTo>
                  <a:pt x="0" y="18598"/>
                  <a:pt x="220" y="18900"/>
                  <a:pt x="491" y="18900"/>
                </a:cubicBezTo>
                <a:lnTo>
                  <a:pt x="6382" y="18900"/>
                </a:lnTo>
                <a:cubicBezTo>
                  <a:pt x="6535" y="18900"/>
                  <a:pt x="6667" y="18798"/>
                  <a:pt x="6757" y="18647"/>
                </a:cubicBezTo>
                <a:lnTo>
                  <a:pt x="6762" y="18652"/>
                </a:lnTo>
                <a:lnTo>
                  <a:pt x="15451" y="4050"/>
                </a:lnTo>
                <a:cubicBezTo>
                  <a:pt x="15451" y="4050"/>
                  <a:pt x="19924" y="4050"/>
                  <a:pt x="19924" y="4050"/>
                </a:cubicBezTo>
                <a:close/>
                <a:moveTo>
                  <a:pt x="19493" y="15048"/>
                </a:moveTo>
                <a:cubicBezTo>
                  <a:pt x="19403" y="14926"/>
                  <a:pt x="19281" y="14850"/>
                  <a:pt x="19145" y="14850"/>
                </a:cubicBezTo>
                <a:cubicBezTo>
                  <a:pt x="18874" y="14850"/>
                  <a:pt x="18655" y="15153"/>
                  <a:pt x="18655" y="15525"/>
                </a:cubicBezTo>
                <a:cubicBezTo>
                  <a:pt x="18655" y="15712"/>
                  <a:pt x="18709" y="15880"/>
                  <a:pt x="18798" y="16002"/>
                </a:cubicBezTo>
                <a:lnTo>
                  <a:pt x="19924" y="17550"/>
                </a:lnTo>
                <a:lnTo>
                  <a:pt x="15451" y="17550"/>
                </a:lnTo>
                <a:lnTo>
                  <a:pt x="12386" y="12399"/>
                </a:lnTo>
                <a:lnTo>
                  <a:pt x="11751" y="13465"/>
                </a:lnTo>
                <a:lnTo>
                  <a:pt x="14838" y="18652"/>
                </a:lnTo>
                <a:lnTo>
                  <a:pt x="14843" y="18647"/>
                </a:lnTo>
                <a:cubicBezTo>
                  <a:pt x="14933" y="18798"/>
                  <a:pt x="15065" y="18900"/>
                  <a:pt x="15218" y="18900"/>
                </a:cubicBezTo>
                <a:lnTo>
                  <a:pt x="19924" y="18900"/>
                </a:lnTo>
                <a:lnTo>
                  <a:pt x="18798" y="20448"/>
                </a:lnTo>
                <a:cubicBezTo>
                  <a:pt x="18709" y="20570"/>
                  <a:pt x="18655" y="20739"/>
                  <a:pt x="18655" y="20925"/>
                </a:cubicBezTo>
                <a:cubicBezTo>
                  <a:pt x="18655" y="21298"/>
                  <a:pt x="18874" y="21600"/>
                  <a:pt x="19145" y="21600"/>
                </a:cubicBezTo>
                <a:cubicBezTo>
                  <a:pt x="19281" y="21600"/>
                  <a:pt x="19403" y="21525"/>
                  <a:pt x="19493" y="21402"/>
                </a:cubicBezTo>
                <a:lnTo>
                  <a:pt x="21456" y="18702"/>
                </a:lnTo>
                <a:cubicBezTo>
                  <a:pt x="21545" y="18580"/>
                  <a:pt x="21600" y="18412"/>
                  <a:pt x="21600" y="18225"/>
                </a:cubicBezTo>
                <a:cubicBezTo>
                  <a:pt x="21600" y="18039"/>
                  <a:pt x="21545" y="17870"/>
                  <a:pt x="21456" y="17748"/>
                </a:cubicBezTo>
                <a:cubicBezTo>
                  <a:pt x="21456" y="17748"/>
                  <a:pt x="19493" y="15048"/>
                  <a:pt x="19493" y="15048"/>
                </a:cubicBezTo>
                <a:close/>
                <a:moveTo>
                  <a:pt x="491" y="4050"/>
                </a:moveTo>
                <a:lnTo>
                  <a:pt x="6148" y="4050"/>
                </a:lnTo>
                <a:lnTo>
                  <a:pt x="9214" y="9201"/>
                </a:lnTo>
                <a:lnTo>
                  <a:pt x="9849" y="8136"/>
                </a:lnTo>
                <a:lnTo>
                  <a:pt x="6762" y="2948"/>
                </a:lnTo>
                <a:lnTo>
                  <a:pt x="6756" y="2954"/>
                </a:lnTo>
                <a:cubicBezTo>
                  <a:pt x="6667" y="2803"/>
                  <a:pt x="6535" y="2700"/>
                  <a:pt x="6382" y="2700"/>
                </a:cubicBezTo>
                <a:lnTo>
                  <a:pt x="491" y="2700"/>
                </a:lnTo>
                <a:cubicBezTo>
                  <a:pt x="220" y="2700"/>
                  <a:pt x="0" y="3003"/>
                  <a:pt x="0" y="3375"/>
                </a:cubicBezTo>
                <a:cubicBezTo>
                  <a:pt x="0" y="3748"/>
                  <a:pt x="220" y="4050"/>
                  <a:pt x="491" y="405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Gill Sans"/>
              <a:buNone/>
            </a:pPr>
            <a:endParaRPr sz="29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g5950a750a5_0_74"/>
          <p:cNvPicPr preferRelativeResize="0"/>
          <p:nvPr/>
        </p:nvPicPr>
        <p:blipFill rotWithShape="1">
          <a:blip r:embed="rId3">
            <a:alphaModFix amt="5000"/>
          </a:blip>
          <a:srcRect b="15895"/>
          <a:stretch/>
        </p:blipFill>
        <p:spPr>
          <a:xfrm>
            <a:off x="-15575" y="-115100"/>
            <a:ext cx="917512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5950a750a5_0_74"/>
          <p:cNvSpPr txBox="1"/>
          <p:nvPr/>
        </p:nvSpPr>
        <p:spPr>
          <a:xfrm>
            <a:off x="535950" y="1654225"/>
            <a:ext cx="8659800" cy="16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" sz="2600" b="1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PROPOSTA: </a:t>
            </a:r>
            <a:endParaRPr sz="2600" b="1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600" b="1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" sz="2600" b="1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Construir Política Estadual de Recuperação em 2019 para implementar em 2020</a:t>
            </a:r>
            <a:endParaRPr sz="2600" b="1" i="0" u="none" strike="noStrike" cap="none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5" name="Google Shape;265;g5950a750a5_0_74"/>
          <p:cNvSpPr/>
          <p:nvPr/>
        </p:nvSpPr>
        <p:spPr>
          <a:xfrm>
            <a:off x="8612700" y="455577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6" name="Google Shape;266;g5950a750a5_0_74"/>
          <p:cNvSpPr/>
          <p:nvPr/>
        </p:nvSpPr>
        <p:spPr>
          <a:xfrm>
            <a:off x="8576066" y="461544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" sz="12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g5950a750a5_0_74"/>
          <p:cNvSpPr/>
          <p:nvPr/>
        </p:nvSpPr>
        <p:spPr>
          <a:xfrm>
            <a:off x="0" y="5028412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g5950a750a5_0_74"/>
          <p:cNvPicPr preferRelativeResize="0"/>
          <p:nvPr/>
        </p:nvPicPr>
        <p:blipFill rotWithShape="1">
          <a:blip r:embed="rId4">
            <a:alphaModFix/>
          </a:blip>
          <a:srcRect r="68965" b="17389"/>
          <a:stretch/>
        </p:blipFill>
        <p:spPr>
          <a:xfrm>
            <a:off x="8116300" y="68521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5950a750a5_0_74"/>
          <p:cNvPicPr preferRelativeResize="0"/>
          <p:nvPr/>
        </p:nvPicPr>
        <p:blipFill rotWithShape="1">
          <a:blip r:embed="rId4">
            <a:alphaModFix/>
          </a:blip>
          <a:srcRect t="81571" r="86719"/>
          <a:stretch/>
        </p:blipFill>
        <p:spPr>
          <a:xfrm>
            <a:off x="8116300" y="665348"/>
            <a:ext cx="903119" cy="31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g58838ed1ff_0_217"/>
          <p:cNvPicPr preferRelativeResize="0"/>
          <p:nvPr/>
        </p:nvPicPr>
        <p:blipFill rotWithShape="1">
          <a:blip r:embed="rId3">
            <a:alphaModFix amt="9000"/>
          </a:blip>
          <a:srcRect r="2352" b="17585"/>
          <a:stretch/>
        </p:blipFill>
        <p:spPr>
          <a:xfrm>
            <a:off x="0" y="-846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58838ed1ff_0_217"/>
          <p:cNvSpPr/>
          <p:nvPr/>
        </p:nvSpPr>
        <p:spPr>
          <a:xfrm>
            <a:off x="8368625" y="3614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6" name="Google Shape;276;g58838ed1ff_0_217"/>
          <p:cNvSpPr/>
          <p:nvPr/>
        </p:nvSpPr>
        <p:spPr>
          <a:xfrm>
            <a:off x="8331991" y="4210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" sz="12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g58838ed1ff_0_217"/>
          <p:cNvSpPr/>
          <p:nvPr/>
        </p:nvSpPr>
        <p:spPr>
          <a:xfrm>
            <a:off x="0" y="5028412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58838ed1ff_0_217"/>
          <p:cNvSpPr txBox="1"/>
          <p:nvPr/>
        </p:nvSpPr>
        <p:spPr>
          <a:xfrm>
            <a:off x="1710050" y="341525"/>
            <a:ext cx="62940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" sz="1600" b="1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ELEMENTOS D</a:t>
            </a:r>
            <a:r>
              <a:rPr lang="it" sz="1600" b="1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E UMA</a:t>
            </a:r>
            <a:r>
              <a:rPr lang="it" sz="1600" b="1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" sz="1600" b="1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POLÍTICA</a:t>
            </a:r>
            <a:r>
              <a:rPr lang="it" sz="1600" b="1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 DE RECUPERAÇÃO </a:t>
            </a:r>
            <a:endParaRPr sz="1600" b="1" i="0" u="none" strike="noStrike" cap="none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79" name="Google Shape;279;g58838ed1ff_0_217"/>
          <p:cNvPicPr preferRelativeResize="0"/>
          <p:nvPr/>
        </p:nvPicPr>
        <p:blipFill rotWithShape="1">
          <a:blip r:embed="rId4">
            <a:alphaModFix/>
          </a:blip>
          <a:srcRect r="68965" b="17388"/>
          <a:stretch/>
        </p:blipFill>
        <p:spPr>
          <a:xfrm>
            <a:off x="412800" y="15639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g58838ed1ff_0_217"/>
          <p:cNvPicPr preferRelativeResize="0"/>
          <p:nvPr/>
        </p:nvPicPr>
        <p:blipFill rotWithShape="1">
          <a:blip r:embed="rId4">
            <a:alphaModFix/>
          </a:blip>
          <a:srcRect t="81572" r="86719"/>
          <a:stretch/>
        </p:blipFill>
        <p:spPr>
          <a:xfrm>
            <a:off x="412800" y="82942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58838ed1ff_0_217"/>
          <p:cNvSpPr/>
          <p:nvPr/>
        </p:nvSpPr>
        <p:spPr>
          <a:xfrm>
            <a:off x="1209895" y="3179783"/>
            <a:ext cx="1206630" cy="120663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93" y="0"/>
                </a:moveTo>
                <a:cubicBezTo>
                  <a:pt x="4836" y="0"/>
                  <a:pt x="0" y="4826"/>
                  <a:pt x="0" y="10800"/>
                </a:cubicBezTo>
                <a:cubicBezTo>
                  <a:pt x="0" y="16761"/>
                  <a:pt x="4836" y="21600"/>
                  <a:pt x="10793" y="21600"/>
                </a:cubicBezTo>
                <a:cubicBezTo>
                  <a:pt x="16764" y="21600"/>
                  <a:pt x="21600" y="16761"/>
                  <a:pt x="21600" y="10800"/>
                </a:cubicBezTo>
                <a:cubicBezTo>
                  <a:pt x="21600" y="4826"/>
                  <a:pt x="16764" y="0"/>
                  <a:pt x="10793" y="0"/>
                </a:cubicBezTo>
                <a:moveTo>
                  <a:pt x="10793" y="18978"/>
                </a:moveTo>
                <a:cubicBezTo>
                  <a:pt x="6281" y="18978"/>
                  <a:pt x="2621" y="15315"/>
                  <a:pt x="2621" y="10800"/>
                </a:cubicBezTo>
                <a:cubicBezTo>
                  <a:pt x="2621" y="6272"/>
                  <a:pt x="6281" y="2609"/>
                  <a:pt x="10793" y="2609"/>
                </a:cubicBezTo>
                <a:cubicBezTo>
                  <a:pt x="15319" y="2609"/>
                  <a:pt x="18979" y="6272"/>
                  <a:pt x="18979" y="10800"/>
                </a:cubicBezTo>
                <a:cubicBezTo>
                  <a:pt x="18979" y="15315"/>
                  <a:pt x="15319" y="18978"/>
                  <a:pt x="10793" y="18978"/>
                </a:cubicBezTo>
              </a:path>
            </a:pathLst>
          </a:custGeom>
          <a:solidFill>
            <a:srgbClr val="2683C6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2" name="Google Shape;282;g58838ed1ff_0_217"/>
          <p:cNvSpPr/>
          <p:nvPr/>
        </p:nvSpPr>
        <p:spPr>
          <a:xfrm>
            <a:off x="3969243" y="1173086"/>
            <a:ext cx="1206630" cy="12078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93" y="0"/>
                </a:moveTo>
                <a:cubicBezTo>
                  <a:pt x="4836" y="0"/>
                  <a:pt x="0" y="4836"/>
                  <a:pt x="0" y="10807"/>
                </a:cubicBezTo>
                <a:cubicBezTo>
                  <a:pt x="0" y="16764"/>
                  <a:pt x="4836" y="21600"/>
                  <a:pt x="10793" y="21600"/>
                </a:cubicBezTo>
                <a:cubicBezTo>
                  <a:pt x="16764" y="21600"/>
                  <a:pt x="21600" y="16764"/>
                  <a:pt x="21600" y="10807"/>
                </a:cubicBezTo>
                <a:cubicBezTo>
                  <a:pt x="21600" y="4836"/>
                  <a:pt x="16764" y="0"/>
                  <a:pt x="10793" y="0"/>
                </a:cubicBezTo>
                <a:moveTo>
                  <a:pt x="10793" y="18979"/>
                </a:moveTo>
                <a:cubicBezTo>
                  <a:pt x="6281" y="18979"/>
                  <a:pt x="2621" y="15319"/>
                  <a:pt x="2621" y="10807"/>
                </a:cubicBezTo>
                <a:cubicBezTo>
                  <a:pt x="2621" y="6281"/>
                  <a:pt x="6281" y="2621"/>
                  <a:pt x="10793" y="2621"/>
                </a:cubicBezTo>
                <a:cubicBezTo>
                  <a:pt x="15319" y="2621"/>
                  <a:pt x="18979" y="6281"/>
                  <a:pt x="18979" y="10807"/>
                </a:cubicBezTo>
                <a:cubicBezTo>
                  <a:pt x="18979" y="15319"/>
                  <a:pt x="15319" y="18979"/>
                  <a:pt x="10793" y="18979"/>
                </a:cubicBezTo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3" name="Google Shape;283;g58838ed1ff_0_217"/>
          <p:cNvSpPr/>
          <p:nvPr/>
        </p:nvSpPr>
        <p:spPr>
          <a:xfrm>
            <a:off x="1244195" y="1167096"/>
            <a:ext cx="1206630" cy="120663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93" y="0"/>
                </a:moveTo>
                <a:cubicBezTo>
                  <a:pt x="4836" y="0"/>
                  <a:pt x="0" y="4826"/>
                  <a:pt x="0" y="10800"/>
                </a:cubicBezTo>
                <a:cubicBezTo>
                  <a:pt x="0" y="16761"/>
                  <a:pt x="4836" y="21600"/>
                  <a:pt x="10793" y="21600"/>
                </a:cubicBezTo>
                <a:cubicBezTo>
                  <a:pt x="16764" y="21600"/>
                  <a:pt x="21600" y="16761"/>
                  <a:pt x="21600" y="10800"/>
                </a:cubicBezTo>
                <a:cubicBezTo>
                  <a:pt x="21600" y="4826"/>
                  <a:pt x="16764" y="0"/>
                  <a:pt x="10793" y="0"/>
                </a:cubicBezTo>
                <a:moveTo>
                  <a:pt x="10793" y="18978"/>
                </a:moveTo>
                <a:cubicBezTo>
                  <a:pt x="6281" y="18978"/>
                  <a:pt x="2621" y="15315"/>
                  <a:pt x="2621" y="10800"/>
                </a:cubicBezTo>
                <a:cubicBezTo>
                  <a:pt x="2621" y="6272"/>
                  <a:pt x="6281" y="2609"/>
                  <a:pt x="10793" y="2609"/>
                </a:cubicBezTo>
                <a:cubicBezTo>
                  <a:pt x="15319" y="2609"/>
                  <a:pt x="18979" y="6272"/>
                  <a:pt x="18979" y="10800"/>
                </a:cubicBezTo>
                <a:cubicBezTo>
                  <a:pt x="18979" y="15315"/>
                  <a:pt x="15319" y="18978"/>
                  <a:pt x="10793" y="18978"/>
                </a:cubicBezTo>
              </a:path>
            </a:pathLst>
          </a:custGeom>
          <a:solidFill>
            <a:srgbClr val="2683C6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4" name="Google Shape;284;g58838ed1ff_0_217"/>
          <p:cNvSpPr/>
          <p:nvPr/>
        </p:nvSpPr>
        <p:spPr>
          <a:xfrm>
            <a:off x="3968693" y="3179773"/>
            <a:ext cx="1206630" cy="12078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93" y="0"/>
                </a:moveTo>
                <a:cubicBezTo>
                  <a:pt x="4836" y="0"/>
                  <a:pt x="0" y="4836"/>
                  <a:pt x="0" y="10807"/>
                </a:cubicBezTo>
                <a:cubicBezTo>
                  <a:pt x="0" y="16764"/>
                  <a:pt x="4836" y="21600"/>
                  <a:pt x="10793" y="21600"/>
                </a:cubicBezTo>
                <a:cubicBezTo>
                  <a:pt x="16764" y="21600"/>
                  <a:pt x="21600" y="16764"/>
                  <a:pt x="21600" y="10807"/>
                </a:cubicBezTo>
                <a:cubicBezTo>
                  <a:pt x="21600" y="4836"/>
                  <a:pt x="16764" y="0"/>
                  <a:pt x="10793" y="0"/>
                </a:cubicBezTo>
                <a:moveTo>
                  <a:pt x="10793" y="18979"/>
                </a:moveTo>
                <a:cubicBezTo>
                  <a:pt x="6281" y="18979"/>
                  <a:pt x="2621" y="15319"/>
                  <a:pt x="2621" y="10807"/>
                </a:cubicBezTo>
                <a:cubicBezTo>
                  <a:pt x="2621" y="6281"/>
                  <a:pt x="6281" y="2621"/>
                  <a:pt x="10793" y="2621"/>
                </a:cubicBezTo>
                <a:cubicBezTo>
                  <a:pt x="15319" y="2621"/>
                  <a:pt x="18979" y="6281"/>
                  <a:pt x="18979" y="10807"/>
                </a:cubicBezTo>
                <a:cubicBezTo>
                  <a:pt x="18979" y="15319"/>
                  <a:pt x="15319" y="18979"/>
                  <a:pt x="10793" y="18979"/>
                </a:cubicBezTo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5" name="Google Shape;285;g58838ed1ff_0_217"/>
          <p:cNvSpPr/>
          <p:nvPr/>
        </p:nvSpPr>
        <p:spPr>
          <a:xfrm>
            <a:off x="6694302" y="1140386"/>
            <a:ext cx="1205496" cy="12078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cubicBezTo>
                  <a:pt x="4826" y="0"/>
                  <a:pt x="0" y="4836"/>
                  <a:pt x="0" y="10807"/>
                </a:cubicBezTo>
                <a:cubicBezTo>
                  <a:pt x="0" y="16764"/>
                  <a:pt x="4826" y="21600"/>
                  <a:pt x="10800" y="21600"/>
                </a:cubicBezTo>
                <a:cubicBezTo>
                  <a:pt x="16761" y="21600"/>
                  <a:pt x="21600" y="16764"/>
                  <a:pt x="21600" y="10807"/>
                </a:cubicBezTo>
                <a:cubicBezTo>
                  <a:pt x="21600" y="4836"/>
                  <a:pt x="16761" y="0"/>
                  <a:pt x="10800" y="0"/>
                </a:cubicBezTo>
                <a:moveTo>
                  <a:pt x="10800" y="18979"/>
                </a:moveTo>
                <a:cubicBezTo>
                  <a:pt x="6272" y="18979"/>
                  <a:pt x="2609" y="15319"/>
                  <a:pt x="2609" y="10807"/>
                </a:cubicBezTo>
                <a:cubicBezTo>
                  <a:pt x="2609" y="6281"/>
                  <a:pt x="6272" y="2621"/>
                  <a:pt x="10800" y="2621"/>
                </a:cubicBezTo>
                <a:cubicBezTo>
                  <a:pt x="15315" y="2621"/>
                  <a:pt x="18978" y="6281"/>
                  <a:pt x="18978" y="10807"/>
                </a:cubicBezTo>
                <a:cubicBezTo>
                  <a:pt x="18978" y="15319"/>
                  <a:pt x="15315" y="18979"/>
                  <a:pt x="10800" y="18979"/>
                </a:cubicBezTo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6" name="Google Shape;286;g58838ed1ff_0_217"/>
          <p:cNvSpPr/>
          <p:nvPr/>
        </p:nvSpPr>
        <p:spPr>
          <a:xfrm>
            <a:off x="6694302" y="3179761"/>
            <a:ext cx="1205496" cy="12078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cubicBezTo>
                  <a:pt x="4826" y="0"/>
                  <a:pt x="0" y="4836"/>
                  <a:pt x="0" y="10807"/>
                </a:cubicBezTo>
                <a:cubicBezTo>
                  <a:pt x="0" y="16764"/>
                  <a:pt x="4826" y="21600"/>
                  <a:pt x="10800" y="21600"/>
                </a:cubicBezTo>
                <a:cubicBezTo>
                  <a:pt x="16761" y="21600"/>
                  <a:pt x="21600" y="16764"/>
                  <a:pt x="21600" y="10807"/>
                </a:cubicBezTo>
                <a:cubicBezTo>
                  <a:pt x="21600" y="4836"/>
                  <a:pt x="16761" y="0"/>
                  <a:pt x="10800" y="0"/>
                </a:cubicBezTo>
                <a:moveTo>
                  <a:pt x="10800" y="18979"/>
                </a:moveTo>
                <a:cubicBezTo>
                  <a:pt x="6272" y="18979"/>
                  <a:pt x="2609" y="15319"/>
                  <a:pt x="2609" y="10807"/>
                </a:cubicBezTo>
                <a:cubicBezTo>
                  <a:pt x="2609" y="6281"/>
                  <a:pt x="6272" y="2621"/>
                  <a:pt x="10800" y="2621"/>
                </a:cubicBezTo>
                <a:cubicBezTo>
                  <a:pt x="15315" y="2621"/>
                  <a:pt x="18978" y="6281"/>
                  <a:pt x="18978" y="10807"/>
                </a:cubicBezTo>
                <a:cubicBezTo>
                  <a:pt x="18978" y="15319"/>
                  <a:pt x="15315" y="18979"/>
                  <a:pt x="10800" y="18979"/>
                </a:cubicBezTo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7" name="Google Shape;287;g58838ed1ff_0_217"/>
          <p:cNvSpPr/>
          <p:nvPr/>
        </p:nvSpPr>
        <p:spPr>
          <a:xfrm>
            <a:off x="1086863" y="2499150"/>
            <a:ext cx="1521300" cy="3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" sz="1800" b="1" i="0" u="none" strike="noStrike" cap="none">
                <a:solidFill>
                  <a:srgbClr val="3C78D8"/>
                </a:solidFill>
                <a:latin typeface="Verdana"/>
                <a:ea typeface="Verdana"/>
                <a:cs typeface="Verdana"/>
                <a:sym typeface="Verdana"/>
              </a:rPr>
              <a:t>Momentos </a:t>
            </a:r>
            <a:endParaRPr sz="1800" i="0" u="none" strike="noStrike" cap="none">
              <a:solidFill>
                <a:srgbClr val="2683C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8" name="Google Shape;288;g58838ed1ff_0_217"/>
          <p:cNvSpPr/>
          <p:nvPr/>
        </p:nvSpPr>
        <p:spPr>
          <a:xfrm>
            <a:off x="940100" y="4454050"/>
            <a:ext cx="1817100" cy="3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" sz="1800" b="1" i="0" u="none" strike="noStrike" cap="none">
                <a:solidFill>
                  <a:srgbClr val="3C78D8"/>
                </a:solidFill>
                <a:latin typeface="Verdana"/>
                <a:ea typeface="Verdana"/>
                <a:cs typeface="Verdana"/>
                <a:sym typeface="Verdana"/>
              </a:rPr>
              <a:t>Metodologia</a:t>
            </a:r>
            <a:r>
              <a:rPr lang="it" sz="1400" b="1" i="0" u="none" strike="noStrike" cap="none">
                <a:solidFill>
                  <a:srgbClr val="3C78D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b="0" i="0" u="none" strike="noStrike" cap="none">
              <a:solidFill>
                <a:srgbClr val="2683C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9" name="Google Shape;289;g58838ed1ff_0_217"/>
          <p:cNvSpPr/>
          <p:nvPr/>
        </p:nvSpPr>
        <p:spPr>
          <a:xfrm>
            <a:off x="3796800" y="2400450"/>
            <a:ext cx="15504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" sz="1800" b="1" i="0" u="none" strike="noStrike" cap="none">
                <a:solidFill>
                  <a:srgbClr val="6AA84F"/>
                </a:solidFill>
                <a:latin typeface="Verdana"/>
                <a:ea typeface="Verdana"/>
                <a:cs typeface="Verdana"/>
                <a:sym typeface="Verdana"/>
              </a:rPr>
              <a:t>Recursos didáticos</a:t>
            </a:r>
            <a:endParaRPr sz="1800" b="1" i="0" u="none" strike="noStrike" cap="none">
              <a:solidFill>
                <a:srgbClr val="6AA84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0" name="Google Shape;290;g58838ed1ff_0_217"/>
          <p:cNvSpPr/>
          <p:nvPr/>
        </p:nvSpPr>
        <p:spPr>
          <a:xfrm>
            <a:off x="3796800" y="4454625"/>
            <a:ext cx="1550400" cy="3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" sz="1800" b="1" i="0" u="none" strike="noStrike" cap="none">
                <a:solidFill>
                  <a:srgbClr val="6AA84F"/>
                </a:solidFill>
                <a:latin typeface="Verdana"/>
                <a:ea typeface="Verdana"/>
                <a:cs typeface="Verdana"/>
                <a:sym typeface="Verdana"/>
              </a:rPr>
              <a:t>Formação</a:t>
            </a:r>
            <a:endParaRPr sz="1800" b="1" i="0" u="none" strike="noStrike" cap="none">
              <a:solidFill>
                <a:srgbClr val="6AA84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1" name="Google Shape;291;g58838ed1ff_0_217"/>
          <p:cNvSpPr/>
          <p:nvPr/>
        </p:nvSpPr>
        <p:spPr>
          <a:xfrm>
            <a:off x="6126825" y="2499150"/>
            <a:ext cx="2514000" cy="3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" sz="18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Acompanhamento</a:t>
            </a:r>
            <a:endParaRPr sz="1800" b="1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2" name="Google Shape;292;g58838ed1ff_0_217"/>
          <p:cNvSpPr/>
          <p:nvPr/>
        </p:nvSpPr>
        <p:spPr>
          <a:xfrm>
            <a:off x="6126825" y="4445500"/>
            <a:ext cx="2514000" cy="3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" sz="18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Avaliação</a:t>
            </a:r>
            <a:endParaRPr sz="1800" b="1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93" name="Google Shape;293;g58838ed1ff_0_2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02563" y="1507000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58838ed1ff_0_2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02575" y="3513663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58838ed1ff_0_2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27050" y="3513687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g58838ed1ff_0_2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67813" y="1415050"/>
            <a:ext cx="658475" cy="65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g58838ed1ff_0_2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77537" y="1506999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58838ed1ff_0_21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530750" y="3500639"/>
            <a:ext cx="564900" cy="56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25"/>
          <p:cNvPicPr preferRelativeResize="0"/>
          <p:nvPr/>
        </p:nvPicPr>
        <p:blipFill rotWithShape="1">
          <a:blip r:embed="rId3">
            <a:alphaModFix amt="9000"/>
          </a:blip>
          <a:srcRect r="2350" b="17584"/>
          <a:stretch/>
        </p:blipFill>
        <p:spPr>
          <a:xfrm>
            <a:off x="0" y="-846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5"/>
          <p:cNvSpPr/>
          <p:nvPr/>
        </p:nvSpPr>
        <p:spPr>
          <a:xfrm>
            <a:off x="4888436" y="876121"/>
            <a:ext cx="1444200" cy="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rgbClr val="E69138"/>
                </a:solidFill>
                <a:latin typeface="Arial"/>
                <a:ea typeface="Arial"/>
                <a:cs typeface="Arial"/>
                <a:sym typeface="Arial"/>
              </a:rPr>
              <a:t>2 últimas semanas do ano letivo após Saresp</a:t>
            </a:r>
            <a:endParaRPr sz="1200" b="0" i="0" u="none" strike="noStrike" cap="none">
              <a:solidFill>
                <a:srgbClr val="FF99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5" name="Google Shape;305;p25"/>
          <p:cNvSpPr/>
          <p:nvPr/>
        </p:nvSpPr>
        <p:spPr>
          <a:xfrm>
            <a:off x="6645846" y="1627721"/>
            <a:ext cx="1444200" cy="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2683C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6" name="Google Shape;306;p25"/>
          <p:cNvSpPr/>
          <p:nvPr/>
        </p:nvSpPr>
        <p:spPr>
          <a:xfrm>
            <a:off x="5024177" y="1880311"/>
            <a:ext cx="1205496" cy="12078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cubicBezTo>
                  <a:pt x="4826" y="0"/>
                  <a:pt x="0" y="4836"/>
                  <a:pt x="0" y="10807"/>
                </a:cubicBezTo>
                <a:cubicBezTo>
                  <a:pt x="0" y="16764"/>
                  <a:pt x="4826" y="21600"/>
                  <a:pt x="10800" y="21600"/>
                </a:cubicBezTo>
                <a:cubicBezTo>
                  <a:pt x="16761" y="21600"/>
                  <a:pt x="21600" y="16764"/>
                  <a:pt x="21600" y="10807"/>
                </a:cubicBezTo>
                <a:cubicBezTo>
                  <a:pt x="21600" y="4836"/>
                  <a:pt x="16761" y="0"/>
                  <a:pt x="10800" y="0"/>
                </a:cubicBezTo>
                <a:moveTo>
                  <a:pt x="10800" y="18979"/>
                </a:moveTo>
                <a:cubicBezTo>
                  <a:pt x="6272" y="18979"/>
                  <a:pt x="2609" y="15319"/>
                  <a:pt x="2609" y="10807"/>
                </a:cubicBezTo>
                <a:cubicBezTo>
                  <a:pt x="2609" y="6281"/>
                  <a:pt x="6272" y="2621"/>
                  <a:pt x="10800" y="2621"/>
                </a:cubicBezTo>
                <a:cubicBezTo>
                  <a:pt x="15315" y="2621"/>
                  <a:pt x="18978" y="6281"/>
                  <a:pt x="18978" y="10807"/>
                </a:cubicBezTo>
                <a:cubicBezTo>
                  <a:pt x="18978" y="15319"/>
                  <a:pt x="15315" y="18979"/>
                  <a:pt x="10800" y="18979"/>
                </a:cubicBezTo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7" name="Google Shape;307;p25"/>
          <p:cNvSpPr/>
          <p:nvPr/>
        </p:nvSpPr>
        <p:spPr>
          <a:xfrm>
            <a:off x="1674238" y="876125"/>
            <a:ext cx="1521300" cy="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rgbClr val="3C78D8"/>
                </a:solidFill>
                <a:latin typeface="Arial"/>
                <a:ea typeface="Arial"/>
                <a:cs typeface="Arial"/>
                <a:sym typeface="Arial"/>
              </a:rPr>
              <a:t>3 primeras semanas 1º bimestre </a:t>
            </a:r>
            <a:endParaRPr sz="1200" b="0" i="0" u="none" strike="noStrike" cap="none">
              <a:solidFill>
                <a:srgbClr val="2683C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8" name="Google Shape;308;p25"/>
          <p:cNvSpPr/>
          <p:nvPr/>
        </p:nvSpPr>
        <p:spPr>
          <a:xfrm>
            <a:off x="3266788" y="784425"/>
            <a:ext cx="1550400" cy="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1 semana</a:t>
            </a:r>
            <a:endParaRPr sz="1400" b="1" i="0" u="none" strike="noStrike" cap="non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" b="1">
                <a:solidFill>
                  <a:srgbClr val="6AA84F"/>
                </a:solidFill>
              </a:rPr>
              <a:t>a</a:t>
            </a:r>
            <a:r>
              <a:rPr lang="it" sz="1400" b="1" i="0" u="none" strike="noStrike" cap="non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pós cada AAP (1º, 2º e 3º bimestres)</a:t>
            </a:r>
            <a:endParaRPr sz="1200" b="0" i="0" u="none" strike="noStrike" cap="none">
              <a:solidFill>
                <a:srgbClr val="6AA84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09" name="Google Shape;309;p25"/>
          <p:cNvPicPr preferRelativeResize="0"/>
          <p:nvPr/>
        </p:nvPicPr>
        <p:blipFill rotWithShape="1">
          <a:blip r:embed="rId4">
            <a:alphaModFix/>
          </a:blip>
          <a:srcRect r="68965" b="17386"/>
          <a:stretch/>
        </p:blipFill>
        <p:spPr>
          <a:xfrm>
            <a:off x="412800" y="288600"/>
            <a:ext cx="996900" cy="65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5"/>
          <p:cNvPicPr preferRelativeResize="0"/>
          <p:nvPr/>
        </p:nvPicPr>
        <p:blipFill rotWithShape="1">
          <a:blip r:embed="rId4">
            <a:alphaModFix/>
          </a:blip>
          <a:srcRect t="81573" r="86719"/>
          <a:stretch/>
        </p:blipFill>
        <p:spPr>
          <a:xfrm>
            <a:off x="412800" y="961627"/>
            <a:ext cx="903120" cy="310948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5"/>
          <p:cNvSpPr/>
          <p:nvPr/>
        </p:nvSpPr>
        <p:spPr>
          <a:xfrm>
            <a:off x="8368625" y="3614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2" name="Google Shape;312;p25"/>
          <p:cNvSpPr/>
          <p:nvPr/>
        </p:nvSpPr>
        <p:spPr>
          <a:xfrm>
            <a:off x="8331991" y="4210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" sz="12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5"/>
          <p:cNvSpPr txBox="1"/>
          <p:nvPr/>
        </p:nvSpPr>
        <p:spPr>
          <a:xfrm>
            <a:off x="1710050" y="399525"/>
            <a:ext cx="61080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" sz="1600" b="1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MOMENTOS</a:t>
            </a:r>
            <a:endParaRPr sz="1600" b="1" i="0" u="none" strike="noStrike" cap="none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4" name="Google Shape;314;p25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5"/>
          <p:cNvSpPr/>
          <p:nvPr/>
        </p:nvSpPr>
        <p:spPr>
          <a:xfrm>
            <a:off x="1872895" y="1883808"/>
            <a:ext cx="1206630" cy="120663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93" y="0"/>
                </a:moveTo>
                <a:cubicBezTo>
                  <a:pt x="4836" y="0"/>
                  <a:pt x="0" y="4826"/>
                  <a:pt x="0" y="10800"/>
                </a:cubicBezTo>
                <a:cubicBezTo>
                  <a:pt x="0" y="16761"/>
                  <a:pt x="4836" y="21600"/>
                  <a:pt x="10793" y="21600"/>
                </a:cubicBezTo>
                <a:cubicBezTo>
                  <a:pt x="16764" y="21600"/>
                  <a:pt x="21600" y="16761"/>
                  <a:pt x="21600" y="10800"/>
                </a:cubicBezTo>
                <a:cubicBezTo>
                  <a:pt x="21600" y="4826"/>
                  <a:pt x="16764" y="0"/>
                  <a:pt x="10793" y="0"/>
                </a:cubicBezTo>
                <a:moveTo>
                  <a:pt x="10793" y="18978"/>
                </a:moveTo>
                <a:cubicBezTo>
                  <a:pt x="6281" y="18978"/>
                  <a:pt x="2621" y="15315"/>
                  <a:pt x="2621" y="10800"/>
                </a:cubicBezTo>
                <a:cubicBezTo>
                  <a:pt x="2621" y="6272"/>
                  <a:pt x="6281" y="2609"/>
                  <a:pt x="10793" y="2609"/>
                </a:cubicBezTo>
                <a:cubicBezTo>
                  <a:pt x="15319" y="2609"/>
                  <a:pt x="18979" y="6272"/>
                  <a:pt x="18979" y="10800"/>
                </a:cubicBezTo>
                <a:cubicBezTo>
                  <a:pt x="18979" y="15315"/>
                  <a:pt x="15319" y="18978"/>
                  <a:pt x="10793" y="18978"/>
                </a:cubicBezTo>
              </a:path>
            </a:pathLst>
          </a:custGeom>
          <a:solidFill>
            <a:srgbClr val="2683C6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6" name="Google Shape;316;p25"/>
          <p:cNvSpPr/>
          <p:nvPr/>
        </p:nvSpPr>
        <p:spPr>
          <a:xfrm>
            <a:off x="1674213" y="2944725"/>
            <a:ext cx="1521300" cy="145800"/>
          </a:xfrm>
          <a:prstGeom prst="rect">
            <a:avLst/>
          </a:prstGeom>
          <a:solidFill>
            <a:srgbClr val="2683C6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7" name="Google Shape;317;p25"/>
          <p:cNvSpPr/>
          <p:nvPr/>
        </p:nvSpPr>
        <p:spPr>
          <a:xfrm>
            <a:off x="3401318" y="1880311"/>
            <a:ext cx="1206630" cy="12078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93" y="0"/>
                </a:moveTo>
                <a:cubicBezTo>
                  <a:pt x="4836" y="0"/>
                  <a:pt x="0" y="4836"/>
                  <a:pt x="0" y="10807"/>
                </a:cubicBezTo>
                <a:cubicBezTo>
                  <a:pt x="0" y="16764"/>
                  <a:pt x="4836" y="21600"/>
                  <a:pt x="10793" y="21600"/>
                </a:cubicBezTo>
                <a:cubicBezTo>
                  <a:pt x="16764" y="21600"/>
                  <a:pt x="21600" y="16764"/>
                  <a:pt x="21600" y="10807"/>
                </a:cubicBezTo>
                <a:cubicBezTo>
                  <a:pt x="21600" y="4836"/>
                  <a:pt x="16764" y="0"/>
                  <a:pt x="10793" y="0"/>
                </a:cubicBezTo>
                <a:moveTo>
                  <a:pt x="10793" y="18979"/>
                </a:moveTo>
                <a:cubicBezTo>
                  <a:pt x="6281" y="18979"/>
                  <a:pt x="2621" y="15319"/>
                  <a:pt x="2621" y="10807"/>
                </a:cubicBezTo>
                <a:cubicBezTo>
                  <a:pt x="2621" y="6281"/>
                  <a:pt x="6281" y="2621"/>
                  <a:pt x="10793" y="2621"/>
                </a:cubicBezTo>
                <a:cubicBezTo>
                  <a:pt x="15319" y="2621"/>
                  <a:pt x="18979" y="6281"/>
                  <a:pt x="18979" y="10807"/>
                </a:cubicBezTo>
                <a:cubicBezTo>
                  <a:pt x="18979" y="15319"/>
                  <a:pt x="15319" y="18979"/>
                  <a:pt x="10793" y="18979"/>
                </a:cubicBezTo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8" name="Google Shape;318;p25"/>
          <p:cNvSpPr/>
          <p:nvPr/>
        </p:nvSpPr>
        <p:spPr>
          <a:xfrm rot="-5400000">
            <a:off x="6419245" y="2964251"/>
            <a:ext cx="143748" cy="1047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63" y="21600"/>
                </a:moveTo>
                <a:lnTo>
                  <a:pt x="21600" y="0"/>
                </a:lnTo>
                <a:lnTo>
                  <a:pt x="0" y="0"/>
                </a:lnTo>
                <a:lnTo>
                  <a:pt x="10763" y="2160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9" name="Google Shape;319;p25"/>
          <p:cNvSpPr/>
          <p:nvPr/>
        </p:nvSpPr>
        <p:spPr>
          <a:xfrm>
            <a:off x="3195688" y="2944725"/>
            <a:ext cx="1619400" cy="1458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0" name="Google Shape;320;p25"/>
          <p:cNvSpPr/>
          <p:nvPr/>
        </p:nvSpPr>
        <p:spPr>
          <a:xfrm>
            <a:off x="4817200" y="2944725"/>
            <a:ext cx="1619400" cy="1458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1" name="Google Shape;321;p25"/>
          <p:cNvSpPr txBox="1"/>
          <p:nvPr/>
        </p:nvSpPr>
        <p:spPr>
          <a:xfrm>
            <a:off x="1674238" y="3239025"/>
            <a:ext cx="15213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rgbClr val="3C78D8"/>
                </a:solidFill>
                <a:latin typeface="Arial"/>
                <a:ea typeface="Arial"/>
                <a:cs typeface="Arial"/>
                <a:sym typeface="Arial"/>
              </a:rPr>
              <a:t>Trabalho a partir da avaliação diagnóstica </a:t>
            </a:r>
            <a:endParaRPr sz="1400" b="1" i="0" u="none" strike="noStrike" cap="none">
              <a:solidFill>
                <a:srgbClr val="3C7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5"/>
          <p:cNvSpPr txBox="1"/>
          <p:nvPr/>
        </p:nvSpPr>
        <p:spPr>
          <a:xfrm>
            <a:off x="4857138" y="3157575"/>
            <a:ext cx="1444200" cy="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E691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25"/>
          <p:cNvSpPr txBox="1"/>
          <p:nvPr/>
        </p:nvSpPr>
        <p:spPr>
          <a:xfrm>
            <a:off x="3281350" y="3202488"/>
            <a:ext cx="1521300" cy="9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Ações de intervenção pedagógica a partir das AAP</a:t>
            </a:r>
            <a:endParaRPr sz="1400" b="1" i="0" u="none" strike="noStrike" cap="non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3C7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5"/>
          <p:cNvSpPr/>
          <p:nvPr/>
        </p:nvSpPr>
        <p:spPr>
          <a:xfrm>
            <a:off x="4888449" y="3239021"/>
            <a:ext cx="1444200" cy="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rgbClr val="E69138"/>
                </a:solidFill>
                <a:latin typeface="Arial"/>
                <a:ea typeface="Arial"/>
                <a:cs typeface="Arial"/>
                <a:sym typeface="Arial"/>
              </a:rPr>
              <a:t>Foco na recuperação de alunos para evitar retenção</a:t>
            </a:r>
            <a:endParaRPr sz="1200" b="0" i="0" u="none" strike="noStrike" cap="none">
              <a:solidFill>
                <a:srgbClr val="FF99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5" name="Google Shape;325;p25"/>
          <p:cNvSpPr/>
          <p:nvPr/>
        </p:nvSpPr>
        <p:spPr>
          <a:xfrm>
            <a:off x="1674213" y="4302950"/>
            <a:ext cx="4869300" cy="4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400" b="1" i="0" u="none" strike="noStrike" cap="none">
                <a:solidFill>
                  <a:srgbClr val="2683C6"/>
                </a:solidFill>
                <a:latin typeface="Verdana"/>
                <a:ea typeface="Verdana"/>
                <a:cs typeface="Verdana"/>
                <a:sym typeface="Verdana"/>
              </a:rPr>
              <a:t>8 semanas ao longo do ano</a:t>
            </a:r>
            <a:endParaRPr sz="1400" b="1" i="0" u="none" strike="noStrike" cap="none">
              <a:solidFill>
                <a:srgbClr val="2683C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6" name="Google Shape;326;p25"/>
          <p:cNvSpPr/>
          <p:nvPr/>
        </p:nvSpPr>
        <p:spPr>
          <a:xfrm>
            <a:off x="6752575" y="947075"/>
            <a:ext cx="1913700" cy="11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400" b="1" i="0" u="none" strike="noStrike" cap="none">
                <a:solidFill>
                  <a:srgbClr val="2683C6"/>
                </a:solidFill>
                <a:latin typeface="Verdana"/>
                <a:ea typeface="Verdana"/>
                <a:cs typeface="Verdana"/>
                <a:sym typeface="Verdana"/>
              </a:rPr>
              <a:t>Formação de professores</a:t>
            </a:r>
            <a:endParaRPr sz="1400" b="1" i="0" u="none" strike="noStrike" cap="none">
              <a:solidFill>
                <a:srgbClr val="2683C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7" name="Google Shape;327;p25"/>
          <p:cNvSpPr/>
          <p:nvPr/>
        </p:nvSpPr>
        <p:spPr>
          <a:xfrm>
            <a:off x="7411525" y="2151375"/>
            <a:ext cx="595800" cy="754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683C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25"/>
          <p:cNvSpPr/>
          <p:nvPr/>
        </p:nvSpPr>
        <p:spPr>
          <a:xfrm>
            <a:off x="6752575" y="3068725"/>
            <a:ext cx="1913700" cy="9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400" b="1" i="0" u="none" strike="noStrike" cap="none">
                <a:solidFill>
                  <a:srgbClr val="2683C6"/>
                </a:solidFill>
                <a:latin typeface="Verdana"/>
                <a:ea typeface="Verdana"/>
                <a:cs typeface="Verdana"/>
                <a:sym typeface="Verdana"/>
              </a:rPr>
              <a:t>Carga horária de 40h com certificação</a:t>
            </a:r>
            <a:endParaRPr sz="1400" b="1" i="0" u="none" strike="noStrike" cap="none">
              <a:solidFill>
                <a:srgbClr val="2683C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29" name="Google Shape;329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6100" y="2207050"/>
            <a:ext cx="501600" cy="5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99838" y="212965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25400" y="2193138"/>
            <a:ext cx="501600" cy="50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8"/>
          <p:cNvSpPr txBox="1"/>
          <p:nvPr/>
        </p:nvSpPr>
        <p:spPr>
          <a:xfrm>
            <a:off x="412800" y="2765424"/>
            <a:ext cx="2787600" cy="9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Sequências didáticas</a:t>
            </a:r>
            <a:r>
              <a:rPr lang="it" sz="1400" b="0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400" b="0" i="0" u="none" strike="noStrike" cap="none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Variedade de atividades e sequências com</a:t>
            </a:r>
            <a:r>
              <a:rPr lang="it" sz="1400" b="0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 diferentes níveis de complexidade</a:t>
            </a:r>
            <a:r>
              <a:rPr lang="it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 e </a:t>
            </a:r>
            <a:r>
              <a:rPr lang="it" sz="1400" b="0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profundidade</a:t>
            </a:r>
            <a:endParaRPr sz="1400" b="1" i="0" u="none" strike="noStrike" cap="none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37" name="Google Shape;337;p38"/>
          <p:cNvPicPr preferRelativeResize="0"/>
          <p:nvPr/>
        </p:nvPicPr>
        <p:blipFill rotWithShape="1">
          <a:blip r:embed="rId3">
            <a:alphaModFix amt="5000"/>
          </a:blip>
          <a:srcRect b="15894"/>
          <a:stretch/>
        </p:blipFill>
        <p:spPr>
          <a:xfrm>
            <a:off x="-15575" y="-115100"/>
            <a:ext cx="917512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8"/>
          <p:cNvPicPr preferRelativeResize="0"/>
          <p:nvPr/>
        </p:nvPicPr>
        <p:blipFill rotWithShape="1">
          <a:blip r:embed="rId4">
            <a:alphaModFix amt="10000"/>
          </a:blip>
          <a:srcRect t="15604"/>
          <a:stretch/>
        </p:blipFill>
        <p:spPr>
          <a:xfrm>
            <a:off x="-141025" y="555940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8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38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38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" name="Google Shape;342;p38"/>
          <p:cNvPicPr preferRelativeResize="0"/>
          <p:nvPr/>
        </p:nvPicPr>
        <p:blipFill rotWithShape="1">
          <a:blip r:embed="rId5">
            <a:alphaModFix/>
          </a:blip>
          <a:srcRect r="68965" b="17388"/>
          <a:stretch/>
        </p:blipFill>
        <p:spPr>
          <a:xfrm>
            <a:off x="412800" y="288600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8"/>
          <p:cNvPicPr preferRelativeResize="0"/>
          <p:nvPr/>
        </p:nvPicPr>
        <p:blipFill rotWithShape="1">
          <a:blip r:embed="rId5">
            <a:alphaModFix/>
          </a:blip>
          <a:srcRect t="81572" r="86719"/>
          <a:stretch/>
        </p:blipFill>
        <p:spPr>
          <a:xfrm>
            <a:off x="412800" y="961627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8"/>
          <p:cNvSpPr/>
          <p:nvPr/>
        </p:nvSpPr>
        <p:spPr>
          <a:xfrm>
            <a:off x="8368625" y="3614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5" name="Google Shape;345;p38"/>
          <p:cNvSpPr/>
          <p:nvPr/>
        </p:nvSpPr>
        <p:spPr>
          <a:xfrm>
            <a:off x="8331991" y="4210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" sz="12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38"/>
          <p:cNvSpPr txBox="1"/>
          <p:nvPr/>
        </p:nvSpPr>
        <p:spPr>
          <a:xfrm>
            <a:off x="1710050" y="361425"/>
            <a:ext cx="72027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" sz="1600" b="1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IDEIAS PARA </a:t>
            </a:r>
            <a:r>
              <a:rPr lang="it" sz="1600" b="1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METODOLOGIA</a:t>
            </a:r>
            <a:endParaRPr sz="1600" b="1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" sz="1600" b="1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TRABALH</a:t>
            </a:r>
            <a:r>
              <a:rPr lang="it" sz="1600" b="1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O</a:t>
            </a:r>
            <a:r>
              <a:rPr lang="it" sz="1600" b="1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 COM </a:t>
            </a:r>
            <a:r>
              <a:rPr lang="it" sz="1600" b="1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TURMAS </a:t>
            </a:r>
            <a:r>
              <a:rPr lang="it" sz="1600" b="1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HETEROG</a:t>
            </a:r>
            <a:r>
              <a:rPr lang="it" sz="1600" b="1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Ê</a:t>
            </a:r>
            <a:r>
              <a:rPr lang="it" sz="1600" b="1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NE</a:t>
            </a:r>
            <a:r>
              <a:rPr lang="it" sz="1600" b="1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AS</a:t>
            </a:r>
            <a:endParaRPr sz="1600" b="1" i="0" u="none" strike="noStrike" cap="none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7" name="Google Shape;347;p38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38"/>
          <p:cNvSpPr txBox="1"/>
          <p:nvPr/>
        </p:nvSpPr>
        <p:spPr>
          <a:xfrm>
            <a:off x="3639550" y="2765424"/>
            <a:ext cx="2104200" cy="10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Agrupamentos produtivos</a:t>
            </a:r>
            <a:endParaRPr sz="1400" b="1" i="0" u="none" strike="noStrike" cap="none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Alunos se ajudam, usando a diferença como fortaleza</a:t>
            </a:r>
            <a:endParaRPr sz="1400" b="0" i="0" u="none" strike="noStrike" cap="none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9" name="Google Shape;349;p38"/>
          <p:cNvSpPr txBox="1"/>
          <p:nvPr/>
        </p:nvSpPr>
        <p:spPr>
          <a:xfrm>
            <a:off x="6463375" y="2799575"/>
            <a:ext cx="2104200" cy="18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Aventuras do Currículo+</a:t>
            </a:r>
            <a:endParaRPr sz="1400" b="1" i="0" u="none" strike="noStrike" cap="none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Plataforma digital adaptativa que oferece atividades para alunos de acordo com suas respostas</a:t>
            </a:r>
            <a:endParaRPr sz="1400" b="0" i="0" u="none" strike="noStrike" cap="none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50" name="Google Shape;350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43487" y="1287124"/>
            <a:ext cx="1096325" cy="109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8"/>
          <p:cNvPicPr preferRelativeResize="0"/>
          <p:nvPr/>
        </p:nvPicPr>
        <p:blipFill rotWithShape="1">
          <a:blip r:embed="rId7">
            <a:alphaModFix amt="9000"/>
          </a:blip>
          <a:srcRect r="2352" b="17585"/>
          <a:stretch/>
        </p:blipFill>
        <p:spPr>
          <a:xfrm>
            <a:off x="-141025" y="4756575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67313" y="1287125"/>
            <a:ext cx="1096325" cy="109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61738" y="1290426"/>
            <a:ext cx="1089723" cy="1089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g5950a750a5_0_121"/>
          <p:cNvPicPr preferRelativeResize="0"/>
          <p:nvPr/>
        </p:nvPicPr>
        <p:blipFill rotWithShape="1">
          <a:blip r:embed="rId3">
            <a:alphaModFix amt="5000"/>
          </a:blip>
          <a:srcRect b="15895"/>
          <a:stretch/>
        </p:blipFill>
        <p:spPr>
          <a:xfrm>
            <a:off x="-15575" y="-115100"/>
            <a:ext cx="917512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g5950a750a5_0_121"/>
          <p:cNvPicPr preferRelativeResize="0"/>
          <p:nvPr/>
        </p:nvPicPr>
        <p:blipFill rotWithShape="1">
          <a:blip r:embed="rId4">
            <a:alphaModFix amt="10000"/>
          </a:blip>
          <a:srcRect t="15604"/>
          <a:stretch/>
        </p:blipFill>
        <p:spPr>
          <a:xfrm>
            <a:off x="-141025" y="555940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g5950a750a5_0_121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g5950a750a5_0_121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g5950a750a5_0_121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3" name="Google Shape;363;g5950a750a5_0_121"/>
          <p:cNvPicPr preferRelativeResize="0"/>
          <p:nvPr/>
        </p:nvPicPr>
        <p:blipFill rotWithShape="1">
          <a:blip r:embed="rId5">
            <a:alphaModFix/>
          </a:blip>
          <a:srcRect r="68965" b="17389"/>
          <a:stretch/>
        </p:blipFill>
        <p:spPr>
          <a:xfrm>
            <a:off x="412800" y="288600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g5950a750a5_0_121"/>
          <p:cNvPicPr preferRelativeResize="0"/>
          <p:nvPr/>
        </p:nvPicPr>
        <p:blipFill rotWithShape="1">
          <a:blip r:embed="rId5">
            <a:alphaModFix/>
          </a:blip>
          <a:srcRect t="81571" r="86719"/>
          <a:stretch/>
        </p:blipFill>
        <p:spPr>
          <a:xfrm>
            <a:off x="412800" y="961627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g5950a750a5_0_121"/>
          <p:cNvSpPr/>
          <p:nvPr/>
        </p:nvSpPr>
        <p:spPr>
          <a:xfrm>
            <a:off x="8368625" y="3614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6" name="Google Shape;366;g5950a750a5_0_121"/>
          <p:cNvSpPr/>
          <p:nvPr/>
        </p:nvSpPr>
        <p:spPr>
          <a:xfrm>
            <a:off x="8331991" y="4210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" sz="12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g5950a750a5_0_121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8" name="Google Shape;368;g5950a750a5_0_121"/>
          <p:cNvPicPr preferRelativeResize="0"/>
          <p:nvPr/>
        </p:nvPicPr>
        <p:blipFill rotWithShape="1">
          <a:blip r:embed="rId6">
            <a:alphaModFix amt="9000"/>
          </a:blip>
          <a:srcRect r="2353" b="17586"/>
          <a:stretch/>
        </p:blipFill>
        <p:spPr>
          <a:xfrm>
            <a:off x="-141025" y="475657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g5950a750a5_0_121"/>
          <p:cNvSpPr txBox="1"/>
          <p:nvPr/>
        </p:nvSpPr>
        <p:spPr>
          <a:xfrm>
            <a:off x="535950" y="1654225"/>
            <a:ext cx="8659800" cy="16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" sz="2600" b="1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DISCUSSÃO:</a:t>
            </a:r>
            <a:endParaRPr sz="2600" b="1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600" b="1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" sz="2600" b="1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IDEIAS para uma Política de Recuperação?</a:t>
            </a:r>
            <a:endParaRPr sz="2600" b="1" i="0" u="none" strike="noStrike" cap="none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8a51009e9_0_0"/>
          <p:cNvSpPr/>
          <p:nvPr/>
        </p:nvSpPr>
        <p:spPr>
          <a:xfrm>
            <a:off x="0" y="-150"/>
            <a:ext cx="9144000" cy="51435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g58a51009e9_0_0"/>
          <p:cNvPicPr preferRelativeResize="0"/>
          <p:nvPr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g58a51009e9_0_0"/>
          <p:cNvSpPr txBox="1"/>
          <p:nvPr/>
        </p:nvSpPr>
        <p:spPr>
          <a:xfrm>
            <a:off x="2305050" y="2839425"/>
            <a:ext cx="4333800" cy="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it" sz="20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RE-PLANEJAMENTO</a:t>
            </a:r>
            <a:r>
              <a:rPr lang="it" sz="20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2019</a:t>
            </a:r>
            <a:endParaRPr sz="20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71" name="Google Shape;71;g58a51009e9_0_0"/>
          <p:cNvCxnSpPr/>
          <p:nvPr/>
        </p:nvCxnSpPr>
        <p:spPr>
          <a:xfrm>
            <a:off x="2190750" y="2963775"/>
            <a:ext cx="0" cy="5319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" name="Google Shape;72;g58a51009e9_0_0"/>
          <p:cNvSpPr/>
          <p:nvPr/>
        </p:nvSpPr>
        <p:spPr>
          <a:xfrm>
            <a:off x="2446075" y="2118975"/>
            <a:ext cx="801954" cy="5832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924" y="4050"/>
                </a:moveTo>
                <a:lnTo>
                  <a:pt x="18798" y="5598"/>
                </a:lnTo>
                <a:cubicBezTo>
                  <a:pt x="18709" y="5720"/>
                  <a:pt x="18655" y="5889"/>
                  <a:pt x="18655" y="6075"/>
                </a:cubicBezTo>
                <a:cubicBezTo>
                  <a:pt x="18655" y="6448"/>
                  <a:pt x="18874" y="6750"/>
                  <a:pt x="19145" y="6750"/>
                </a:cubicBezTo>
                <a:cubicBezTo>
                  <a:pt x="19281" y="6750"/>
                  <a:pt x="19404" y="6674"/>
                  <a:pt x="19493" y="6552"/>
                </a:cubicBezTo>
                <a:lnTo>
                  <a:pt x="21456" y="3853"/>
                </a:lnTo>
                <a:cubicBezTo>
                  <a:pt x="21545" y="3731"/>
                  <a:pt x="21600" y="3562"/>
                  <a:pt x="21600" y="3375"/>
                </a:cubicBezTo>
                <a:cubicBezTo>
                  <a:pt x="21600" y="3189"/>
                  <a:pt x="21545" y="3020"/>
                  <a:pt x="21456" y="2898"/>
                </a:cubicBezTo>
                <a:lnTo>
                  <a:pt x="19493" y="198"/>
                </a:lnTo>
                <a:cubicBezTo>
                  <a:pt x="19403" y="76"/>
                  <a:pt x="19281" y="0"/>
                  <a:pt x="19145" y="0"/>
                </a:cubicBezTo>
                <a:cubicBezTo>
                  <a:pt x="18874" y="0"/>
                  <a:pt x="18655" y="303"/>
                  <a:pt x="18655" y="675"/>
                </a:cubicBezTo>
                <a:cubicBezTo>
                  <a:pt x="18655" y="862"/>
                  <a:pt x="18709" y="1031"/>
                  <a:pt x="18799" y="1153"/>
                </a:cubicBezTo>
                <a:lnTo>
                  <a:pt x="19924" y="2700"/>
                </a:lnTo>
                <a:lnTo>
                  <a:pt x="15218" y="2700"/>
                </a:lnTo>
                <a:cubicBezTo>
                  <a:pt x="15065" y="2700"/>
                  <a:pt x="14933" y="2803"/>
                  <a:pt x="14843" y="2954"/>
                </a:cubicBezTo>
                <a:lnTo>
                  <a:pt x="14838" y="2948"/>
                </a:lnTo>
                <a:lnTo>
                  <a:pt x="6149" y="17550"/>
                </a:lnTo>
                <a:lnTo>
                  <a:pt x="491" y="17550"/>
                </a:lnTo>
                <a:cubicBezTo>
                  <a:pt x="220" y="17550"/>
                  <a:pt x="0" y="17853"/>
                  <a:pt x="0" y="18225"/>
                </a:cubicBezTo>
                <a:cubicBezTo>
                  <a:pt x="0" y="18598"/>
                  <a:pt x="220" y="18900"/>
                  <a:pt x="491" y="18900"/>
                </a:cubicBezTo>
                <a:lnTo>
                  <a:pt x="6382" y="18900"/>
                </a:lnTo>
                <a:cubicBezTo>
                  <a:pt x="6535" y="18900"/>
                  <a:pt x="6667" y="18798"/>
                  <a:pt x="6757" y="18647"/>
                </a:cubicBezTo>
                <a:lnTo>
                  <a:pt x="6762" y="18652"/>
                </a:lnTo>
                <a:lnTo>
                  <a:pt x="15451" y="4050"/>
                </a:lnTo>
                <a:cubicBezTo>
                  <a:pt x="15451" y="4050"/>
                  <a:pt x="19924" y="4050"/>
                  <a:pt x="19924" y="4050"/>
                </a:cubicBezTo>
                <a:close/>
                <a:moveTo>
                  <a:pt x="19493" y="15048"/>
                </a:moveTo>
                <a:cubicBezTo>
                  <a:pt x="19403" y="14926"/>
                  <a:pt x="19281" y="14850"/>
                  <a:pt x="19145" y="14850"/>
                </a:cubicBezTo>
                <a:cubicBezTo>
                  <a:pt x="18874" y="14850"/>
                  <a:pt x="18655" y="15153"/>
                  <a:pt x="18655" y="15525"/>
                </a:cubicBezTo>
                <a:cubicBezTo>
                  <a:pt x="18655" y="15712"/>
                  <a:pt x="18709" y="15880"/>
                  <a:pt x="18798" y="16002"/>
                </a:cubicBezTo>
                <a:lnTo>
                  <a:pt x="19924" y="17550"/>
                </a:lnTo>
                <a:lnTo>
                  <a:pt x="15451" y="17550"/>
                </a:lnTo>
                <a:lnTo>
                  <a:pt x="12386" y="12399"/>
                </a:lnTo>
                <a:lnTo>
                  <a:pt x="11751" y="13465"/>
                </a:lnTo>
                <a:lnTo>
                  <a:pt x="14838" y="18652"/>
                </a:lnTo>
                <a:lnTo>
                  <a:pt x="14843" y="18647"/>
                </a:lnTo>
                <a:cubicBezTo>
                  <a:pt x="14933" y="18798"/>
                  <a:pt x="15065" y="18900"/>
                  <a:pt x="15218" y="18900"/>
                </a:cubicBezTo>
                <a:lnTo>
                  <a:pt x="19924" y="18900"/>
                </a:lnTo>
                <a:lnTo>
                  <a:pt x="18798" y="20448"/>
                </a:lnTo>
                <a:cubicBezTo>
                  <a:pt x="18709" y="20570"/>
                  <a:pt x="18655" y="20739"/>
                  <a:pt x="18655" y="20925"/>
                </a:cubicBezTo>
                <a:cubicBezTo>
                  <a:pt x="18655" y="21298"/>
                  <a:pt x="18874" y="21600"/>
                  <a:pt x="19145" y="21600"/>
                </a:cubicBezTo>
                <a:cubicBezTo>
                  <a:pt x="19281" y="21600"/>
                  <a:pt x="19403" y="21525"/>
                  <a:pt x="19493" y="21402"/>
                </a:cubicBezTo>
                <a:lnTo>
                  <a:pt x="21456" y="18702"/>
                </a:lnTo>
                <a:cubicBezTo>
                  <a:pt x="21545" y="18580"/>
                  <a:pt x="21600" y="18412"/>
                  <a:pt x="21600" y="18225"/>
                </a:cubicBezTo>
                <a:cubicBezTo>
                  <a:pt x="21600" y="18039"/>
                  <a:pt x="21545" y="17870"/>
                  <a:pt x="21456" y="17748"/>
                </a:cubicBezTo>
                <a:cubicBezTo>
                  <a:pt x="21456" y="17748"/>
                  <a:pt x="19493" y="15048"/>
                  <a:pt x="19493" y="15048"/>
                </a:cubicBezTo>
                <a:close/>
                <a:moveTo>
                  <a:pt x="491" y="4050"/>
                </a:moveTo>
                <a:lnTo>
                  <a:pt x="6148" y="4050"/>
                </a:lnTo>
                <a:lnTo>
                  <a:pt x="9214" y="9201"/>
                </a:lnTo>
                <a:lnTo>
                  <a:pt x="9849" y="8136"/>
                </a:lnTo>
                <a:lnTo>
                  <a:pt x="6762" y="2948"/>
                </a:lnTo>
                <a:lnTo>
                  <a:pt x="6756" y="2954"/>
                </a:lnTo>
                <a:cubicBezTo>
                  <a:pt x="6667" y="2803"/>
                  <a:pt x="6535" y="2700"/>
                  <a:pt x="6382" y="2700"/>
                </a:cubicBezTo>
                <a:lnTo>
                  <a:pt x="491" y="2700"/>
                </a:lnTo>
                <a:cubicBezTo>
                  <a:pt x="220" y="2700"/>
                  <a:pt x="0" y="3003"/>
                  <a:pt x="0" y="3375"/>
                </a:cubicBezTo>
                <a:cubicBezTo>
                  <a:pt x="0" y="3748"/>
                  <a:pt x="220" y="4050"/>
                  <a:pt x="491" y="405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Gill Sans"/>
              <a:buNone/>
            </a:pPr>
            <a:endParaRPr sz="29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g58a51009e9_0_61"/>
          <p:cNvPicPr preferRelativeResize="0"/>
          <p:nvPr/>
        </p:nvPicPr>
        <p:blipFill rotWithShape="1">
          <a:blip r:embed="rId3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575" y="-115100"/>
            <a:ext cx="917512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g58a51009e9_0_61"/>
          <p:cNvSpPr/>
          <p:nvPr/>
        </p:nvSpPr>
        <p:spPr>
          <a:xfrm>
            <a:off x="8612700" y="455577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g58a51009e9_0_61"/>
          <p:cNvSpPr/>
          <p:nvPr/>
        </p:nvSpPr>
        <p:spPr>
          <a:xfrm>
            <a:off x="8576066" y="461544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" sz="12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g58a51009e9_0_61"/>
          <p:cNvSpPr/>
          <p:nvPr/>
        </p:nvSpPr>
        <p:spPr>
          <a:xfrm>
            <a:off x="0" y="5028412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g58a51009e9_0_61"/>
          <p:cNvSpPr txBox="1"/>
          <p:nvPr/>
        </p:nvSpPr>
        <p:spPr>
          <a:xfrm>
            <a:off x="169450" y="144725"/>
            <a:ext cx="62940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" sz="2400" b="1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Calendário e Base Normativa</a:t>
            </a:r>
            <a:endParaRPr sz="2400" b="1" i="0" u="none" strike="noStrike" cap="none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2" name="Google Shape;82;g58a51009e9_0_6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6300" y="68521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g58a51009e9_0_6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6300" y="665348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58a51009e9_0_61"/>
          <p:cNvSpPr txBox="1"/>
          <p:nvPr/>
        </p:nvSpPr>
        <p:spPr>
          <a:xfrm>
            <a:off x="379625" y="3241500"/>
            <a:ext cx="8406900" cy="15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/>
              <a:t>Art. 12.</a:t>
            </a:r>
            <a:r>
              <a:rPr lang="it" sz="1600"/>
              <a:t> Os estabelecimentos de ensino, respeitadas as normas comuns e as do seu sistema de ensino, terão a incumbência de:</a:t>
            </a:r>
            <a:endParaRPr sz="1600"/>
          </a:p>
          <a:p>
            <a:pPr marL="0" lvl="0" indent="3302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" sz="1600" b="1"/>
              <a:t>[...]</a:t>
            </a:r>
            <a:endParaRPr sz="1600"/>
          </a:p>
          <a:p>
            <a:pPr marL="0" lvl="0" indent="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/>
              <a:t>V</a:t>
            </a:r>
            <a:r>
              <a:rPr lang="it" sz="1600"/>
              <a:t> - prover meios para a recuperação dos alunos de menor rendimento;</a:t>
            </a:r>
            <a:endParaRPr sz="1600"/>
          </a:p>
        </p:txBody>
      </p:sp>
      <p:sp>
        <p:nvSpPr>
          <p:cNvPr id="85" name="Google Shape;85;g58a51009e9_0_61"/>
          <p:cNvSpPr txBox="1"/>
          <p:nvPr/>
        </p:nvSpPr>
        <p:spPr>
          <a:xfrm>
            <a:off x="362404" y="2479588"/>
            <a:ext cx="57312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i="1"/>
              <a:t>Lei nº 9.394, de 20 de Dezembro de 1996, </a:t>
            </a:r>
            <a:endParaRPr sz="16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i="1"/>
              <a:t>que estabelece as Diretrizes e Bases da Educação Nacional</a:t>
            </a:r>
            <a:endParaRPr sz="1600" i="1"/>
          </a:p>
        </p:txBody>
      </p:sp>
      <p:sp>
        <p:nvSpPr>
          <p:cNvPr id="86" name="Google Shape;86;g58a51009e9_0_61"/>
          <p:cNvSpPr txBox="1"/>
          <p:nvPr/>
        </p:nvSpPr>
        <p:spPr>
          <a:xfrm>
            <a:off x="286200" y="1031800"/>
            <a:ext cx="8250300" cy="11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t" sz="1600" b="1"/>
              <a:t>Planejamento Escolar:</a:t>
            </a:r>
            <a:r>
              <a:rPr lang="it" sz="1600"/>
              <a:t> 6 a 8 de março 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t" sz="1600" b="1"/>
              <a:t>Replanejamento Escolar:</a:t>
            </a:r>
            <a:r>
              <a:rPr lang="it" sz="1600"/>
              <a:t> 29 e 30 de julho</a:t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g5950a750a5_0_3"/>
          <p:cNvPicPr preferRelativeResize="0"/>
          <p:nvPr/>
        </p:nvPicPr>
        <p:blipFill rotWithShape="1">
          <a:blip r:embed="rId3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575" y="-38900"/>
            <a:ext cx="917512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5950a750a5_0_3"/>
          <p:cNvSpPr/>
          <p:nvPr/>
        </p:nvSpPr>
        <p:spPr>
          <a:xfrm>
            <a:off x="8368625" y="3614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g5950a750a5_0_3"/>
          <p:cNvSpPr/>
          <p:nvPr/>
        </p:nvSpPr>
        <p:spPr>
          <a:xfrm>
            <a:off x="8331991" y="4210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" sz="12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g5950a750a5_0_3"/>
          <p:cNvSpPr/>
          <p:nvPr/>
        </p:nvSpPr>
        <p:spPr>
          <a:xfrm>
            <a:off x="0" y="5028412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5950a750a5_0_3"/>
          <p:cNvSpPr txBox="1"/>
          <p:nvPr/>
        </p:nvSpPr>
        <p:spPr>
          <a:xfrm>
            <a:off x="1710050" y="341525"/>
            <a:ext cx="62940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" sz="1600" b="1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APOIOS</a:t>
            </a:r>
            <a:r>
              <a:rPr lang="it" sz="1600" b="1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" sz="1600" b="1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PARA O REPLANEJAMENTO</a:t>
            </a:r>
            <a:r>
              <a:rPr lang="it" sz="1600" b="1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 ES</a:t>
            </a:r>
            <a:r>
              <a:rPr lang="it" sz="1600" b="1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COLAR </a:t>
            </a:r>
            <a:r>
              <a:rPr lang="it" sz="1600" b="1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2019</a:t>
            </a:r>
            <a:endParaRPr sz="1600" b="1" i="0" u="none" strike="noStrike" cap="none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6" name="Google Shape;96;g5950a750a5_0_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800" y="15639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5950a750a5_0_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800" y="82942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5950a750a5_0_3"/>
          <p:cNvSpPr/>
          <p:nvPr/>
        </p:nvSpPr>
        <p:spPr>
          <a:xfrm>
            <a:off x="6754798" y="3214697"/>
            <a:ext cx="1206630" cy="120663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93" y="0"/>
                </a:moveTo>
                <a:cubicBezTo>
                  <a:pt x="4836" y="0"/>
                  <a:pt x="0" y="4826"/>
                  <a:pt x="0" y="10800"/>
                </a:cubicBezTo>
                <a:cubicBezTo>
                  <a:pt x="0" y="16761"/>
                  <a:pt x="4836" y="21600"/>
                  <a:pt x="10793" y="21600"/>
                </a:cubicBezTo>
                <a:cubicBezTo>
                  <a:pt x="16764" y="21600"/>
                  <a:pt x="21600" y="16761"/>
                  <a:pt x="21600" y="10800"/>
                </a:cubicBezTo>
                <a:cubicBezTo>
                  <a:pt x="21600" y="4826"/>
                  <a:pt x="16764" y="0"/>
                  <a:pt x="10793" y="0"/>
                </a:cubicBezTo>
                <a:moveTo>
                  <a:pt x="10793" y="18978"/>
                </a:moveTo>
                <a:cubicBezTo>
                  <a:pt x="6281" y="18978"/>
                  <a:pt x="2621" y="15315"/>
                  <a:pt x="2621" y="10800"/>
                </a:cubicBezTo>
                <a:cubicBezTo>
                  <a:pt x="2621" y="6272"/>
                  <a:pt x="6281" y="2609"/>
                  <a:pt x="10793" y="2609"/>
                </a:cubicBezTo>
                <a:cubicBezTo>
                  <a:pt x="15319" y="2609"/>
                  <a:pt x="18979" y="6272"/>
                  <a:pt x="18979" y="10800"/>
                </a:cubicBezTo>
                <a:cubicBezTo>
                  <a:pt x="18979" y="15315"/>
                  <a:pt x="15319" y="18978"/>
                  <a:pt x="10793" y="18978"/>
                </a:cubicBezTo>
              </a:path>
            </a:pathLst>
          </a:custGeom>
          <a:solidFill>
            <a:srgbClr val="2683C6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" name="Google Shape;99;g5950a750a5_0_3"/>
          <p:cNvSpPr/>
          <p:nvPr/>
        </p:nvSpPr>
        <p:spPr>
          <a:xfrm>
            <a:off x="6754798" y="1248685"/>
            <a:ext cx="1206630" cy="120663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93" y="0"/>
                </a:moveTo>
                <a:cubicBezTo>
                  <a:pt x="4836" y="0"/>
                  <a:pt x="0" y="4826"/>
                  <a:pt x="0" y="10800"/>
                </a:cubicBezTo>
                <a:cubicBezTo>
                  <a:pt x="0" y="16761"/>
                  <a:pt x="4836" y="21600"/>
                  <a:pt x="10793" y="21600"/>
                </a:cubicBezTo>
                <a:cubicBezTo>
                  <a:pt x="16764" y="21600"/>
                  <a:pt x="21600" y="16761"/>
                  <a:pt x="21600" y="10800"/>
                </a:cubicBezTo>
                <a:cubicBezTo>
                  <a:pt x="21600" y="4826"/>
                  <a:pt x="16764" y="0"/>
                  <a:pt x="10793" y="0"/>
                </a:cubicBezTo>
                <a:moveTo>
                  <a:pt x="10793" y="18978"/>
                </a:moveTo>
                <a:cubicBezTo>
                  <a:pt x="6281" y="18978"/>
                  <a:pt x="2621" y="15315"/>
                  <a:pt x="2621" y="10800"/>
                </a:cubicBezTo>
                <a:cubicBezTo>
                  <a:pt x="2621" y="6272"/>
                  <a:pt x="6281" y="2609"/>
                  <a:pt x="10793" y="2609"/>
                </a:cubicBezTo>
                <a:cubicBezTo>
                  <a:pt x="15319" y="2609"/>
                  <a:pt x="18979" y="6272"/>
                  <a:pt x="18979" y="10800"/>
                </a:cubicBezTo>
                <a:cubicBezTo>
                  <a:pt x="18979" y="15315"/>
                  <a:pt x="15319" y="18978"/>
                  <a:pt x="10793" y="18978"/>
                </a:cubicBezTo>
              </a:path>
            </a:pathLst>
          </a:custGeom>
          <a:solidFill>
            <a:srgbClr val="2683C6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" name="Google Shape;100;g5950a750a5_0_3"/>
          <p:cNvSpPr/>
          <p:nvPr/>
        </p:nvSpPr>
        <p:spPr>
          <a:xfrm>
            <a:off x="1452352" y="3214103"/>
            <a:ext cx="1205496" cy="12078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cubicBezTo>
                  <a:pt x="4826" y="0"/>
                  <a:pt x="0" y="4836"/>
                  <a:pt x="0" y="10807"/>
                </a:cubicBezTo>
                <a:cubicBezTo>
                  <a:pt x="0" y="16764"/>
                  <a:pt x="4826" y="21600"/>
                  <a:pt x="10800" y="21600"/>
                </a:cubicBezTo>
                <a:cubicBezTo>
                  <a:pt x="16761" y="21600"/>
                  <a:pt x="21600" y="16764"/>
                  <a:pt x="21600" y="10807"/>
                </a:cubicBezTo>
                <a:cubicBezTo>
                  <a:pt x="21600" y="4836"/>
                  <a:pt x="16761" y="0"/>
                  <a:pt x="10800" y="0"/>
                </a:cubicBezTo>
                <a:moveTo>
                  <a:pt x="10800" y="18979"/>
                </a:moveTo>
                <a:cubicBezTo>
                  <a:pt x="6272" y="18979"/>
                  <a:pt x="2609" y="15319"/>
                  <a:pt x="2609" y="10807"/>
                </a:cubicBezTo>
                <a:cubicBezTo>
                  <a:pt x="2609" y="6281"/>
                  <a:pt x="6272" y="2621"/>
                  <a:pt x="10800" y="2621"/>
                </a:cubicBezTo>
                <a:cubicBezTo>
                  <a:pt x="15315" y="2621"/>
                  <a:pt x="18978" y="6281"/>
                  <a:pt x="18978" y="10807"/>
                </a:cubicBezTo>
                <a:cubicBezTo>
                  <a:pt x="18978" y="15319"/>
                  <a:pt x="15315" y="18979"/>
                  <a:pt x="10800" y="18979"/>
                </a:cubicBezTo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Google Shape;101;g5950a750a5_0_3"/>
          <p:cNvSpPr/>
          <p:nvPr/>
        </p:nvSpPr>
        <p:spPr>
          <a:xfrm>
            <a:off x="1452352" y="1248091"/>
            <a:ext cx="1205496" cy="12078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cubicBezTo>
                  <a:pt x="4826" y="0"/>
                  <a:pt x="0" y="4836"/>
                  <a:pt x="0" y="10807"/>
                </a:cubicBezTo>
                <a:cubicBezTo>
                  <a:pt x="0" y="16764"/>
                  <a:pt x="4826" y="21600"/>
                  <a:pt x="10800" y="21600"/>
                </a:cubicBezTo>
                <a:cubicBezTo>
                  <a:pt x="16761" y="21600"/>
                  <a:pt x="21600" y="16764"/>
                  <a:pt x="21600" y="10807"/>
                </a:cubicBezTo>
                <a:cubicBezTo>
                  <a:pt x="21600" y="4836"/>
                  <a:pt x="16761" y="0"/>
                  <a:pt x="10800" y="0"/>
                </a:cubicBezTo>
                <a:moveTo>
                  <a:pt x="10800" y="18979"/>
                </a:moveTo>
                <a:cubicBezTo>
                  <a:pt x="6272" y="18979"/>
                  <a:pt x="2609" y="15319"/>
                  <a:pt x="2609" y="10807"/>
                </a:cubicBezTo>
                <a:cubicBezTo>
                  <a:pt x="2609" y="6281"/>
                  <a:pt x="6272" y="2621"/>
                  <a:pt x="10800" y="2621"/>
                </a:cubicBezTo>
                <a:cubicBezTo>
                  <a:pt x="15315" y="2621"/>
                  <a:pt x="18978" y="6281"/>
                  <a:pt x="18978" y="10807"/>
                </a:cubicBezTo>
                <a:cubicBezTo>
                  <a:pt x="18978" y="15319"/>
                  <a:pt x="15315" y="18979"/>
                  <a:pt x="10800" y="18979"/>
                </a:cubicBezTo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" name="Google Shape;102;g5950a750a5_0_3"/>
          <p:cNvSpPr/>
          <p:nvPr/>
        </p:nvSpPr>
        <p:spPr>
          <a:xfrm>
            <a:off x="6597463" y="2577150"/>
            <a:ext cx="1521300" cy="3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" sz="1800" b="1" i="0" u="none" strike="noStrike" cap="none">
                <a:solidFill>
                  <a:srgbClr val="3C78D8"/>
                </a:solidFill>
                <a:latin typeface="Verdana"/>
                <a:ea typeface="Verdana"/>
                <a:cs typeface="Verdana"/>
                <a:sym typeface="Verdana"/>
              </a:rPr>
              <a:t>Momentos </a:t>
            </a:r>
            <a:endParaRPr sz="1800" i="0" u="none" strike="noStrike" cap="none">
              <a:solidFill>
                <a:srgbClr val="2683C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3" name="Google Shape;103;g5950a750a5_0_3"/>
          <p:cNvSpPr/>
          <p:nvPr/>
        </p:nvSpPr>
        <p:spPr>
          <a:xfrm>
            <a:off x="6255375" y="4444506"/>
            <a:ext cx="22236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" sz="1800" b="1" i="0" u="none" strike="noStrike" cap="none">
                <a:solidFill>
                  <a:srgbClr val="3C78D8"/>
                </a:solidFill>
                <a:latin typeface="Verdana"/>
                <a:ea typeface="Verdana"/>
                <a:cs typeface="Verdana"/>
                <a:sym typeface="Verdana"/>
              </a:rPr>
              <a:t>Comunicação e engajamento</a:t>
            </a:r>
            <a:endParaRPr sz="1200" i="0" u="none" strike="noStrike" cap="none">
              <a:solidFill>
                <a:srgbClr val="2683C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4" name="Google Shape;104;g5950a750a5_0_3"/>
          <p:cNvSpPr/>
          <p:nvPr/>
        </p:nvSpPr>
        <p:spPr>
          <a:xfrm>
            <a:off x="3825850" y="2478450"/>
            <a:ext cx="15504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" sz="1800" b="1" i="0" u="none" strike="noStrike" cap="none">
                <a:solidFill>
                  <a:srgbClr val="6AA84F"/>
                </a:solidFill>
                <a:latin typeface="Verdana"/>
                <a:ea typeface="Verdana"/>
                <a:cs typeface="Verdana"/>
                <a:sym typeface="Verdana"/>
              </a:rPr>
              <a:t>Recursos didáticos</a:t>
            </a:r>
            <a:endParaRPr sz="1800" b="1" i="0" u="none" strike="noStrike" cap="none">
              <a:solidFill>
                <a:srgbClr val="6AA84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5" name="Google Shape;105;g5950a750a5_0_3"/>
          <p:cNvSpPr/>
          <p:nvPr/>
        </p:nvSpPr>
        <p:spPr>
          <a:xfrm>
            <a:off x="3825850" y="4512756"/>
            <a:ext cx="1550400" cy="3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" sz="1800" b="1" i="0" u="none" strike="noStrike" cap="none">
                <a:solidFill>
                  <a:srgbClr val="6AA84F"/>
                </a:solidFill>
                <a:latin typeface="Verdana"/>
                <a:ea typeface="Verdana"/>
                <a:cs typeface="Verdana"/>
                <a:sym typeface="Verdana"/>
              </a:rPr>
              <a:t>Formação</a:t>
            </a:r>
            <a:endParaRPr sz="1800" b="1" i="0" u="none" strike="noStrike" cap="none">
              <a:solidFill>
                <a:srgbClr val="6AA84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6" name="Google Shape;106;g5950a750a5_0_3"/>
          <p:cNvSpPr/>
          <p:nvPr/>
        </p:nvSpPr>
        <p:spPr>
          <a:xfrm>
            <a:off x="798100" y="4512756"/>
            <a:ext cx="2514000" cy="3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" sz="18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Acompanhamento</a:t>
            </a:r>
            <a:endParaRPr sz="1800" b="1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7" name="Google Shape;107;g5950a750a5_0_3"/>
          <p:cNvSpPr/>
          <p:nvPr/>
        </p:nvSpPr>
        <p:spPr>
          <a:xfrm>
            <a:off x="798100" y="2577150"/>
            <a:ext cx="2514000" cy="3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" sz="18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Avaliação</a:t>
            </a:r>
            <a:endParaRPr sz="1800" b="1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08" name="Google Shape;108;g5950a750a5_0_3"/>
          <p:cNvGrpSpPr/>
          <p:nvPr/>
        </p:nvGrpSpPr>
        <p:grpSpPr>
          <a:xfrm>
            <a:off x="3997735" y="1248091"/>
            <a:ext cx="1206630" cy="1207818"/>
            <a:chOff x="3945031" y="1175911"/>
            <a:chExt cx="1206630" cy="1207818"/>
          </a:xfrm>
        </p:grpSpPr>
        <p:sp>
          <p:nvSpPr>
            <p:cNvPr id="109" name="Google Shape;109;g5950a750a5_0_3"/>
            <p:cNvSpPr/>
            <p:nvPr/>
          </p:nvSpPr>
          <p:spPr>
            <a:xfrm>
              <a:off x="3945031" y="1175911"/>
              <a:ext cx="1206630" cy="12078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793" y="0"/>
                  </a:moveTo>
                  <a:cubicBezTo>
                    <a:pt x="4836" y="0"/>
                    <a:pt x="0" y="4836"/>
                    <a:pt x="0" y="10807"/>
                  </a:cubicBezTo>
                  <a:cubicBezTo>
                    <a:pt x="0" y="16764"/>
                    <a:pt x="4836" y="21600"/>
                    <a:pt x="10793" y="21600"/>
                  </a:cubicBezTo>
                  <a:cubicBezTo>
                    <a:pt x="16764" y="21600"/>
                    <a:pt x="21600" y="16764"/>
                    <a:pt x="21600" y="10807"/>
                  </a:cubicBezTo>
                  <a:cubicBezTo>
                    <a:pt x="21600" y="4836"/>
                    <a:pt x="16764" y="0"/>
                    <a:pt x="10793" y="0"/>
                  </a:cubicBezTo>
                  <a:moveTo>
                    <a:pt x="10793" y="18979"/>
                  </a:moveTo>
                  <a:cubicBezTo>
                    <a:pt x="6281" y="18979"/>
                    <a:pt x="2621" y="15319"/>
                    <a:pt x="2621" y="10807"/>
                  </a:cubicBezTo>
                  <a:cubicBezTo>
                    <a:pt x="2621" y="6281"/>
                    <a:pt x="6281" y="2621"/>
                    <a:pt x="10793" y="2621"/>
                  </a:cubicBezTo>
                  <a:cubicBezTo>
                    <a:pt x="15319" y="2621"/>
                    <a:pt x="18979" y="6281"/>
                    <a:pt x="18979" y="10807"/>
                  </a:cubicBezTo>
                  <a:cubicBezTo>
                    <a:pt x="18979" y="15319"/>
                    <a:pt x="15319" y="18979"/>
                    <a:pt x="10793" y="18979"/>
                  </a:cubicBezTo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10" name="Google Shape;110;g5950a750a5_0_3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78350" y="1509825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1" name="Google Shape;111;g5950a750a5_0_3"/>
          <p:cNvGrpSpPr/>
          <p:nvPr/>
        </p:nvGrpSpPr>
        <p:grpSpPr>
          <a:xfrm>
            <a:off x="3997735" y="3214103"/>
            <a:ext cx="1206630" cy="1207818"/>
            <a:chOff x="3898606" y="3178523"/>
            <a:chExt cx="1206630" cy="1207818"/>
          </a:xfrm>
        </p:grpSpPr>
        <p:sp>
          <p:nvSpPr>
            <p:cNvPr id="112" name="Google Shape;112;g5950a750a5_0_3"/>
            <p:cNvSpPr/>
            <p:nvPr/>
          </p:nvSpPr>
          <p:spPr>
            <a:xfrm>
              <a:off x="3898606" y="3178523"/>
              <a:ext cx="1206630" cy="12078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793" y="0"/>
                  </a:moveTo>
                  <a:cubicBezTo>
                    <a:pt x="4836" y="0"/>
                    <a:pt x="0" y="4836"/>
                    <a:pt x="0" y="10807"/>
                  </a:cubicBezTo>
                  <a:cubicBezTo>
                    <a:pt x="0" y="16764"/>
                    <a:pt x="4836" y="21600"/>
                    <a:pt x="10793" y="21600"/>
                  </a:cubicBezTo>
                  <a:cubicBezTo>
                    <a:pt x="16764" y="21600"/>
                    <a:pt x="21600" y="16764"/>
                    <a:pt x="21600" y="10807"/>
                  </a:cubicBezTo>
                  <a:cubicBezTo>
                    <a:pt x="21600" y="4836"/>
                    <a:pt x="16764" y="0"/>
                    <a:pt x="10793" y="0"/>
                  </a:cubicBezTo>
                  <a:moveTo>
                    <a:pt x="10793" y="18979"/>
                  </a:moveTo>
                  <a:cubicBezTo>
                    <a:pt x="6281" y="18979"/>
                    <a:pt x="2621" y="15319"/>
                    <a:pt x="2621" y="10807"/>
                  </a:cubicBezTo>
                  <a:cubicBezTo>
                    <a:pt x="2621" y="6281"/>
                    <a:pt x="6281" y="2621"/>
                    <a:pt x="10793" y="2621"/>
                  </a:cubicBezTo>
                  <a:cubicBezTo>
                    <a:pt x="15319" y="2621"/>
                    <a:pt x="18979" y="6281"/>
                    <a:pt x="18979" y="10807"/>
                  </a:cubicBezTo>
                  <a:cubicBezTo>
                    <a:pt x="18979" y="15319"/>
                    <a:pt x="15319" y="18979"/>
                    <a:pt x="10793" y="18979"/>
                  </a:cubicBezTo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13" name="Google Shape;113;g5950a750a5_0_3"/>
            <p:cNvPicPr preferRelativeResize="0"/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32487" y="3512413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4" name="Google Shape;114;g5950a750a5_0_3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5100" y="1582000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5950a750a5_0_3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5863" y="3488775"/>
            <a:ext cx="658475" cy="65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5950a750a5_0_3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8113" y="1582000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5950a750a5_0_3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8113" y="3548012"/>
            <a:ext cx="540000" cy="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g5b4c472cb1_0_2"/>
          <p:cNvPicPr preferRelativeResize="0"/>
          <p:nvPr/>
        </p:nvPicPr>
        <p:blipFill rotWithShape="1">
          <a:blip r:embed="rId3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075" y="8800"/>
            <a:ext cx="917512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5b4c472cb1_0_2"/>
          <p:cNvSpPr/>
          <p:nvPr/>
        </p:nvSpPr>
        <p:spPr>
          <a:xfrm>
            <a:off x="8368625" y="3614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g5b4c472cb1_0_2"/>
          <p:cNvSpPr/>
          <p:nvPr/>
        </p:nvSpPr>
        <p:spPr>
          <a:xfrm>
            <a:off x="8331991" y="4210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" sz="12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5b4c472cb1_0_2"/>
          <p:cNvSpPr/>
          <p:nvPr/>
        </p:nvSpPr>
        <p:spPr>
          <a:xfrm>
            <a:off x="0" y="5028412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g5b4c472cb1_0_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800" y="15639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5b4c472cb1_0_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800" y="82942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5b4c472cb1_0_2"/>
          <p:cNvSpPr/>
          <p:nvPr/>
        </p:nvSpPr>
        <p:spPr>
          <a:xfrm>
            <a:off x="2848725" y="833250"/>
            <a:ext cx="5943000" cy="21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Verdana"/>
              <a:buChar char="●"/>
            </a:pPr>
            <a:r>
              <a:rPr lang="it" sz="1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Avaliações modelo SAEB impressas</a:t>
            </a:r>
            <a:endParaRPr sz="1600" b="1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"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it" sz="16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ª</a:t>
            </a:r>
            <a:r>
              <a:rPr lang="it"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: 19/6 a 27/6</a:t>
            </a:r>
            <a:endParaRPr sz="16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"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it" sz="16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ª</a:t>
            </a:r>
            <a:r>
              <a:rPr lang="it"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: 7/10 a 11/10</a:t>
            </a:r>
            <a:endParaRPr sz="16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"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O</a:t>
            </a:r>
            <a:r>
              <a:rPr lang="it" sz="16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bs</a:t>
            </a:r>
            <a:r>
              <a:rPr lang="it"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: SAEB: 21/10 a 01/11</a:t>
            </a:r>
            <a:endParaRPr sz="16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Verdana"/>
              <a:buChar char="●"/>
            </a:pPr>
            <a:r>
              <a:rPr lang="it" sz="1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Saresp:</a:t>
            </a:r>
            <a:r>
              <a:rPr lang="it"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" sz="16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2/dez</a:t>
            </a:r>
            <a:endParaRPr sz="1600" b="1" i="0" u="none" strike="noStrike" cap="none">
              <a:solidFill>
                <a:srgbClr val="6AA84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9" name="Google Shape;129;g5b4c472cb1_0_2"/>
          <p:cNvSpPr/>
          <p:nvPr/>
        </p:nvSpPr>
        <p:spPr>
          <a:xfrm>
            <a:off x="2848725" y="3120975"/>
            <a:ext cx="5825700" cy="16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Verdana"/>
              <a:buChar char="●"/>
            </a:pPr>
            <a:r>
              <a:rPr lang="it" sz="1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MMR</a:t>
            </a:r>
            <a:r>
              <a:rPr lang="it"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 - qualificação do monitoramento</a:t>
            </a:r>
            <a:endParaRPr sz="16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 b="1" i="0" u="none" strike="noStrike" cap="none">
              <a:solidFill>
                <a:srgbClr val="6AA84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0" name="Google Shape;130;g5b4c472cb1_0_2"/>
          <p:cNvSpPr/>
          <p:nvPr/>
        </p:nvSpPr>
        <p:spPr>
          <a:xfrm>
            <a:off x="980277" y="1144173"/>
            <a:ext cx="1205496" cy="12078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cubicBezTo>
                  <a:pt x="4826" y="0"/>
                  <a:pt x="0" y="4836"/>
                  <a:pt x="0" y="10807"/>
                </a:cubicBezTo>
                <a:cubicBezTo>
                  <a:pt x="0" y="16764"/>
                  <a:pt x="4826" y="21600"/>
                  <a:pt x="10800" y="21600"/>
                </a:cubicBezTo>
                <a:cubicBezTo>
                  <a:pt x="16761" y="21600"/>
                  <a:pt x="21600" y="16764"/>
                  <a:pt x="21600" y="10807"/>
                </a:cubicBezTo>
                <a:cubicBezTo>
                  <a:pt x="21600" y="4836"/>
                  <a:pt x="16761" y="0"/>
                  <a:pt x="10800" y="0"/>
                </a:cubicBezTo>
                <a:moveTo>
                  <a:pt x="10800" y="18979"/>
                </a:moveTo>
                <a:cubicBezTo>
                  <a:pt x="6272" y="18979"/>
                  <a:pt x="2609" y="15319"/>
                  <a:pt x="2609" y="10807"/>
                </a:cubicBezTo>
                <a:cubicBezTo>
                  <a:pt x="2609" y="6281"/>
                  <a:pt x="6272" y="2621"/>
                  <a:pt x="10800" y="2621"/>
                </a:cubicBezTo>
                <a:cubicBezTo>
                  <a:pt x="15315" y="2621"/>
                  <a:pt x="18978" y="6281"/>
                  <a:pt x="18978" y="10807"/>
                </a:cubicBezTo>
                <a:cubicBezTo>
                  <a:pt x="18978" y="15319"/>
                  <a:pt x="15315" y="18979"/>
                  <a:pt x="10800" y="18979"/>
                </a:cubicBezTo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" name="Google Shape;131;g5b4c472cb1_0_2"/>
          <p:cNvSpPr/>
          <p:nvPr/>
        </p:nvSpPr>
        <p:spPr>
          <a:xfrm>
            <a:off x="412800" y="2404238"/>
            <a:ext cx="2514000" cy="3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" sz="18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Avaliação</a:t>
            </a:r>
            <a:endParaRPr sz="1800" b="1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2" name="Google Shape;132;g5b4c472cb1_0_2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3788" y="3338500"/>
            <a:ext cx="658475" cy="658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5b4c472cb1_0_2"/>
          <p:cNvSpPr/>
          <p:nvPr/>
        </p:nvSpPr>
        <p:spPr>
          <a:xfrm>
            <a:off x="980277" y="3060998"/>
            <a:ext cx="1205496" cy="12078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cubicBezTo>
                  <a:pt x="4826" y="0"/>
                  <a:pt x="0" y="4836"/>
                  <a:pt x="0" y="10807"/>
                </a:cubicBezTo>
                <a:cubicBezTo>
                  <a:pt x="0" y="16764"/>
                  <a:pt x="4826" y="21600"/>
                  <a:pt x="10800" y="21600"/>
                </a:cubicBezTo>
                <a:cubicBezTo>
                  <a:pt x="16761" y="21600"/>
                  <a:pt x="21600" y="16764"/>
                  <a:pt x="21600" y="10807"/>
                </a:cubicBezTo>
                <a:cubicBezTo>
                  <a:pt x="21600" y="4836"/>
                  <a:pt x="16761" y="0"/>
                  <a:pt x="10800" y="0"/>
                </a:cubicBezTo>
                <a:moveTo>
                  <a:pt x="10800" y="18979"/>
                </a:moveTo>
                <a:cubicBezTo>
                  <a:pt x="6272" y="18979"/>
                  <a:pt x="2609" y="15319"/>
                  <a:pt x="2609" y="10807"/>
                </a:cubicBezTo>
                <a:cubicBezTo>
                  <a:pt x="2609" y="6281"/>
                  <a:pt x="6272" y="2621"/>
                  <a:pt x="10800" y="2621"/>
                </a:cubicBezTo>
                <a:cubicBezTo>
                  <a:pt x="15315" y="2621"/>
                  <a:pt x="18978" y="6281"/>
                  <a:pt x="18978" y="10807"/>
                </a:cubicBezTo>
                <a:cubicBezTo>
                  <a:pt x="18978" y="15319"/>
                  <a:pt x="15315" y="18979"/>
                  <a:pt x="10800" y="18979"/>
                </a:cubicBezTo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4" name="Google Shape;134;g5b4c472cb1_0_2"/>
          <p:cNvSpPr/>
          <p:nvPr/>
        </p:nvSpPr>
        <p:spPr>
          <a:xfrm>
            <a:off x="412800" y="4316088"/>
            <a:ext cx="2514000" cy="3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" sz="18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Acompanhamento</a:t>
            </a:r>
            <a:endParaRPr sz="1800" b="1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5" name="Google Shape;135;g5b4c472cb1_0_2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3025" y="1478100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5b4c472cb1_0_2"/>
          <p:cNvSpPr txBox="1"/>
          <p:nvPr/>
        </p:nvSpPr>
        <p:spPr>
          <a:xfrm>
            <a:off x="1710050" y="341525"/>
            <a:ext cx="62940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" sz="1600" b="1" dirty="0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APOIOS</a:t>
            </a:r>
            <a:r>
              <a:rPr lang="it" sz="1600" b="1" i="0" u="none" strike="noStrike" cap="none" dirty="0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" sz="1600" b="1" dirty="0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PARA O REPLANEJAMENTO</a:t>
            </a:r>
            <a:r>
              <a:rPr lang="it" sz="1600" b="1" i="0" u="none" strike="noStrike" cap="none" dirty="0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 ES</a:t>
            </a:r>
            <a:r>
              <a:rPr lang="it" sz="1600" b="1" dirty="0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COLAR </a:t>
            </a:r>
            <a:r>
              <a:rPr lang="it" sz="1600" b="1" i="0" u="none" strike="noStrike" cap="none" dirty="0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2019</a:t>
            </a:r>
            <a:endParaRPr sz="1600" b="1" i="0" u="none" strike="noStrike" cap="none" dirty="0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593d825941_0_0"/>
          <p:cNvPicPr preferRelativeResize="0"/>
          <p:nvPr/>
        </p:nvPicPr>
        <p:blipFill rotWithShape="1">
          <a:blip r:embed="rId3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575" y="-115100"/>
            <a:ext cx="917512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593d825941_0_0"/>
          <p:cNvSpPr/>
          <p:nvPr/>
        </p:nvSpPr>
        <p:spPr>
          <a:xfrm>
            <a:off x="8368625" y="3614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g593d825941_0_0"/>
          <p:cNvSpPr/>
          <p:nvPr/>
        </p:nvSpPr>
        <p:spPr>
          <a:xfrm>
            <a:off x="8331991" y="4210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" sz="12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593d825941_0_0"/>
          <p:cNvSpPr/>
          <p:nvPr/>
        </p:nvSpPr>
        <p:spPr>
          <a:xfrm>
            <a:off x="0" y="5028412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g593d825941_0_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800" y="15639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593d825941_0_0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800" y="82942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593d825941_0_0"/>
          <p:cNvSpPr/>
          <p:nvPr/>
        </p:nvSpPr>
        <p:spPr>
          <a:xfrm>
            <a:off x="967356" y="2037948"/>
            <a:ext cx="1206630" cy="12078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93" y="0"/>
                </a:moveTo>
                <a:cubicBezTo>
                  <a:pt x="4836" y="0"/>
                  <a:pt x="0" y="4836"/>
                  <a:pt x="0" y="10807"/>
                </a:cubicBezTo>
                <a:cubicBezTo>
                  <a:pt x="0" y="16764"/>
                  <a:pt x="4836" y="21600"/>
                  <a:pt x="10793" y="21600"/>
                </a:cubicBezTo>
                <a:cubicBezTo>
                  <a:pt x="16764" y="21600"/>
                  <a:pt x="21600" y="16764"/>
                  <a:pt x="21600" y="10807"/>
                </a:cubicBezTo>
                <a:cubicBezTo>
                  <a:pt x="21600" y="4836"/>
                  <a:pt x="16764" y="0"/>
                  <a:pt x="10793" y="0"/>
                </a:cubicBezTo>
                <a:moveTo>
                  <a:pt x="10793" y="18979"/>
                </a:moveTo>
                <a:cubicBezTo>
                  <a:pt x="6281" y="18979"/>
                  <a:pt x="2621" y="15319"/>
                  <a:pt x="2621" y="10807"/>
                </a:cubicBezTo>
                <a:cubicBezTo>
                  <a:pt x="2621" y="6281"/>
                  <a:pt x="6281" y="2621"/>
                  <a:pt x="10793" y="2621"/>
                </a:cubicBezTo>
                <a:cubicBezTo>
                  <a:pt x="15319" y="2621"/>
                  <a:pt x="18979" y="6281"/>
                  <a:pt x="18979" y="10807"/>
                </a:cubicBezTo>
                <a:cubicBezTo>
                  <a:pt x="18979" y="15319"/>
                  <a:pt x="15319" y="18979"/>
                  <a:pt x="10793" y="18979"/>
                </a:cubicBezTo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" name="Google Shape;148;g593d825941_0_0"/>
          <p:cNvSpPr/>
          <p:nvPr/>
        </p:nvSpPr>
        <p:spPr>
          <a:xfrm>
            <a:off x="794913" y="3265313"/>
            <a:ext cx="15504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" sz="1800" b="1" i="0" u="none" strike="noStrike" cap="none">
                <a:solidFill>
                  <a:srgbClr val="6AA84F"/>
                </a:solidFill>
                <a:latin typeface="Verdana"/>
                <a:ea typeface="Verdana"/>
                <a:cs typeface="Verdana"/>
                <a:sym typeface="Verdana"/>
              </a:rPr>
              <a:t>Recursos didáticos</a:t>
            </a:r>
            <a:endParaRPr sz="1800" b="1" i="0" u="none" strike="noStrike" cap="none">
              <a:solidFill>
                <a:srgbClr val="6AA84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9" name="Google Shape;149;g593d825941_0_0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0675" y="2371863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593d825941_0_0"/>
          <p:cNvSpPr/>
          <p:nvPr/>
        </p:nvSpPr>
        <p:spPr>
          <a:xfrm>
            <a:off x="2697200" y="905913"/>
            <a:ext cx="5957400" cy="3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6AA8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600" b="0" i="0" u="none" strike="noStrike" cap="none">
              <a:solidFill>
                <a:srgbClr val="6AA8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600"/>
              <a:buFont typeface="Verdana"/>
              <a:buChar char="●"/>
            </a:pPr>
            <a:r>
              <a:rPr lang="it" sz="1600" b="1" i="0" u="none" strike="noStrike" cap="none">
                <a:solidFill>
                  <a:srgbClr val="6AA84F"/>
                </a:solidFill>
                <a:latin typeface="Verdana"/>
                <a:ea typeface="Verdana"/>
                <a:cs typeface="Verdana"/>
                <a:sym typeface="Verdana"/>
              </a:rPr>
              <a:t>Curadoria de sequências didáticas</a:t>
            </a:r>
            <a:r>
              <a:rPr lang="it" sz="1600" b="0" i="0" u="none" strike="noStrike" cap="none">
                <a:solidFill>
                  <a:srgbClr val="6AA84F"/>
                </a:solidFill>
                <a:latin typeface="Verdana"/>
                <a:ea typeface="Verdana"/>
                <a:cs typeface="Verdana"/>
                <a:sym typeface="Verdana"/>
              </a:rPr>
              <a:t> (LP e MAT)</a:t>
            </a:r>
            <a:endParaRPr sz="1600" b="1" i="0" u="none" strike="noStrike" cap="none">
              <a:solidFill>
                <a:srgbClr val="6AA8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6AA8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6AA8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600"/>
              <a:buFont typeface="Verdana"/>
              <a:buChar char="●"/>
            </a:pPr>
            <a:r>
              <a:rPr lang="it" sz="1600" b="1" i="0" u="none" strike="noStrike" cap="none">
                <a:solidFill>
                  <a:srgbClr val="6AA84F"/>
                </a:solidFill>
                <a:latin typeface="Verdana"/>
                <a:ea typeface="Verdana"/>
                <a:cs typeface="Verdana"/>
                <a:sym typeface="Verdana"/>
              </a:rPr>
              <a:t>Conteúdo</a:t>
            </a:r>
            <a:r>
              <a:rPr lang="it" sz="1600" b="0" i="0" u="none" strike="noStrike" cap="none">
                <a:solidFill>
                  <a:srgbClr val="6AA84F"/>
                </a:solidFill>
                <a:latin typeface="Verdana"/>
                <a:ea typeface="Verdana"/>
                <a:cs typeface="Verdana"/>
                <a:sym typeface="Verdana"/>
              </a:rPr>
              <a:t>: habilidades do </a:t>
            </a:r>
            <a:r>
              <a:rPr lang="it" sz="1600" b="1" i="0" u="none" strike="noStrike" cap="none">
                <a:solidFill>
                  <a:srgbClr val="6AA84F"/>
                </a:solidFill>
                <a:latin typeface="Verdana"/>
                <a:ea typeface="Verdana"/>
                <a:cs typeface="Verdana"/>
                <a:sym typeface="Verdana"/>
              </a:rPr>
              <a:t>ciclo (ago, set, out)</a:t>
            </a:r>
            <a:r>
              <a:rPr lang="it" sz="1600" b="0" i="0" u="none" strike="noStrike" cap="none">
                <a:solidFill>
                  <a:srgbClr val="6AA84F"/>
                </a:solidFill>
                <a:latin typeface="Verdana"/>
                <a:ea typeface="Verdana"/>
                <a:cs typeface="Verdana"/>
                <a:sym typeface="Verdana"/>
              </a:rPr>
              <a:t> + </a:t>
            </a:r>
            <a:endParaRPr sz="1600" b="0" i="0" u="none" strike="noStrike" cap="none">
              <a:solidFill>
                <a:srgbClr val="6AA8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7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" sz="1600" b="0" i="0" u="none" strike="noStrike" cap="none">
                <a:solidFill>
                  <a:srgbClr val="6AA84F"/>
                </a:solidFill>
                <a:latin typeface="Verdana"/>
                <a:ea typeface="Verdana"/>
                <a:cs typeface="Verdana"/>
                <a:sym typeface="Verdana"/>
              </a:rPr>
              <a:t>     habilidades do </a:t>
            </a:r>
            <a:r>
              <a:rPr lang="it" sz="1600" b="1" i="0" u="none" strike="noStrike" cap="none">
                <a:solidFill>
                  <a:srgbClr val="6AA84F"/>
                </a:solidFill>
                <a:latin typeface="Verdana"/>
                <a:ea typeface="Verdana"/>
                <a:cs typeface="Verdana"/>
                <a:sym typeface="Verdana"/>
              </a:rPr>
              <a:t>ano (nov, dez)</a:t>
            </a:r>
            <a:endParaRPr sz="1600" b="1" i="0" u="none" strike="noStrike" cap="none">
              <a:solidFill>
                <a:srgbClr val="6AA8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6AA8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600"/>
              <a:buFont typeface="Verdana"/>
              <a:buChar char="●"/>
            </a:pPr>
            <a:r>
              <a:rPr lang="it" sz="1600" b="1" i="0" u="none" strike="noStrike" cap="none">
                <a:solidFill>
                  <a:srgbClr val="6AA84F"/>
                </a:solidFill>
                <a:latin typeface="Verdana"/>
                <a:ea typeface="Verdana"/>
                <a:cs typeface="Verdana"/>
                <a:sym typeface="Verdana"/>
              </a:rPr>
              <a:t>Recursos digitais</a:t>
            </a:r>
            <a:endParaRPr sz="1600" b="1" i="0" u="none" strike="noStrike" cap="none">
              <a:solidFill>
                <a:srgbClr val="6AA8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200" b="1" i="0" u="none" strike="noStrike" cap="none">
              <a:solidFill>
                <a:srgbClr val="6AA84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1" name="Google Shape;151;g593d825941_0_0"/>
          <p:cNvSpPr txBox="1"/>
          <p:nvPr/>
        </p:nvSpPr>
        <p:spPr>
          <a:xfrm>
            <a:off x="1710050" y="341525"/>
            <a:ext cx="62940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" sz="1600" b="1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APOIOS</a:t>
            </a:r>
            <a:r>
              <a:rPr lang="it" sz="1600" b="1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" sz="1600" b="1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PARA O REPLANEJAMENTO</a:t>
            </a:r>
            <a:r>
              <a:rPr lang="it" sz="1600" b="1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 ES</a:t>
            </a:r>
            <a:r>
              <a:rPr lang="it" sz="1600" b="1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COLAR </a:t>
            </a:r>
            <a:r>
              <a:rPr lang="it" sz="1600" b="1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2019</a:t>
            </a:r>
            <a:endParaRPr sz="1600" b="1" i="0" u="none" strike="noStrike" cap="none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93d825941_0_17"/>
          <p:cNvSpPr/>
          <p:nvPr/>
        </p:nvSpPr>
        <p:spPr>
          <a:xfrm>
            <a:off x="8368625" y="3614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" name="Google Shape;157;g593d825941_0_17"/>
          <p:cNvSpPr/>
          <p:nvPr/>
        </p:nvSpPr>
        <p:spPr>
          <a:xfrm>
            <a:off x="8331991" y="4210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" sz="12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593d825941_0_17"/>
          <p:cNvSpPr/>
          <p:nvPr/>
        </p:nvSpPr>
        <p:spPr>
          <a:xfrm>
            <a:off x="0" y="5028412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g593d825941_0_1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800" y="15639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593d825941_0_1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800" y="82942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593d825941_0_17"/>
          <p:cNvSpPr/>
          <p:nvPr/>
        </p:nvSpPr>
        <p:spPr>
          <a:xfrm>
            <a:off x="967356" y="2037948"/>
            <a:ext cx="1206630" cy="12078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93" y="0"/>
                </a:moveTo>
                <a:cubicBezTo>
                  <a:pt x="4836" y="0"/>
                  <a:pt x="0" y="4836"/>
                  <a:pt x="0" y="10807"/>
                </a:cubicBezTo>
                <a:cubicBezTo>
                  <a:pt x="0" y="16764"/>
                  <a:pt x="4836" y="21600"/>
                  <a:pt x="10793" y="21600"/>
                </a:cubicBezTo>
                <a:cubicBezTo>
                  <a:pt x="16764" y="21600"/>
                  <a:pt x="21600" y="16764"/>
                  <a:pt x="21600" y="10807"/>
                </a:cubicBezTo>
                <a:cubicBezTo>
                  <a:pt x="21600" y="4836"/>
                  <a:pt x="16764" y="0"/>
                  <a:pt x="10793" y="0"/>
                </a:cubicBezTo>
                <a:moveTo>
                  <a:pt x="10793" y="18979"/>
                </a:moveTo>
                <a:cubicBezTo>
                  <a:pt x="6281" y="18979"/>
                  <a:pt x="2621" y="15319"/>
                  <a:pt x="2621" y="10807"/>
                </a:cubicBezTo>
                <a:cubicBezTo>
                  <a:pt x="2621" y="6281"/>
                  <a:pt x="6281" y="2621"/>
                  <a:pt x="10793" y="2621"/>
                </a:cubicBezTo>
                <a:cubicBezTo>
                  <a:pt x="15319" y="2621"/>
                  <a:pt x="18979" y="6281"/>
                  <a:pt x="18979" y="10807"/>
                </a:cubicBezTo>
                <a:cubicBezTo>
                  <a:pt x="18979" y="15319"/>
                  <a:pt x="15319" y="18979"/>
                  <a:pt x="10793" y="18979"/>
                </a:cubicBezTo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2" name="Google Shape;162;g593d825941_0_17"/>
          <p:cNvSpPr/>
          <p:nvPr/>
        </p:nvSpPr>
        <p:spPr>
          <a:xfrm>
            <a:off x="794913" y="3265313"/>
            <a:ext cx="15504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" sz="1800" b="1" i="0" u="none" strike="noStrike" cap="none">
                <a:solidFill>
                  <a:srgbClr val="6AA84F"/>
                </a:solidFill>
                <a:latin typeface="Verdana"/>
                <a:ea typeface="Verdana"/>
                <a:cs typeface="Verdana"/>
                <a:sym typeface="Verdana"/>
              </a:rPr>
              <a:t>Formação</a:t>
            </a:r>
            <a:endParaRPr sz="1800" b="1" i="0" u="none" strike="noStrike" cap="none">
              <a:solidFill>
                <a:srgbClr val="6AA84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3" name="Google Shape;163;g593d825941_0_17"/>
          <p:cNvSpPr/>
          <p:nvPr/>
        </p:nvSpPr>
        <p:spPr>
          <a:xfrm>
            <a:off x="2710150" y="905913"/>
            <a:ext cx="5957400" cy="3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6AA8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6AA8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600"/>
              <a:buFont typeface="Verdana"/>
              <a:buChar char="●"/>
            </a:pPr>
            <a:r>
              <a:rPr lang="it" sz="1600" b="1" i="0" u="none" strike="noStrike" cap="none" dirty="0">
                <a:solidFill>
                  <a:srgbClr val="6AA84F"/>
                </a:solidFill>
                <a:latin typeface="Verdana"/>
                <a:ea typeface="Verdana"/>
                <a:cs typeface="Verdana"/>
                <a:sym typeface="Verdana"/>
              </a:rPr>
              <a:t>Pautas formativas </a:t>
            </a:r>
            <a:r>
              <a:rPr lang="it" sz="1600" b="0" i="0" u="none" strike="noStrike" cap="none" dirty="0">
                <a:solidFill>
                  <a:srgbClr val="6AA84F"/>
                </a:solidFill>
                <a:latin typeface="Verdana"/>
                <a:ea typeface="Verdana"/>
                <a:cs typeface="Verdana"/>
                <a:sym typeface="Verdana"/>
              </a:rPr>
              <a:t>para </a:t>
            </a:r>
            <a:r>
              <a:rPr lang="it" sz="1600" b="1" i="0" u="none" strike="noStrike" cap="none" dirty="0">
                <a:solidFill>
                  <a:srgbClr val="6AA84F"/>
                </a:solidFill>
                <a:latin typeface="Verdana"/>
                <a:ea typeface="Verdana"/>
                <a:cs typeface="Verdana"/>
                <a:sym typeface="Verdana"/>
              </a:rPr>
              <a:t>ATPC</a:t>
            </a:r>
            <a:endParaRPr sz="1600" b="1" i="0" u="none" strike="noStrike" cap="none" dirty="0">
              <a:solidFill>
                <a:srgbClr val="6AA8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600"/>
              <a:buFont typeface="Verdana"/>
              <a:buChar char="○"/>
            </a:pPr>
            <a:r>
              <a:rPr lang="it" sz="1600" b="0" i="0" u="none" strike="noStrike" cap="none" dirty="0">
                <a:solidFill>
                  <a:srgbClr val="6AA84F"/>
                </a:solidFill>
                <a:latin typeface="Verdana"/>
                <a:ea typeface="Verdana"/>
                <a:cs typeface="Verdana"/>
                <a:sym typeface="Verdana"/>
              </a:rPr>
              <a:t>Como trabalhar com </a:t>
            </a:r>
            <a:r>
              <a:rPr lang="it" sz="1600" b="1" i="0" u="none" strike="noStrike" cap="none" dirty="0">
                <a:solidFill>
                  <a:srgbClr val="6AA84F"/>
                </a:solidFill>
                <a:latin typeface="Verdana"/>
                <a:ea typeface="Verdana"/>
                <a:cs typeface="Verdana"/>
                <a:sym typeface="Verdana"/>
              </a:rPr>
              <a:t>sequências didáticas</a:t>
            </a:r>
            <a:endParaRPr sz="1600" b="1" i="0" u="none" strike="noStrike" cap="none" dirty="0">
              <a:solidFill>
                <a:srgbClr val="6AA8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600"/>
              <a:buFont typeface="Verdana"/>
              <a:buChar char="○"/>
            </a:pPr>
            <a:r>
              <a:rPr lang="it" sz="1600" b="0" i="0" u="none" strike="noStrike" cap="none" dirty="0">
                <a:solidFill>
                  <a:srgbClr val="6AA84F"/>
                </a:solidFill>
                <a:latin typeface="Verdana"/>
                <a:ea typeface="Verdana"/>
                <a:cs typeface="Verdana"/>
                <a:sym typeface="Verdana"/>
              </a:rPr>
              <a:t>Antes e depois das avaliações (significado)</a:t>
            </a:r>
            <a:endParaRPr sz="1600" b="0" i="0" u="none" strike="noStrike" cap="none" dirty="0">
              <a:solidFill>
                <a:srgbClr val="6AA8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6AA8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600"/>
              <a:buFont typeface="Verdana"/>
              <a:buChar char="●"/>
            </a:pPr>
            <a:r>
              <a:rPr lang="it" sz="1600" b="1" dirty="0">
                <a:solidFill>
                  <a:srgbClr val="6AA84F"/>
                </a:solidFill>
                <a:latin typeface="Verdana"/>
                <a:ea typeface="Verdana"/>
                <a:cs typeface="Verdana"/>
                <a:sym typeface="Verdana"/>
              </a:rPr>
              <a:t>Formação</a:t>
            </a:r>
            <a:r>
              <a:rPr lang="it" sz="1600" b="1" i="0" u="none" strike="noStrike" cap="none" dirty="0">
                <a:solidFill>
                  <a:srgbClr val="6AA84F"/>
                </a:solidFill>
                <a:latin typeface="Verdana"/>
                <a:ea typeface="Verdana"/>
                <a:cs typeface="Verdana"/>
                <a:sym typeface="Verdana"/>
              </a:rPr>
              <a:t> híbrida</a:t>
            </a:r>
            <a:r>
              <a:rPr lang="it" sz="1600" b="0" i="0" u="none" strike="noStrike" cap="none" dirty="0">
                <a:solidFill>
                  <a:srgbClr val="6AA84F"/>
                </a:solidFill>
                <a:latin typeface="Verdana"/>
                <a:ea typeface="Verdana"/>
                <a:cs typeface="Verdana"/>
                <a:sym typeface="Verdana"/>
              </a:rPr>
              <a:t> (presencial e a distância)</a:t>
            </a:r>
            <a:endParaRPr sz="1600" b="0" i="0" u="none" strike="noStrike" cap="none" dirty="0">
              <a:solidFill>
                <a:srgbClr val="6AA8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6AA8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600"/>
              <a:buFont typeface="Verdana"/>
              <a:buChar char="●"/>
            </a:pPr>
            <a:r>
              <a:rPr lang="it" sz="1600" b="1" i="0" u="none" strike="noStrike" cap="none" dirty="0">
                <a:solidFill>
                  <a:srgbClr val="6AA84F"/>
                </a:solidFill>
                <a:latin typeface="Verdana"/>
                <a:ea typeface="Verdana"/>
                <a:cs typeface="Verdana"/>
                <a:sym typeface="Verdana"/>
              </a:rPr>
              <a:t>Formação presencial </a:t>
            </a:r>
            <a:r>
              <a:rPr lang="it" sz="1600" b="0" i="0" u="none" strike="noStrike" cap="none" dirty="0">
                <a:solidFill>
                  <a:srgbClr val="6AA84F"/>
                </a:solidFill>
                <a:latin typeface="Verdana"/>
                <a:ea typeface="Verdana"/>
                <a:cs typeface="Verdana"/>
                <a:sym typeface="Verdana"/>
              </a:rPr>
              <a:t>(16/7 a 19/7)</a:t>
            </a:r>
            <a:endParaRPr sz="1600" b="0" i="0" u="none" strike="noStrike" cap="none" dirty="0">
              <a:solidFill>
                <a:srgbClr val="6AA8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600"/>
              <a:buFont typeface="Verdana"/>
              <a:buChar char="○"/>
            </a:pPr>
            <a:r>
              <a:rPr lang="it" sz="1600" b="1" i="0" u="none" strike="noStrike" cap="none" dirty="0">
                <a:solidFill>
                  <a:srgbClr val="6AA84F"/>
                </a:solidFill>
                <a:latin typeface="Verdana"/>
                <a:ea typeface="Verdana"/>
                <a:cs typeface="Verdana"/>
                <a:sym typeface="Verdana"/>
              </a:rPr>
              <a:t>PCNP e diretores de núcleo pedagógico </a:t>
            </a:r>
            <a:r>
              <a:rPr lang="it" sz="1600" b="0" i="0" u="none" strike="noStrike" cap="none" dirty="0">
                <a:solidFill>
                  <a:srgbClr val="6AA84F"/>
                </a:solidFill>
                <a:latin typeface="Verdana"/>
                <a:ea typeface="Verdana"/>
                <a:cs typeface="Verdana"/>
                <a:sym typeface="Verdana"/>
              </a:rPr>
              <a:t>para chegar a todos via </a:t>
            </a:r>
            <a:r>
              <a:rPr lang="it" sz="1600" b="1" i="0" u="none" strike="noStrike" cap="none" dirty="0">
                <a:solidFill>
                  <a:srgbClr val="6AA84F"/>
                </a:solidFill>
                <a:latin typeface="Verdana"/>
                <a:ea typeface="Verdana"/>
                <a:cs typeface="Verdana"/>
                <a:sym typeface="Verdana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cascateamento</a:t>
            </a:r>
            <a:endParaRPr sz="1600" b="0" i="0" u="none" strike="noStrike" cap="none" dirty="0">
              <a:solidFill>
                <a:srgbClr val="6AA8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6AA8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600"/>
              <a:buFont typeface="Verdana"/>
              <a:buChar char="●"/>
            </a:pPr>
            <a:r>
              <a:rPr lang="it" sz="1600" b="1" i="0" u="none" strike="noStrike" cap="none" dirty="0">
                <a:solidFill>
                  <a:srgbClr val="6AA84F"/>
                </a:solidFill>
                <a:latin typeface="Verdana"/>
                <a:ea typeface="Verdana"/>
                <a:cs typeface="Verdana"/>
                <a:sym typeface="Verdana"/>
              </a:rPr>
              <a:t>A distância</a:t>
            </a:r>
            <a:endParaRPr sz="1600" b="1" i="0" u="none" strike="noStrike" cap="none" dirty="0">
              <a:solidFill>
                <a:srgbClr val="6AA8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600"/>
              <a:buFont typeface="Verdana"/>
              <a:buChar char="○"/>
            </a:pPr>
            <a:r>
              <a:rPr lang="it" sz="1600" b="0" i="0" u="none" strike="noStrike" cap="none" dirty="0">
                <a:solidFill>
                  <a:srgbClr val="6AA84F"/>
                </a:solidFill>
                <a:latin typeface="Verdana"/>
                <a:ea typeface="Verdana"/>
                <a:cs typeface="Verdana"/>
                <a:sym typeface="Verdana"/>
              </a:rPr>
              <a:t>Utilizando AVA-EFAPE</a:t>
            </a:r>
            <a:endParaRPr sz="1600" b="0" i="0" u="none" strike="noStrike" cap="none" dirty="0">
              <a:solidFill>
                <a:srgbClr val="6AA8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200" b="1" i="0" u="none" strike="noStrike" cap="none" dirty="0">
              <a:solidFill>
                <a:srgbClr val="6AA84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4" name="Google Shape;164;g593d825941_0_17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0137" y="2371875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593d825941_0_17"/>
          <p:cNvSpPr txBox="1"/>
          <p:nvPr/>
        </p:nvSpPr>
        <p:spPr>
          <a:xfrm>
            <a:off x="1710050" y="341525"/>
            <a:ext cx="62940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" sz="1600" b="1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APOIOS</a:t>
            </a:r>
            <a:r>
              <a:rPr lang="it" sz="1600" b="1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" sz="1600" b="1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PARA O REPLANEJAMENTO</a:t>
            </a:r>
            <a:r>
              <a:rPr lang="it" sz="1600" b="1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 ES</a:t>
            </a:r>
            <a:r>
              <a:rPr lang="it" sz="1600" b="1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COLAR </a:t>
            </a:r>
            <a:r>
              <a:rPr lang="it" sz="1600" b="1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2019</a:t>
            </a:r>
            <a:endParaRPr sz="1600" b="1" i="0" u="none" strike="noStrike" cap="none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g593d825941_0_59"/>
          <p:cNvPicPr preferRelativeResize="0"/>
          <p:nvPr/>
        </p:nvPicPr>
        <p:blipFill rotWithShape="1">
          <a:blip r:embed="rId3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593d825941_0_59"/>
          <p:cNvSpPr/>
          <p:nvPr/>
        </p:nvSpPr>
        <p:spPr>
          <a:xfrm>
            <a:off x="4785899" y="1301808"/>
            <a:ext cx="1444200" cy="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200" b="1">
                <a:solidFill>
                  <a:srgbClr val="FF9900"/>
                </a:solidFill>
                <a:latin typeface="Verdana"/>
                <a:ea typeface="Verdana"/>
                <a:cs typeface="Verdana"/>
                <a:sym typeface="Verdana"/>
              </a:rPr>
              <a:t>2 aulas semanais</a:t>
            </a:r>
            <a:endParaRPr sz="1200" b="1" i="0" u="none" strike="noStrike" cap="none">
              <a:solidFill>
                <a:srgbClr val="FF99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2" name="Google Shape;172;g593d825941_0_59"/>
          <p:cNvSpPr/>
          <p:nvPr/>
        </p:nvSpPr>
        <p:spPr>
          <a:xfrm>
            <a:off x="4953065" y="2172648"/>
            <a:ext cx="1205496" cy="12078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cubicBezTo>
                  <a:pt x="4826" y="0"/>
                  <a:pt x="0" y="4836"/>
                  <a:pt x="0" y="10807"/>
                </a:cubicBezTo>
                <a:cubicBezTo>
                  <a:pt x="0" y="16764"/>
                  <a:pt x="4826" y="21600"/>
                  <a:pt x="10800" y="21600"/>
                </a:cubicBezTo>
                <a:cubicBezTo>
                  <a:pt x="16761" y="21600"/>
                  <a:pt x="21600" y="16764"/>
                  <a:pt x="21600" y="10807"/>
                </a:cubicBezTo>
                <a:cubicBezTo>
                  <a:pt x="21600" y="4836"/>
                  <a:pt x="16761" y="0"/>
                  <a:pt x="10800" y="0"/>
                </a:cubicBezTo>
                <a:moveTo>
                  <a:pt x="10800" y="18979"/>
                </a:moveTo>
                <a:cubicBezTo>
                  <a:pt x="6272" y="18979"/>
                  <a:pt x="2609" y="15319"/>
                  <a:pt x="2609" y="10807"/>
                </a:cubicBezTo>
                <a:cubicBezTo>
                  <a:pt x="2609" y="6281"/>
                  <a:pt x="6272" y="2621"/>
                  <a:pt x="10800" y="2621"/>
                </a:cubicBezTo>
                <a:cubicBezTo>
                  <a:pt x="15315" y="2621"/>
                  <a:pt x="18978" y="6281"/>
                  <a:pt x="18978" y="10807"/>
                </a:cubicBezTo>
                <a:cubicBezTo>
                  <a:pt x="18978" y="15319"/>
                  <a:pt x="15315" y="18979"/>
                  <a:pt x="10800" y="18979"/>
                </a:cubicBezTo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Google Shape;173;g593d825941_0_59"/>
          <p:cNvSpPr/>
          <p:nvPr/>
        </p:nvSpPr>
        <p:spPr>
          <a:xfrm>
            <a:off x="1801775" y="1601838"/>
            <a:ext cx="12066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200" b="1" i="0" u="none" strike="noStrike" cap="none">
                <a:solidFill>
                  <a:srgbClr val="2683C6"/>
                </a:solidFill>
                <a:latin typeface="Verdana"/>
                <a:ea typeface="Verdana"/>
                <a:cs typeface="Verdana"/>
                <a:sym typeface="Verdana"/>
              </a:rPr>
              <a:t>Formação intensiva</a:t>
            </a:r>
            <a:endParaRPr sz="1200" b="1" i="0" u="none" strike="noStrike" cap="none">
              <a:solidFill>
                <a:srgbClr val="2683C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200" b="1">
                <a:solidFill>
                  <a:srgbClr val="2683C6"/>
                </a:solidFill>
                <a:latin typeface="Verdana"/>
                <a:ea typeface="Verdana"/>
                <a:cs typeface="Verdana"/>
                <a:sym typeface="Verdana"/>
              </a:rPr>
              <a:t>+Replan</a:t>
            </a:r>
            <a:endParaRPr sz="1200" b="1">
              <a:solidFill>
                <a:srgbClr val="2683C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4" name="Google Shape;174;g593d825941_0_59"/>
          <p:cNvSpPr/>
          <p:nvPr/>
        </p:nvSpPr>
        <p:spPr>
          <a:xfrm>
            <a:off x="3162675" y="1301808"/>
            <a:ext cx="1619400" cy="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200" b="1" i="0" u="none" strike="noStrike" cap="none">
                <a:solidFill>
                  <a:srgbClr val="6AA84F"/>
                </a:solidFill>
                <a:latin typeface="Verdana"/>
                <a:ea typeface="Verdana"/>
                <a:cs typeface="Verdana"/>
                <a:sym typeface="Verdana"/>
              </a:rPr>
              <a:t>2 semanas intensivas de recuperação e reforço</a:t>
            </a:r>
            <a:endParaRPr sz="1200" b="1" i="0" u="none" strike="noStrike" cap="none">
              <a:solidFill>
                <a:srgbClr val="6AA84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5" name="Google Shape;175;g593d825941_0_5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800" y="288600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593d825941_0_5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800" y="961627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593d825941_0_59"/>
          <p:cNvSpPr/>
          <p:nvPr/>
        </p:nvSpPr>
        <p:spPr>
          <a:xfrm>
            <a:off x="8368625" y="3614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g593d825941_0_59"/>
          <p:cNvSpPr/>
          <p:nvPr/>
        </p:nvSpPr>
        <p:spPr>
          <a:xfrm>
            <a:off x="8331991" y="4210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" sz="12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593d825941_0_59"/>
          <p:cNvSpPr txBox="1"/>
          <p:nvPr/>
        </p:nvSpPr>
        <p:spPr>
          <a:xfrm>
            <a:off x="1710050" y="399525"/>
            <a:ext cx="61080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" sz="1600" b="1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MOMENTOS – S</a:t>
            </a:r>
            <a:r>
              <a:rPr lang="it" sz="1600" b="1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ugestão 1</a:t>
            </a:r>
            <a:endParaRPr sz="1600" b="1" i="0" u="none" strike="noStrike" cap="none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0" name="Google Shape;180;g593d825941_0_59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593d825941_0_59"/>
          <p:cNvSpPr/>
          <p:nvPr/>
        </p:nvSpPr>
        <p:spPr>
          <a:xfrm>
            <a:off x="1801782" y="2176146"/>
            <a:ext cx="1206630" cy="120663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93" y="0"/>
                </a:moveTo>
                <a:cubicBezTo>
                  <a:pt x="4836" y="0"/>
                  <a:pt x="0" y="4826"/>
                  <a:pt x="0" y="10800"/>
                </a:cubicBezTo>
                <a:cubicBezTo>
                  <a:pt x="0" y="16761"/>
                  <a:pt x="4836" y="21600"/>
                  <a:pt x="10793" y="21600"/>
                </a:cubicBezTo>
                <a:cubicBezTo>
                  <a:pt x="16764" y="21600"/>
                  <a:pt x="21600" y="16761"/>
                  <a:pt x="21600" y="10800"/>
                </a:cubicBezTo>
                <a:cubicBezTo>
                  <a:pt x="21600" y="4826"/>
                  <a:pt x="16764" y="0"/>
                  <a:pt x="10793" y="0"/>
                </a:cubicBezTo>
                <a:moveTo>
                  <a:pt x="10793" y="18978"/>
                </a:moveTo>
                <a:cubicBezTo>
                  <a:pt x="6281" y="18978"/>
                  <a:pt x="2621" y="15315"/>
                  <a:pt x="2621" y="10800"/>
                </a:cubicBezTo>
                <a:cubicBezTo>
                  <a:pt x="2621" y="6272"/>
                  <a:pt x="6281" y="2609"/>
                  <a:pt x="10793" y="2609"/>
                </a:cubicBezTo>
                <a:cubicBezTo>
                  <a:pt x="15319" y="2609"/>
                  <a:pt x="18979" y="6272"/>
                  <a:pt x="18979" y="10800"/>
                </a:cubicBezTo>
                <a:cubicBezTo>
                  <a:pt x="18979" y="15315"/>
                  <a:pt x="15319" y="18978"/>
                  <a:pt x="10793" y="18978"/>
                </a:cubicBezTo>
              </a:path>
            </a:pathLst>
          </a:custGeom>
          <a:solidFill>
            <a:srgbClr val="2683C6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2" name="Google Shape;182;g593d825941_0_59"/>
          <p:cNvSpPr/>
          <p:nvPr/>
        </p:nvSpPr>
        <p:spPr>
          <a:xfrm>
            <a:off x="1505150" y="3237063"/>
            <a:ext cx="1619400" cy="145800"/>
          </a:xfrm>
          <a:prstGeom prst="rect">
            <a:avLst/>
          </a:prstGeom>
          <a:solidFill>
            <a:srgbClr val="2683C6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3" name="Google Shape;183;g593d825941_0_59"/>
          <p:cNvSpPr/>
          <p:nvPr/>
        </p:nvSpPr>
        <p:spPr>
          <a:xfrm>
            <a:off x="3330206" y="2172648"/>
            <a:ext cx="1206630" cy="12078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93" y="0"/>
                </a:moveTo>
                <a:cubicBezTo>
                  <a:pt x="4836" y="0"/>
                  <a:pt x="0" y="4836"/>
                  <a:pt x="0" y="10807"/>
                </a:cubicBezTo>
                <a:cubicBezTo>
                  <a:pt x="0" y="16764"/>
                  <a:pt x="4836" y="21600"/>
                  <a:pt x="10793" y="21600"/>
                </a:cubicBezTo>
                <a:cubicBezTo>
                  <a:pt x="16764" y="21600"/>
                  <a:pt x="21600" y="16764"/>
                  <a:pt x="21600" y="10807"/>
                </a:cubicBezTo>
                <a:cubicBezTo>
                  <a:pt x="21600" y="4836"/>
                  <a:pt x="16764" y="0"/>
                  <a:pt x="10793" y="0"/>
                </a:cubicBezTo>
                <a:moveTo>
                  <a:pt x="10793" y="18979"/>
                </a:moveTo>
                <a:cubicBezTo>
                  <a:pt x="6281" y="18979"/>
                  <a:pt x="2621" y="15319"/>
                  <a:pt x="2621" y="10807"/>
                </a:cubicBezTo>
                <a:cubicBezTo>
                  <a:pt x="2621" y="6281"/>
                  <a:pt x="6281" y="2621"/>
                  <a:pt x="10793" y="2621"/>
                </a:cubicBezTo>
                <a:cubicBezTo>
                  <a:pt x="15319" y="2621"/>
                  <a:pt x="18979" y="6281"/>
                  <a:pt x="18979" y="10807"/>
                </a:cubicBezTo>
                <a:cubicBezTo>
                  <a:pt x="18979" y="15319"/>
                  <a:pt x="15319" y="18979"/>
                  <a:pt x="10793" y="18979"/>
                </a:cubicBezTo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4" name="Google Shape;184;g593d825941_0_59"/>
          <p:cNvSpPr/>
          <p:nvPr/>
        </p:nvSpPr>
        <p:spPr>
          <a:xfrm>
            <a:off x="6574757" y="2172648"/>
            <a:ext cx="1206630" cy="12078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cubicBezTo>
                  <a:pt x="4839" y="0"/>
                  <a:pt x="0" y="4836"/>
                  <a:pt x="0" y="10807"/>
                </a:cubicBezTo>
                <a:cubicBezTo>
                  <a:pt x="0" y="16764"/>
                  <a:pt x="4839" y="21600"/>
                  <a:pt x="10800" y="21600"/>
                </a:cubicBezTo>
                <a:cubicBezTo>
                  <a:pt x="16761" y="21600"/>
                  <a:pt x="21600" y="16764"/>
                  <a:pt x="21600" y="10807"/>
                </a:cubicBezTo>
                <a:cubicBezTo>
                  <a:pt x="21600" y="4836"/>
                  <a:pt x="16761" y="0"/>
                  <a:pt x="10800" y="0"/>
                </a:cubicBezTo>
                <a:moveTo>
                  <a:pt x="10800" y="18979"/>
                </a:moveTo>
                <a:cubicBezTo>
                  <a:pt x="6285" y="18979"/>
                  <a:pt x="2609" y="15319"/>
                  <a:pt x="2609" y="10807"/>
                </a:cubicBezTo>
                <a:cubicBezTo>
                  <a:pt x="2609" y="6281"/>
                  <a:pt x="6285" y="2621"/>
                  <a:pt x="10800" y="2621"/>
                </a:cubicBezTo>
                <a:cubicBezTo>
                  <a:pt x="15315" y="2621"/>
                  <a:pt x="18978" y="6281"/>
                  <a:pt x="18978" y="10807"/>
                </a:cubicBezTo>
                <a:cubicBezTo>
                  <a:pt x="18978" y="15319"/>
                  <a:pt x="15315" y="18979"/>
                  <a:pt x="10800" y="18979"/>
                </a:cubicBezTo>
              </a:path>
            </a:pathLst>
          </a:custGeom>
          <a:solidFill>
            <a:srgbClr val="00799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5" name="Google Shape;185;g593d825941_0_59"/>
          <p:cNvSpPr txBox="1"/>
          <p:nvPr/>
        </p:nvSpPr>
        <p:spPr>
          <a:xfrm>
            <a:off x="1048250" y="3937263"/>
            <a:ext cx="74316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6" name="Google Shape;186;g593d825941_0_59"/>
          <p:cNvSpPr/>
          <p:nvPr/>
        </p:nvSpPr>
        <p:spPr>
          <a:xfrm rot="-5400000">
            <a:off x="8010632" y="3255864"/>
            <a:ext cx="143748" cy="1047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63" y="21600"/>
                </a:moveTo>
                <a:lnTo>
                  <a:pt x="21600" y="0"/>
                </a:lnTo>
                <a:lnTo>
                  <a:pt x="0" y="0"/>
                </a:lnTo>
                <a:lnTo>
                  <a:pt x="10763" y="21600"/>
                </a:lnTo>
                <a:close/>
              </a:path>
            </a:pathLst>
          </a:custGeom>
          <a:solidFill>
            <a:srgbClr val="00799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7" name="Google Shape;187;g593d825941_0_59"/>
          <p:cNvSpPr/>
          <p:nvPr/>
        </p:nvSpPr>
        <p:spPr>
          <a:xfrm>
            <a:off x="3124575" y="3237063"/>
            <a:ext cx="1619400" cy="1458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8" name="Google Shape;188;g593d825941_0_59"/>
          <p:cNvSpPr/>
          <p:nvPr/>
        </p:nvSpPr>
        <p:spPr>
          <a:xfrm>
            <a:off x="4746088" y="3237063"/>
            <a:ext cx="1619400" cy="1458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9" name="Google Shape;189;g593d825941_0_59"/>
          <p:cNvSpPr/>
          <p:nvPr/>
        </p:nvSpPr>
        <p:spPr>
          <a:xfrm>
            <a:off x="6367613" y="3237063"/>
            <a:ext cx="1619400" cy="145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0" name="Google Shape;190;g593d825941_0_59"/>
          <p:cNvSpPr txBox="1"/>
          <p:nvPr/>
        </p:nvSpPr>
        <p:spPr>
          <a:xfrm>
            <a:off x="1682988" y="3431800"/>
            <a:ext cx="14442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rgbClr val="3C78D8"/>
                </a:solidFill>
                <a:latin typeface="Arial"/>
                <a:ea typeface="Arial"/>
                <a:cs typeface="Arial"/>
                <a:sym typeface="Arial"/>
              </a:rPr>
              <a:t>julho</a:t>
            </a:r>
            <a:endParaRPr sz="1400" b="1" i="0" u="none" strike="noStrike" cap="none">
              <a:solidFill>
                <a:srgbClr val="3C7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593d825941_0_59"/>
          <p:cNvSpPr txBox="1"/>
          <p:nvPr/>
        </p:nvSpPr>
        <p:spPr>
          <a:xfrm>
            <a:off x="3473925" y="3449938"/>
            <a:ext cx="9969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b="1">
                <a:solidFill>
                  <a:srgbClr val="6AA84F"/>
                </a:solidFill>
              </a:rPr>
              <a:t>05</a:t>
            </a:r>
            <a:r>
              <a:rPr lang="it" sz="1400" b="1" i="0" u="none" strike="noStrike" cap="non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it" b="1">
                <a:solidFill>
                  <a:srgbClr val="6AA84F"/>
                </a:solidFill>
              </a:rPr>
              <a:t>ago</a:t>
            </a:r>
            <a:r>
              <a:rPr lang="it" sz="1400" b="1" i="0" u="none" strike="noStrike" cap="non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it" b="1">
                <a:solidFill>
                  <a:srgbClr val="6AA84F"/>
                </a:solidFill>
              </a:rPr>
              <a:t>16</a:t>
            </a:r>
            <a:r>
              <a:rPr lang="it" sz="1400" b="1" i="0" u="none" strike="noStrike" cap="non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it" b="1">
                <a:solidFill>
                  <a:srgbClr val="6AA84F"/>
                </a:solidFill>
              </a:rPr>
              <a:t>ago</a:t>
            </a:r>
            <a:endParaRPr sz="1400" b="1" i="0" u="none" strike="noStrike" cap="non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593d825941_0_59"/>
          <p:cNvSpPr txBox="1"/>
          <p:nvPr/>
        </p:nvSpPr>
        <p:spPr>
          <a:xfrm>
            <a:off x="4866724" y="3449925"/>
            <a:ext cx="14442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rgbClr val="E69138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it" b="1">
                <a:solidFill>
                  <a:srgbClr val="E69138"/>
                </a:solidFill>
              </a:rPr>
              <a:t>6</a:t>
            </a:r>
            <a:r>
              <a:rPr lang="it" sz="1400" b="1" i="0" u="none" strike="noStrike" cap="none">
                <a:solidFill>
                  <a:srgbClr val="E69138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it" b="1">
                <a:solidFill>
                  <a:srgbClr val="E69138"/>
                </a:solidFill>
              </a:rPr>
              <a:t>ago</a:t>
            </a:r>
            <a:r>
              <a:rPr lang="it" sz="1400" b="1" i="0" u="none" strike="noStrike" cap="none">
                <a:solidFill>
                  <a:srgbClr val="E69138"/>
                </a:solidFill>
                <a:latin typeface="Arial"/>
                <a:ea typeface="Arial"/>
                <a:cs typeface="Arial"/>
                <a:sym typeface="Arial"/>
              </a:rPr>
              <a:t> a 2/</a:t>
            </a:r>
            <a:r>
              <a:rPr lang="it" b="1">
                <a:solidFill>
                  <a:srgbClr val="E69138"/>
                </a:solidFill>
              </a:rPr>
              <a:t>dez</a:t>
            </a:r>
            <a:endParaRPr sz="1400" b="1" i="0" u="none" strike="noStrike" cap="none">
              <a:solidFill>
                <a:srgbClr val="E691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593d825941_0_59"/>
          <p:cNvSpPr txBox="1"/>
          <p:nvPr/>
        </p:nvSpPr>
        <p:spPr>
          <a:xfrm>
            <a:off x="6446575" y="3449938"/>
            <a:ext cx="1540200" cy="12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rgbClr val="2683C6"/>
                </a:solidFill>
                <a:latin typeface="Arial"/>
                <a:ea typeface="Arial"/>
                <a:cs typeface="Arial"/>
                <a:sym typeface="Arial"/>
              </a:rPr>
              <a:t>Foco na recuperação de alunos para evitar retenção</a:t>
            </a:r>
            <a:endParaRPr sz="1400" b="1" i="0" u="none" strike="noStrike" cap="none">
              <a:solidFill>
                <a:srgbClr val="2683C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g593d825941_0_59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2713" y="2525750"/>
            <a:ext cx="501600" cy="5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593d825941_0_5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50975" y="247175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593d825941_0_59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3877" y="247175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593d825941_0_59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0286" y="2448202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593d825941_0_59"/>
          <p:cNvSpPr/>
          <p:nvPr/>
        </p:nvSpPr>
        <p:spPr>
          <a:xfrm>
            <a:off x="6406975" y="1301808"/>
            <a:ext cx="1619400" cy="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" sz="1200" b="1" i="0" u="none" strike="noStrike" cap="none">
                <a:solidFill>
                  <a:srgbClr val="2683C6"/>
                </a:solidFill>
                <a:latin typeface="Verdana"/>
                <a:ea typeface="Verdana"/>
                <a:cs typeface="Verdana"/>
                <a:sym typeface="Verdana"/>
              </a:rPr>
              <a:t>2 últimas semanas do ano letivo após Saresp</a:t>
            </a:r>
            <a:endParaRPr sz="1200" b="1" i="0" u="none" strike="noStrike" cap="none">
              <a:solidFill>
                <a:srgbClr val="6AA84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g5950a750a5_0_40"/>
          <p:cNvPicPr preferRelativeResize="0"/>
          <p:nvPr/>
        </p:nvPicPr>
        <p:blipFill rotWithShape="1">
          <a:blip r:embed="rId3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5950a750a5_0_40"/>
          <p:cNvSpPr/>
          <p:nvPr/>
        </p:nvSpPr>
        <p:spPr>
          <a:xfrm>
            <a:off x="4785899" y="1301808"/>
            <a:ext cx="1444200" cy="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200" b="1" i="0" u="none" strike="noStrike" cap="none">
                <a:solidFill>
                  <a:srgbClr val="FF9900"/>
                </a:solidFill>
                <a:latin typeface="Verdana"/>
                <a:ea typeface="Verdana"/>
                <a:cs typeface="Verdana"/>
                <a:sym typeface="Verdana"/>
              </a:rPr>
              <a:t>Recuperação contínua</a:t>
            </a:r>
            <a:endParaRPr sz="1200" b="1" i="0" u="none" strike="noStrike" cap="none">
              <a:solidFill>
                <a:srgbClr val="FF99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5" name="Google Shape;205;g5950a750a5_0_40"/>
          <p:cNvSpPr/>
          <p:nvPr/>
        </p:nvSpPr>
        <p:spPr>
          <a:xfrm>
            <a:off x="4953065" y="2172648"/>
            <a:ext cx="1205496" cy="12078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cubicBezTo>
                  <a:pt x="4826" y="0"/>
                  <a:pt x="0" y="4836"/>
                  <a:pt x="0" y="10807"/>
                </a:cubicBezTo>
                <a:cubicBezTo>
                  <a:pt x="0" y="16764"/>
                  <a:pt x="4826" y="21600"/>
                  <a:pt x="10800" y="21600"/>
                </a:cubicBezTo>
                <a:cubicBezTo>
                  <a:pt x="16761" y="21600"/>
                  <a:pt x="21600" y="16764"/>
                  <a:pt x="21600" y="10807"/>
                </a:cubicBezTo>
                <a:cubicBezTo>
                  <a:pt x="21600" y="4836"/>
                  <a:pt x="16761" y="0"/>
                  <a:pt x="10800" y="0"/>
                </a:cubicBezTo>
                <a:moveTo>
                  <a:pt x="10800" y="18979"/>
                </a:moveTo>
                <a:cubicBezTo>
                  <a:pt x="6272" y="18979"/>
                  <a:pt x="2609" y="15319"/>
                  <a:pt x="2609" y="10807"/>
                </a:cubicBezTo>
                <a:cubicBezTo>
                  <a:pt x="2609" y="6281"/>
                  <a:pt x="6272" y="2621"/>
                  <a:pt x="10800" y="2621"/>
                </a:cubicBezTo>
                <a:cubicBezTo>
                  <a:pt x="15315" y="2621"/>
                  <a:pt x="18978" y="6281"/>
                  <a:pt x="18978" y="10807"/>
                </a:cubicBezTo>
                <a:cubicBezTo>
                  <a:pt x="18978" y="15319"/>
                  <a:pt x="15315" y="18979"/>
                  <a:pt x="10800" y="18979"/>
                </a:cubicBezTo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6" name="Google Shape;206;g5950a750a5_0_40"/>
          <p:cNvSpPr/>
          <p:nvPr/>
        </p:nvSpPr>
        <p:spPr>
          <a:xfrm>
            <a:off x="1801775" y="1601838"/>
            <a:ext cx="12066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200" b="1" i="0" u="none" strike="noStrike" cap="none">
                <a:solidFill>
                  <a:srgbClr val="2683C6"/>
                </a:solidFill>
                <a:latin typeface="Verdana"/>
                <a:ea typeface="Verdana"/>
                <a:cs typeface="Verdana"/>
                <a:sym typeface="Verdana"/>
              </a:rPr>
              <a:t>Formação intensiva</a:t>
            </a:r>
            <a:endParaRPr sz="1200" b="1" i="0" u="none" strike="noStrike" cap="none">
              <a:solidFill>
                <a:srgbClr val="2683C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" sz="1200" b="1">
                <a:solidFill>
                  <a:srgbClr val="2683C6"/>
                </a:solidFill>
                <a:latin typeface="Verdana"/>
                <a:ea typeface="Verdana"/>
                <a:cs typeface="Verdana"/>
                <a:sym typeface="Verdana"/>
              </a:rPr>
              <a:t>+Replan</a:t>
            </a:r>
            <a:endParaRPr sz="1200" b="1">
              <a:solidFill>
                <a:srgbClr val="2683C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7" name="Google Shape;207;g5950a750a5_0_40"/>
          <p:cNvSpPr/>
          <p:nvPr/>
        </p:nvSpPr>
        <p:spPr>
          <a:xfrm>
            <a:off x="3162675" y="1301808"/>
            <a:ext cx="1619400" cy="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200" b="1">
                <a:solidFill>
                  <a:srgbClr val="6AA84F"/>
                </a:solidFill>
                <a:latin typeface="Verdana"/>
                <a:ea typeface="Verdana"/>
                <a:cs typeface="Verdana"/>
                <a:sym typeface="Verdana"/>
              </a:rPr>
              <a:t>8</a:t>
            </a:r>
            <a:r>
              <a:rPr lang="it" sz="1200" b="1" i="0" u="none" strike="noStrike" cap="none">
                <a:solidFill>
                  <a:srgbClr val="6AA84F"/>
                </a:solidFill>
                <a:latin typeface="Verdana"/>
                <a:ea typeface="Verdana"/>
                <a:cs typeface="Verdana"/>
                <a:sym typeface="Verdana"/>
              </a:rPr>
              <a:t> semanas intensivas de recuperação e reforço</a:t>
            </a:r>
            <a:endParaRPr sz="1200" b="1" i="0" u="none" strike="noStrike" cap="none">
              <a:solidFill>
                <a:srgbClr val="6AA84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8" name="Google Shape;208;g5950a750a5_0_4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800" y="288600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5950a750a5_0_40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800" y="961627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5950a750a5_0_40"/>
          <p:cNvSpPr/>
          <p:nvPr/>
        </p:nvSpPr>
        <p:spPr>
          <a:xfrm>
            <a:off x="8368625" y="3614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g5950a750a5_0_40"/>
          <p:cNvSpPr/>
          <p:nvPr/>
        </p:nvSpPr>
        <p:spPr>
          <a:xfrm>
            <a:off x="8331991" y="4210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" sz="12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5950a750a5_0_40"/>
          <p:cNvSpPr txBox="1"/>
          <p:nvPr/>
        </p:nvSpPr>
        <p:spPr>
          <a:xfrm>
            <a:off x="1710050" y="399525"/>
            <a:ext cx="61080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" sz="1600" b="1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MOMENTOS</a:t>
            </a:r>
            <a:r>
              <a:rPr lang="it" sz="1600" b="1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 – Sugestão 2</a:t>
            </a:r>
            <a:endParaRPr sz="1600" b="1" i="0" u="none" strike="noStrike" cap="none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3" name="Google Shape;213;g5950a750a5_0_40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5950a750a5_0_40"/>
          <p:cNvSpPr/>
          <p:nvPr/>
        </p:nvSpPr>
        <p:spPr>
          <a:xfrm>
            <a:off x="1801782" y="2176146"/>
            <a:ext cx="1206630" cy="120663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93" y="0"/>
                </a:moveTo>
                <a:cubicBezTo>
                  <a:pt x="4836" y="0"/>
                  <a:pt x="0" y="4826"/>
                  <a:pt x="0" y="10800"/>
                </a:cubicBezTo>
                <a:cubicBezTo>
                  <a:pt x="0" y="16761"/>
                  <a:pt x="4836" y="21600"/>
                  <a:pt x="10793" y="21600"/>
                </a:cubicBezTo>
                <a:cubicBezTo>
                  <a:pt x="16764" y="21600"/>
                  <a:pt x="21600" y="16761"/>
                  <a:pt x="21600" y="10800"/>
                </a:cubicBezTo>
                <a:cubicBezTo>
                  <a:pt x="21600" y="4826"/>
                  <a:pt x="16764" y="0"/>
                  <a:pt x="10793" y="0"/>
                </a:cubicBezTo>
                <a:moveTo>
                  <a:pt x="10793" y="18978"/>
                </a:moveTo>
                <a:cubicBezTo>
                  <a:pt x="6281" y="18978"/>
                  <a:pt x="2621" y="15315"/>
                  <a:pt x="2621" y="10800"/>
                </a:cubicBezTo>
                <a:cubicBezTo>
                  <a:pt x="2621" y="6272"/>
                  <a:pt x="6281" y="2609"/>
                  <a:pt x="10793" y="2609"/>
                </a:cubicBezTo>
                <a:cubicBezTo>
                  <a:pt x="15319" y="2609"/>
                  <a:pt x="18979" y="6272"/>
                  <a:pt x="18979" y="10800"/>
                </a:cubicBezTo>
                <a:cubicBezTo>
                  <a:pt x="18979" y="15315"/>
                  <a:pt x="15319" y="18978"/>
                  <a:pt x="10793" y="18978"/>
                </a:cubicBezTo>
              </a:path>
            </a:pathLst>
          </a:custGeom>
          <a:solidFill>
            <a:srgbClr val="2683C6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5" name="Google Shape;215;g5950a750a5_0_40"/>
          <p:cNvSpPr/>
          <p:nvPr/>
        </p:nvSpPr>
        <p:spPr>
          <a:xfrm>
            <a:off x="1505150" y="3237063"/>
            <a:ext cx="1619400" cy="145800"/>
          </a:xfrm>
          <a:prstGeom prst="rect">
            <a:avLst/>
          </a:prstGeom>
          <a:solidFill>
            <a:srgbClr val="2683C6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6" name="Google Shape;216;g5950a750a5_0_40"/>
          <p:cNvSpPr/>
          <p:nvPr/>
        </p:nvSpPr>
        <p:spPr>
          <a:xfrm>
            <a:off x="3330206" y="2172648"/>
            <a:ext cx="1206630" cy="12078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93" y="0"/>
                </a:moveTo>
                <a:cubicBezTo>
                  <a:pt x="4836" y="0"/>
                  <a:pt x="0" y="4836"/>
                  <a:pt x="0" y="10807"/>
                </a:cubicBezTo>
                <a:cubicBezTo>
                  <a:pt x="0" y="16764"/>
                  <a:pt x="4836" y="21600"/>
                  <a:pt x="10793" y="21600"/>
                </a:cubicBezTo>
                <a:cubicBezTo>
                  <a:pt x="16764" y="21600"/>
                  <a:pt x="21600" y="16764"/>
                  <a:pt x="21600" y="10807"/>
                </a:cubicBezTo>
                <a:cubicBezTo>
                  <a:pt x="21600" y="4836"/>
                  <a:pt x="16764" y="0"/>
                  <a:pt x="10793" y="0"/>
                </a:cubicBezTo>
                <a:moveTo>
                  <a:pt x="10793" y="18979"/>
                </a:moveTo>
                <a:cubicBezTo>
                  <a:pt x="6281" y="18979"/>
                  <a:pt x="2621" y="15319"/>
                  <a:pt x="2621" y="10807"/>
                </a:cubicBezTo>
                <a:cubicBezTo>
                  <a:pt x="2621" y="6281"/>
                  <a:pt x="6281" y="2621"/>
                  <a:pt x="10793" y="2621"/>
                </a:cubicBezTo>
                <a:cubicBezTo>
                  <a:pt x="15319" y="2621"/>
                  <a:pt x="18979" y="6281"/>
                  <a:pt x="18979" y="10807"/>
                </a:cubicBezTo>
                <a:cubicBezTo>
                  <a:pt x="18979" y="15319"/>
                  <a:pt x="15319" y="18979"/>
                  <a:pt x="10793" y="18979"/>
                </a:cubicBezTo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7" name="Google Shape;217;g5950a750a5_0_40"/>
          <p:cNvSpPr/>
          <p:nvPr/>
        </p:nvSpPr>
        <p:spPr>
          <a:xfrm>
            <a:off x="6574757" y="2172648"/>
            <a:ext cx="1206630" cy="12078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cubicBezTo>
                  <a:pt x="4839" y="0"/>
                  <a:pt x="0" y="4836"/>
                  <a:pt x="0" y="10807"/>
                </a:cubicBezTo>
                <a:cubicBezTo>
                  <a:pt x="0" y="16764"/>
                  <a:pt x="4839" y="21600"/>
                  <a:pt x="10800" y="21600"/>
                </a:cubicBezTo>
                <a:cubicBezTo>
                  <a:pt x="16761" y="21600"/>
                  <a:pt x="21600" y="16764"/>
                  <a:pt x="21600" y="10807"/>
                </a:cubicBezTo>
                <a:cubicBezTo>
                  <a:pt x="21600" y="4836"/>
                  <a:pt x="16761" y="0"/>
                  <a:pt x="10800" y="0"/>
                </a:cubicBezTo>
                <a:moveTo>
                  <a:pt x="10800" y="18979"/>
                </a:moveTo>
                <a:cubicBezTo>
                  <a:pt x="6285" y="18979"/>
                  <a:pt x="2609" y="15319"/>
                  <a:pt x="2609" y="10807"/>
                </a:cubicBezTo>
                <a:cubicBezTo>
                  <a:pt x="2609" y="6281"/>
                  <a:pt x="6285" y="2621"/>
                  <a:pt x="10800" y="2621"/>
                </a:cubicBezTo>
                <a:cubicBezTo>
                  <a:pt x="15315" y="2621"/>
                  <a:pt x="18978" y="6281"/>
                  <a:pt x="18978" y="10807"/>
                </a:cubicBezTo>
                <a:cubicBezTo>
                  <a:pt x="18978" y="15319"/>
                  <a:pt x="15315" y="18979"/>
                  <a:pt x="10800" y="18979"/>
                </a:cubicBezTo>
              </a:path>
            </a:pathLst>
          </a:custGeom>
          <a:solidFill>
            <a:srgbClr val="00799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8" name="Google Shape;218;g5950a750a5_0_40"/>
          <p:cNvSpPr txBox="1"/>
          <p:nvPr/>
        </p:nvSpPr>
        <p:spPr>
          <a:xfrm>
            <a:off x="1048250" y="3937263"/>
            <a:ext cx="74316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9" name="Google Shape;219;g5950a750a5_0_40"/>
          <p:cNvSpPr/>
          <p:nvPr/>
        </p:nvSpPr>
        <p:spPr>
          <a:xfrm rot="-5400000">
            <a:off x="8010632" y="3255864"/>
            <a:ext cx="143748" cy="1047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63" y="21600"/>
                </a:moveTo>
                <a:lnTo>
                  <a:pt x="21600" y="0"/>
                </a:lnTo>
                <a:lnTo>
                  <a:pt x="0" y="0"/>
                </a:lnTo>
                <a:lnTo>
                  <a:pt x="10763" y="21600"/>
                </a:lnTo>
                <a:close/>
              </a:path>
            </a:pathLst>
          </a:custGeom>
          <a:solidFill>
            <a:srgbClr val="00799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0" name="Google Shape;220;g5950a750a5_0_40"/>
          <p:cNvSpPr/>
          <p:nvPr/>
        </p:nvSpPr>
        <p:spPr>
          <a:xfrm>
            <a:off x="3124575" y="3237063"/>
            <a:ext cx="1619400" cy="1458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1" name="Google Shape;221;g5950a750a5_0_40"/>
          <p:cNvSpPr/>
          <p:nvPr/>
        </p:nvSpPr>
        <p:spPr>
          <a:xfrm>
            <a:off x="4746088" y="3237063"/>
            <a:ext cx="1619400" cy="1458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2" name="Google Shape;222;g5950a750a5_0_40"/>
          <p:cNvSpPr/>
          <p:nvPr/>
        </p:nvSpPr>
        <p:spPr>
          <a:xfrm>
            <a:off x="6367613" y="3237063"/>
            <a:ext cx="1619400" cy="145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3" name="Google Shape;223;g5950a750a5_0_40"/>
          <p:cNvSpPr txBox="1"/>
          <p:nvPr/>
        </p:nvSpPr>
        <p:spPr>
          <a:xfrm>
            <a:off x="1682988" y="3431800"/>
            <a:ext cx="14442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rgbClr val="3C78D8"/>
                </a:solidFill>
                <a:latin typeface="Arial"/>
                <a:ea typeface="Arial"/>
                <a:cs typeface="Arial"/>
                <a:sym typeface="Arial"/>
              </a:rPr>
              <a:t>julho</a:t>
            </a:r>
            <a:endParaRPr sz="1400" b="1" i="0" u="none" strike="noStrike" cap="none">
              <a:solidFill>
                <a:srgbClr val="3C7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5950a750a5_0_40"/>
          <p:cNvSpPr txBox="1"/>
          <p:nvPr/>
        </p:nvSpPr>
        <p:spPr>
          <a:xfrm>
            <a:off x="3473925" y="3449938"/>
            <a:ext cx="9969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b="1">
                <a:solidFill>
                  <a:srgbClr val="6AA84F"/>
                </a:solidFill>
              </a:rPr>
              <a:t>05/ago</a:t>
            </a:r>
            <a:r>
              <a:rPr lang="it" sz="1400" b="1" i="0" u="none" strike="noStrike" cap="non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it" b="1">
                <a:solidFill>
                  <a:srgbClr val="6AA84F"/>
                </a:solidFill>
              </a:rPr>
              <a:t>27/set</a:t>
            </a:r>
            <a:endParaRPr sz="1400" b="1" i="0" u="none" strike="noStrike" cap="non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5950a750a5_0_40"/>
          <p:cNvSpPr txBox="1"/>
          <p:nvPr/>
        </p:nvSpPr>
        <p:spPr>
          <a:xfrm>
            <a:off x="4866724" y="3449925"/>
            <a:ext cx="14442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rgbClr val="E69138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it" b="1">
                <a:solidFill>
                  <a:srgbClr val="E69138"/>
                </a:solidFill>
              </a:rPr>
              <a:t>6</a:t>
            </a:r>
            <a:r>
              <a:rPr lang="it" sz="1400" b="1" i="0" u="none" strike="noStrike" cap="none">
                <a:solidFill>
                  <a:srgbClr val="E69138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it" b="1">
                <a:solidFill>
                  <a:srgbClr val="E69138"/>
                </a:solidFill>
              </a:rPr>
              <a:t>ago</a:t>
            </a:r>
            <a:r>
              <a:rPr lang="it" sz="1400" b="1" i="0" u="none" strike="noStrike" cap="none">
                <a:solidFill>
                  <a:srgbClr val="E69138"/>
                </a:solidFill>
                <a:latin typeface="Arial"/>
                <a:ea typeface="Arial"/>
                <a:cs typeface="Arial"/>
                <a:sym typeface="Arial"/>
              </a:rPr>
              <a:t> a 2/</a:t>
            </a:r>
            <a:r>
              <a:rPr lang="it" b="1">
                <a:solidFill>
                  <a:srgbClr val="E69138"/>
                </a:solidFill>
              </a:rPr>
              <a:t>dez</a:t>
            </a:r>
            <a:endParaRPr sz="1400" b="1" i="0" u="none" strike="noStrike" cap="none">
              <a:solidFill>
                <a:srgbClr val="E691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5950a750a5_0_40"/>
          <p:cNvSpPr txBox="1"/>
          <p:nvPr/>
        </p:nvSpPr>
        <p:spPr>
          <a:xfrm>
            <a:off x="6446575" y="3449938"/>
            <a:ext cx="1540200" cy="12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rgbClr val="2683C6"/>
                </a:solidFill>
                <a:latin typeface="Arial"/>
                <a:ea typeface="Arial"/>
                <a:cs typeface="Arial"/>
                <a:sym typeface="Arial"/>
              </a:rPr>
              <a:t>Foco na recuperação de alunos para evitar retenção</a:t>
            </a:r>
            <a:endParaRPr sz="1400" b="1" i="0" u="none" strike="noStrike" cap="none">
              <a:solidFill>
                <a:srgbClr val="2683C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g5950a750a5_0_40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2713" y="2525750"/>
            <a:ext cx="501600" cy="5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5950a750a5_0_4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50975" y="247175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5950a750a5_0_40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3877" y="247175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5950a750a5_0_40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0286" y="2448202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5950a750a5_0_40"/>
          <p:cNvSpPr/>
          <p:nvPr/>
        </p:nvSpPr>
        <p:spPr>
          <a:xfrm>
            <a:off x="6406975" y="1301808"/>
            <a:ext cx="1619400" cy="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" sz="1200" b="1" i="0" u="none" strike="noStrike" cap="none">
                <a:solidFill>
                  <a:srgbClr val="2683C6"/>
                </a:solidFill>
                <a:latin typeface="Verdana"/>
                <a:ea typeface="Verdana"/>
                <a:cs typeface="Verdana"/>
                <a:sym typeface="Verdana"/>
              </a:rPr>
              <a:t>2 últimas semanas do ano letivo após Saresp</a:t>
            </a:r>
            <a:endParaRPr sz="1200" b="1" i="0" u="none" strike="noStrike" cap="none">
              <a:solidFill>
                <a:srgbClr val="6AA84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607</Words>
  <Application>Microsoft Office PowerPoint</Application>
  <PresentationFormat>Apresentação na tela (16:9)</PresentationFormat>
  <Paragraphs>137</Paragraphs>
  <Slides>16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Arial</vt:lpstr>
      <vt:lpstr>Calibri</vt:lpstr>
      <vt:lpstr>Gill Sans</vt:lpstr>
      <vt:lpstr>Helvetica Neue</vt:lpstr>
      <vt:lpstr>Roboto</vt:lpstr>
      <vt:lpstr>Verdana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Cecilia</dc:creator>
  <cp:lastModifiedBy>Luciana Souto Mofatto</cp:lastModifiedBy>
  <cp:revision>3</cp:revision>
  <dcterms:modified xsi:type="dcterms:W3CDTF">2019-06-13T20:23:50Z</dcterms:modified>
</cp:coreProperties>
</file>