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56" r:id="rId2"/>
    <p:sldId id="401" r:id="rId3"/>
    <p:sldId id="420" r:id="rId4"/>
    <p:sldId id="421" r:id="rId5"/>
    <p:sldId id="422" r:id="rId6"/>
    <p:sldId id="423" r:id="rId7"/>
    <p:sldId id="424" r:id="rId8"/>
    <p:sldId id="425" r:id="rId9"/>
    <p:sldId id="426" r:id="rId10"/>
    <p:sldId id="411" r:id="rId11"/>
    <p:sldId id="412" r:id="rId12"/>
    <p:sldId id="413" r:id="rId13"/>
    <p:sldId id="414" r:id="rId14"/>
    <p:sldId id="415" r:id="rId15"/>
    <p:sldId id="416" r:id="rId16"/>
    <p:sldId id="406" r:id="rId17"/>
    <p:sldId id="407" r:id="rId18"/>
    <p:sldId id="433" r:id="rId19"/>
    <p:sldId id="475" r:id="rId20"/>
    <p:sldId id="476" r:id="rId21"/>
    <p:sldId id="434" r:id="rId22"/>
    <p:sldId id="474" r:id="rId23"/>
    <p:sldId id="436" r:id="rId24"/>
    <p:sldId id="435" r:id="rId25"/>
    <p:sldId id="437" r:id="rId26"/>
    <p:sldId id="438" r:id="rId27"/>
    <p:sldId id="439" r:id="rId28"/>
    <p:sldId id="440" r:id="rId29"/>
    <p:sldId id="441" r:id="rId30"/>
    <p:sldId id="481" r:id="rId31"/>
    <p:sldId id="482" r:id="rId32"/>
    <p:sldId id="483" r:id="rId33"/>
    <p:sldId id="443" r:id="rId34"/>
    <p:sldId id="442" r:id="rId35"/>
    <p:sldId id="444" r:id="rId36"/>
    <p:sldId id="445" r:id="rId37"/>
    <p:sldId id="446" r:id="rId38"/>
    <p:sldId id="447" r:id="rId39"/>
    <p:sldId id="448" r:id="rId40"/>
    <p:sldId id="449" r:id="rId41"/>
    <p:sldId id="450" r:id="rId42"/>
    <p:sldId id="451" r:id="rId43"/>
    <p:sldId id="452" r:id="rId44"/>
    <p:sldId id="453" r:id="rId45"/>
    <p:sldId id="454" r:id="rId46"/>
    <p:sldId id="455" r:id="rId47"/>
    <p:sldId id="456" r:id="rId48"/>
    <p:sldId id="484" r:id="rId49"/>
    <p:sldId id="457" r:id="rId50"/>
    <p:sldId id="458" r:id="rId51"/>
    <p:sldId id="459" r:id="rId52"/>
    <p:sldId id="460" r:id="rId53"/>
    <p:sldId id="461" r:id="rId54"/>
    <p:sldId id="477" r:id="rId55"/>
    <p:sldId id="462" r:id="rId56"/>
    <p:sldId id="463" r:id="rId57"/>
    <p:sldId id="464" r:id="rId58"/>
    <p:sldId id="465" r:id="rId59"/>
    <p:sldId id="466" r:id="rId60"/>
    <p:sldId id="467" r:id="rId61"/>
    <p:sldId id="468" r:id="rId62"/>
    <p:sldId id="469" r:id="rId63"/>
    <p:sldId id="470" r:id="rId64"/>
    <p:sldId id="471" r:id="rId65"/>
    <p:sldId id="479" r:id="rId66"/>
    <p:sldId id="472" r:id="rId67"/>
    <p:sldId id="478" r:id="rId68"/>
    <p:sldId id="480" r:id="rId69"/>
    <p:sldId id="473" r:id="rId70"/>
  </p:sldIdLst>
  <p:sldSz cx="9144000" cy="6858000" type="screen4x3"/>
  <p:notesSz cx="6858000"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CBB7408A-FA28-4DD6-B1D7-3C94FEA0D718}">
          <p14:sldIdLst>
            <p14:sldId id="256"/>
            <p14:sldId id="401"/>
            <p14:sldId id="420"/>
            <p14:sldId id="421"/>
            <p14:sldId id="422"/>
            <p14:sldId id="423"/>
            <p14:sldId id="424"/>
            <p14:sldId id="425"/>
            <p14:sldId id="426"/>
            <p14:sldId id="411"/>
            <p14:sldId id="412"/>
            <p14:sldId id="413"/>
            <p14:sldId id="414"/>
            <p14:sldId id="415"/>
            <p14:sldId id="416"/>
            <p14:sldId id="406"/>
            <p14:sldId id="407"/>
            <p14:sldId id="433"/>
            <p14:sldId id="475"/>
            <p14:sldId id="476"/>
            <p14:sldId id="434"/>
            <p14:sldId id="474"/>
            <p14:sldId id="436"/>
            <p14:sldId id="435"/>
            <p14:sldId id="437"/>
            <p14:sldId id="438"/>
            <p14:sldId id="439"/>
            <p14:sldId id="440"/>
            <p14:sldId id="441"/>
            <p14:sldId id="481"/>
            <p14:sldId id="482"/>
            <p14:sldId id="483"/>
            <p14:sldId id="443"/>
            <p14:sldId id="442"/>
            <p14:sldId id="444"/>
            <p14:sldId id="445"/>
            <p14:sldId id="446"/>
            <p14:sldId id="447"/>
            <p14:sldId id="448"/>
            <p14:sldId id="449"/>
            <p14:sldId id="450"/>
            <p14:sldId id="451"/>
            <p14:sldId id="452"/>
            <p14:sldId id="453"/>
            <p14:sldId id="454"/>
            <p14:sldId id="455"/>
            <p14:sldId id="456"/>
            <p14:sldId id="484"/>
            <p14:sldId id="457"/>
            <p14:sldId id="458"/>
            <p14:sldId id="459"/>
            <p14:sldId id="460"/>
            <p14:sldId id="461"/>
            <p14:sldId id="477"/>
            <p14:sldId id="462"/>
            <p14:sldId id="463"/>
            <p14:sldId id="464"/>
            <p14:sldId id="465"/>
            <p14:sldId id="466"/>
            <p14:sldId id="467"/>
            <p14:sldId id="468"/>
            <p14:sldId id="469"/>
            <p14:sldId id="470"/>
            <p14:sldId id="471"/>
            <p14:sldId id="479"/>
            <p14:sldId id="472"/>
            <p14:sldId id="478"/>
            <p14:sldId id="480"/>
            <p14:sldId id="4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82" userDrawn="1">
          <p15:clr>
            <a:srgbClr val="A4A3A4"/>
          </p15:clr>
        </p15:guide>
        <p15:guide id="2" pos="2202" userDrawn="1">
          <p15:clr>
            <a:srgbClr val="A4A3A4"/>
          </p15:clr>
        </p15:guide>
        <p15:guide id="3" orient="horz" pos="3127" userDrawn="1">
          <p15:clr>
            <a:srgbClr val="A4A3A4"/>
          </p15:clr>
        </p15:guide>
        <p15:guide id="4"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ristina Da Encarnacao" initials="MCDE" lastIdx="1" clrIdx="0">
    <p:extLst>
      <p:ext uri="{19B8F6BF-5375-455C-9EA6-DF929625EA0E}">
        <p15:presenceInfo xmlns:p15="http://schemas.microsoft.com/office/powerpoint/2012/main" userId="S-1-5-21-848449266-517959707-14044502-1039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3" autoAdjust="0"/>
    <p:restoredTop sz="94570" autoAdjust="0"/>
  </p:normalViewPr>
  <p:slideViewPr>
    <p:cSldViewPr>
      <p:cViewPr varScale="1">
        <p:scale>
          <a:sx n="85" d="100"/>
          <a:sy n="85" d="100"/>
        </p:scale>
        <p:origin x="15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85"/>
    </p:cViewPr>
  </p:sorterViewPr>
  <p:notesViewPr>
    <p:cSldViewPr>
      <p:cViewPr varScale="1">
        <p:scale>
          <a:sx n="69" d="100"/>
          <a:sy n="69" d="100"/>
        </p:scale>
        <p:origin x="-3270" y="-108"/>
      </p:cViewPr>
      <p:guideLst>
        <p:guide orient="horz" pos="3182"/>
        <p:guide pos="2202"/>
        <p:guide orient="horz" pos="3127"/>
        <p:guide pos="216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2"/>
            <a:ext cx="2971092" cy="496009"/>
          </a:xfrm>
          <a:prstGeom prst="rect">
            <a:avLst/>
          </a:prstGeom>
        </p:spPr>
        <p:txBody>
          <a:bodyPr vert="horz" lIns="93452" tIns="46726" rIns="93452" bIns="46726" rtlCol="0"/>
          <a:lstStyle>
            <a:lvl1pPr algn="l">
              <a:defRPr sz="1200"/>
            </a:lvl1pPr>
          </a:lstStyle>
          <a:p>
            <a:endParaRPr lang="pt-BR" dirty="0"/>
          </a:p>
        </p:txBody>
      </p:sp>
      <p:sp>
        <p:nvSpPr>
          <p:cNvPr id="3" name="Espaço Reservado para Data 2"/>
          <p:cNvSpPr>
            <a:spLocks noGrp="1"/>
          </p:cNvSpPr>
          <p:nvPr>
            <p:ph type="dt" sz="quarter" idx="1"/>
          </p:nvPr>
        </p:nvSpPr>
        <p:spPr>
          <a:xfrm>
            <a:off x="3885275" y="2"/>
            <a:ext cx="2971092" cy="496009"/>
          </a:xfrm>
          <a:prstGeom prst="rect">
            <a:avLst/>
          </a:prstGeom>
        </p:spPr>
        <p:txBody>
          <a:bodyPr vert="horz" lIns="93452" tIns="46726" rIns="93452" bIns="46726" rtlCol="0"/>
          <a:lstStyle>
            <a:lvl1pPr algn="r">
              <a:defRPr sz="1200"/>
            </a:lvl1pPr>
          </a:lstStyle>
          <a:p>
            <a:fld id="{F3CBD159-5B37-4589-B93B-39B882DCED69}" type="datetimeFigureOut">
              <a:rPr lang="pt-BR" smtClean="0"/>
              <a:pPr/>
              <a:t>23/05/2019</a:t>
            </a:fld>
            <a:endParaRPr lang="pt-BR" dirty="0"/>
          </a:p>
        </p:txBody>
      </p:sp>
      <p:sp>
        <p:nvSpPr>
          <p:cNvPr id="4" name="Espaço Reservado para Rodapé 3"/>
          <p:cNvSpPr>
            <a:spLocks noGrp="1"/>
          </p:cNvSpPr>
          <p:nvPr>
            <p:ph type="ftr" sz="quarter" idx="2"/>
          </p:nvPr>
        </p:nvSpPr>
        <p:spPr>
          <a:xfrm>
            <a:off x="0" y="9429015"/>
            <a:ext cx="2971092" cy="496009"/>
          </a:xfrm>
          <a:prstGeom prst="rect">
            <a:avLst/>
          </a:prstGeom>
        </p:spPr>
        <p:txBody>
          <a:bodyPr vert="horz" lIns="93452" tIns="46726" rIns="93452" bIns="46726"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5275" y="9429015"/>
            <a:ext cx="2971092" cy="496009"/>
          </a:xfrm>
          <a:prstGeom prst="rect">
            <a:avLst/>
          </a:prstGeom>
        </p:spPr>
        <p:txBody>
          <a:bodyPr vert="horz" lIns="93452" tIns="46726" rIns="93452" bIns="46726" rtlCol="0" anchor="b"/>
          <a:lstStyle>
            <a:lvl1pPr algn="r">
              <a:defRPr sz="1200"/>
            </a:lvl1pPr>
          </a:lstStyle>
          <a:p>
            <a:fld id="{63B6EFFE-D1A2-400A-9ADF-BC5418DF3872}" type="slidenum">
              <a:rPr lang="pt-BR" smtClean="0"/>
              <a:pPr/>
              <a:t>‹nº›</a:t>
            </a:fld>
            <a:endParaRPr lang="pt-B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71800" cy="496331"/>
          </a:xfrm>
          <a:prstGeom prst="rect">
            <a:avLst/>
          </a:prstGeom>
        </p:spPr>
        <p:txBody>
          <a:bodyPr vert="horz" lIns="91760" tIns="45880" rIns="91760" bIns="45880" rtlCol="0"/>
          <a:lstStyle>
            <a:lvl1pPr algn="l">
              <a:defRPr sz="1200"/>
            </a:lvl1pPr>
          </a:lstStyle>
          <a:p>
            <a:endParaRPr lang="pt-BR" dirty="0"/>
          </a:p>
        </p:txBody>
      </p:sp>
      <p:sp>
        <p:nvSpPr>
          <p:cNvPr id="3" name="Espaço Reservado para Data 2"/>
          <p:cNvSpPr>
            <a:spLocks noGrp="1"/>
          </p:cNvSpPr>
          <p:nvPr>
            <p:ph type="dt" idx="1"/>
          </p:nvPr>
        </p:nvSpPr>
        <p:spPr>
          <a:xfrm>
            <a:off x="3884614" y="1"/>
            <a:ext cx="2971800" cy="496331"/>
          </a:xfrm>
          <a:prstGeom prst="rect">
            <a:avLst/>
          </a:prstGeom>
        </p:spPr>
        <p:txBody>
          <a:bodyPr vert="horz" lIns="91760" tIns="45880" rIns="91760" bIns="45880" rtlCol="0"/>
          <a:lstStyle>
            <a:lvl1pPr algn="r">
              <a:defRPr sz="1200"/>
            </a:lvl1pPr>
          </a:lstStyle>
          <a:p>
            <a:fld id="{098F137B-7CB3-4353-A26B-1EEDFCB512DD}" type="datetimeFigureOut">
              <a:rPr lang="pt-BR" smtClean="0"/>
              <a:pPr/>
              <a:t>23/05/2019</a:t>
            </a:fld>
            <a:endParaRPr lang="pt-BR" dirty="0"/>
          </a:p>
        </p:txBody>
      </p:sp>
      <p:sp>
        <p:nvSpPr>
          <p:cNvPr id="4" name="Espaço Reservado para Imagem de Slide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760" tIns="45880" rIns="91760" bIns="45880" rtlCol="0" anchor="ctr"/>
          <a:lstStyle/>
          <a:p>
            <a:endParaRPr lang="pt-BR" dirty="0"/>
          </a:p>
        </p:txBody>
      </p:sp>
      <p:sp>
        <p:nvSpPr>
          <p:cNvPr id="5" name="Espaço Reservado para Anotações 4"/>
          <p:cNvSpPr>
            <a:spLocks noGrp="1"/>
          </p:cNvSpPr>
          <p:nvPr>
            <p:ph type="body" sz="quarter" idx="3"/>
          </p:nvPr>
        </p:nvSpPr>
        <p:spPr>
          <a:xfrm>
            <a:off x="685800" y="4715153"/>
            <a:ext cx="5486400" cy="4466988"/>
          </a:xfrm>
          <a:prstGeom prst="rect">
            <a:avLst/>
          </a:prstGeom>
        </p:spPr>
        <p:txBody>
          <a:bodyPr vert="horz" lIns="91760" tIns="45880" rIns="91760" bIns="4588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4"/>
            <a:ext cx="2971800" cy="496331"/>
          </a:xfrm>
          <a:prstGeom prst="rect">
            <a:avLst/>
          </a:prstGeom>
        </p:spPr>
        <p:txBody>
          <a:bodyPr vert="horz" lIns="91760" tIns="45880" rIns="91760" bIns="4588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4" y="9428584"/>
            <a:ext cx="2971800" cy="496331"/>
          </a:xfrm>
          <a:prstGeom prst="rect">
            <a:avLst/>
          </a:prstGeom>
        </p:spPr>
        <p:txBody>
          <a:bodyPr vert="horz" lIns="91760" tIns="45880" rIns="91760" bIns="45880" rtlCol="0" anchor="b"/>
          <a:lstStyle>
            <a:lvl1pPr algn="r">
              <a:defRPr sz="1200"/>
            </a:lvl1pPr>
          </a:lstStyle>
          <a:p>
            <a:fld id="{9C9B69E5-AB11-4FD5-8710-F1A6585336C8}" type="slidenum">
              <a:rPr lang="pt-BR" smtClean="0"/>
              <a:pPr/>
              <a:t>‹nº›</a:t>
            </a:fld>
            <a:endParaRPr lang="pt-BR" dirty="0"/>
          </a:p>
        </p:txBody>
      </p:sp>
    </p:spTree>
    <p:extLst>
      <p:ext uri="{BB962C8B-B14F-4D97-AF65-F5344CB8AC3E}">
        <p14:creationId xmlns:p14="http://schemas.microsoft.com/office/powerpoint/2010/main" val="3077912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55ED098-35E9-4273-B822-CFD9FEBFB1A4}" type="datetime1">
              <a:rPr lang="pt-BR" smtClean="0"/>
              <a:pPr/>
              <a:t>23/05/2019</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2B95E4D-EFC9-426C-829D-93FA59F6DD19}" type="datetime1">
              <a:rPr lang="pt-BR" smtClean="0"/>
              <a:pPr/>
              <a:t>23/05/2019</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F73CDDF-41E7-49B6-882F-0B818AA10477}" type="datetime1">
              <a:rPr lang="pt-BR" smtClean="0"/>
              <a:pPr/>
              <a:t>23/05/2019</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4D324CC-F18F-4658-93DE-C821C8D42333}" type="datetime1">
              <a:rPr lang="pt-BR" smtClean="0"/>
              <a:pPr/>
              <a:t>23/05/2019</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58CFC3A-B278-4236-9C62-FC84FAA126C4}" type="datetime1">
              <a:rPr lang="pt-BR" smtClean="0"/>
              <a:pPr/>
              <a:t>23/05/2019</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3B1AC90-6A3A-442A-A6AE-DFC46D4539AA}" type="datetime1">
              <a:rPr lang="pt-BR" smtClean="0"/>
              <a:pPr/>
              <a:t>23/05/2019</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BC8C9A7-7C1A-4801-81A9-C82CA48E99BD}" type="datetime1">
              <a:rPr lang="pt-BR" smtClean="0"/>
              <a:pPr/>
              <a:t>23/05/2019</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859FE03C-E1C7-4090-84B6-D24AA4B8ED15}" type="datetime1">
              <a:rPr lang="pt-BR" smtClean="0"/>
              <a:pPr/>
              <a:t>23/05/2019</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E40F93C-AF6C-4110-B8AE-A5B90FE9688C}" type="datetime1">
              <a:rPr lang="pt-BR" smtClean="0"/>
              <a:pPr/>
              <a:t>23/05/2019</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5ED07B3-5693-4147-86E6-E9315B4F2636}" type="datetime1">
              <a:rPr lang="pt-BR" smtClean="0"/>
              <a:pPr/>
              <a:t>23/05/2019</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47C7E8DE-AE4A-473B-9643-3F3D4BA76C98}" type="datetime1">
              <a:rPr lang="pt-BR" smtClean="0"/>
              <a:pPr/>
              <a:t>23/05/2019</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55408C3-FD4B-4267-BC28-CB2142363555}" type="slidenum">
              <a:rPr lang="pt-BR" smtClean="0"/>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79527-68EC-4B09-B6B7-91329E16F92E}" type="datetime1">
              <a:rPr lang="pt-BR" smtClean="0"/>
              <a:pPr/>
              <a:t>23/05/2019</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408C3-FD4B-4267-BC28-CB2142363555}"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document/d/1jX5ZiaoBXQ_xE9xVuXzlNbpwvTFirNb9bcs6LIcWYhs/edit?usp=sharin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docs.google.com/document/d/1jj3LJzl2Neh26f3kcBwJElGsApifVK6HIeQruQ_7wwc/edit?usp=sharin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docs.google.com/document/d/15mGm6NNCAhe9bDozdLglQ_PnZb_mcwmRanyRGYPzJ_o/edit?usp=sharin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deoscncs@educa&#231;&#227;o.sp.gov.b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File:SMirC-thumbsup.sv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tribunadoceara.uol.com.br/noticias/tag/merenda-escolar/"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8" Type="http://schemas.openxmlformats.org/officeDocument/2006/relationships/hyperlink" Target="https://drive.google.com/file/d/1W_IGOwmtkWEg-pZ9qWqC449i3gJstN9n/view?usp=sharing" TargetMode="External"/><Relationship Id="rId3" Type="http://schemas.openxmlformats.org/officeDocument/2006/relationships/hyperlink" Target="https://drive.google.com/open?id=1P-zePe_PxbHlaVfVJLr9Tq6RUa7LajLK" TargetMode="External"/><Relationship Id="rId7" Type="http://schemas.openxmlformats.org/officeDocument/2006/relationships/hyperlink" Target="https://drive.google.com/file/d/1BAD8CCcFpd4gVeovTIXVe7xah2_EnS-J/view?usp=sharing" TargetMode="External"/><Relationship Id="rId2" Type="http://schemas.openxmlformats.org/officeDocument/2006/relationships/hyperlink" Target="https://drive.google.com/file/d/1d-6Y8iTLrHRRM9ubEI-i6AOtRhRQbBvh/view?usp=sharing" TargetMode="External"/><Relationship Id="rId1" Type="http://schemas.openxmlformats.org/officeDocument/2006/relationships/slideLayout" Target="../slideLayouts/slideLayout7.xml"/><Relationship Id="rId6" Type="http://schemas.openxmlformats.org/officeDocument/2006/relationships/hyperlink" Target="https://drive.google.com/file/d/1NJ6PIxi0Ttpa7AZU7sawTJmhbh7HTecA/view?usp=sharing" TargetMode="External"/><Relationship Id="rId5" Type="http://schemas.openxmlformats.org/officeDocument/2006/relationships/hyperlink" Target="https://drive.google.com/file/d/1ZXOK3hYrnUgBL2eLJmbzi7Z7qqUfgXCM/view?usp=sharing" TargetMode="External"/><Relationship Id="rId4" Type="http://schemas.openxmlformats.org/officeDocument/2006/relationships/hyperlink" Target="https://drive.google.com/file/d/1FI8DHA5cieEttmLDgiOidGUq8lHp6QFI/view?usp=sharing"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hyperlink" Target="mailto:deoscnom@educa&#231;&#227;o.sp.gov.br"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hyperlink" Target="https://en.wikipedia.org/wiki/File:SMirC-thumbsup.sv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03548" y="169803"/>
            <a:ext cx="8136904" cy="720079"/>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pt-BR" dirty="0"/>
              <a:t>Diretoria de Ensino  - Região Osasco </a:t>
            </a:r>
          </a:p>
        </p:txBody>
      </p:sp>
      <p:sp>
        <p:nvSpPr>
          <p:cNvPr id="3" name="Subtítulo 2"/>
          <p:cNvSpPr>
            <a:spLocks noGrp="1"/>
          </p:cNvSpPr>
          <p:nvPr>
            <p:ph type="subTitle" idx="1"/>
          </p:nvPr>
        </p:nvSpPr>
        <p:spPr>
          <a:xfrm>
            <a:off x="683568" y="1628800"/>
            <a:ext cx="7992888" cy="460851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endParaRPr lang="pt-BR" dirty="0"/>
          </a:p>
          <a:p>
            <a:r>
              <a:rPr lang="pt-BR" dirty="0">
                <a:solidFill>
                  <a:schemeClr val="tx1"/>
                </a:solidFill>
              </a:rPr>
              <a:t>Reunião com Diretores de Escola</a:t>
            </a:r>
          </a:p>
          <a:p>
            <a:r>
              <a:rPr lang="pt-BR" dirty="0">
                <a:solidFill>
                  <a:schemeClr val="tx1"/>
                </a:solidFill>
              </a:rPr>
              <a:t>Tema: Infraestrutura, Administração e Finanças</a:t>
            </a:r>
            <a:endParaRPr lang="pt-BR" b="1" dirty="0">
              <a:solidFill>
                <a:srgbClr val="FF0000"/>
              </a:solidFill>
            </a:endParaRPr>
          </a:p>
          <a:p>
            <a:r>
              <a:rPr lang="pt-BR" dirty="0">
                <a:solidFill>
                  <a:schemeClr val="tx1"/>
                </a:solidFill>
              </a:rPr>
              <a:t>Data: 09-05-2019</a:t>
            </a:r>
          </a:p>
          <a:p>
            <a:endParaRPr lang="pt-BR" dirty="0">
              <a:solidFill>
                <a:schemeClr val="tx1"/>
              </a:solidFill>
            </a:endParaRPr>
          </a:p>
          <a:p>
            <a:r>
              <a:rPr lang="pt-BR" dirty="0">
                <a:solidFill>
                  <a:schemeClr val="tx1"/>
                </a:solidFill>
              </a:rPr>
              <a:t>CAF – Centro de Administração, Finanças e Infraestrutura</a:t>
            </a:r>
          </a:p>
          <a:p>
            <a:endParaRPr lang="pt-BR" dirty="0">
              <a:solidFill>
                <a:schemeClr val="tx1"/>
              </a:solidFill>
            </a:endParaRPr>
          </a:p>
          <a:p>
            <a:r>
              <a:rPr lang="pt-BR" dirty="0">
                <a:solidFill>
                  <a:schemeClr val="tx1"/>
                </a:solidFill>
              </a:rPr>
              <a:t>NAD – Núcleo de Administração</a:t>
            </a:r>
          </a:p>
          <a:p>
            <a:r>
              <a:rPr lang="pt-BR" dirty="0">
                <a:solidFill>
                  <a:schemeClr val="tx1"/>
                </a:solidFill>
              </a:rPr>
              <a:t>NCS – Núcleo de Compras e Serviços</a:t>
            </a:r>
          </a:p>
          <a:p>
            <a:r>
              <a:rPr lang="pt-BR" dirty="0">
                <a:solidFill>
                  <a:schemeClr val="tx1"/>
                </a:solidFill>
              </a:rPr>
              <a:t>NFI – Núcleo de Finanças</a:t>
            </a:r>
          </a:p>
          <a:p>
            <a:r>
              <a:rPr lang="pt-BR" dirty="0">
                <a:solidFill>
                  <a:schemeClr val="tx1"/>
                </a:solidFill>
              </a:rPr>
              <a:t>NOM – Núcleo de Obras e Manutenção</a:t>
            </a:r>
          </a:p>
          <a:p>
            <a:r>
              <a:rPr lang="pt-BR" dirty="0">
                <a:solidFill>
                  <a:schemeClr val="tx1"/>
                </a:solidFill>
              </a:rPr>
              <a:t>        </a:t>
            </a:r>
          </a:p>
          <a:p>
            <a:endParaRPr lang="pt-BR" dirty="0">
              <a:solidFill>
                <a:schemeClr val="tx1"/>
              </a:solidFill>
            </a:endParaRPr>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355408C3-FD4B-4267-BC28-CB2142363555}" type="slidenum">
              <a:rPr lang="pt-BR" smtClean="0"/>
              <a:pPr/>
              <a:t>1</a:t>
            </a:fld>
            <a:endParaRPr lang="pt-BR" dirty="0"/>
          </a:p>
        </p:txBody>
      </p:sp>
      <p:sp>
        <p:nvSpPr>
          <p:cNvPr id="6" name="Subtítulo 2">
            <a:extLst>
              <a:ext uri="{FF2B5EF4-FFF2-40B4-BE49-F238E27FC236}">
                <a16:creationId xmlns:a16="http://schemas.microsoft.com/office/drawing/2014/main" id="{AE7ECF7F-4809-4985-916D-4D8EE7ACDBA4}"/>
              </a:ext>
            </a:extLst>
          </p:cNvPr>
          <p:cNvSpPr txBox="1">
            <a:spLocks/>
          </p:cNvSpPr>
          <p:nvPr/>
        </p:nvSpPr>
        <p:spPr>
          <a:xfrm>
            <a:off x="693912" y="1340768"/>
            <a:ext cx="7992888" cy="4896544"/>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t-BR" dirty="0"/>
          </a:p>
          <a:p>
            <a:r>
              <a:rPr lang="pt-BR" sz="5100" dirty="0">
                <a:solidFill>
                  <a:schemeClr val="tx1"/>
                </a:solidFill>
              </a:rPr>
              <a:t>Reunião de Trabalho</a:t>
            </a:r>
          </a:p>
          <a:p>
            <a:endParaRPr lang="pt-BR" dirty="0">
              <a:solidFill>
                <a:schemeClr val="tx1"/>
              </a:solidFill>
            </a:endParaRPr>
          </a:p>
          <a:p>
            <a:r>
              <a:rPr lang="pt-BR" sz="5300" dirty="0">
                <a:solidFill>
                  <a:schemeClr val="tx1"/>
                </a:solidFill>
              </a:rPr>
              <a:t>Tema: OT Gestão  Patrimônio</a:t>
            </a:r>
          </a:p>
          <a:p>
            <a:endParaRPr lang="pt-BR" b="1" dirty="0">
              <a:solidFill>
                <a:srgbClr val="FF0000"/>
              </a:solidFill>
            </a:endParaRPr>
          </a:p>
          <a:p>
            <a:r>
              <a:rPr lang="pt-BR" sz="4200" dirty="0">
                <a:solidFill>
                  <a:schemeClr val="tx1"/>
                </a:solidFill>
              </a:rPr>
              <a:t>Data: 23-05-2019</a:t>
            </a:r>
          </a:p>
          <a:p>
            <a:endParaRPr lang="pt-BR" dirty="0">
              <a:solidFill>
                <a:schemeClr val="tx1"/>
              </a:solidFill>
            </a:endParaRPr>
          </a:p>
          <a:p>
            <a:r>
              <a:rPr lang="pt-BR" sz="4400" dirty="0">
                <a:solidFill>
                  <a:schemeClr val="tx1"/>
                </a:solidFill>
              </a:rPr>
              <a:t>CAF – Centro de Administração, Finanças e Infraestrutura</a:t>
            </a:r>
          </a:p>
          <a:p>
            <a:endParaRPr lang="pt-BR" sz="4400" dirty="0">
              <a:solidFill>
                <a:schemeClr val="tx1"/>
              </a:solidFill>
            </a:endParaRPr>
          </a:p>
          <a:p>
            <a:r>
              <a:rPr lang="pt-BR" sz="4400" dirty="0">
                <a:solidFill>
                  <a:schemeClr val="tx1"/>
                </a:solidFill>
              </a:rPr>
              <a:t>NAD – Núcleo de Administração – Patrimônio – 8h30 às 11h30</a:t>
            </a:r>
          </a:p>
          <a:p>
            <a:endParaRPr lang="pt-BR" sz="4400" dirty="0">
              <a:solidFill>
                <a:schemeClr val="tx1"/>
              </a:solidFill>
            </a:endParaRPr>
          </a:p>
          <a:p>
            <a:r>
              <a:rPr lang="pt-BR" sz="4400" dirty="0">
                <a:solidFill>
                  <a:schemeClr val="tx1"/>
                </a:solidFill>
              </a:rPr>
              <a:t>Dirigente Regional de Ensino – Irene Machado </a:t>
            </a:r>
            <a:r>
              <a:rPr lang="pt-BR" sz="4400" dirty="0" err="1">
                <a:solidFill>
                  <a:schemeClr val="tx1"/>
                </a:solidFill>
              </a:rPr>
              <a:t>Pantelidakis</a:t>
            </a:r>
            <a:endParaRPr lang="pt-BR" sz="4400" dirty="0">
              <a:solidFill>
                <a:schemeClr val="tx1"/>
              </a:solidFill>
            </a:endParaRPr>
          </a:p>
          <a:p>
            <a:r>
              <a:rPr lang="pt-BR" sz="4400" dirty="0">
                <a:solidFill>
                  <a:schemeClr val="tx1"/>
                </a:solidFill>
              </a:rPr>
              <a:t>        </a:t>
            </a:r>
          </a:p>
          <a:p>
            <a:endParaRPr lang="pt-BR" dirty="0">
              <a:solidFill>
                <a:schemeClr val="tx1"/>
              </a:solidFill>
            </a:endParaRPr>
          </a:p>
          <a:p>
            <a:endParaRPr lang="pt-BR" dirty="0"/>
          </a:p>
          <a:p>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3C7163B-2E07-4F0F-9B3C-835A58403054}"/>
              </a:ext>
            </a:extLst>
          </p:cNvPr>
          <p:cNvSpPr>
            <a:spLocks noGrp="1"/>
          </p:cNvSpPr>
          <p:nvPr>
            <p:ph type="sldNum" sz="quarter" idx="12"/>
          </p:nvPr>
        </p:nvSpPr>
        <p:spPr/>
        <p:txBody>
          <a:bodyPr/>
          <a:lstStyle/>
          <a:p>
            <a:fld id="{355408C3-FD4B-4267-BC28-CB2142363555}" type="slidenum">
              <a:rPr lang="pt-BR" smtClean="0"/>
              <a:pPr/>
              <a:t>10</a:t>
            </a:fld>
            <a:endParaRPr lang="pt-BR"/>
          </a:p>
        </p:txBody>
      </p:sp>
      <p:sp>
        <p:nvSpPr>
          <p:cNvPr id="3" name="Título 1">
            <a:extLst>
              <a:ext uri="{FF2B5EF4-FFF2-40B4-BE49-F238E27FC236}">
                <a16:creationId xmlns:a16="http://schemas.microsoft.com/office/drawing/2014/main" id="{95EA8E5D-CB68-41AE-B18F-79734CC7E4B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D3CC0AC4-D046-4665-ABBD-1CC9DB96DBA8}"/>
              </a:ext>
            </a:extLst>
          </p:cNvPr>
          <p:cNvSpPr/>
          <p:nvPr/>
        </p:nvSpPr>
        <p:spPr>
          <a:xfrm>
            <a:off x="323528" y="1883096"/>
            <a:ext cx="8229600" cy="3912738"/>
          </a:xfrm>
          <a:prstGeom prst="rect">
            <a:avLst/>
          </a:prstGeom>
        </p:spPr>
        <p:txBody>
          <a:bodyPr wrap="square">
            <a:spAutoFit/>
          </a:bodyPr>
          <a:lstStyle/>
          <a:p>
            <a:pPr algn="ctr">
              <a:lnSpc>
                <a:spcPct val="107000"/>
              </a:lnSpc>
              <a:spcAft>
                <a:spcPts val="800"/>
              </a:spcAft>
            </a:pPr>
            <a:r>
              <a:rPr lang="pt-BR" sz="2800" b="1" u="sng" dirty="0">
                <a:ea typeface="Calibri" panose="020F0502020204030204" pitchFamily="34" charset="0"/>
                <a:cs typeface="Times New Roman" panose="02020603050405020304" pitchFamily="18" charset="0"/>
              </a:rPr>
              <a:t>ROTEIRO PARA ELABORAÇÃO PROCESSO DE FURTO</a:t>
            </a:r>
            <a:endParaRPr lang="pt-BR" sz="2800" u="sng" dirty="0">
              <a:ea typeface="Calibri" panose="020F0502020204030204" pitchFamily="34" charset="0"/>
              <a:cs typeface="Times New Roman" panose="02020603050405020304" pitchFamily="18" charset="0"/>
            </a:endParaRPr>
          </a:p>
          <a:p>
            <a:pPr algn="ctr">
              <a:lnSpc>
                <a:spcPct val="107000"/>
              </a:lnSpc>
              <a:spcAft>
                <a:spcPts val="800"/>
              </a:spcAft>
            </a:pPr>
            <a:r>
              <a:rPr lang="pt-BR" sz="2000" b="1" dirty="0">
                <a:ea typeface="Calibri" panose="020F0502020204030204" pitchFamily="34" charset="0"/>
                <a:cs typeface="Times New Roman" panose="02020603050405020304" pitchFamily="18" charset="0"/>
              </a:rPr>
              <a:t> </a:t>
            </a:r>
            <a:endParaRPr lang="pt-BR" sz="2000" dirty="0">
              <a:ea typeface="Calibri" panose="020F0502020204030204" pitchFamily="34" charset="0"/>
              <a:cs typeface="Times New Roman" panose="02020603050405020304" pitchFamily="18" charset="0"/>
            </a:endParaRPr>
          </a:p>
          <a:p>
            <a:pPr>
              <a:lnSpc>
                <a:spcPct val="150000"/>
              </a:lnSpc>
              <a:spcAft>
                <a:spcPts val="800"/>
              </a:spcAft>
            </a:pPr>
            <a:r>
              <a:rPr lang="pt-BR" sz="2000" b="1" dirty="0">
                <a:ea typeface="Calibri" panose="020F0502020204030204" pitchFamily="34" charset="0"/>
                <a:cs typeface="Times New Roman" panose="02020603050405020304" pitchFamily="18" charset="0"/>
              </a:rPr>
              <a:t>Legislação: LEI n° 10.319/68 e LEI n° 709/93</a:t>
            </a:r>
            <a:endParaRPr lang="pt-BR" sz="2000" dirty="0">
              <a:ea typeface="Calibri" panose="020F0502020204030204" pitchFamily="34" charset="0"/>
              <a:cs typeface="Times New Roman" panose="02020603050405020304" pitchFamily="18" charset="0"/>
            </a:endParaRPr>
          </a:p>
          <a:p>
            <a:pPr indent="449580" algn="just">
              <a:lnSpc>
                <a:spcPct val="150000"/>
              </a:lnSpc>
              <a:spcAft>
                <a:spcPts val="800"/>
              </a:spcAft>
            </a:pPr>
            <a:r>
              <a:rPr lang="pt-BR" sz="2000" dirty="0">
                <a:ea typeface="Calibri" panose="020F0502020204030204" pitchFamily="34" charset="0"/>
                <a:cs typeface="Times New Roman" panose="02020603050405020304" pitchFamily="18" charset="0"/>
              </a:rPr>
              <a:t>Se houver ocorrência de furto em qualquer momento ou constatar ausência de materiais durante a conferência física dos bens, providenciar expedição de boletim de ocorrência junto à autoridade policial e comunicar imediatamente a Diretoria de Ensino através de ofício acompanhado de cópia do respectivo boletim de ocorrência.</a:t>
            </a:r>
            <a:endParaRPr lang="pt-B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46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86E684C-4D59-457B-A4A1-6106FE91910C}"/>
              </a:ext>
            </a:extLst>
          </p:cNvPr>
          <p:cNvSpPr>
            <a:spLocks noGrp="1"/>
          </p:cNvSpPr>
          <p:nvPr>
            <p:ph type="sldNum" sz="quarter" idx="12"/>
          </p:nvPr>
        </p:nvSpPr>
        <p:spPr/>
        <p:txBody>
          <a:bodyPr/>
          <a:lstStyle/>
          <a:p>
            <a:fld id="{355408C3-FD4B-4267-BC28-CB2142363555}" type="slidenum">
              <a:rPr lang="pt-BR" smtClean="0"/>
              <a:pPr/>
              <a:t>11</a:t>
            </a:fld>
            <a:endParaRPr lang="pt-BR"/>
          </a:p>
        </p:txBody>
      </p:sp>
      <p:sp>
        <p:nvSpPr>
          <p:cNvPr id="3" name="Título 1">
            <a:extLst>
              <a:ext uri="{FF2B5EF4-FFF2-40B4-BE49-F238E27FC236}">
                <a16:creationId xmlns:a16="http://schemas.microsoft.com/office/drawing/2014/main" id="{BBCAB9CA-AB0E-4C82-B2CC-F627E4506CE0}"/>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0CBA5FFE-D400-43E1-8345-3AF69FE75D25}"/>
              </a:ext>
            </a:extLst>
          </p:cNvPr>
          <p:cNvSpPr/>
          <p:nvPr/>
        </p:nvSpPr>
        <p:spPr>
          <a:xfrm>
            <a:off x="390364" y="1556792"/>
            <a:ext cx="8363272" cy="3943131"/>
          </a:xfrm>
          <a:prstGeom prst="rect">
            <a:avLst/>
          </a:prstGeom>
        </p:spPr>
        <p:txBody>
          <a:bodyPr wrap="square">
            <a:spAutoFit/>
          </a:bodyPr>
          <a:lstStyle/>
          <a:p>
            <a:pPr algn="just">
              <a:lnSpc>
                <a:spcPct val="150000"/>
              </a:lnSpc>
              <a:spcAft>
                <a:spcPts val="800"/>
              </a:spcAft>
            </a:pPr>
            <a:r>
              <a:rPr lang="pt-BR" sz="2000" b="1" dirty="0">
                <a:ea typeface="Calibri" panose="020F0502020204030204" pitchFamily="34" charset="0"/>
                <a:cs typeface="Times New Roman" panose="02020603050405020304" pitchFamily="18" charset="0"/>
              </a:rPr>
              <a:t>ETAPA ESCOLA</a:t>
            </a:r>
            <a:endParaRPr lang="pt-BR" sz="2000" dirty="0">
              <a:ea typeface="Calibri" panose="020F0502020204030204" pitchFamily="34" charset="0"/>
              <a:cs typeface="Times New Roman" panose="02020603050405020304" pitchFamily="18" charset="0"/>
            </a:endParaRPr>
          </a:p>
          <a:p>
            <a:pPr algn="just">
              <a:lnSpc>
                <a:spcPct val="150000"/>
              </a:lnSpc>
              <a:spcAft>
                <a:spcPts val="800"/>
              </a:spcAft>
            </a:pPr>
            <a:r>
              <a:rPr lang="pt-BR" sz="2000" dirty="0">
                <a:ea typeface="Calibri" panose="020F0502020204030204" pitchFamily="34" charset="0"/>
                <a:cs typeface="Times New Roman" panose="02020603050405020304" pitchFamily="18" charset="0"/>
              </a:rPr>
              <a:t>	A unidade escolar deverá encaminhar para a Diretoria de Ensino, através do protocolo, em duas vias os documentos abaixo:</a:t>
            </a:r>
          </a:p>
          <a:p>
            <a:pPr marL="342900" lvl="0" indent="-342900" algn="just">
              <a:lnSpc>
                <a:spcPct val="150000"/>
              </a:lnSpc>
              <a:spcAft>
                <a:spcPts val="0"/>
              </a:spcAft>
              <a:buFont typeface="+mj-lt"/>
              <a:buAutoNum type="arabicPeriod"/>
            </a:pPr>
            <a:r>
              <a:rPr lang="pt-BR" sz="2000" dirty="0">
                <a:ea typeface="Calibri" panose="020F0502020204030204" pitchFamily="34" charset="0"/>
                <a:cs typeface="Times New Roman" panose="02020603050405020304" pitchFamily="18" charset="0"/>
              </a:rPr>
              <a:t>Ofício informando a Dirigente Regional de Ensino sobre a ocorrência, relatando os materiais pertencentes ao patrimônio da Unidade Escolar.</a:t>
            </a:r>
          </a:p>
          <a:p>
            <a:pPr marL="342900" lvl="0" indent="-342900" algn="just">
              <a:lnSpc>
                <a:spcPct val="150000"/>
              </a:lnSpc>
              <a:spcAft>
                <a:spcPts val="800"/>
              </a:spcAft>
              <a:buFont typeface="+mj-lt"/>
              <a:buAutoNum type="arabicPeriod"/>
            </a:pPr>
            <a:r>
              <a:rPr lang="pt-BR" sz="2000" dirty="0">
                <a:ea typeface="Calibri" panose="020F0502020204030204" pitchFamily="34" charset="0"/>
                <a:cs typeface="Times New Roman" panose="02020603050405020304" pitchFamily="18" charset="0"/>
              </a:rPr>
              <a:t>Boletim de Ocorrência Policial (BO) – Em no MÁXIMO 48 horas. Relacionar os materiais com suas respectivas notas fiscais e etiquetas patrimoniais, nº da fatura ou GPB (Guia de Passagens de Bens), para fazer a lavratura.</a:t>
            </a:r>
            <a:endParaRPr lang="pt-B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92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08613BF-A707-4E65-BB51-6371132ECA8D}"/>
              </a:ext>
            </a:extLst>
          </p:cNvPr>
          <p:cNvSpPr>
            <a:spLocks noGrp="1"/>
          </p:cNvSpPr>
          <p:nvPr>
            <p:ph type="sldNum" sz="quarter" idx="12"/>
          </p:nvPr>
        </p:nvSpPr>
        <p:spPr/>
        <p:txBody>
          <a:bodyPr/>
          <a:lstStyle/>
          <a:p>
            <a:fld id="{355408C3-FD4B-4267-BC28-CB2142363555}" type="slidenum">
              <a:rPr lang="pt-BR" smtClean="0"/>
              <a:pPr/>
              <a:t>12</a:t>
            </a:fld>
            <a:endParaRPr lang="pt-BR"/>
          </a:p>
        </p:txBody>
      </p:sp>
      <p:sp>
        <p:nvSpPr>
          <p:cNvPr id="3" name="Título 1">
            <a:extLst>
              <a:ext uri="{FF2B5EF4-FFF2-40B4-BE49-F238E27FC236}">
                <a16:creationId xmlns:a16="http://schemas.microsoft.com/office/drawing/2014/main" id="{D76D8EB3-7BBA-46BE-BECE-DBA80410BEA9}"/>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8F734F0B-FA65-45C2-94A1-80B4E830E496}"/>
              </a:ext>
            </a:extLst>
          </p:cNvPr>
          <p:cNvSpPr/>
          <p:nvPr/>
        </p:nvSpPr>
        <p:spPr>
          <a:xfrm>
            <a:off x="457200" y="1950807"/>
            <a:ext cx="8075240" cy="2862322"/>
          </a:xfrm>
          <a:prstGeom prst="rect">
            <a:avLst/>
          </a:prstGeom>
        </p:spPr>
        <p:txBody>
          <a:bodyPr wrap="square">
            <a:spAutoFit/>
          </a:bodyPr>
          <a:lstStyle/>
          <a:p>
            <a:pPr indent="228600" algn="just">
              <a:lnSpc>
                <a:spcPct val="150000"/>
              </a:lnSpc>
              <a:spcAft>
                <a:spcPts val="800"/>
              </a:spcAft>
            </a:pPr>
            <a:r>
              <a:rPr lang="pt-BR" sz="2400" b="1" u="sng" dirty="0">
                <a:ea typeface="Calibri" panose="020F0502020204030204" pitchFamily="34" charset="0"/>
                <a:cs typeface="Times New Roman" panose="02020603050405020304" pitchFamily="18" charset="0"/>
              </a:rPr>
              <a:t>Observações: </a:t>
            </a:r>
            <a:r>
              <a:rPr lang="pt-BR" sz="2400" dirty="0">
                <a:ea typeface="Calibri" panose="020F0502020204030204" pitchFamily="34" charset="0"/>
                <a:cs typeface="Times New Roman" panose="02020603050405020304" pitchFamily="18" charset="0"/>
              </a:rPr>
              <a:t>Atentar aos números dos bens </a:t>
            </a:r>
            <a:r>
              <a:rPr lang="pt-BR" sz="2400" dirty="0" err="1">
                <a:ea typeface="Calibri" panose="020F0502020204030204" pitchFamily="34" charset="0"/>
                <a:cs typeface="Times New Roman" panose="02020603050405020304" pitchFamily="18" charset="0"/>
              </a:rPr>
              <a:t>patrimoniados</a:t>
            </a:r>
            <a:r>
              <a:rPr lang="pt-BR" sz="2400" dirty="0">
                <a:ea typeface="Calibri" panose="020F0502020204030204" pitchFamily="34" charset="0"/>
                <a:cs typeface="Times New Roman" panose="02020603050405020304" pitchFamily="18" charset="0"/>
              </a:rPr>
              <a:t> quando for registrar o BO. Se verificar algum erro após o registro do BO, solicitar retificação. Caso exista material que não pertence ao patrimônio e por eventualidade tenha sido furtado, realizar um </a:t>
            </a:r>
            <a:r>
              <a:rPr lang="pt-BR" sz="2400" b="1" dirty="0" err="1">
                <a:ea typeface="Calibri" panose="020F0502020204030204" pitchFamily="34" charset="0"/>
                <a:cs typeface="Times New Roman" panose="02020603050405020304" pitchFamily="18" charset="0"/>
              </a:rPr>
              <a:t>B.O.</a:t>
            </a:r>
            <a:r>
              <a:rPr lang="pt-BR" sz="2400" b="1" dirty="0">
                <a:ea typeface="Calibri" panose="020F0502020204030204" pitchFamily="34" charset="0"/>
                <a:cs typeface="Times New Roman" panose="02020603050405020304" pitchFamily="18" charset="0"/>
              </a:rPr>
              <a:t> separado </a:t>
            </a:r>
            <a:r>
              <a:rPr lang="pt-BR" sz="2400" dirty="0">
                <a:ea typeface="Calibri" panose="020F0502020204030204" pitchFamily="34" charset="0"/>
                <a:cs typeface="Times New Roman" panose="02020603050405020304" pitchFamily="18" charset="0"/>
              </a:rPr>
              <a:t>para os itens.</a:t>
            </a:r>
            <a:endParaRPr lang="pt-BR"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03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65F57D28-573A-42F5-A466-E3C2DFCF4579}"/>
              </a:ext>
            </a:extLst>
          </p:cNvPr>
          <p:cNvSpPr>
            <a:spLocks noGrp="1"/>
          </p:cNvSpPr>
          <p:nvPr>
            <p:ph type="sldNum" sz="quarter" idx="12"/>
          </p:nvPr>
        </p:nvSpPr>
        <p:spPr/>
        <p:txBody>
          <a:bodyPr/>
          <a:lstStyle/>
          <a:p>
            <a:fld id="{355408C3-FD4B-4267-BC28-CB2142363555}" type="slidenum">
              <a:rPr lang="pt-BR" smtClean="0"/>
              <a:pPr/>
              <a:t>13</a:t>
            </a:fld>
            <a:endParaRPr lang="pt-BR"/>
          </a:p>
        </p:txBody>
      </p:sp>
      <p:sp>
        <p:nvSpPr>
          <p:cNvPr id="3" name="Título 1">
            <a:extLst>
              <a:ext uri="{FF2B5EF4-FFF2-40B4-BE49-F238E27FC236}">
                <a16:creationId xmlns:a16="http://schemas.microsoft.com/office/drawing/2014/main" id="{27BA26CB-FDFF-4E7F-8734-6BB965653970}"/>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6" name="Rectangle 3">
            <a:extLst>
              <a:ext uri="{FF2B5EF4-FFF2-40B4-BE49-F238E27FC236}">
                <a16:creationId xmlns:a16="http://schemas.microsoft.com/office/drawing/2014/main" id="{3C41BB27-D85E-47F9-94AF-3E23944C9689}"/>
              </a:ext>
            </a:extLst>
          </p:cNvPr>
          <p:cNvSpPr>
            <a:spLocks noChangeArrowheads="1"/>
          </p:cNvSpPr>
          <p:nvPr/>
        </p:nvSpPr>
        <p:spPr bwMode="auto">
          <a:xfrm>
            <a:off x="539552" y="875453"/>
            <a:ext cx="8064896"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1" i="0" u="sng" strike="noStrike" cap="none" normalizeH="0" baseline="0" dirty="0">
                <a:ln>
                  <a:noFill/>
                </a:ln>
                <a:effectLst/>
                <a:ea typeface="Calibri" panose="020F0502020204030204" pitchFamily="34" charset="0"/>
                <a:cs typeface="Times New Roman" panose="02020603050405020304" pitchFamily="18" charset="0"/>
              </a:rPr>
              <a:t>ROTEIRO PARA ELABORAÇÃO PROCESSO DE MATERIAL INSERVIVEL.</a:t>
            </a:r>
            <a:endParaRPr kumimoji="0" lang="pt-BR" altLang="pt-BR" b="0" i="0" u="sng" strike="noStrike" cap="none" normalizeH="0" baseline="0" dirty="0">
              <a:ln>
                <a:noFill/>
              </a:ln>
              <a:effectLs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b="1" dirty="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1" i="0" u="none" strike="noStrike" cap="none" normalizeH="0" baseline="0" dirty="0">
                <a:ln>
                  <a:noFill/>
                </a:ln>
                <a:effectLst/>
                <a:ea typeface="Calibri" panose="020F0502020204030204" pitchFamily="34" charset="0"/>
                <a:cs typeface="Times New Roman" panose="02020603050405020304" pitchFamily="18" charset="0"/>
              </a:rPr>
              <a:t>Legislação: DECRETO N° 50.179/68; </a:t>
            </a:r>
            <a:r>
              <a:rPr lang="pt-BR" b="1" dirty="0"/>
              <a:t>Resolução SE 41/2000 e Decreto 40.645/96</a:t>
            </a:r>
          </a:p>
          <a:p>
            <a:pPr algn="just" eaLnBrk="0" fontAlgn="base" hangingPunct="0">
              <a:spcBef>
                <a:spcPct val="0"/>
              </a:spcBef>
              <a:spcAft>
                <a:spcPct val="0"/>
              </a:spcAft>
            </a:pPr>
            <a:r>
              <a:rPr lang="pt-BR" dirty="0"/>
              <a:t>O QUE É?</a:t>
            </a:r>
          </a:p>
          <a:p>
            <a:pPr algn="just" eaLnBrk="0" fontAlgn="base" hangingPunct="0">
              <a:spcBef>
                <a:spcPct val="0"/>
              </a:spcBef>
              <a:spcAft>
                <a:spcPct val="0"/>
              </a:spcAft>
            </a:pPr>
            <a:r>
              <a:rPr lang="pt-BR" dirty="0"/>
              <a:t>Considera-se material inservível, aquele que não apresenta as condições necessárias para a sua utilização, portanto sem recuperação.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effectLs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1" i="0" u="none" strike="noStrike" cap="none" normalizeH="0" baseline="0" dirty="0">
                <a:ln>
                  <a:noFill/>
                </a:ln>
                <a:effectLst/>
                <a:ea typeface="Calibri" panose="020F0502020204030204" pitchFamily="34" charset="0"/>
                <a:cs typeface="Times New Roman" panose="02020603050405020304" pitchFamily="18" charset="0"/>
              </a:rPr>
              <a:t>1ª </a:t>
            </a:r>
            <a:r>
              <a:rPr kumimoji="0" lang="pt-BR" altLang="pt-BR" b="1" i="0" u="sng" strike="noStrike" cap="none" normalizeH="0" baseline="0" dirty="0">
                <a:ln>
                  <a:noFill/>
                </a:ln>
                <a:effectLst/>
                <a:ea typeface="Calibri" panose="020F0502020204030204" pitchFamily="34" charset="0"/>
                <a:cs typeface="Times New Roman" panose="02020603050405020304" pitchFamily="18" charset="0"/>
              </a:rPr>
              <a:t>ETAPA ESCOLA</a:t>
            </a:r>
            <a:endParaRPr kumimoji="0" lang="pt-BR" altLang="pt-BR" b="0" i="0" u="none" strike="noStrike" cap="none" normalizeH="0" baseline="0" dirty="0">
              <a:ln>
                <a:noFill/>
              </a:ln>
              <a:effectLs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effectLst/>
                <a:ea typeface="Calibri" panose="020F0502020204030204" pitchFamily="34"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effectLst/>
                <a:ea typeface="Calibri" panose="020F0502020204030204" pitchFamily="34" charset="0"/>
                <a:cs typeface="Times New Roman" panose="02020603050405020304" pitchFamily="18" charset="0"/>
              </a:rPr>
              <a:t>A unidade escolar deverá encaminhar para a Diretoria de Ensino, através do protocolo, em duas vias os documentos abaixo:</a:t>
            </a:r>
            <a:endParaRPr kumimoji="0" lang="pt-BR" altLang="pt-BR" b="0" i="0" u="none" strike="noStrike" cap="none" normalizeH="0" baseline="0" dirty="0">
              <a:ln>
                <a:noFill/>
              </a:ln>
              <a:effectLs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1" i="0" u="none" strike="noStrike" cap="none" normalizeH="0" baseline="0" dirty="0">
              <a:ln>
                <a:noFill/>
              </a:ln>
              <a:effectLst/>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1" i="0" u="none" strike="noStrike" cap="none" normalizeH="0" baseline="0" dirty="0">
                <a:ln>
                  <a:noFill/>
                </a:ln>
                <a:effectLst/>
                <a:ea typeface="Calibri" panose="020F0502020204030204" pitchFamily="34" charset="0"/>
                <a:cs typeface="Times New Roman" panose="02020603050405020304" pitchFamily="18" charset="0"/>
              </a:rPr>
              <a:t>1 –</a:t>
            </a:r>
            <a:r>
              <a:rPr kumimoji="0" lang="pt-BR" altLang="pt-BR" b="0" i="0" u="none" strike="noStrike" cap="none" normalizeH="0" baseline="0" dirty="0">
                <a:ln>
                  <a:noFill/>
                </a:ln>
                <a:effectLst/>
                <a:ea typeface="Calibri" panose="020F0502020204030204" pitchFamily="34" charset="0"/>
                <a:cs typeface="Times New Roman" panose="02020603050405020304" pitchFamily="18" charset="0"/>
              </a:rPr>
              <a:t> Informação do Diretor da Escola encaminhando o mapa de arrolamento, com assinatura do Diretor e a seguinte documentação: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effectLst/>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pt-BR" altLang="pt-BR" dirty="0">
                <a:ea typeface="Calibri" panose="020F0502020204030204" pitchFamily="34" charset="0"/>
                <a:cs typeface="Times New Roman" panose="02020603050405020304" pitchFamily="18" charset="0"/>
              </a:rPr>
              <a:t>A-) </a:t>
            </a:r>
            <a:r>
              <a:rPr lang="pt-BR" dirty="0"/>
              <a:t>Ofício da APM solicitando a doação do material inservível ao Dirigente de Ensino;</a:t>
            </a:r>
          </a:p>
          <a:p>
            <a:pPr marL="0" marR="0" lvl="0" indent="0" algn="just" defTabSz="914400" rtl="0" eaLnBrk="0" fontAlgn="base" latinLnBrk="0" hangingPunct="0">
              <a:lnSpc>
                <a:spcPct val="100000"/>
              </a:lnSpc>
              <a:spcBef>
                <a:spcPct val="0"/>
              </a:spcBef>
              <a:spcAft>
                <a:spcPct val="0"/>
              </a:spcAft>
              <a:buClrTx/>
              <a:buSzTx/>
              <a:buFontTx/>
              <a:buNone/>
              <a:tabLst/>
            </a:pPr>
            <a:r>
              <a:rPr lang="pt-BR" dirty="0"/>
              <a:t>B-)Cópia da Ata da última eleição da APM;</a:t>
            </a:r>
          </a:p>
          <a:p>
            <a:pPr marL="0" marR="0" lvl="0" indent="0" algn="just" defTabSz="914400" rtl="0" eaLnBrk="0" fontAlgn="base" latinLnBrk="0" hangingPunct="0">
              <a:lnSpc>
                <a:spcPct val="100000"/>
              </a:lnSpc>
              <a:spcBef>
                <a:spcPct val="0"/>
              </a:spcBef>
              <a:spcAft>
                <a:spcPct val="0"/>
              </a:spcAft>
              <a:buClrTx/>
              <a:buSzTx/>
              <a:buFontTx/>
              <a:buNone/>
              <a:tabLst/>
            </a:pPr>
            <a:r>
              <a:rPr lang="pt-BR" dirty="0"/>
              <a:t>C-)Cópia da Ata da última eleição do Conselho de Escola, e</a:t>
            </a:r>
          </a:p>
          <a:p>
            <a:pPr marL="0" marR="0" lvl="0" indent="0" algn="just" defTabSz="914400" rtl="0" eaLnBrk="0" fontAlgn="base" latinLnBrk="0" hangingPunct="0">
              <a:lnSpc>
                <a:spcPct val="100000"/>
              </a:lnSpc>
              <a:spcBef>
                <a:spcPct val="0"/>
              </a:spcBef>
              <a:spcAft>
                <a:spcPct val="0"/>
              </a:spcAft>
              <a:buClrTx/>
              <a:buSzTx/>
              <a:buFontTx/>
              <a:buNone/>
              <a:tabLst/>
            </a:pPr>
            <a:r>
              <a:rPr lang="pt-BR" dirty="0"/>
              <a:t>D-)Cópia da Ata do Conselho de Escola – “Apresentação e Deliberação do Conselho de Escola sobre os materiais inservíveis” </a:t>
            </a:r>
            <a:endParaRPr kumimoji="0" lang="pt-BR" altLang="pt-BR"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08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F907A1D-360F-4936-BD35-7C9A54F00314}"/>
              </a:ext>
            </a:extLst>
          </p:cNvPr>
          <p:cNvSpPr>
            <a:spLocks noGrp="1"/>
          </p:cNvSpPr>
          <p:nvPr>
            <p:ph type="sldNum" sz="quarter" idx="12"/>
          </p:nvPr>
        </p:nvSpPr>
        <p:spPr/>
        <p:txBody>
          <a:bodyPr/>
          <a:lstStyle/>
          <a:p>
            <a:fld id="{355408C3-FD4B-4267-BC28-CB2142363555}" type="slidenum">
              <a:rPr lang="pt-BR" smtClean="0"/>
              <a:pPr/>
              <a:t>14</a:t>
            </a:fld>
            <a:endParaRPr lang="pt-BR"/>
          </a:p>
        </p:txBody>
      </p:sp>
      <p:sp>
        <p:nvSpPr>
          <p:cNvPr id="3" name="Título 1">
            <a:extLst>
              <a:ext uri="{FF2B5EF4-FFF2-40B4-BE49-F238E27FC236}">
                <a16:creationId xmlns:a16="http://schemas.microsoft.com/office/drawing/2014/main" id="{2D0C7AA4-22B5-4EB6-930E-5A9E1EEBDF7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7F13700D-59B7-40CC-9228-44ABB6339162}"/>
              </a:ext>
            </a:extLst>
          </p:cNvPr>
          <p:cNvSpPr/>
          <p:nvPr/>
        </p:nvSpPr>
        <p:spPr>
          <a:xfrm>
            <a:off x="457200" y="1320731"/>
            <a:ext cx="8229600" cy="4893647"/>
          </a:xfrm>
          <a:prstGeom prst="rect">
            <a:avLst/>
          </a:prstGeom>
        </p:spPr>
        <p:txBody>
          <a:bodyPr wrap="square">
            <a:spAutoFit/>
          </a:bodyPr>
          <a:lstStyle/>
          <a:p>
            <a:pPr lvl="0" algn="just" eaLnBrk="0" fontAlgn="base" hangingPunct="0">
              <a:spcBef>
                <a:spcPct val="0"/>
              </a:spcBef>
              <a:spcAft>
                <a:spcPct val="0"/>
              </a:spcAft>
              <a:tabLst>
                <a:tab pos="269875" algn="l"/>
              </a:tabLst>
            </a:pPr>
            <a:r>
              <a:rPr lang="pt-BR" altLang="pt-BR" sz="2400" b="1" dirty="0">
                <a:ea typeface="Calibri" panose="020F0502020204030204" pitchFamily="34" charset="0"/>
                <a:cs typeface="Times New Roman" panose="02020603050405020304" pitchFamily="18" charset="0"/>
              </a:rPr>
              <a:t>2-</a:t>
            </a:r>
            <a:r>
              <a:rPr lang="pt-BR" altLang="pt-BR" sz="2400" dirty="0">
                <a:ea typeface="Calibri" panose="020F0502020204030204" pitchFamily="34" charset="0"/>
                <a:cs typeface="Times New Roman" panose="02020603050405020304" pitchFamily="18" charset="0"/>
              </a:rPr>
              <a:t> </a:t>
            </a:r>
            <a:r>
              <a:rPr lang="pt-BR" altLang="pt-BR" sz="2400" b="1" dirty="0">
                <a:ea typeface="Calibri" panose="020F0502020204030204" pitchFamily="34" charset="0"/>
                <a:cs typeface="Times New Roman" panose="02020603050405020304" pitchFamily="18" charset="0"/>
              </a:rPr>
              <a:t>Mapa de arrolamento</a:t>
            </a:r>
            <a:endParaRPr lang="pt-BR" altLang="pt-BR" sz="2400" b="1" dirty="0"/>
          </a:p>
          <a:p>
            <a:pPr lvl="0" algn="just" eaLnBrk="0" fontAlgn="base" hangingPunct="0">
              <a:spcBef>
                <a:spcPct val="0"/>
              </a:spcBef>
              <a:spcAft>
                <a:spcPct val="0"/>
              </a:spcAft>
              <a:tabLst>
                <a:tab pos="269875" algn="l"/>
              </a:tabLst>
            </a:pPr>
            <a:r>
              <a:rPr lang="pt-BR" altLang="pt-BR" sz="2400" dirty="0">
                <a:ea typeface="Calibri" panose="020F0502020204030204" pitchFamily="34" charset="0"/>
                <a:cs typeface="Times New Roman" panose="02020603050405020304" pitchFamily="18" charset="0"/>
              </a:rPr>
              <a:t>	Acessar o sistema GEMAT, localizar os bens integrantes do processo e atualizar a </a:t>
            </a:r>
            <a:r>
              <a:rPr lang="pt-BR" altLang="pt-BR" sz="2400" b="1" u="sng" dirty="0">
                <a:ea typeface="Calibri" panose="020F0502020204030204" pitchFamily="34" charset="0"/>
                <a:cs typeface="Times New Roman" panose="02020603050405020304" pitchFamily="18" charset="0"/>
              </a:rPr>
              <a:t>situação do bem</a:t>
            </a:r>
            <a:r>
              <a:rPr lang="pt-BR" altLang="pt-BR" sz="2400" dirty="0">
                <a:ea typeface="Calibri" panose="020F0502020204030204" pitchFamily="34" charset="0"/>
                <a:cs typeface="Times New Roman" panose="02020603050405020304" pitchFamily="18" charset="0"/>
              </a:rPr>
              <a:t> para “MAU”. Após, na aba Relatório&gt; Mapa de arrolamento&gt; gerar relatório e depois imprimir, colher assinatura apenas do Diretor da Escola no respectivo campo.</a:t>
            </a:r>
            <a:endParaRPr lang="pt-BR" altLang="pt-BR" sz="2400" dirty="0"/>
          </a:p>
          <a:p>
            <a:pPr lvl="0" algn="just" eaLnBrk="0" fontAlgn="base" hangingPunct="0">
              <a:spcBef>
                <a:spcPct val="0"/>
              </a:spcBef>
              <a:spcAft>
                <a:spcPct val="0"/>
              </a:spcAft>
              <a:tabLst>
                <a:tab pos="269875" algn="l"/>
              </a:tabLst>
            </a:pPr>
            <a:r>
              <a:rPr lang="pt-BR" altLang="pt-BR" sz="2400" dirty="0">
                <a:ea typeface="Calibri" panose="020F0502020204030204" pitchFamily="34" charset="0"/>
                <a:cs typeface="Times New Roman" panose="02020603050405020304" pitchFamily="18" charset="0"/>
              </a:rPr>
              <a:t>	</a:t>
            </a:r>
            <a:endParaRPr lang="pt-BR" altLang="pt-BR" sz="2400" dirty="0"/>
          </a:p>
          <a:p>
            <a:pPr lvl="0" algn="just" eaLnBrk="0" fontAlgn="base" hangingPunct="0">
              <a:spcBef>
                <a:spcPct val="0"/>
              </a:spcBef>
              <a:spcAft>
                <a:spcPct val="0"/>
              </a:spcAft>
              <a:tabLst>
                <a:tab pos="269875" algn="l"/>
              </a:tabLst>
            </a:pPr>
            <a:r>
              <a:rPr lang="pt-BR" altLang="pt-BR" sz="2400" dirty="0">
                <a:ea typeface="Calibri" panose="020F0502020204030204" pitchFamily="34" charset="0"/>
                <a:cs typeface="Times New Roman" panose="02020603050405020304" pitchFamily="18" charset="0"/>
              </a:rPr>
              <a:t>	Aguardar a visita do Supervisor responsável pelas atividades da escola realizar as devidas visitas para verificação do material arrolado no processo e autorização do Dirigente Regional de Ensino. Após </a:t>
            </a:r>
            <a:r>
              <a:rPr lang="pt-BR" altLang="pt-BR" sz="2400" u="sng" dirty="0">
                <a:solidFill>
                  <a:srgbClr val="008080"/>
                </a:solidFill>
                <a:ea typeface="Calibri" panose="020F0502020204030204" pitchFamily="34" charset="0"/>
                <a:cs typeface="Times New Roman" panose="02020603050405020304" pitchFamily="18" charset="0"/>
              </a:rPr>
              <a:t>elaborar os documentos abaixo.</a:t>
            </a:r>
          </a:p>
          <a:p>
            <a:pPr lvl="0" algn="just" eaLnBrk="0" fontAlgn="base" hangingPunct="0">
              <a:spcBef>
                <a:spcPct val="0"/>
              </a:spcBef>
              <a:spcAft>
                <a:spcPct val="0"/>
              </a:spcAft>
              <a:tabLst>
                <a:tab pos="269875" algn="l"/>
              </a:tabLst>
            </a:pPr>
            <a:endParaRPr lang="pt-BR" altLang="pt-BR" sz="2400" dirty="0"/>
          </a:p>
          <a:p>
            <a:pPr lvl="0" algn="just" eaLnBrk="0" fontAlgn="base" hangingPunct="0">
              <a:spcBef>
                <a:spcPct val="0"/>
              </a:spcBef>
              <a:spcAft>
                <a:spcPct val="0"/>
              </a:spcAft>
              <a:tabLst>
                <a:tab pos="269875" algn="l"/>
              </a:tabLst>
            </a:pPr>
            <a:r>
              <a:rPr lang="pt-BR" altLang="pt-BR" sz="2400" b="1" i="1" u="sng" dirty="0">
                <a:solidFill>
                  <a:srgbClr val="008080"/>
                </a:solidFill>
                <a:ea typeface="Calibri" panose="020F0502020204030204" pitchFamily="34" charset="0"/>
                <a:cs typeface="Times New Roman" panose="02020603050405020304" pitchFamily="18" charset="0"/>
                <a:hlinkClick r:id="rId2"/>
              </a:rPr>
              <a:t>Modelos da 1ª ETAPA.</a:t>
            </a:r>
            <a:endParaRPr lang="pt-BR" altLang="pt-BR" sz="2400" dirty="0"/>
          </a:p>
        </p:txBody>
      </p:sp>
    </p:spTree>
    <p:extLst>
      <p:ext uri="{BB962C8B-B14F-4D97-AF65-F5344CB8AC3E}">
        <p14:creationId xmlns:p14="http://schemas.microsoft.com/office/powerpoint/2010/main" val="265176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FA1359A-1B46-4A0B-AA67-1E9157C8EC83}"/>
              </a:ext>
            </a:extLst>
          </p:cNvPr>
          <p:cNvSpPr>
            <a:spLocks noGrp="1"/>
          </p:cNvSpPr>
          <p:nvPr>
            <p:ph type="sldNum" sz="quarter" idx="12"/>
          </p:nvPr>
        </p:nvSpPr>
        <p:spPr/>
        <p:txBody>
          <a:bodyPr/>
          <a:lstStyle/>
          <a:p>
            <a:fld id="{355408C3-FD4B-4267-BC28-CB2142363555}" type="slidenum">
              <a:rPr lang="pt-BR" smtClean="0"/>
              <a:pPr/>
              <a:t>15</a:t>
            </a:fld>
            <a:endParaRPr lang="pt-BR"/>
          </a:p>
        </p:txBody>
      </p:sp>
      <p:sp>
        <p:nvSpPr>
          <p:cNvPr id="3" name="Título 1">
            <a:extLst>
              <a:ext uri="{FF2B5EF4-FFF2-40B4-BE49-F238E27FC236}">
                <a16:creationId xmlns:a16="http://schemas.microsoft.com/office/drawing/2014/main" id="{0EB4AA16-FC1E-43E7-A521-96A8B816D03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5" name="Rectangle 2">
            <a:extLst>
              <a:ext uri="{FF2B5EF4-FFF2-40B4-BE49-F238E27FC236}">
                <a16:creationId xmlns:a16="http://schemas.microsoft.com/office/drawing/2014/main" id="{4FF2A3BE-FE5D-48CE-8F98-B823368AB60E}"/>
              </a:ext>
            </a:extLst>
          </p:cNvPr>
          <p:cNvSpPr>
            <a:spLocks noChangeArrowheads="1"/>
          </p:cNvSpPr>
          <p:nvPr/>
        </p:nvSpPr>
        <p:spPr bwMode="auto">
          <a:xfrm>
            <a:off x="457200" y="1300118"/>
            <a:ext cx="809592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pt-BR" altLang="pt-BR" sz="2400" b="1" i="0" u="sng" strike="noStrike" cap="none" normalizeH="0" baseline="0" dirty="0">
                <a:ln>
                  <a:noFill/>
                </a:ln>
                <a:effectLst/>
                <a:latin typeface="+mn-lt"/>
                <a:ea typeface="Calibri" panose="020F0502020204030204" pitchFamily="34" charset="0"/>
                <a:cs typeface="Times New Roman" panose="02020603050405020304" pitchFamily="18" charset="0"/>
              </a:rPr>
              <a:t>2ª ETAPA DA ESCOLA</a:t>
            </a:r>
            <a:endParaRPr kumimoji="0" lang="pt-BR" altLang="pt-BR" sz="2400" b="0" i="0" u="none" strike="noStrike" cap="none" normalizeH="0" baseline="0" dirty="0">
              <a:ln>
                <a:noFill/>
              </a:ln>
              <a:effectLst/>
              <a:latin typeface="+mn-l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pt-BR" altLang="pt-BR" sz="2400" b="0" i="0" u="sng" strike="noStrike" cap="none" normalizeH="0" baseline="0" dirty="0">
                <a:ln>
                  <a:noFill/>
                </a:ln>
                <a:effectLst/>
                <a:latin typeface="+mn-lt"/>
                <a:ea typeface="Calibri" panose="020F0502020204030204" pitchFamily="34" charset="0"/>
                <a:cs typeface="Times New Roman" panose="02020603050405020304" pitchFamily="18" charset="0"/>
              </a:rPr>
              <a:t>	Anexar aos autos:</a:t>
            </a:r>
            <a:endParaRPr kumimoji="0" lang="pt-BR" altLang="pt-BR" sz="2400" b="0" i="0" u="none" strike="noStrike" cap="none" normalizeH="0" baseline="0" dirty="0">
              <a:ln>
                <a:noFill/>
              </a:ln>
              <a:effectLst/>
              <a:latin typeface="+mn-lt"/>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romanUcPeriod"/>
              <a:tabLst>
                <a:tab pos="269875" algn="l"/>
              </a:tabLst>
            </a:pPr>
            <a:r>
              <a:rPr kumimoji="0" lang="pt-BR" altLang="pt-BR" sz="2400" b="0" i="0" u="sng" strike="noStrike" cap="none" normalizeH="0" baseline="0" dirty="0">
                <a:ln>
                  <a:noFill/>
                </a:ln>
                <a:effectLst/>
                <a:latin typeface="+mn-lt"/>
                <a:ea typeface="Calibri" panose="020F0502020204030204" pitchFamily="34" charset="0"/>
                <a:cs typeface="Times New Roman" panose="02020603050405020304" pitchFamily="18" charset="0"/>
              </a:rPr>
              <a:t>Cópia da Ata da Associação de Pais e Mestres da EE... – “Doação dos materiais inservíveis da EE... , para a Associação de Pais e Mestres desta Unidade Escolar”;</a:t>
            </a:r>
            <a:endParaRPr kumimoji="0" lang="pt-BR" altLang="pt-BR" sz="2400" b="0" i="0" u="none" strike="noStrike" cap="none" normalizeH="0" baseline="0" dirty="0">
              <a:ln>
                <a:noFill/>
              </a:ln>
              <a:effectLst/>
              <a:latin typeface="+mn-lt"/>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romanUcPeriod"/>
              <a:tabLst>
                <a:tab pos="269875" algn="l"/>
              </a:tabLst>
            </a:pPr>
            <a:r>
              <a:rPr kumimoji="0" lang="pt-BR" altLang="pt-BR" sz="2400" b="0" i="0" u="sng" strike="noStrike" cap="none" normalizeH="0" baseline="0" dirty="0">
                <a:ln>
                  <a:noFill/>
                </a:ln>
                <a:effectLst/>
                <a:latin typeface="+mn-lt"/>
                <a:ea typeface="Calibri" panose="020F0502020204030204" pitchFamily="34" charset="0"/>
                <a:cs typeface="Times New Roman" panose="02020603050405020304" pitchFamily="18" charset="0"/>
              </a:rPr>
              <a:t>Cópia do recibo de retirada do material e;</a:t>
            </a:r>
            <a:endParaRPr kumimoji="0" lang="pt-BR" altLang="pt-BR" sz="2400" b="0" i="0" u="none" strike="noStrike" cap="none" normalizeH="0" baseline="0" dirty="0">
              <a:ln>
                <a:noFill/>
              </a:ln>
              <a:effectLst/>
              <a:latin typeface="+mn-lt"/>
              <a:cs typeface="Times New Roman" panose="02020603050405020304" pitchFamily="18"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romanUcPeriod"/>
              <a:tabLst>
                <a:tab pos="269875" algn="l"/>
              </a:tabLst>
            </a:pPr>
            <a:r>
              <a:rPr kumimoji="0" lang="pt-BR" altLang="pt-BR" sz="2400" b="0" i="0" u="sng" strike="noStrike" cap="none" normalizeH="0" baseline="0" dirty="0">
                <a:ln>
                  <a:noFill/>
                </a:ln>
                <a:effectLst/>
                <a:latin typeface="+mn-lt"/>
                <a:ea typeface="Calibri" panose="020F0502020204030204" pitchFamily="34" charset="0"/>
                <a:cs typeface="Times New Roman" panose="02020603050405020304" pitchFamily="18" charset="0"/>
              </a:rPr>
              <a:t>Remeter o processo à Dirigente para ciência e demais providencias.</a:t>
            </a:r>
          </a:p>
          <a:p>
            <a:pPr marL="457200" marR="0" lvl="1" indent="0" algn="just" defTabSz="914400" rtl="0" eaLnBrk="0" fontAlgn="base" latinLnBrk="0" hangingPunct="0">
              <a:lnSpc>
                <a:spcPct val="100000"/>
              </a:lnSpc>
              <a:spcBef>
                <a:spcPct val="0"/>
              </a:spcBef>
              <a:spcAft>
                <a:spcPct val="0"/>
              </a:spcAft>
              <a:buClrTx/>
              <a:buSzPct val="100000"/>
              <a:tabLst>
                <a:tab pos="269875" algn="l"/>
              </a:tabLst>
            </a:pPr>
            <a:endParaRPr kumimoji="0" lang="pt-BR" altLang="pt-BR" sz="2400" b="0" i="0" u="none" strike="noStrike" cap="none" normalizeH="0" baseline="0" dirty="0">
              <a:ln>
                <a:noFill/>
              </a:ln>
              <a:effectLst/>
              <a:latin typeface="+mn-lt"/>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pt-BR" altLang="pt-BR" sz="2400" b="1" i="0" u="sng" strike="noStrike" cap="none" normalizeH="0" baseline="0" dirty="0">
                <a:ln>
                  <a:noFill/>
                </a:ln>
                <a:solidFill>
                  <a:srgbClr val="00B0F0"/>
                </a:solidFill>
                <a:effectLst/>
                <a:latin typeface="+mn-l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Modelos 2ª ETAPA</a:t>
            </a:r>
            <a:endParaRPr kumimoji="0" lang="pt-BR" altLang="pt-BR" sz="2400" b="0" i="0" u="none" strike="noStrike" cap="none" normalizeH="0" baseline="0" dirty="0">
              <a:ln>
                <a:noFill/>
              </a:ln>
              <a:solidFill>
                <a:srgbClr val="00B0F0"/>
              </a:solidFill>
              <a:effectLst/>
              <a:latin typeface="+mn-lt"/>
              <a:cs typeface="Times New Roman" panose="02020603050405020304" pitchFamily="18" charset="0"/>
            </a:endParaRPr>
          </a:p>
        </p:txBody>
      </p:sp>
    </p:spTree>
    <p:extLst>
      <p:ext uri="{BB962C8B-B14F-4D97-AF65-F5344CB8AC3E}">
        <p14:creationId xmlns:p14="http://schemas.microsoft.com/office/powerpoint/2010/main" val="144446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5FACD84-62E5-4502-8653-F6AA14DD5F28}"/>
              </a:ext>
            </a:extLst>
          </p:cNvPr>
          <p:cNvSpPr>
            <a:spLocks noGrp="1"/>
          </p:cNvSpPr>
          <p:nvPr>
            <p:ph type="sldNum" sz="quarter" idx="12"/>
          </p:nvPr>
        </p:nvSpPr>
        <p:spPr/>
        <p:txBody>
          <a:bodyPr/>
          <a:lstStyle/>
          <a:p>
            <a:fld id="{355408C3-FD4B-4267-BC28-CB2142363555}" type="slidenum">
              <a:rPr lang="pt-BR" smtClean="0"/>
              <a:pPr/>
              <a:t>16</a:t>
            </a:fld>
            <a:endParaRPr lang="pt-BR"/>
          </a:p>
        </p:txBody>
      </p:sp>
      <p:sp>
        <p:nvSpPr>
          <p:cNvPr id="3" name="Título 1">
            <a:extLst>
              <a:ext uri="{FF2B5EF4-FFF2-40B4-BE49-F238E27FC236}">
                <a16:creationId xmlns:a16="http://schemas.microsoft.com/office/drawing/2014/main" id="{DB39D343-E255-4A99-ADAA-F73E51FCAA4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0BFB6365-C48D-452E-B59B-D1AABAAF2885}"/>
              </a:ext>
            </a:extLst>
          </p:cNvPr>
          <p:cNvSpPr/>
          <p:nvPr/>
        </p:nvSpPr>
        <p:spPr>
          <a:xfrm>
            <a:off x="539552" y="1116544"/>
            <a:ext cx="8229600" cy="5466818"/>
          </a:xfrm>
          <a:prstGeom prst="rect">
            <a:avLst/>
          </a:prstGeom>
        </p:spPr>
        <p:txBody>
          <a:bodyPr wrap="square">
            <a:spAutoFit/>
          </a:bodyPr>
          <a:lstStyle/>
          <a:p>
            <a:pPr algn="ctr">
              <a:lnSpc>
                <a:spcPct val="107000"/>
              </a:lnSpc>
              <a:spcAft>
                <a:spcPts val="800"/>
              </a:spcAft>
            </a:pPr>
            <a:r>
              <a:rPr lang="pt-BR" sz="1600" b="1" u="sng" dirty="0">
                <a:ea typeface="Calibri" panose="020F0502020204030204" pitchFamily="34" charset="0"/>
                <a:cs typeface="Times New Roman" panose="02020603050405020304" pitchFamily="18" charset="0"/>
              </a:rPr>
              <a:t>ROTEIRO PARA ELABORAÇÃO PROCESSO DE DOAÇÃO DE MATERIAL PERMANENTE - PDDE</a:t>
            </a:r>
            <a:endParaRPr lang="pt-BR" sz="1600" u="sng" dirty="0">
              <a:ea typeface="Calibri" panose="020F0502020204030204" pitchFamily="34" charset="0"/>
              <a:cs typeface="Times New Roman" panose="02020603050405020304" pitchFamily="18" charset="0"/>
            </a:endParaRPr>
          </a:p>
          <a:p>
            <a:pPr>
              <a:lnSpc>
                <a:spcPct val="150000"/>
              </a:lnSpc>
              <a:spcAft>
                <a:spcPts val="800"/>
              </a:spcAft>
            </a:pPr>
            <a:r>
              <a:rPr lang="pt-BR" sz="1600" b="1" dirty="0">
                <a:ea typeface="Calibri" panose="020F0502020204030204" pitchFamily="34" charset="0"/>
                <a:cs typeface="Times New Roman" panose="02020603050405020304" pitchFamily="18" charset="0"/>
              </a:rPr>
              <a:t>Legislação: RESOLUÇÃO 45/12</a:t>
            </a:r>
            <a:endParaRPr lang="pt-BR" sz="1600" dirty="0">
              <a:ea typeface="Calibri" panose="020F0502020204030204" pitchFamily="34" charset="0"/>
              <a:cs typeface="Times New Roman" panose="02020603050405020304" pitchFamily="18" charset="0"/>
            </a:endParaRPr>
          </a:p>
          <a:p>
            <a:pPr>
              <a:lnSpc>
                <a:spcPct val="150000"/>
              </a:lnSpc>
              <a:spcAft>
                <a:spcPts val="800"/>
              </a:spcAft>
            </a:pPr>
            <a:r>
              <a:rPr lang="pt-BR" sz="1600" b="1" dirty="0">
                <a:ea typeface="Calibri" panose="020F0502020204030204" pitchFamily="34" charset="0"/>
                <a:cs typeface="Times New Roman" panose="02020603050405020304" pitchFamily="18" charset="0"/>
              </a:rPr>
              <a:t>ETAPA ESCOLA</a:t>
            </a:r>
            <a:endParaRPr lang="pt-BR" sz="1600" dirty="0">
              <a:ea typeface="Calibri" panose="020F0502020204030204" pitchFamily="34" charset="0"/>
              <a:cs typeface="Times New Roman" panose="02020603050405020304" pitchFamily="18" charset="0"/>
            </a:endParaRPr>
          </a:p>
          <a:p>
            <a:pPr algn="just">
              <a:lnSpc>
                <a:spcPct val="150000"/>
              </a:lnSpc>
              <a:spcAft>
                <a:spcPts val="800"/>
              </a:spcAft>
            </a:pPr>
            <a:r>
              <a:rPr lang="pt-BR" sz="1600" dirty="0">
                <a:ea typeface="Calibri" panose="020F0502020204030204" pitchFamily="34" charset="0"/>
                <a:cs typeface="Times New Roman" panose="02020603050405020304" pitchFamily="18" charset="0"/>
              </a:rPr>
              <a:t>	A unidade escolar deverá encaminhar para a Diretoria de Ensino, através do protocolo, em duas vias os documentos abaixo:</a:t>
            </a:r>
          </a:p>
          <a:p>
            <a:pPr marL="342900" lvl="0" indent="-342900" algn="just">
              <a:lnSpc>
                <a:spcPct val="150000"/>
              </a:lnSpc>
              <a:spcAft>
                <a:spcPts val="0"/>
              </a:spcAft>
              <a:buFont typeface="+mj-lt"/>
              <a:buAutoNum type="alphaLcParenR"/>
            </a:pPr>
            <a:r>
              <a:rPr lang="pt-BR" sz="1600" dirty="0">
                <a:ea typeface="Calibri" panose="020F0502020204030204" pitchFamily="34" charset="0"/>
                <a:cs typeface="Times New Roman" panose="02020603050405020304" pitchFamily="18" charset="0"/>
              </a:rPr>
              <a:t>Ofício dirigido ao Dirigente Regional de Ensino, solicitando autorização para o recebimento dos materiais em doação (colocar data quando a escola for protocolar);</a:t>
            </a:r>
          </a:p>
          <a:p>
            <a:pPr marL="342900" lvl="0" indent="-342900" algn="just">
              <a:lnSpc>
                <a:spcPct val="150000"/>
              </a:lnSpc>
              <a:spcAft>
                <a:spcPts val="0"/>
              </a:spcAft>
              <a:buFont typeface="+mj-lt"/>
              <a:buAutoNum type="alphaLcParenR"/>
            </a:pPr>
            <a:r>
              <a:rPr lang="pt-BR" sz="1600" dirty="0">
                <a:ea typeface="Calibri" panose="020F0502020204030204" pitchFamily="34" charset="0"/>
                <a:cs typeface="Times New Roman" panose="02020603050405020304" pitchFamily="18" charset="0"/>
              </a:rPr>
              <a:t>Ata dos Membros da Diretoria de Ensino da APM;</a:t>
            </a:r>
          </a:p>
          <a:p>
            <a:pPr marL="342900" lvl="0" indent="-342900" algn="just">
              <a:lnSpc>
                <a:spcPct val="150000"/>
              </a:lnSpc>
              <a:spcAft>
                <a:spcPts val="0"/>
              </a:spcAft>
              <a:buFont typeface="+mj-lt"/>
              <a:buAutoNum type="alphaLcParenR"/>
            </a:pPr>
            <a:r>
              <a:rPr lang="pt-BR" sz="1600" dirty="0">
                <a:ea typeface="Calibri" panose="020F0502020204030204" pitchFamily="34" charset="0"/>
                <a:cs typeface="Times New Roman" panose="02020603050405020304" pitchFamily="18" charset="0"/>
              </a:rPr>
              <a:t>Termo de recebimento dos materiais doados pela APM à Unidade Escolar, assinadas pelo Diretor Executivo da APM e Diretor da Escola;</a:t>
            </a:r>
          </a:p>
          <a:p>
            <a:pPr marL="342900" lvl="0" indent="-342900" algn="just">
              <a:lnSpc>
                <a:spcPct val="150000"/>
              </a:lnSpc>
              <a:spcAft>
                <a:spcPts val="0"/>
              </a:spcAft>
              <a:buFont typeface="+mj-lt"/>
              <a:buAutoNum type="alphaLcParenR"/>
            </a:pPr>
            <a:r>
              <a:rPr lang="pt-BR" sz="1600" dirty="0">
                <a:ea typeface="Calibri" panose="020F0502020204030204" pitchFamily="34" charset="0"/>
                <a:cs typeface="Times New Roman" panose="02020603050405020304" pitchFamily="18" charset="0"/>
              </a:rPr>
              <a:t>Segunda via das Notas Fiscais ou respectivas cópias, legíveis;</a:t>
            </a:r>
          </a:p>
          <a:p>
            <a:pPr marL="342900" lvl="0" indent="-342900" algn="just">
              <a:lnSpc>
                <a:spcPct val="150000"/>
              </a:lnSpc>
              <a:spcAft>
                <a:spcPts val="800"/>
              </a:spcAft>
              <a:buFont typeface="+mj-lt"/>
              <a:buAutoNum type="alphaLcParenR"/>
            </a:pPr>
            <a:r>
              <a:rPr lang="pt-BR" sz="1600" dirty="0">
                <a:ea typeface="Calibri" panose="020F0502020204030204" pitchFamily="34" charset="0"/>
                <a:cs typeface="Times New Roman" panose="02020603050405020304" pitchFamily="18" charset="0"/>
              </a:rPr>
              <a:t>Pesquisa BEC – Bolsa Eletrônica de Compras.</a:t>
            </a:r>
          </a:p>
          <a:p>
            <a:pPr algn="just">
              <a:lnSpc>
                <a:spcPct val="150000"/>
              </a:lnSpc>
              <a:spcAft>
                <a:spcPts val="800"/>
              </a:spcAft>
            </a:pPr>
            <a:r>
              <a:rPr lang="pt-BR" sz="1600" u="sng" dirty="0">
                <a:solidFill>
                  <a:srgbClr val="0563C1"/>
                </a:solidFill>
                <a:ea typeface="Calibri" panose="020F0502020204030204" pitchFamily="34" charset="0"/>
                <a:cs typeface="Times New Roman" panose="02020603050405020304" pitchFamily="18" charset="0"/>
                <a:hlinkClick r:id="rId2"/>
              </a:rPr>
              <a:t>Modelos PDDE</a:t>
            </a:r>
            <a:endParaRPr lang="pt-B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344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9583A89-044C-4BA4-B00E-5C335AEFB018}"/>
              </a:ext>
            </a:extLst>
          </p:cNvPr>
          <p:cNvSpPr>
            <a:spLocks noGrp="1"/>
          </p:cNvSpPr>
          <p:nvPr>
            <p:ph type="sldNum" sz="quarter" idx="12"/>
          </p:nvPr>
        </p:nvSpPr>
        <p:spPr/>
        <p:txBody>
          <a:bodyPr/>
          <a:lstStyle/>
          <a:p>
            <a:fld id="{355408C3-FD4B-4267-BC28-CB2142363555}" type="slidenum">
              <a:rPr lang="pt-BR" smtClean="0"/>
              <a:pPr/>
              <a:t>17</a:t>
            </a:fld>
            <a:endParaRPr lang="pt-BR"/>
          </a:p>
        </p:txBody>
      </p:sp>
      <p:sp>
        <p:nvSpPr>
          <p:cNvPr id="3" name="Título 1">
            <a:extLst>
              <a:ext uri="{FF2B5EF4-FFF2-40B4-BE49-F238E27FC236}">
                <a16:creationId xmlns:a16="http://schemas.microsoft.com/office/drawing/2014/main" id="{4777FFDD-3886-430F-A15A-FFF39BDB8ADE}"/>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FC316A01-9F13-4BA2-B249-BBC6E3A923A2}"/>
              </a:ext>
            </a:extLst>
          </p:cNvPr>
          <p:cNvSpPr/>
          <p:nvPr/>
        </p:nvSpPr>
        <p:spPr>
          <a:xfrm>
            <a:off x="457200" y="1412776"/>
            <a:ext cx="8229600" cy="5225533"/>
          </a:xfrm>
          <a:prstGeom prst="rect">
            <a:avLst/>
          </a:prstGeom>
        </p:spPr>
        <p:txBody>
          <a:bodyPr wrap="square">
            <a:spAutoFit/>
          </a:bodyPr>
          <a:lstStyle/>
          <a:p>
            <a:pPr algn="just">
              <a:lnSpc>
                <a:spcPct val="150000"/>
              </a:lnSpc>
              <a:spcAft>
                <a:spcPts val="800"/>
              </a:spcAft>
            </a:pPr>
            <a:r>
              <a:rPr lang="pt-BR" sz="2000" b="1" u="sng" dirty="0">
                <a:ea typeface="Calibri" panose="020F0502020204030204" pitchFamily="34" charset="0"/>
                <a:cs typeface="Times New Roman" panose="02020603050405020304" pitchFamily="18" charset="0"/>
              </a:rPr>
              <a:t>Observações:</a:t>
            </a:r>
            <a:r>
              <a:rPr lang="pt-BR" sz="2000" dirty="0">
                <a:ea typeface="Calibri" panose="020F0502020204030204" pitchFamily="34" charset="0"/>
                <a:cs typeface="Times New Roman" panose="02020603050405020304" pitchFamily="18" charset="0"/>
              </a:rPr>
              <a:t> Utilizar a verba conforme INSTRUÇÕES SEE/FDE e orientações do Setor de Finanças e Patrimônio em especial o item (“... Para o percentual a ser destinado vide montante indicado na planilha enviada pela FDE para material permanente, de acordo com a escolha feita pela escola no cadastro do ano passado"); Os processos deverão ser elaborados sem misturar as verbas recebidas. Quando a verba é reprogramada por algum motivo, a Direção deverá encaminhar ofício para o Setor de Material e Patrimônio informando o motivo, pois precisamos do mesmo para justificar em auditoria do Tribunal e Secretaria da Fazenda.</a:t>
            </a:r>
          </a:p>
          <a:p>
            <a:pPr algn="just">
              <a:lnSpc>
                <a:spcPct val="150000"/>
              </a:lnSpc>
              <a:spcAft>
                <a:spcPts val="800"/>
              </a:spcAft>
            </a:pPr>
            <a:r>
              <a:rPr lang="pt-BR" sz="2000" dirty="0">
                <a:ea typeface="Calibri" panose="020F0502020204030204" pitchFamily="34" charset="0"/>
                <a:cs typeface="Times New Roman" panose="02020603050405020304" pitchFamily="18" charset="0"/>
              </a:rPr>
              <a:t>Os bens adquiridos com a Verba PDDE são cadastrados unicamente pela Diretoria de Ensino no sistema GEMAT.</a:t>
            </a:r>
            <a:endParaRPr lang="pt-B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1006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65E9DDF-A493-493A-A12D-54526D8804FD}"/>
              </a:ext>
            </a:extLst>
          </p:cNvPr>
          <p:cNvSpPr>
            <a:spLocks noGrp="1"/>
          </p:cNvSpPr>
          <p:nvPr>
            <p:ph type="sldNum" sz="quarter" idx="12"/>
          </p:nvPr>
        </p:nvSpPr>
        <p:spPr/>
        <p:txBody>
          <a:bodyPr/>
          <a:lstStyle/>
          <a:p>
            <a:fld id="{355408C3-FD4B-4267-BC28-CB2142363555}" type="slidenum">
              <a:rPr lang="pt-BR" smtClean="0"/>
              <a:pPr/>
              <a:t>18</a:t>
            </a:fld>
            <a:endParaRPr lang="pt-BR"/>
          </a:p>
        </p:txBody>
      </p:sp>
      <p:sp>
        <p:nvSpPr>
          <p:cNvPr id="3" name="Título 1">
            <a:extLst>
              <a:ext uri="{FF2B5EF4-FFF2-40B4-BE49-F238E27FC236}">
                <a16:creationId xmlns:a16="http://schemas.microsoft.com/office/drawing/2014/main" id="{4FA17D81-DEA8-49B5-AF24-38050CFFEFE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57C02F1C-653E-4957-804C-B9B5C54F9039}"/>
              </a:ext>
            </a:extLst>
          </p:cNvPr>
          <p:cNvSpPr/>
          <p:nvPr/>
        </p:nvSpPr>
        <p:spPr>
          <a:xfrm>
            <a:off x="765920" y="1412776"/>
            <a:ext cx="7920880" cy="4154984"/>
          </a:xfrm>
          <a:prstGeom prst="rect">
            <a:avLst/>
          </a:prstGeom>
        </p:spPr>
        <p:txBody>
          <a:bodyPr wrap="square">
            <a:spAutoFit/>
          </a:bodyPr>
          <a:lstStyle/>
          <a:p>
            <a:r>
              <a:rPr lang="pt-BR" sz="2400" b="1" dirty="0"/>
              <a:t>NÚCLEO DE ADMINISTRAÇÃO - Equipe</a:t>
            </a:r>
          </a:p>
          <a:p>
            <a:endParaRPr lang="pt-BR" sz="2400" b="1" dirty="0"/>
          </a:p>
          <a:p>
            <a:endParaRPr lang="pt-BR" sz="2400" b="1" dirty="0"/>
          </a:p>
          <a:p>
            <a:r>
              <a:rPr lang="pt-BR" sz="2400" b="1" dirty="0"/>
              <a:t>Marinete Marcelino Ferreira – Diretor I  - 2284-8120</a:t>
            </a:r>
          </a:p>
          <a:p>
            <a:r>
              <a:rPr lang="pt-BR" sz="2400" b="1" dirty="0"/>
              <a:t>Alda Maria Barros </a:t>
            </a:r>
            <a:r>
              <a:rPr lang="pt-BR" sz="2400" b="1" dirty="0" err="1"/>
              <a:t>Zanré</a:t>
            </a:r>
            <a:r>
              <a:rPr lang="pt-BR" sz="2400" b="1" dirty="0"/>
              <a:t> – 2284-8318</a:t>
            </a:r>
          </a:p>
          <a:p>
            <a:r>
              <a:rPr lang="pt-BR" sz="2400" b="1" dirty="0" err="1"/>
              <a:t>Nicoly</a:t>
            </a:r>
            <a:r>
              <a:rPr lang="pt-BR" sz="2400" b="1" dirty="0"/>
              <a:t> Santana de Amorim Barbosa – 2284-8328</a:t>
            </a:r>
          </a:p>
          <a:p>
            <a:r>
              <a:rPr lang="pt-BR" sz="2400" b="1" dirty="0"/>
              <a:t>Maria Odila Silva Dias – 2284-8150</a:t>
            </a:r>
          </a:p>
          <a:p>
            <a:r>
              <a:rPr lang="pt-BR" sz="2400" b="1" dirty="0"/>
              <a:t>Luiz </a:t>
            </a:r>
            <a:r>
              <a:rPr lang="pt-BR" sz="2400" b="1" dirty="0" err="1"/>
              <a:t>Antonio</a:t>
            </a:r>
            <a:r>
              <a:rPr lang="pt-BR" sz="2400" b="1" dirty="0"/>
              <a:t> da Silva Melo – 2284-8153</a:t>
            </a:r>
          </a:p>
          <a:p>
            <a:r>
              <a:rPr lang="pt-BR" sz="2400" b="1" dirty="0"/>
              <a:t>Ivo Bispo de Oliveira – 2284-8150 </a:t>
            </a:r>
          </a:p>
          <a:p>
            <a:endParaRPr lang="pt-BR" sz="2400" b="1" dirty="0"/>
          </a:p>
          <a:p>
            <a:r>
              <a:rPr lang="pt-BR" sz="2400" b="1" dirty="0"/>
              <a:t>E-mail: </a:t>
            </a:r>
            <a:r>
              <a:rPr lang="pt-BR" sz="2400" b="1" dirty="0">
                <a:hlinkClick r:id="rId2"/>
              </a:rPr>
              <a:t>deoscncs@educação.sp.gov.br</a:t>
            </a:r>
            <a:endParaRPr lang="pt-BR" sz="2400" b="1" dirty="0"/>
          </a:p>
        </p:txBody>
      </p:sp>
    </p:spTree>
    <p:extLst>
      <p:ext uri="{BB962C8B-B14F-4D97-AF65-F5344CB8AC3E}">
        <p14:creationId xmlns:p14="http://schemas.microsoft.com/office/powerpoint/2010/main" val="1305704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4BED2B0-6C45-4CF8-A39D-E33050764DA7}"/>
              </a:ext>
            </a:extLst>
          </p:cNvPr>
          <p:cNvSpPr>
            <a:spLocks noGrp="1"/>
          </p:cNvSpPr>
          <p:nvPr>
            <p:ph type="sldNum" sz="quarter" idx="12"/>
          </p:nvPr>
        </p:nvSpPr>
        <p:spPr/>
        <p:txBody>
          <a:bodyPr/>
          <a:lstStyle/>
          <a:p>
            <a:fld id="{355408C3-FD4B-4267-BC28-CB2142363555}" type="slidenum">
              <a:rPr lang="pt-BR" smtClean="0"/>
              <a:pPr/>
              <a:t>19</a:t>
            </a:fld>
            <a:endParaRPr lang="pt-BR" dirty="0"/>
          </a:p>
        </p:txBody>
      </p:sp>
      <p:sp>
        <p:nvSpPr>
          <p:cNvPr id="3" name="Título 1">
            <a:extLst>
              <a:ext uri="{FF2B5EF4-FFF2-40B4-BE49-F238E27FC236}">
                <a16:creationId xmlns:a16="http://schemas.microsoft.com/office/drawing/2014/main" id="{6E4ED961-10E5-4649-A698-BD2FC2B3F59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3167CA43-58EB-4A4A-AB99-9474584F8C03}"/>
              </a:ext>
            </a:extLst>
          </p:cNvPr>
          <p:cNvSpPr txBox="1">
            <a:spLocks/>
          </p:cNvSpPr>
          <p:nvPr/>
        </p:nvSpPr>
        <p:spPr>
          <a:xfrm>
            <a:off x="457200" y="1340768"/>
            <a:ext cx="8229600" cy="478539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t-BR" dirty="0"/>
              <a:t>Muito Obrigada!</a:t>
            </a:r>
          </a:p>
          <a:p>
            <a:pPr algn="ctr">
              <a:buFont typeface="Arial" pitchFamily="34" charset="0"/>
              <a:buNone/>
            </a:pPr>
            <a:r>
              <a:rPr lang="pt-BR" dirty="0"/>
              <a:t>Tenham todos um excelente trabalho!</a:t>
            </a:r>
          </a:p>
          <a:p>
            <a:pPr algn="ctr">
              <a:buFont typeface="Arial" pitchFamily="34" charset="0"/>
              <a:buNone/>
            </a:pPr>
            <a:r>
              <a:rPr lang="pt-BR" dirty="0"/>
              <a:t>Equipes da Diretoria de Ensino – Região Osasco</a:t>
            </a:r>
          </a:p>
          <a:p>
            <a:pPr algn="ctr">
              <a:buFont typeface="Arial" pitchFamily="34" charset="0"/>
              <a:buNone/>
            </a:pPr>
            <a:r>
              <a:rPr lang="pt-BR" dirty="0"/>
              <a:t> </a:t>
            </a:r>
          </a:p>
        </p:txBody>
      </p:sp>
      <p:pic>
        <p:nvPicPr>
          <p:cNvPr id="5" name="Imagem 4">
            <a:extLst>
              <a:ext uri="{FF2B5EF4-FFF2-40B4-BE49-F238E27FC236}">
                <a16:creationId xmlns:a16="http://schemas.microsoft.com/office/drawing/2014/main" id="{FB9449E8-9317-484E-BD2F-AD63F5E2BD1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55776" y="3284984"/>
            <a:ext cx="2780928" cy="2337518"/>
          </a:xfrm>
          <a:prstGeom prst="rect">
            <a:avLst/>
          </a:prstGeom>
        </p:spPr>
      </p:pic>
    </p:spTree>
    <p:extLst>
      <p:ext uri="{BB962C8B-B14F-4D97-AF65-F5344CB8AC3E}">
        <p14:creationId xmlns:p14="http://schemas.microsoft.com/office/powerpoint/2010/main" val="215958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9497FF6-0A6A-4DC8-9710-BD65C9D10303}"/>
              </a:ext>
            </a:extLst>
          </p:cNvPr>
          <p:cNvSpPr>
            <a:spLocks noGrp="1"/>
          </p:cNvSpPr>
          <p:nvPr>
            <p:ph type="sldNum" sz="quarter" idx="12"/>
          </p:nvPr>
        </p:nvSpPr>
        <p:spPr/>
        <p:txBody>
          <a:bodyPr/>
          <a:lstStyle/>
          <a:p>
            <a:fld id="{355408C3-FD4B-4267-BC28-CB2142363555}" type="slidenum">
              <a:rPr lang="pt-BR" smtClean="0"/>
              <a:pPr/>
              <a:t>2</a:t>
            </a:fld>
            <a:endParaRPr lang="pt-BR"/>
          </a:p>
        </p:txBody>
      </p:sp>
      <p:sp>
        <p:nvSpPr>
          <p:cNvPr id="3" name="Título 1">
            <a:extLst>
              <a:ext uri="{FF2B5EF4-FFF2-40B4-BE49-F238E27FC236}">
                <a16:creationId xmlns:a16="http://schemas.microsoft.com/office/drawing/2014/main" id="{ACE7EF68-1C1D-4D23-BF6F-0F55C0F26FD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a:t>Diretoria de Ensino  - Região Osasco  </a:t>
            </a:r>
            <a:endParaRPr lang="pt-BR" dirty="0"/>
          </a:p>
        </p:txBody>
      </p:sp>
      <p:sp>
        <p:nvSpPr>
          <p:cNvPr id="4" name="Subtítulo 2">
            <a:extLst>
              <a:ext uri="{FF2B5EF4-FFF2-40B4-BE49-F238E27FC236}">
                <a16:creationId xmlns:a16="http://schemas.microsoft.com/office/drawing/2014/main" id="{00BD81C7-3C1F-4C75-BBF2-B5E4420A04D4}"/>
              </a:ext>
            </a:extLst>
          </p:cNvPr>
          <p:cNvSpPr txBox="1">
            <a:spLocks/>
          </p:cNvSpPr>
          <p:nvPr/>
        </p:nvSpPr>
        <p:spPr>
          <a:xfrm>
            <a:off x="609600" y="1752600"/>
            <a:ext cx="8229600"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endParaRPr lang="pt-BR" dirty="0"/>
          </a:p>
          <a:p>
            <a:pPr marL="0" indent="0" algn="ctr">
              <a:buFont typeface="Arial" pitchFamily="34" charset="0"/>
              <a:buNone/>
            </a:pPr>
            <a:r>
              <a:rPr lang="pt-BR" sz="5400" dirty="0">
                <a:solidFill>
                  <a:schemeClr val="tx1"/>
                </a:solidFill>
              </a:rPr>
              <a:t>NAD – Núcleo de Administração</a:t>
            </a:r>
          </a:p>
          <a:p>
            <a:pPr marL="0" indent="0" algn="ctr">
              <a:buFont typeface="Arial" pitchFamily="34" charset="0"/>
              <a:buNone/>
            </a:pPr>
            <a:endParaRPr lang="pt-BR" sz="5400" dirty="0">
              <a:solidFill>
                <a:schemeClr val="tx1"/>
              </a:solidFill>
            </a:endParaRPr>
          </a:p>
          <a:p>
            <a:pPr marL="0" indent="0" algn="ctr">
              <a:buFont typeface="Arial" pitchFamily="34" charset="0"/>
              <a:buNone/>
            </a:pPr>
            <a:r>
              <a:rPr lang="pt-BR" sz="5400" dirty="0">
                <a:solidFill>
                  <a:schemeClr val="tx1"/>
                </a:solidFill>
              </a:rPr>
              <a:t>Patrimônio – Furto / Inservível / PDDE</a:t>
            </a:r>
          </a:p>
          <a:p>
            <a:pPr marL="0" indent="0" algn="ctr">
              <a:buFont typeface="Arial" pitchFamily="34" charset="0"/>
              <a:buNone/>
            </a:pPr>
            <a:endParaRPr lang="pt-BR" sz="5400" dirty="0">
              <a:solidFill>
                <a:schemeClr val="tx1"/>
              </a:solidFill>
            </a:endParaRPr>
          </a:p>
          <a:p>
            <a:pPr marL="0" indent="0">
              <a:buFont typeface="Arial" pitchFamily="34" charset="0"/>
              <a:buNone/>
            </a:pPr>
            <a:r>
              <a:rPr lang="pt-BR" dirty="0">
                <a:solidFill>
                  <a:schemeClr val="tx1"/>
                </a:solidFill>
              </a:rPr>
              <a:t>       </a:t>
            </a:r>
          </a:p>
          <a:p>
            <a:endParaRPr lang="pt-BR" dirty="0">
              <a:solidFill>
                <a:schemeClr val="tx1"/>
              </a:solidFill>
            </a:endParaRPr>
          </a:p>
          <a:p>
            <a:endParaRPr lang="pt-BR" dirty="0"/>
          </a:p>
          <a:p>
            <a:endParaRPr lang="pt-BR" dirty="0"/>
          </a:p>
        </p:txBody>
      </p:sp>
    </p:spTree>
    <p:extLst>
      <p:ext uri="{BB962C8B-B14F-4D97-AF65-F5344CB8AC3E}">
        <p14:creationId xmlns:p14="http://schemas.microsoft.com/office/powerpoint/2010/main" val="3430863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D9BFFF3-D801-487F-B7AE-541A03F50172}"/>
              </a:ext>
            </a:extLst>
          </p:cNvPr>
          <p:cNvSpPr>
            <a:spLocks noGrp="1"/>
          </p:cNvSpPr>
          <p:nvPr>
            <p:ph type="sldNum" sz="quarter" idx="12"/>
          </p:nvPr>
        </p:nvSpPr>
        <p:spPr/>
        <p:txBody>
          <a:bodyPr/>
          <a:lstStyle/>
          <a:p>
            <a:fld id="{355408C3-FD4B-4267-BC28-CB2142363555}" type="slidenum">
              <a:rPr lang="pt-BR" smtClean="0"/>
              <a:pPr/>
              <a:t>20</a:t>
            </a:fld>
            <a:endParaRPr lang="pt-BR" dirty="0"/>
          </a:p>
        </p:txBody>
      </p:sp>
      <p:sp>
        <p:nvSpPr>
          <p:cNvPr id="5" name="Título 1">
            <a:extLst>
              <a:ext uri="{FF2B5EF4-FFF2-40B4-BE49-F238E27FC236}">
                <a16:creationId xmlns:a16="http://schemas.microsoft.com/office/drawing/2014/main" id="{3E61580B-BA66-450D-AD59-5D1CE2CCFC8B}"/>
              </a:ext>
            </a:extLst>
          </p:cNvPr>
          <p:cNvSpPr txBox="1">
            <a:spLocks/>
          </p:cNvSpPr>
          <p:nvPr/>
        </p:nvSpPr>
        <p:spPr>
          <a:xfrm>
            <a:off x="457200" y="274638"/>
            <a:ext cx="8229600" cy="706090"/>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6" name="Subtítulo 2">
            <a:extLst>
              <a:ext uri="{FF2B5EF4-FFF2-40B4-BE49-F238E27FC236}">
                <a16:creationId xmlns:a16="http://schemas.microsoft.com/office/drawing/2014/main" id="{8981C264-CE12-4D89-9655-703B35C3AA94}"/>
              </a:ext>
            </a:extLst>
          </p:cNvPr>
          <p:cNvSpPr txBox="1">
            <a:spLocks/>
          </p:cNvSpPr>
          <p:nvPr/>
        </p:nvSpPr>
        <p:spPr>
          <a:xfrm>
            <a:off x="693912" y="1340768"/>
            <a:ext cx="7992888" cy="4896544"/>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t-BR" dirty="0"/>
          </a:p>
          <a:p>
            <a:r>
              <a:rPr lang="pt-BR" sz="5100" dirty="0">
                <a:solidFill>
                  <a:schemeClr val="tx1"/>
                </a:solidFill>
              </a:rPr>
              <a:t>Reunião de Trabalho</a:t>
            </a:r>
          </a:p>
          <a:p>
            <a:endParaRPr lang="pt-BR" dirty="0">
              <a:solidFill>
                <a:schemeClr val="tx1"/>
              </a:solidFill>
            </a:endParaRPr>
          </a:p>
          <a:p>
            <a:r>
              <a:rPr lang="pt-BR" sz="5300" dirty="0">
                <a:solidFill>
                  <a:schemeClr val="tx1"/>
                </a:solidFill>
              </a:rPr>
              <a:t>Tema: OT Sistema Alimentação Escolar</a:t>
            </a:r>
          </a:p>
          <a:p>
            <a:endParaRPr lang="pt-BR" b="1" dirty="0">
              <a:solidFill>
                <a:srgbClr val="FF0000"/>
              </a:solidFill>
            </a:endParaRPr>
          </a:p>
          <a:p>
            <a:r>
              <a:rPr lang="pt-BR" sz="4200" dirty="0">
                <a:solidFill>
                  <a:schemeClr val="tx1"/>
                </a:solidFill>
              </a:rPr>
              <a:t>Data: 24-05-2019</a:t>
            </a:r>
          </a:p>
          <a:p>
            <a:endParaRPr lang="pt-BR" dirty="0">
              <a:solidFill>
                <a:schemeClr val="tx1"/>
              </a:solidFill>
            </a:endParaRPr>
          </a:p>
          <a:p>
            <a:r>
              <a:rPr lang="pt-BR" sz="4400" dirty="0">
                <a:solidFill>
                  <a:schemeClr val="tx1"/>
                </a:solidFill>
              </a:rPr>
              <a:t>CAF – Centro de Administração, Finanças e Infraestrutura</a:t>
            </a:r>
          </a:p>
          <a:p>
            <a:endParaRPr lang="pt-BR" sz="4400" dirty="0">
              <a:solidFill>
                <a:schemeClr val="tx1"/>
              </a:solidFill>
            </a:endParaRPr>
          </a:p>
          <a:p>
            <a:r>
              <a:rPr lang="pt-BR" sz="4400" dirty="0">
                <a:solidFill>
                  <a:schemeClr val="tx1"/>
                </a:solidFill>
              </a:rPr>
              <a:t>NOM – Núcleo de Obras e Manutenção Escolar – Alimentação Escolar – 09h00 ás 12h00</a:t>
            </a:r>
          </a:p>
          <a:p>
            <a:endParaRPr lang="pt-BR" sz="4400" dirty="0">
              <a:solidFill>
                <a:schemeClr val="tx1"/>
              </a:solidFill>
            </a:endParaRPr>
          </a:p>
          <a:p>
            <a:r>
              <a:rPr lang="pt-BR" sz="4400" dirty="0">
                <a:solidFill>
                  <a:schemeClr val="tx1"/>
                </a:solidFill>
              </a:rPr>
              <a:t>Dirigente Regional de Ensino – Irene Machado </a:t>
            </a:r>
            <a:r>
              <a:rPr lang="pt-BR" sz="4400" dirty="0" err="1">
                <a:solidFill>
                  <a:schemeClr val="tx1"/>
                </a:solidFill>
              </a:rPr>
              <a:t>Pantelidakis</a:t>
            </a:r>
            <a:endParaRPr lang="pt-BR" sz="4400" dirty="0">
              <a:solidFill>
                <a:schemeClr val="tx1"/>
              </a:solidFill>
            </a:endParaRPr>
          </a:p>
          <a:p>
            <a:r>
              <a:rPr lang="pt-BR" sz="4400" dirty="0">
                <a:solidFill>
                  <a:schemeClr val="tx1"/>
                </a:solidFill>
              </a:rPr>
              <a:t>        </a:t>
            </a:r>
          </a:p>
          <a:p>
            <a:endParaRPr lang="pt-BR" dirty="0">
              <a:solidFill>
                <a:schemeClr val="tx1"/>
              </a:solidFill>
            </a:endParaRPr>
          </a:p>
          <a:p>
            <a:endParaRPr lang="pt-BR" dirty="0"/>
          </a:p>
          <a:p>
            <a:endParaRPr lang="pt-BR" dirty="0"/>
          </a:p>
        </p:txBody>
      </p:sp>
    </p:spTree>
    <p:extLst>
      <p:ext uri="{BB962C8B-B14F-4D97-AF65-F5344CB8AC3E}">
        <p14:creationId xmlns:p14="http://schemas.microsoft.com/office/powerpoint/2010/main" val="3385566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94E8DB7-7AA6-4007-8FB8-B5399E00E142}"/>
              </a:ext>
            </a:extLst>
          </p:cNvPr>
          <p:cNvSpPr>
            <a:spLocks noGrp="1"/>
          </p:cNvSpPr>
          <p:nvPr>
            <p:ph type="sldNum" sz="quarter" idx="12"/>
          </p:nvPr>
        </p:nvSpPr>
        <p:spPr/>
        <p:txBody>
          <a:bodyPr/>
          <a:lstStyle/>
          <a:p>
            <a:fld id="{355408C3-FD4B-4267-BC28-CB2142363555}" type="slidenum">
              <a:rPr lang="pt-BR" smtClean="0"/>
              <a:pPr/>
              <a:t>21</a:t>
            </a:fld>
            <a:endParaRPr lang="pt-BR"/>
          </a:p>
        </p:txBody>
      </p:sp>
      <p:sp>
        <p:nvSpPr>
          <p:cNvPr id="3" name="Título 1">
            <a:extLst>
              <a:ext uri="{FF2B5EF4-FFF2-40B4-BE49-F238E27FC236}">
                <a16:creationId xmlns:a16="http://schemas.microsoft.com/office/drawing/2014/main" id="{E3921B38-96DC-4A1A-9976-E271A312273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Subtítulo 2">
            <a:extLst>
              <a:ext uri="{FF2B5EF4-FFF2-40B4-BE49-F238E27FC236}">
                <a16:creationId xmlns:a16="http://schemas.microsoft.com/office/drawing/2014/main" id="{4E2917C6-7C0B-499D-BA33-46AF1468F1BD}"/>
              </a:ext>
            </a:extLst>
          </p:cNvPr>
          <p:cNvSpPr txBox="1">
            <a:spLocks/>
          </p:cNvSpPr>
          <p:nvPr/>
        </p:nvSpPr>
        <p:spPr>
          <a:xfrm>
            <a:off x="609600" y="1752600"/>
            <a:ext cx="8229600"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endParaRPr lang="pt-BR" dirty="0"/>
          </a:p>
          <a:p>
            <a:pPr marL="0" indent="0" algn="ctr">
              <a:buFont typeface="Arial" pitchFamily="34" charset="0"/>
              <a:buNone/>
            </a:pPr>
            <a:r>
              <a:rPr lang="pt-BR" sz="5400" dirty="0">
                <a:solidFill>
                  <a:schemeClr val="tx1"/>
                </a:solidFill>
              </a:rPr>
              <a:t>CAF</a:t>
            </a:r>
          </a:p>
          <a:p>
            <a:pPr marL="0" indent="0" algn="ctr">
              <a:buNone/>
            </a:pPr>
            <a:r>
              <a:rPr lang="pt-BR" sz="4800" b="1" dirty="0">
                <a:solidFill>
                  <a:schemeClr val="tx2">
                    <a:lumMod val="60000"/>
                    <a:lumOff val="40000"/>
                  </a:schemeClr>
                </a:solidFill>
              </a:rPr>
              <a:t>Programa Nacional de Alimentação Escolar- PNAE</a:t>
            </a:r>
          </a:p>
          <a:p>
            <a:pPr marL="0" indent="0" algn="ctr">
              <a:buNone/>
            </a:pPr>
            <a:endParaRPr lang="pt-BR" sz="4800" b="1" dirty="0">
              <a:solidFill>
                <a:schemeClr val="tx2">
                  <a:lumMod val="60000"/>
                  <a:lumOff val="40000"/>
                </a:schemeClr>
              </a:solidFill>
            </a:endParaRPr>
          </a:p>
          <a:p>
            <a:pPr marL="0" indent="0" algn="ctr">
              <a:buFont typeface="Arial" pitchFamily="34" charset="0"/>
              <a:buNone/>
            </a:pPr>
            <a:r>
              <a:rPr lang="pt-BR" sz="4800" b="1" dirty="0">
                <a:solidFill>
                  <a:schemeClr val="tx2">
                    <a:lumMod val="60000"/>
                    <a:lumOff val="40000"/>
                  </a:schemeClr>
                </a:solidFill>
              </a:rPr>
              <a:t>24-05-2019</a:t>
            </a:r>
            <a:endParaRPr lang="pt-BR" sz="5400" dirty="0">
              <a:solidFill>
                <a:schemeClr val="tx1"/>
              </a:solidFill>
            </a:endParaRPr>
          </a:p>
          <a:p>
            <a:pPr marL="0" indent="0">
              <a:buFont typeface="Arial" pitchFamily="34" charset="0"/>
              <a:buNone/>
            </a:pPr>
            <a:r>
              <a:rPr lang="pt-BR" dirty="0">
                <a:solidFill>
                  <a:schemeClr val="tx1"/>
                </a:solidFill>
              </a:rPr>
              <a:t>       </a:t>
            </a:r>
          </a:p>
          <a:p>
            <a:endParaRPr lang="pt-BR" dirty="0">
              <a:solidFill>
                <a:schemeClr val="tx1"/>
              </a:solidFill>
            </a:endParaRPr>
          </a:p>
          <a:p>
            <a:endParaRPr lang="pt-BR" dirty="0"/>
          </a:p>
          <a:p>
            <a:endParaRPr lang="pt-BR" dirty="0"/>
          </a:p>
        </p:txBody>
      </p:sp>
      <p:pic>
        <p:nvPicPr>
          <p:cNvPr id="5" name="Imagem 4">
            <a:extLst>
              <a:ext uri="{FF2B5EF4-FFF2-40B4-BE49-F238E27FC236}">
                <a16:creationId xmlns:a16="http://schemas.microsoft.com/office/drawing/2014/main" id="{B019AA47-716E-415B-822D-D249BE4B0D5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43608" y="4797152"/>
            <a:ext cx="1260140" cy="1102623"/>
          </a:xfrm>
          <a:prstGeom prst="rect">
            <a:avLst/>
          </a:prstGeom>
        </p:spPr>
      </p:pic>
      <p:pic>
        <p:nvPicPr>
          <p:cNvPr id="6" name="Espaço Reservado para Conteúdo 19">
            <a:extLst>
              <a:ext uri="{FF2B5EF4-FFF2-40B4-BE49-F238E27FC236}">
                <a16:creationId xmlns:a16="http://schemas.microsoft.com/office/drawing/2014/main" id="{E86D7199-98F6-4D19-A0DC-22B6CF3FF2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0254" y="4795986"/>
            <a:ext cx="1403176" cy="1259395"/>
          </a:xfrm>
          <a:prstGeom prst="rect">
            <a:avLst/>
          </a:prstGeom>
        </p:spPr>
      </p:pic>
    </p:spTree>
    <p:extLst>
      <p:ext uri="{BB962C8B-B14F-4D97-AF65-F5344CB8AC3E}">
        <p14:creationId xmlns:p14="http://schemas.microsoft.com/office/powerpoint/2010/main" val="990731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94E8DB7-7AA6-4007-8FB8-B5399E00E142}"/>
              </a:ext>
            </a:extLst>
          </p:cNvPr>
          <p:cNvSpPr>
            <a:spLocks noGrp="1"/>
          </p:cNvSpPr>
          <p:nvPr>
            <p:ph type="sldNum" sz="quarter" idx="12"/>
          </p:nvPr>
        </p:nvSpPr>
        <p:spPr/>
        <p:txBody>
          <a:bodyPr/>
          <a:lstStyle/>
          <a:p>
            <a:fld id="{355408C3-FD4B-4267-BC28-CB2142363555}" type="slidenum">
              <a:rPr lang="pt-BR" smtClean="0"/>
              <a:pPr/>
              <a:t>22</a:t>
            </a:fld>
            <a:endParaRPr lang="pt-BR"/>
          </a:p>
        </p:txBody>
      </p:sp>
      <p:sp>
        <p:nvSpPr>
          <p:cNvPr id="3" name="Título 1">
            <a:extLst>
              <a:ext uri="{FF2B5EF4-FFF2-40B4-BE49-F238E27FC236}">
                <a16:creationId xmlns:a16="http://schemas.microsoft.com/office/drawing/2014/main" id="{E3921B38-96DC-4A1A-9976-E271A312273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Subtítulo 2">
            <a:extLst>
              <a:ext uri="{FF2B5EF4-FFF2-40B4-BE49-F238E27FC236}">
                <a16:creationId xmlns:a16="http://schemas.microsoft.com/office/drawing/2014/main" id="{4E2917C6-7C0B-499D-BA33-46AF1468F1BD}"/>
              </a:ext>
            </a:extLst>
          </p:cNvPr>
          <p:cNvSpPr txBox="1">
            <a:spLocks/>
          </p:cNvSpPr>
          <p:nvPr/>
        </p:nvSpPr>
        <p:spPr>
          <a:xfrm>
            <a:off x="609600" y="1752600"/>
            <a:ext cx="8229600"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endParaRPr lang="pt-BR" dirty="0"/>
          </a:p>
          <a:p>
            <a:r>
              <a:rPr lang="pt-BR" sz="5400" dirty="0"/>
              <a:t>Irene Machado </a:t>
            </a:r>
            <a:r>
              <a:rPr lang="pt-BR" sz="5400" dirty="0" err="1"/>
              <a:t>Pantelidakis</a:t>
            </a:r>
            <a:endParaRPr lang="pt-BR" sz="5400" dirty="0"/>
          </a:p>
          <a:p>
            <a:r>
              <a:rPr lang="pt-BR" sz="5400" dirty="0"/>
              <a:t>Dirigente Regional de Ensino</a:t>
            </a:r>
          </a:p>
          <a:p>
            <a:endParaRPr lang="pt-BR" sz="5400" dirty="0"/>
          </a:p>
          <a:p>
            <a:r>
              <a:rPr lang="pt-BR" sz="5400" u="sng" dirty="0"/>
              <a:t>Equipe Supervisão</a:t>
            </a:r>
          </a:p>
          <a:p>
            <a:r>
              <a:rPr lang="pt-BR" sz="5400" dirty="0"/>
              <a:t>Maristela </a:t>
            </a:r>
            <a:r>
              <a:rPr lang="pt-BR" sz="5400" dirty="0" err="1"/>
              <a:t>Manfio</a:t>
            </a:r>
            <a:r>
              <a:rPr lang="pt-BR" sz="5400" dirty="0"/>
              <a:t> </a:t>
            </a:r>
            <a:r>
              <a:rPr lang="pt-BR" sz="5400" dirty="0" err="1"/>
              <a:t>Bonametti</a:t>
            </a:r>
            <a:endParaRPr lang="pt-BR" sz="5400" dirty="0"/>
          </a:p>
          <a:p>
            <a:r>
              <a:rPr lang="pt-BR" sz="5400" dirty="0"/>
              <a:t>Maria José dos Santos Oliveira</a:t>
            </a:r>
          </a:p>
          <a:p>
            <a:r>
              <a:rPr lang="pt-BR" sz="5400" u="sng" dirty="0"/>
              <a:t>Equipe CAF  </a:t>
            </a:r>
          </a:p>
          <a:p>
            <a:r>
              <a:rPr lang="pt-BR" sz="5400" dirty="0" err="1"/>
              <a:t>Akiko</a:t>
            </a:r>
            <a:r>
              <a:rPr lang="pt-BR" sz="5400" dirty="0"/>
              <a:t> </a:t>
            </a:r>
            <a:r>
              <a:rPr lang="pt-BR" sz="5400" dirty="0" err="1"/>
              <a:t>Iafiro</a:t>
            </a:r>
            <a:r>
              <a:rPr lang="pt-BR" sz="5400" dirty="0"/>
              <a:t> – 2284-8112</a:t>
            </a:r>
          </a:p>
          <a:p>
            <a:r>
              <a:rPr lang="pt-BR" sz="5400" dirty="0"/>
              <a:t>Maria Cristina da Encarnação – 2284-8103</a:t>
            </a:r>
          </a:p>
          <a:p>
            <a:pPr marL="0" indent="0" algn="ctr">
              <a:buFont typeface="Arial" pitchFamily="34" charset="0"/>
              <a:buNone/>
            </a:pPr>
            <a:endParaRPr lang="pt-BR" sz="5400" dirty="0">
              <a:solidFill>
                <a:schemeClr val="tx1"/>
              </a:solidFill>
            </a:endParaRPr>
          </a:p>
          <a:p>
            <a:pPr marL="0" indent="0">
              <a:buFont typeface="Arial" pitchFamily="34" charset="0"/>
              <a:buNone/>
            </a:pPr>
            <a:r>
              <a:rPr lang="pt-BR" dirty="0">
                <a:solidFill>
                  <a:schemeClr val="tx1"/>
                </a:solidFill>
              </a:rPr>
              <a:t>       </a:t>
            </a:r>
          </a:p>
          <a:p>
            <a:endParaRPr lang="pt-BR" dirty="0">
              <a:solidFill>
                <a:schemeClr val="tx1"/>
              </a:solidFill>
            </a:endParaRPr>
          </a:p>
          <a:p>
            <a:endParaRPr lang="pt-BR" dirty="0"/>
          </a:p>
          <a:p>
            <a:endParaRPr lang="pt-BR" dirty="0"/>
          </a:p>
        </p:txBody>
      </p:sp>
    </p:spTree>
    <p:extLst>
      <p:ext uri="{BB962C8B-B14F-4D97-AF65-F5344CB8AC3E}">
        <p14:creationId xmlns:p14="http://schemas.microsoft.com/office/powerpoint/2010/main" val="990731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51250AF1-544E-4790-86E8-573A5EB6A739}"/>
              </a:ext>
            </a:extLst>
          </p:cNvPr>
          <p:cNvSpPr>
            <a:spLocks noGrp="1"/>
          </p:cNvSpPr>
          <p:nvPr>
            <p:ph type="sldNum" sz="quarter" idx="12"/>
          </p:nvPr>
        </p:nvSpPr>
        <p:spPr/>
        <p:txBody>
          <a:bodyPr/>
          <a:lstStyle/>
          <a:p>
            <a:fld id="{355408C3-FD4B-4267-BC28-CB2142363555}" type="slidenum">
              <a:rPr lang="pt-BR" smtClean="0"/>
              <a:pPr/>
              <a:t>23</a:t>
            </a:fld>
            <a:endParaRPr lang="pt-BR"/>
          </a:p>
        </p:txBody>
      </p:sp>
      <p:sp>
        <p:nvSpPr>
          <p:cNvPr id="3" name="Título 1">
            <a:extLst>
              <a:ext uri="{FF2B5EF4-FFF2-40B4-BE49-F238E27FC236}">
                <a16:creationId xmlns:a16="http://schemas.microsoft.com/office/drawing/2014/main" id="{18DE7EF7-96F5-4792-BB5A-208A185CBDC9}"/>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6CE00657-DE16-4A59-A165-CC6697E2C16B}"/>
              </a:ext>
            </a:extLst>
          </p:cNvPr>
          <p:cNvSpPr/>
          <p:nvPr/>
        </p:nvSpPr>
        <p:spPr>
          <a:xfrm>
            <a:off x="539552" y="1582341"/>
            <a:ext cx="8147248" cy="3693319"/>
          </a:xfrm>
          <a:prstGeom prst="rect">
            <a:avLst/>
          </a:prstGeom>
        </p:spPr>
        <p:txBody>
          <a:bodyPr wrap="square">
            <a:spAutoFit/>
          </a:bodyPr>
          <a:lstStyle/>
          <a:p>
            <a:pPr algn="just"/>
            <a:r>
              <a:rPr lang="pt-BR" sz="2400" dirty="0"/>
              <a:t>O PNAE - Programa Nacional de Alimentação Escolar, programa estratégico do Ministério da Educação, tem por objetivos:</a:t>
            </a:r>
          </a:p>
          <a:p>
            <a:pPr marL="342900" indent="-342900" algn="just">
              <a:buFont typeface="Arial" panose="020B0604020202020204" pitchFamily="34" charset="0"/>
              <a:buChar char="•"/>
            </a:pPr>
            <a:r>
              <a:rPr lang="pt-BR" sz="2400" b="1" dirty="0">
                <a:solidFill>
                  <a:srgbClr val="FF0000"/>
                </a:solidFill>
              </a:rPr>
              <a:t>fornecer aos alunos de toda a educação básica</a:t>
            </a:r>
            <a:r>
              <a:rPr lang="pt-BR" sz="2400" dirty="0"/>
              <a:t> (educação infantil, ensino fundamental, ensino médio e educação de jovens e adultos) matriculados em escolas públicas, filantrópicas e em entidades comunitárias, </a:t>
            </a:r>
          </a:p>
          <a:p>
            <a:pPr marL="342900" indent="-342900" algn="just">
              <a:buFont typeface="Arial" panose="020B0604020202020204" pitchFamily="34" charset="0"/>
              <a:buChar char="•"/>
            </a:pPr>
            <a:r>
              <a:rPr lang="pt-BR" sz="2400" b="1" dirty="0">
                <a:solidFill>
                  <a:srgbClr val="FF0000"/>
                </a:solidFill>
              </a:rPr>
              <a:t>alimentação que cubra suas necessidades nutricionais </a:t>
            </a:r>
            <a:r>
              <a:rPr lang="pt-BR" sz="2400" dirty="0"/>
              <a:t>durante o período letivo, com nutrientes adequados à faixa etária escolar; </a:t>
            </a:r>
            <a:endParaRPr lang="pt-BR" sz="2400" b="1" dirty="0">
              <a:solidFill>
                <a:srgbClr val="FF0000"/>
              </a:solidFill>
            </a:endParaRPr>
          </a:p>
          <a:p>
            <a:endParaRPr lang="pt-BR" dirty="0"/>
          </a:p>
        </p:txBody>
      </p:sp>
    </p:spTree>
    <p:extLst>
      <p:ext uri="{BB962C8B-B14F-4D97-AF65-F5344CB8AC3E}">
        <p14:creationId xmlns:p14="http://schemas.microsoft.com/office/powerpoint/2010/main" val="4197450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3D1CE0F-7D49-4136-B8D2-945ED7D21C5B}"/>
              </a:ext>
            </a:extLst>
          </p:cNvPr>
          <p:cNvSpPr>
            <a:spLocks noGrp="1"/>
          </p:cNvSpPr>
          <p:nvPr>
            <p:ph type="sldNum" sz="quarter" idx="12"/>
          </p:nvPr>
        </p:nvSpPr>
        <p:spPr/>
        <p:txBody>
          <a:bodyPr/>
          <a:lstStyle/>
          <a:p>
            <a:fld id="{355408C3-FD4B-4267-BC28-CB2142363555}" type="slidenum">
              <a:rPr lang="pt-BR" smtClean="0"/>
              <a:pPr/>
              <a:t>24</a:t>
            </a:fld>
            <a:endParaRPr lang="pt-BR"/>
          </a:p>
        </p:txBody>
      </p:sp>
      <p:sp>
        <p:nvSpPr>
          <p:cNvPr id="3" name="Título 1">
            <a:extLst>
              <a:ext uri="{FF2B5EF4-FFF2-40B4-BE49-F238E27FC236}">
                <a16:creationId xmlns:a16="http://schemas.microsoft.com/office/drawing/2014/main" id="{B9B8FA36-6961-4B36-9F7B-43323A0008D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F5DC9FC5-A05C-4213-B85A-0C0E6153FDD8}"/>
              </a:ext>
            </a:extLst>
          </p:cNvPr>
          <p:cNvSpPr/>
          <p:nvPr/>
        </p:nvSpPr>
        <p:spPr>
          <a:xfrm>
            <a:off x="683568" y="2136339"/>
            <a:ext cx="7848872" cy="2954655"/>
          </a:xfrm>
          <a:prstGeom prst="rect">
            <a:avLst/>
          </a:prstGeom>
        </p:spPr>
        <p:txBody>
          <a:bodyPr wrap="square">
            <a:spAutoFit/>
          </a:bodyPr>
          <a:lstStyle/>
          <a:p>
            <a:pPr marL="742950" lvl="1" indent="-285750" algn="just">
              <a:buFont typeface="Arial" panose="020B0604020202020204" pitchFamily="34" charset="0"/>
              <a:buChar char="•"/>
            </a:pPr>
            <a:r>
              <a:rPr lang="pt-BR" sz="2800" dirty="0"/>
              <a:t>contribuir para a formação de </a:t>
            </a:r>
            <a:r>
              <a:rPr lang="pt-BR" sz="2800" b="1" dirty="0">
                <a:solidFill>
                  <a:srgbClr val="FF0000"/>
                </a:solidFill>
              </a:rPr>
              <a:t>práticas alimentares saudáveis</a:t>
            </a:r>
            <a:r>
              <a:rPr lang="pt-BR" sz="2800" dirty="0"/>
              <a:t> por meio de ações de educação alimentar e nutricional;</a:t>
            </a:r>
          </a:p>
          <a:p>
            <a:pPr marL="742950" lvl="1" indent="-285750" algn="just">
              <a:buFont typeface="Arial" panose="020B0604020202020204" pitchFamily="34" charset="0"/>
              <a:buChar char="•"/>
            </a:pPr>
            <a:r>
              <a:rPr lang="pt-BR" sz="2800" dirty="0"/>
              <a:t>proporcionar o </a:t>
            </a:r>
            <a:r>
              <a:rPr lang="pt-BR" sz="2800" b="1" dirty="0">
                <a:solidFill>
                  <a:srgbClr val="FF0000"/>
                </a:solidFill>
              </a:rPr>
              <a:t>bem estar indispensável ao bom rendimento escolar</a:t>
            </a:r>
            <a:r>
              <a:rPr lang="pt-BR" sz="2800" dirty="0"/>
              <a:t>, além de colaborar para a </a:t>
            </a:r>
            <a:r>
              <a:rPr lang="pt-BR" sz="2800" b="1" dirty="0">
                <a:solidFill>
                  <a:srgbClr val="FF0000"/>
                </a:solidFill>
              </a:rPr>
              <a:t>redução da evasão e repetência.</a:t>
            </a:r>
          </a:p>
          <a:p>
            <a:endParaRPr lang="pt-BR" dirty="0"/>
          </a:p>
        </p:txBody>
      </p:sp>
    </p:spTree>
    <p:extLst>
      <p:ext uri="{BB962C8B-B14F-4D97-AF65-F5344CB8AC3E}">
        <p14:creationId xmlns:p14="http://schemas.microsoft.com/office/powerpoint/2010/main" val="1975107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450BC4E5-6154-4A26-8BB2-2D10365B5511}"/>
              </a:ext>
            </a:extLst>
          </p:cNvPr>
          <p:cNvSpPr>
            <a:spLocks noGrp="1"/>
          </p:cNvSpPr>
          <p:nvPr>
            <p:ph type="sldNum" sz="quarter" idx="12"/>
          </p:nvPr>
        </p:nvSpPr>
        <p:spPr/>
        <p:txBody>
          <a:bodyPr/>
          <a:lstStyle/>
          <a:p>
            <a:fld id="{355408C3-FD4B-4267-BC28-CB2142363555}" type="slidenum">
              <a:rPr lang="pt-BR" smtClean="0"/>
              <a:pPr/>
              <a:t>25</a:t>
            </a:fld>
            <a:endParaRPr lang="pt-BR"/>
          </a:p>
        </p:txBody>
      </p:sp>
      <p:sp>
        <p:nvSpPr>
          <p:cNvPr id="3" name="Título 1">
            <a:extLst>
              <a:ext uri="{FF2B5EF4-FFF2-40B4-BE49-F238E27FC236}">
                <a16:creationId xmlns:a16="http://schemas.microsoft.com/office/drawing/2014/main" id="{9FEE5739-2EE0-4C22-87AF-5DAE1C237F77}"/>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07A6F0E7-1B8B-407A-A92D-CDB053DD00D5}"/>
              </a:ext>
            </a:extLst>
          </p:cNvPr>
          <p:cNvSpPr/>
          <p:nvPr/>
        </p:nvSpPr>
        <p:spPr>
          <a:xfrm>
            <a:off x="539552" y="2136339"/>
            <a:ext cx="7992888" cy="3539430"/>
          </a:xfrm>
          <a:prstGeom prst="rect">
            <a:avLst/>
          </a:prstGeom>
        </p:spPr>
        <p:txBody>
          <a:bodyPr wrap="square">
            <a:spAutoFit/>
          </a:bodyPr>
          <a:lstStyle/>
          <a:p>
            <a:pPr algn="just"/>
            <a:r>
              <a:rPr lang="pt-BR" sz="2800" dirty="0"/>
              <a:t>Com o programa de alimentação escolar, a Secretaria tem o objetivo de:</a:t>
            </a:r>
          </a:p>
          <a:p>
            <a:pPr algn="just"/>
            <a:endParaRPr lang="pt-BR" sz="2800" dirty="0"/>
          </a:p>
          <a:p>
            <a:pPr marL="457200" indent="-457200" algn="just">
              <a:buFont typeface="Arial" panose="020B0604020202020204" pitchFamily="34" charset="0"/>
              <a:buChar char="•"/>
            </a:pPr>
            <a:r>
              <a:rPr lang="pt-BR" sz="2800" dirty="0"/>
              <a:t>atender às necessidades nutricionais dos alunos no período em que permanecem na escola;</a:t>
            </a:r>
          </a:p>
          <a:p>
            <a:pPr marL="457200" indent="-457200" algn="just">
              <a:buFont typeface="Arial" panose="020B0604020202020204" pitchFamily="34" charset="0"/>
              <a:buChar char="•"/>
            </a:pPr>
            <a:r>
              <a:rPr lang="pt-BR" sz="2800" dirty="0"/>
              <a:t>contribuir para a promoção de hábitos alimentares saudáveis e </a:t>
            </a:r>
            <a:r>
              <a:rPr lang="pt-BR" sz="2800" b="1" dirty="0">
                <a:solidFill>
                  <a:srgbClr val="FF0000"/>
                </a:solidFill>
              </a:rPr>
              <a:t>respeitar cultura alimentar e vocação agrícola de cada região.</a:t>
            </a:r>
          </a:p>
        </p:txBody>
      </p:sp>
    </p:spTree>
    <p:extLst>
      <p:ext uri="{BB962C8B-B14F-4D97-AF65-F5344CB8AC3E}">
        <p14:creationId xmlns:p14="http://schemas.microsoft.com/office/powerpoint/2010/main" val="154101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43D4C0D0-770C-41A2-94CF-F8F32FFE40FC}"/>
              </a:ext>
            </a:extLst>
          </p:cNvPr>
          <p:cNvSpPr>
            <a:spLocks noGrp="1"/>
          </p:cNvSpPr>
          <p:nvPr>
            <p:ph type="sldNum" sz="quarter" idx="12"/>
          </p:nvPr>
        </p:nvSpPr>
        <p:spPr/>
        <p:txBody>
          <a:bodyPr/>
          <a:lstStyle/>
          <a:p>
            <a:fld id="{355408C3-FD4B-4267-BC28-CB2142363555}" type="slidenum">
              <a:rPr lang="pt-BR" smtClean="0"/>
              <a:pPr/>
              <a:t>26</a:t>
            </a:fld>
            <a:endParaRPr lang="pt-BR"/>
          </a:p>
        </p:txBody>
      </p:sp>
      <p:sp>
        <p:nvSpPr>
          <p:cNvPr id="3" name="Título 1">
            <a:extLst>
              <a:ext uri="{FF2B5EF4-FFF2-40B4-BE49-F238E27FC236}">
                <a16:creationId xmlns:a16="http://schemas.microsoft.com/office/drawing/2014/main" id="{62F05599-C860-4D63-A21F-888C5B8DD8C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DC269920-7DDE-414E-B49B-B8134776E582}"/>
              </a:ext>
            </a:extLst>
          </p:cNvPr>
          <p:cNvSpPr/>
          <p:nvPr/>
        </p:nvSpPr>
        <p:spPr>
          <a:xfrm>
            <a:off x="611560" y="2136339"/>
            <a:ext cx="7920880" cy="2308324"/>
          </a:xfrm>
          <a:prstGeom prst="rect">
            <a:avLst/>
          </a:prstGeom>
        </p:spPr>
        <p:txBody>
          <a:bodyPr wrap="square">
            <a:spAutoFit/>
          </a:bodyPr>
          <a:lstStyle/>
          <a:p>
            <a:pPr algn="just"/>
            <a:r>
              <a:rPr lang="pt-BR" sz="2400" dirty="0"/>
              <a:t>A alimentação saudável e adequada, compreendendo o uso de alimentos variados, contribui para o crescimento e o desenvolvimento dos alunos e para a melhoria do rendimento escolar. </a:t>
            </a:r>
            <a:r>
              <a:rPr lang="pt-BR" sz="2400" b="1" dirty="0">
                <a:solidFill>
                  <a:srgbClr val="FF0000"/>
                </a:solidFill>
              </a:rPr>
              <a:t>O tema também está inserido no contexto de aprendizagem, por meio do currículo escolar</a:t>
            </a:r>
            <a:r>
              <a:rPr lang="pt-BR" sz="2400" dirty="0"/>
              <a:t>, o que permite que os estudantes desenvolvam as práticas saudáveis de vida.</a:t>
            </a:r>
          </a:p>
        </p:txBody>
      </p:sp>
    </p:spTree>
    <p:extLst>
      <p:ext uri="{BB962C8B-B14F-4D97-AF65-F5344CB8AC3E}">
        <p14:creationId xmlns:p14="http://schemas.microsoft.com/office/powerpoint/2010/main" val="1872941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24A578B-E642-4C6E-9EA9-8CD9E71D153C}"/>
              </a:ext>
            </a:extLst>
          </p:cNvPr>
          <p:cNvSpPr>
            <a:spLocks noGrp="1"/>
          </p:cNvSpPr>
          <p:nvPr>
            <p:ph type="sldNum" sz="quarter" idx="12"/>
          </p:nvPr>
        </p:nvSpPr>
        <p:spPr/>
        <p:txBody>
          <a:bodyPr/>
          <a:lstStyle/>
          <a:p>
            <a:fld id="{355408C3-FD4B-4267-BC28-CB2142363555}" type="slidenum">
              <a:rPr lang="pt-BR" smtClean="0"/>
              <a:pPr/>
              <a:t>27</a:t>
            </a:fld>
            <a:endParaRPr lang="pt-BR" dirty="0"/>
          </a:p>
        </p:txBody>
      </p:sp>
      <p:sp>
        <p:nvSpPr>
          <p:cNvPr id="3" name="Título 1">
            <a:extLst>
              <a:ext uri="{FF2B5EF4-FFF2-40B4-BE49-F238E27FC236}">
                <a16:creationId xmlns:a16="http://schemas.microsoft.com/office/drawing/2014/main" id="{9631F30B-E96F-4432-A654-AD12C8467A6A}"/>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A53E693E-70E4-48FA-9D4E-EF22A577C46D}"/>
              </a:ext>
            </a:extLst>
          </p:cNvPr>
          <p:cNvSpPr/>
          <p:nvPr/>
        </p:nvSpPr>
        <p:spPr>
          <a:xfrm>
            <a:off x="683568" y="1997839"/>
            <a:ext cx="7848872" cy="3539430"/>
          </a:xfrm>
          <a:prstGeom prst="rect">
            <a:avLst/>
          </a:prstGeom>
        </p:spPr>
        <p:txBody>
          <a:bodyPr wrap="square">
            <a:spAutoFit/>
          </a:bodyPr>
          <a:lstStyle/>
          <a:p>
            <a:pPr algn="just"/>
            <a:r>
              <a:rPr lang="pt-BR" sz="2800" dirty="0"/>
              <a:t>A quem se destina?</a:t>
            </a:r>
          </a:p>
          <a:p>
            <a:pPr algn="just">
              <a:buNone/>
            </a:pPr>
            <a:endParaRPr lang="pt-BR" sz="2800" dirty="0"/>
          </a:p>
          <a:p>
            <a:pPr lvl="1" algn="just">
              <a:buNone/>
            </a:pPr>
            <a:r>
              <a:rPr lang="pt-BR" sz="2800" dirty="0"/>
              <a:t>	São atendidos pelo programa </a:t>
            </a:r>
            <a:r>
              <a:rPr lang="pt-BR" sz="2800" b="1" dirty="0">
                <a:solidFill>
                  <a:srgbClr val="FF0000"/>
                </a:solidFill>
              </a:rPr>
              <a:t>os alunos de toda a educação básica</a:t>
            </a:r>
            <a:r>
              <a:rPr lang="pt-BR" sz="2800" dirty="0"/>
              <a:t> (educação infantil, ensino fundamental, ensino médio e educação de jovens e adultos) matriculados em escolas públicas, filantrópicas e em entidades comunitárias (conveniadas com o poder público). </a:t>
            </a:r>
          </a:p>
        </p:txBody>
      </p:sp>
    </p:spTree>
    <p:extLst>
      <p:ext uri="{BB962C8B-B14F-4D97-AF65-F5344CB8AC3E}">
        <p14:creationId xmlns:p14="http://schemas.microsoft.com/office/powerpoint/2010/main" val="2878524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E25941C-81B8-4387-99A2-6586587A32D2}"/>
              </a:ext>
            </a:extLst>
          </p:cNvPr>
          <p:cNvSpPr>
            <a:spLocks noGrp="1"/>
          </p:cNvSpPr>
          <p:nvPr>
            <p:ph type="sldNum" sz="quarter" idx="12"/>
          </p:nvPr>
        </p:nvSpPr>
        <p:spPr/>
        <p:txBody>
          <a:bodyPr/>
          <a:lstStyle/>
          <a:p>
            <a:fld id="{355408C3-FD4B-4267-BC28-CB2142363555}" type="slidenum">
              <a:rPr lang="pt-BR" smtClean="0"/>
              <a:pPr/>
              <a:t>28</a:t>
            </a:fld>
            <a:endParaRPr lang="pt-BR" dirty="0"/>
          </a:p>
        </p:txBody>
      </p:sp>
      <p:sp>
        <p:nvSpPr>
          <p:cNvPr id="3" name="Título 1">
            <a:extLst>
              <a:ext uri="{FF2B5EF4-FFF2-40B4-BE49-F238E27FC236}">
                <a16:creationId xmlns:a16="http://schemas.microsoft.com/office/drawing/2014/main" id="{8B6234F5-520E-46BF-B086-DCE286FB565E}"/>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EBEE231F-3E85-4B2A-BBE1-BACAD624D055}"/>
              </a:ext>
            </a:extLst>
          </p:cNvPr>
          <p:cNvSpPr/>
          <p:nvPr/>
        </p:nvSpPr>
        <p:spPr>
          <a:xfrm>
            <a:off x="457200" y="1484784"/>
            <a:ext cx="8229600" cy="5262979"/>
          </a:xfrm>
          <a:prstGeom prst="rect">
            <a:avLst/>
          </a:prstGeom>
        </p:spPr>
        <p:txBody>
          <a:bodyPr wrap="square">
            <a:spAutoFit/>
          </a:bodyPr>
          <a:lstStyle/>
          <a:p>
            <a:pPr algn="ctr"/>
            <a:r>
              <a:rPr lang="pt-BR" sz="2400" b="1" dirty="0"/>
              <a:t>RESOLUÇÃO Nº 26, DE 17 DE JUNHO DE 2013</a:t>
            </a:r>
            <a:endParaRPr lang="pt-BR" sz="2400" dirty="0"/>
          </a:p>
          <a:p>
            <a:r>
              <a:rPr lang="pt-BR" sz="2400" dirty="0"/>
              <a:t> </a:t>
            </a:r>
          </a:p>
          <a:p>
            <a:pPr algn="just"/>
            <a:r>
              <a:rPr lang="pt-BR" sz="2400" dirty="0"/>
              <a:t>Dispõe sobre o atendimento da alimentação escolar aos alunos da educação básica no âmbito do Programa Nacional de alimentação Escolar – PNAE</a:t>
            </a:r>
          </a:p>
          <a:p>
            <a:pPr algn="just"/>
            <a:endParaRPr lang="pt-BR" sz="2400" dirty="0"/>
          </a:p>
          <a:p>
            <a:pPr algn="just"/>
            <a:r>
              <a:rPr lang="pt-BR" sz="2400" dirty="0"/>
              <a:t>Art. 1º Estabelecer as normas para a execução técnica, administrativa e financeira do PNAE aos Estados, ao Distrito Federal, aos Municípios e às entidades federais.</a:t>
            </a:r>
          </a:p>
          <a:p>
            <a:pPr algn="just"/>
            <a:endParaRPr lang="pt-BR" sz="2400" dirty="0"/>
          </a:p>
          <a:p>
            <a:pPr algn="just"/>
            <a:r>
              <a:rPr lang="pt-BR" sz="2400" dirty="0"/>
              <a:t>Parágrafo único. </a:t>
            </a:r>
            <a:r>
              <a:rPr lang="pt-BR" sz="2400" b="1" dirty="0">
                <a:solidFill>
                  <a:srgbClr val="FF0000"/>
                </a:solidFill>
              </a:rPr>
              <a:t>A alimentação escolar é direito dos alunos da educação básica pública e dever do Estado e será promovida e incentivada com vista ao atendimento das diretrizes estabelecidas nesta Resolução.</a:t>
            </a:r>
          </a:p>
        </p:txBody>
      </p:sp>
    </p:spTree>
    <p:extLst>
      <p:ext uri="{BB962C8B-B14F-4D97-AF65-F5344CB8AC3E}">
        <p14:creationId xmlns:p14="http://schemas.microsoft.com/office/powerpoint/2010/main" val="2863994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D295E3C-29FC-46F0-8385-3014327442AC}"/>
              </a:ext>
            </a:extLst>
          </p:cNvPr>
          <p:cNvSpPr>
            <a:spLocks noGrp="1"/>
          </p:cNvSpPr>
          <p:nvPr>
            <p:ph type="sldNum" sz="quarter" idx="12"/>
          </p:nvPr>
        </p:nvSpPr>
        <p:spPr/>
        <p:txBody>
          <a:bodyPr/>
          <a:lstStyle/>
          <a:p>
            <a:fld id="{355408C3-FD4B-4267-BC28-CB2142363555}" type="slidenum">
              <a:rPr lang="pt-BR" smtClean="0"/>
              <a:pPr/>
              <a:t>29</a:t>
            </a:fld>
            <a:endParaRPr lang="pt-BR" dirty="0"/>
          </a:p>
        </p:txBody>
      </p:sp>
      <p:sp>
        <p:nvSpPr>
          <p:cNvPr id="3" name="Título 1">
            <a:extLst>
              <a:ext uri="{FF2B5EF4-FFF2-40B4-BE49-F238E27FC236}">
                <a16:creationId xmlns:a16="http://schemas.microsoft.com/office/drawing/2014/main" id="{1D7D7A1A-82D2-406B-B35C-FEF1C38C685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7BFC69E6-E582-4900-A485-B8D148B50C8C}"/>
              </a:ext>
            </a:extLst>
          </p:cNvPr>
          <p:cNvSpPr/>
          <p:nvPr/>
        </p:nvSpPr>
        <p:spPr>
          <a:xfrm>
            <a:off x="611560" y="1720840"/>
            <a:ext cx="8075240" cy="3785652"/>
          </a:xfrm>
          <a:prstGeom prst="rect">
            <a:avLst/>
          </a:prstGeom>
        </p:spPr>
        <p:txBody>
          <a:bodyPr wrap="square">
            <a:spAutoFit/>
          </a:bodyPr>
          <a:lstStyle/>
          <a:p>
            <a:pPr algn="ctr"/>
            <a:r>
              <a:rPr lang="pt-BR" sz="2400" b="1" dirty="0"/>
              <a:t>RESOLUÇÃO Nº 26, DE 17 DE JUNHO DE 2013</a:t>
            </a:r>
            <a:endParaRPr lang="pt-BR" sz="2400" dirty="0"/>
          </a:p>
          <a:p>
            <a:r>
              <a:rPr lang="pt-BR" sz="2400" dirty="0"/>
              <a:t> </a:t>
            </a:r>
          </a:p>
          <a:p>
            <a:r>
              <a:rPr lang="pt-BR" sz="2400" dirty="0"/>
              <a:t>CAPÍTULO II</a:t>
            </a:r>
          </a:p>
          <a:p>
            <a:r>
              <a:rPr lang="pt-BR" sz="2400" dirty="0"/>
              <a:t>DOS USUÁRIOS DO PROGRAMA</a:t>
            </a:r>
          </a:p>
          <a:p>
            <a:pPr algn="just"/>
            <a:r>
              <a:rPr lang="pt-BR" sz="2400" dirty="0"/>
              <a:t>Art. 4º Serão atendidos pelo PNAE os alunos matriculados na educação básica das redes públicas federal, estadual, distrital e municipal, </a:t>
            </a:r>
            <a:r>
              <a:rPr lang="pt-BR" sz="2400" b="1" dirty="0">
                <a:solidFill>
                  <a:srgbClr val="FF0000"/>
                </a:solidFill>
              </a:rPr>
              <a:t>em conformidade com o Censo Escolar</a:t>
            </a:r>
            <a:r>
              <a:rPr lang="pt-BR" sz="2400" dirty="0"/>
              <a:t> do exercício anterior realizado pelo Instituto Nacional de Estudos e Pesquisas Educacionais Anísio Teixeira do Ministério da Educação - INEP/MEC.</a:t>
            </a:r>
          </a:p>
        </p:txBody>
      </p:sp>
    </p:spTree>
    <p:extLst>
      <p:ext uri="{BB962C8B-B14F-4D97-AF65-F5344CB8AC3E}">
        <p14:creationId xmlns:p14="http://schemas.microsoft.com/office/powerpoint/2010/main" val="294701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69A15C7-5150-461A-901F-000C4F93E922}"/>
              </a:ext>
            </a:extLst>
          </p:cNvPr>
          <p:cNvSpPr>
            <a:spLocks noGrp="1"/>
          </p:cNvSpPr>
          <p:nvPr>
            <p:ph type="sldNum" sz="quarter" idx="12"/>
          </p:nvPr>
        </p:nvSpPr>
        <p:spPr/>
        <p:txBody>
          <a:bodyPr/>
          <a:lstStyle/>
          <a:p>
            <a:fld id="{355408C3-FD4B-4267-BC28-CB2142363555}" type="slidenum">
              <a:rPr lang="pt-BR" smtClean="0"/>
              <a:pPr/>
              <a:t>3</a:t>
            </a:fld>
            <a:endParaRPr lang="pt-BR"/>
          </a:p>
        </p:txBody>
      </p:sp>
      <p:sp>
        <p:nvSpPr>
          <p:cNvPr id="3" name="Título 1">
            <a:extLst>
              <a:ext uri="{FF2B5EF4-FFF2-40B4-BE49-F238E27FC236}">
                <a16:creationId xmlns:a16="http://schemas.microsoft.com/office/drawing/2014/main" id="{B24A23CC-C7FA-4E8E-8722-AB49F3E60F6B}"/>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33" name="Retângulo 32">
            <a:extLst>
              <a:ext uri="{FF2B5EF4-FFF2-40B4-BE49-F238E27FC236}">
                <a16:creationId xmlns:a16="http://schemas.microsoft.com/office/drawing/2014/main" id="{42D56AF3-52F5-46F5-A78D-1591F6180313}"/>
              </a:ext>
            </a:extLst>
          </p:cNvPr>
          <p:cNvSpPr/>
          <p:nvPr/>
        </p:nvSpPr>
        <p:spPr>
          <a:xfrm>
            <a:off x="457200" y="1772816"/>
            <a:ext cx="8229600" cy="3939540"/>
          </a:xfrm>
          <a:prstGeom prst="rect">
            <a:avLst/>
          </a:prstGeom>
        </p:spPr>
        <p:txBody>
          <a:bodyPr wrap="square">
            <a:spAutoFit/>
          </a:bodyPr>
          <a:lstStyle/>
          <a:p>
            <a:pPr algn="ctr"/>
            <a:r>
              <a:rPr lang="pt-BR" sz="3600" b="1" dirty="0"/>
              <a:t>PATRIMÔNIO</a:t>
            </a:r>
          </a:p>
          <a:p>
            <a:endParaRPr lang="pt-BR" sz="2800" dirty="0"/>
          </a:p>
          <a:p>
            <a:r>
              <a:rPr lang="pt-BR" sz="2800" dirty="0"/>
              <a:t>Comissão EAMEX – Diretoria</a:t>
            </a:r>
          </a:p>
          <a:p>
            <a:pPr lvl="0"/>
            <a:r>
              <a:rPr lang="pt-BR" sz="2800" dirty="0"/>
              <a:t>Supervisora - Patrícia Ribeiro Tavares </a:t>
            </a:r>
            <a:r>
              <a:rPr lang="pt-BR" sz="2800" dirty="0" err="1"/>
              <a:t>Belatto</a:t>
            </a:r>
            <a:endParaRPr lang="en-US" sz="2800" dirty="0"/>
          </a:p>
          <a:p>
            <a:pPr lvl="0"/>
            <a:r>
              <a:rPr lang="pt-BR" sz="2800" dirty="0"/>
              <a:t>Diretor NAD– Marinete M de Jesus Ferreira</a:t>
            </a:r>
            <a:endParaRPr lang="en-US" sz="2800" dirty="0"/>
          </a:p>
          <a:p>
            <a:pPr lvl="0"/>
            <a:r>
              <a:rPr lang="pt-BR" sz="2800" dirty="0"/>
              <a:t>Diretor NIT– Carlos </a:t>
            </a:r>
            <a:r>
              <a:rPr lang="pt-BR" sz="2800" dirty="0" err="1"/>
              <a:t>Robércio</a:t>
            </a:r>
            <a:r>
              <a:rPr lang="pt-BR" sz="2800" dirty="0"/>
              <a:t> Pereira</a:t>
            </a:r>
            <a:endParaRPr lang="en-US" sz="2800" dirty="0"/>
          </a:p>
          <a:p>
            <a:pPr lvl="0"/>
            <a:r>
              <a:rPr lang="pt-BR" sz="2800" dirty="0"/>
              <a:t>Diretor NA– Denise Ferreira de Souza Santos</a:t>
            </a:r>
            <a:endParaRPr lang="en-US" sz="2800" dirty="0"/>
          </a:p>
          <a:p>
            <a:pPr lvl="0"/>
            <a:r>
              <a:rPr lang="pt-BR" sz="2800" dirty="0"/>
              <a:t>Núcleo Pedagógico - Cintia da Silva Jesus Oliveira</a:t>
            </a:r>
            <a:endParaRPr lang="en-US" sz="2800" dirty="0"/>
          </a:p>
          <a:p>
            <a:endParaRPr lang="pt-BR" dirty="0"/>
          </a:p>
        </p:txBody>
      </p:sp>
    </p:spTree>
    <p:extLst>
      <p:ext uri="{BB962C8B-B14F-4D97-AF65-F5344CB8AC3E}">
        <p14:creationId xmlns:p14="http://schemas.microsoft.com/office/powerpoint/2010/main" val="2508020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E402836-7F0B-4165-BA53-55793AAA7BC6}"/>
              </a:ext>
            </a:extLst>
          </p:cNvPr>
          <p:cNvSpPr>
            <a:spLocks noGrp="1"/>
          </p:cNvSpPr>
          <p:nvPr>
            <p:ph type="sldNum" sz="quarter" idx="12"/>
          </p:nvPr>
        </p:nvSpPr>
        <p:spPr/>
        <p:txBody>
          <a:bodyPr/>
          <a:lstStyle/>
          <a:p>
            <a:fld id="{355408C3-FD4B-4267-BC28-CB2142363555}" type="slidenum">
              <a:rPr lang="pt-BR" smtClean="0"/>
              <a:pPr/>
              <a:t>30</a:t>
            </a:fld>
            <a:endParaRPr lang="pt-BR" dirty="0"/>
          </a:p>
        </p:txBody>
      </p:sp>
      <p:sp>
        <p:nvSpPr>
          <p:cNvPr id="3" name="Título 1">
            <a:extLst>
              <a:ext uri="{FF2B5EF4-FFF2-40B4-BE49-F238E27FC236}">
                <a16:creationId xmlns:a16="http://schemas.microsoft.com/office/drawing/2014/main" id="{A1775AB4-BC5B-466F-B9BE-861F2824D9B0}"/>
              </a:ext>
            </a:extLst>
          </p:cNvPr>
          <p:cNvSpPr txBox="1">
            <a:spLocks/>
          </p:cNvSpPr>
          <p:nvPr/>
        </p:nvSpPr>
        <p:spPr>
          <a:xfrm>
            <a:off x="457200" y="191053"/>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93D8A45E-80FD-41B2-95C6-C03FCA7E7EE2}"/>
              </a:ext>
            </a:extLst>
          </p:cNvPr>
          <p:cNvSpPr/>
          <p:nvPr/>
        </p:nvSpPr>
        <p:spPr>
          <a:xfrm>
            <a:off x="421798" y="1196752"/>
            <a:ext cx="8229600" cy="5622052"/>
          </a:xfrm>
          <a:prstGeom prst="rect">
            <a:avLst/>
          </a:prstGeom>
        </p:spPr>
        <p:txBody>
          <a:bodyPr wrap="square">
            <a:spAutoFit/>
          </a:bodyPr>
          <a:lstStyle/>
          <a:p>
            <a:pPr algn="ctr"/>
            <a:r>
              <a:rPr lang="pt-BR" sz="3200" b="1" dirty="0"/>
              <a:t>FISCALIZAÇÃO</a:t>
            </a:r>
          </a:p>
          <a:p>
            <a:pPr algn="ctr"/>
            <a:endParaRPr lang="pt-BR" dirty="0"/>
          </a:p>
          <a:p>
            <a:pPr algn="just">
              <a:spcAft>
                <a:spcPts val="750"/>
              </a:spcAft>
            </a:pPr>
            <a:r>
              <a:rPr lang="pt-BR" sz="2000" dirty="0">
                <a:solidFill>
                  <a:srgbClr val="172938"/>
                </a:solidFill>
                <a:latin typeface="Arial" panose="020B0604020202020204" pitchFamily="34" charset="0"/>
                <a:ea typeface="Times New Roman" panose="02020603050405020304" pitchFamily="18" charset="0"/>
              </a:rPr>
              <a:t>O Conselho de Alimentação Escolar (CAE) é um órgão colegiado de caráter fiscalizador, permanente, deliberativo e de assessoramento, instituído no âmbito dos Estados, do Distrito Federal e dos Municípios, composto por, no mínimo, 7 (sete) membros titulares e seus respectivos suplentes, sendo, representantes do Poder Executivo, trabalhadores da educação e discentes, entidades civis e pais de alunos.</a:t>
            </a:r>
            <a:endParaRPr lang="pt-BR" sz="2000" dirty="0">
              <a:latin typeface="Times New Roman" panose="02020603050405020304" pitchFamily="18" charset="0"/>
              <a:ea typeface="Times New Roman" panose="02020603050405020304" pitchFamily="18" charset="0"/>
            </a:endParaRPr>
          </a:p>
          <a:p>
            <a:pPr algn="just">
              <a:spcAft>
                <a:spcPts val="750"/>
              </a:spcAft>
            </a:pPr>
            <a:r>
              <a:rPr lang="pt-BR" sz="2000" dirty="0">
                <a:solidFill>
                  <a:srgbClr val="172938"/>
                </a:solidFill>
                <a:latin typeface="Arial" panose="020B0604020202020204" pitchFamily="34" charset="0"/>
                <a:ea typeface="Times New Roman" panose="02020603050405020304" pitchFamily="18" charset="0"/>
              </a:rPr>
              <a:t>Os </a:t>
            </a:r>
            <a:r>
              <a:rPr lang="pt-BR" sz="2000" dirty="0" err="1">
                <a:solidFill>
                  <a:srgbClr val="172938"/>
                </a:solidFill>
                <a:latin typeface="Arial" panose="020B0604020202020204" pitchFamily="34" charset="0"/>
                <a:ea typeface="Times New Roman" panose="02020603050405020304" pitchFamily="18" charset="0"/>
              </a:rPr>
              <a:t>CAEs</a:t>
            </a:r>
            <a:r>
              <a:rPr lang="pt-BR" sz="2000" dirty="0">
                <a:solidFill>
                  <a:srgbClr val="172938"/>
                </a:solidFill>
                <a:latin typeface="Arial" panose="020B0604020202020204" pitchFamily="34" charset="0"/>
                <a:ea typeface="Times New Roman" panose="02020603050405020304" pitchFamily="18" charset="0"/>
              </a:rPr>
              <a:t> têm como principal função zelar pela concretização da alimentação escolar de qualidade, por meio da fiscalização dos recursos públicos repassados pelo Fundo Nacional de Desenvolvimento da Educação (FNDE), que complementa o recurso dos Estados, Distrito Federal e Municípios, para a execução do Programa Nacional de Alimentação Escolar - PNAE</a:t>
            </a:r>
            <a:r>
              <a:rPr lang="pt-BR" dirty="0">
                <a:solidFill>
                  <a:srgbClr val="172938"/>
                </a:solidFill>
                <a:latin typeface="Arial" panose="020B0604020202020204" pitchFamily="34" charset="0"/>
                <a:ea typeface="Times New Roman" panose="02020603050405020304" pitchFamily="18" charset="0"/>
              </a:rPr>
              <a:t>.</a:t>
            </a:r>
            <a:endParaRPr lang="pt-BR" sz="2400" dirty="0">
              <a:latin typeface="Times New Roman" panose="02020603050405020304" pitchFamily="18" charset="0"/>
              <a:ea typeface="Times New Roman" panose="02020603050405020304" pitchFamily="18" charset="0"/>
            </a:endParaRPr>
          </a:p>
          <a:p>
            <a:pPr algn="just"/>
            <a:endParaRPr lang="pt-BR" dirty="0"/>
          </a:p>
          <a:p>
            <a:pPr algn="ctr"/>
            <a:endParaRPr lang="pt-BR" dirty="0"/>
          </a:p>
        </p:txBody>
      </p:sp>
    </p:spTree>
    <p:extLst>
      <p:ext uri="{BB962C8B-B14F-4D97-AF65-F5344CB8AC3E}">
        <p14:creationId xmlns:p14="http://schemas.microsoft.com/office/powerpoint/2010/main" val="3453716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D82B490-DE96-4A00-B814-7420675A3435}"/>
              </a:ext>
            </a:extLst>
          </p:cNvPr>
          <p:cNvSpPr>
            <a:spLocks noGrp="1"/>
          </p:cNvSpPr>
          <p:nvPr>
            <p:ph type="sldNum" sz="quarter" idx="12"/>
          </p:nvPr>
        </p:nvSpPr>
        <p:spPr/>
        <p:txBody>
          <a:bodyPr/>
          <a:lstStyle/>
          <a:p>
            <a:fld id="{355408C3-FD4B-4267-BC28-CB2142363555}" type="slidenum">
              <a:rPr lang="pt-BR" smtClean="0"/>
              <a:pPr/>
              <a:t>31</a:t>
            </a:fld>
            <a:endParaRPr lang="pt-BR" dirty="0"/>
          </a:p>
        </p:txBody>
      </p:sp>
      <p:sp>
        <p:nvSpPr>
          <p:cNvPr id="3" name="Título 1">
            <a:extLst>
              <a:ext uri="{FF2B5EF4-FFF2-40B4-BE49-F238E27FC236}">
                <a16:creationId xmlns:a16="http://schemas.microsoft.com/office/drawing/2014/main" id="{AA8E33E9-CD21-410C-96AB-ADA2B388C394}"/>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53A079D0-6CFA-4629-9A75-E993B4F407F9}"/>
              </a:ext>
            </a:extLst>
          </p:cNvPr>
          <p:cNvSpPr/>
          <p:nvPr/>
        </p:nvSpPr>
        <p:spPr>
          <a:xfrm>
            <a:off x="421798" y="1196752"/>
            <a:ext cx="8229600" cy="5693866"/>
          </a:xfrm>
          <a:prstGeom prst="rect">
            <a:avLst/>
          </a:prstGeom>
        </p:spPr>
        <p:txBody>
          <a:bodyPr wrap="square">
            <a:spAutoFit/>
          </a:bodyPr>
          <a:lstStyle/>
          <a:p>
            <a:pPr algn="ctr"/>
            <a:r>
              <a:rPr lang="pt-BR" sz="2800" b="1" dirty="0"/>
              <a:t>Conselho de Alimentação Escolar </a:t>
            </a:r>
          </a:p>
          <a:p>
            <a:pPr algn="just"/>
            <a:r>
              <a:rPr lang="pt-BR" sz="2400" b="1" dirty="0"/>
              <a:t>CMME:</a:t>
            </a:r>
            <a:r>
              <a:rPr lang="pt-BR" sz="2400" dirty="0"/>
              <a:t> Lei número 3.618 de 16.03.2001 criou o Conselho Municipal de Merenda Escolar, alterado pela Lei 4.417 de 05.05.2010 no Município de Osasco (fiscaliza o programa no âmbito municipal).</a:t>
            </a:r>
          </a:p>
          <a:p>
            <a:pPr algn="just"/>
            <a:endParaRPr lang="pt-BR" sz="2400" dirty="0"/>
          </a:p>
          <a:p>
            <a:pPr algn="just"/>
            <a:r>
              <a:rPr lang="pt-BR" sz="2400" b="1" dirty="0"/>
              <a:t>CEAE:</a:t>
            </a:r>
            <a:r>
              <a:rPr lang="pt-BR" sz="2400" dirty="0"/>
              <a:t> Decreto 45.114 de 28.08.2000 criou o Conselho Estadual de Alimentação Escolar de São Paulo (CEAE-SP) que zela pela qualidade dos alimentos oferecidos e acompanha a aceitação dos cardápios escolares. Por conta dessas atividades, o CEAE-SP compõe o Programa Nacional de Alimentação Escolar (PNAE).</a:t>
            </a:r>
          </a:p>
          <a:p>
            <a:pPr algn="just"/>
            <a:r>
              <a:rPr lang="pt-BR" sz="2400" dirty="0"/>
              <a:t>O CEAE-SP é um órgão colegiado instituído pelos estados, Distrito Federal e municípios, em suas respectivas jurisdições administrativas, que desenvolve um papel fiscalizador, permanente, deliberativo e de assessoramento.</a:t>
            </a:r>
            <a:endParaRPr lang="pt-BR" dirty="0"/>
          </a:p>
        </p:txBody>
      </p:sp>
    </p:spTree>
    <p:extLst>
      <p:ext uri="{BB962C8B-B14F-4D97-AF65-F5344CB8AC3E}">
        <p14:creationId xmlns:p14="http://schemas.microsoft.com/office/powerpoint/2010/main" val="3508726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6911306-0EE8-4940-95BE-927C6BC3DAD2}"/>
              </a:ext>
            </a:extLst>
          </p:cNvPr>
          <p:cNvSpPr>
            <a:spLocks noGrp="1"/>
          </p:cNvSpPr>
          <p:nvPr>
            <p:ph type="sldNum" sz="quarter" idx="12"/>
          </p:nvPr>
        </p:nvSpPr>
        <p:spPr/>
        <p:txBody>
          <a:bodyPr/>
          <a:lstStyle/>
          <a:p>
            <a:fld id="{355408C3-FD4B-4267-BC28-CB2142363555}" type="slidenum">
              <a:rPr lang="pt-BR" smtClean="0"/>
              <a:pPr/>
              <a:t>32</a:t>
            </a:fld>
            <a:endParaRPr lang="pt-BR" dirty="0"/>
          </a:p>
        </p:txBody>
      </p:sp>
      <p:sp>
        <p:nvSpPr>
          <p:cNvPr id="3" name="Título 1">
            <a:extLst>
              <a:ext uri="{FF2B5EF4-FFF2-40B4-BE49-F238E27FC236}">
                <a16:creationId xmlns:a16="http://schemas.microsoft.com/office/drawing/2014/main" id="{E0B5CCD4-FB51-4EC1-96DB-095D0BA57ECA}"/>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17BE0F25-1072-4C3D-ACAB-EF84D90EC345}"/>
              </a:ext>
            </a:extLst>
          </p:cNvPr>
          <p:cNvSpPr/>
          <p:nvPr/>
        </p:nvSpPr>
        <p:spPr>
          <a:xfrm>
            <a:off x="457200" y="1412776"/>
            <a:ext cx="8291264" cy="4862870"/>
          </a:xfrm>
          <a:prstGeom prst="rect">
            <a:avLst/>
          </a:prstGeom>
        </p:spPr>
        <p:txBody>
          <a:bodyPr wrap="square">
            <a:spAutoFit/>
          </a:bodyPr>
          <a:lstStyle/>
          <a:p>
            <a:pPr algn="ctr"/>
            <a:r>
              <a:rPr lang="pt-BR" sz="3200" b="1" dirty="0"/>
              <a:t>Conselho de Alimentação Escolar </a:t>
            </a:r>
          </a:p>
          <a:p>
            <a:pPr algn="ctr"/>
            <a:endParaRPr lang="pt-BR" sz="1400" b="1" dirty="0"/>
          </a:p>
          <a:p>
            <a:pPr algn="just"/>
            <a:r>
              <a:rPr lang="pt-BR" sz="2400" dirty="0"/>
              <a:t>O CEAE é composto por:  I -  um representante do Poder Executivo, indicado pelo Governador; II - dois representantes dos professores, indicados por órgãos de classe; III - dois representantes de pais de alunos, indicados por Conselhos Escolares, Associação de Pais e Mestres ou entidades similares; IV - um representante do Conselho Regional de Nutrição da 3.ª Região Sudeste, indicado pela Presidência desse órgão; V - mediante convite, um representante do Poder Legislativo, indicado pela Mesa Diretora desse Poder.</a:t>
            </a:r>
          </a:p>
          <a:p>
            <a:pPr algn="just"/>
            <a:endParaRPr lang="pt-BR" sz="2400" dirty="0"/>
          </a:p>
          <a:p>
            <a:pPr algn="just"/>
            <a:r>
              <a:rPr lang="pt-BR" sz="2400" dirty="0"/>
              <a:t>O CEAE compõe a estrutura da Secretaria de Estado da Educação.</a:t>
            </a:r>
          </a:p>
        </p:txBody>
      </p:sp>
    </p:spTree>
    <p:extLst>
      <p:ext uri="{BB962C8B-B14F-4D97-AF65-F5344CB8AC3E}">
        <p14:creationId xmlns:p14="http://schemas.microsoft.com/office/powerpoint/2010/main" val="3741083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3D4172F-EC51-4ECC-8D25-A2DC54527D47}"/>
              </a:ext>
            </a:extLst>
          </p:cNvPr>
          <p:cNvSpPr>
            <a:spLocks noGrp="1"/>
          </p:cNvSpPr>
          <p:nvPr>
            <p:ph type="sldNum" sz="quarter" idx="12"/>
          </p:nvPr>
        </p:nvSpPr>
        <p:spPr/>
        <p:txBody>
          <a:bodyPr/>
          <a:lstStyle/>
          <a:p>
            <a:fld id="{355408C3-FD4B-4267-BC28-CB2142363555}" type="slidenum">
              <a:rPr lang="pt-BR" smtClean="0"/>
              <a:pPr/>
              <a:t>33</a:t>
            </a:fld>
            <a:endParaRPr lang="pt-BR" dirty="0"/>
          </a:p>
        </p:txBody>
      </p:sp>
      <p:sp>
        <p:nvSpPr>
          <p:cNvPr id="3" name="Título 1">
            <a:extLst>
              <a:ext uri="{FF2B5EF4-FFF2-40B4-BE49-F238E27FC236}">
                <a16:creationId xmlns:a16="http://schemas.microsoft.com/office/drawing/2014/main" id="{DCDB7348-8ABF-415F-B0C7-1D7021BDD1AF}"/>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D92BC562-3548-40FF-A850-1C2054D2A42C}"/>
              </a:ext>
            </a:extLst>
          </p:cNvPr>
          <p:cNvSpPr/>
          <p:nvPr/>
        </p:nvSpPr>
        <p:spPr>
          <a:xfrm>
            <a:off x="439291" y="1412776"/>
            <a:ext cx="8229600" cy="5016758"/>
          </a:xfrm>
          <a:prstGeom prst="rect">
            <a:avLst/>
          </a:prstGeom>
        </p:spPr>
        <p:txBody>
          <a:bodyPr wrap="square">
            <a:spAutoFit/>
          </a:bodyPr>
          <a:lstStyle/>
          <a:p>
            <a:pPr marL="285750" indent="-285750" algn="just">
              <a:buFont typeface="Arial" panose="020B0604020202020204" pitchFamily="34" charset="0"/>
              <a:buChar char="•"/>
            </a:pPr>
            <a:r>
              <a:rPr lang="pt-BR" sz="2000" dirty="0"/>
              <a:t>Lei n.º 17.003, de 02 de abril de 2019.</a:t>
            </a:r>
          </a:p>
          <a:p>
            <a:pPr marL="285750" indent="-285750" algn="just">
              <a:buFont typeface="Arial" panose="020B0604020202020204" pitchFamily="34" charset="0"/>
              <a:buChar char="•"/>
            </a:pPr>
            <a:endParaRPr lang="pt-BR" sz="2000" i="1" dirty="0"/>
          </a:p>
          <a:p>
            <a:pPr marL="285750" indent="-285750" algn="just">
              <a:buFont typeface="Arial" panose="020B0604020202020204" pitchFamily="34" charset="0"/>
              <a:buChar char="•"/>
            </a:pPr>
            <a:r>
              <a:rPr lang="pt-BR" sz="2000" i="1" dirty="0"/>
              <a:t>Altera a nomenclatura/terminologia “</a:t>
            </a:r>
            <a:r>
              <a:rPr lang="pt-BR" sz="2000" b="1" i="1" dirty="0"/>
              <a:t>merenda escolar” para “alimentação escolar com critérios” .</a:t>
            </a:r>
          </a:p>
          <a:p>
            <a:pPr marL="285750" indent="-285750" algn="just">
              <a:buFont typeface="Arial" panose="020B0604020202020204" pitchFamily="34" charset="0"/>
              <a:buChar char="•"/>
            </a:pPr>
            <a:endParaRPr lang="pt-BR" sz="2000" i="1" dirty="0"/>
          </a:p>
          <a:p>
            <a:pPr marL="285750" indent="-285750" algn="just">
              <a:buFont typeface="Arial" panose="020B0604020202020204" pitchFamily="34" charset="0"/>
              <a:buChar char="•"/>
            </a:pPr>
            <a:r>
              <a:rPr lang="pt-BR" sz="2000" dirty="0"/>
              <a:t>Artigo 1º - Fica alterada a nomenclatura/terminologia “merenda escolar” para “alimentação escolar com critérios”, no âmbito de todos os atos administrativos públicos e programas de governo nutricionais na esfera estadual. </a:t>
            </a:r>
          </a:p>
          <a:p>
            <a:pPr marL="285750" indent="-285750" algn="just">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Artigo 2º - Torna-se obrigatório que todas as unidades escolares disponibilizem de forma visível e pública os cardápios das refeições diárias e com os devidos valores nutricionais de cada refeição. </a:t>
            </a:r>
          </a:p>
          <a:p>
            <a:pPr marL="285750" indent="-285750" algn="just">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Artigo 3º - Esta lei entra em vigor na data de sua publicação. Palácio dos Bandeirantes, 02 de abril de 2019. </a:t>
            </a:r>
          </a:p>
        </p:txBody>
      </p:sp>
    </p:spTree>
    <p:extLst>
      <p:ext uri="{BB962C8B-B14F-4D97-AF65-F5344CB8AC3E}">
        <p14:creationId xmlns:p14="http://schemas.microsoft.com/office/powerpoint/2010/main" val="3727724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4CA174E-317F-4DE6-8AF3-68937FDFFEBB}"/>
              </a:ext>
            </a:extLst>
          </p:cNvPr>
          <p:cNvSpPr>
            <a:spLocks noGrp="1"/>
          </p:cNvSpPr>
          <p:nvPr>
            <p:ph type="sldNum" sz="quarter" idx="12"/>
          </p:nvPr>
        </p:nvSpPr>
        <p:spPr/>
        <p:txBody>
          <a:bodyPr/>
          <a:lstStyle/>
          <a:p>
            <a:fld id="{355408C3-FD4B-4267-BC28-CB2142363555}" type="slidenum">
              <a:rPr lang="pt-BR" smtClean="0"/>
              <a:pPr/>
              <a:t>34</a:t>
            </a:fld>
            <a:endParaRPr lang="pt-BR" dirty="0"/>
          </a:p>
        </p:txBody>
      </p:sp>
      <p:sp>
        <p:nvSpPr>
          <p:cNvPr id="3" name="Título 1">
            <a:extLst>
              <a:ext uri="{FF2B5EF4-FFF2-40B4-BE49-F238E27FC236}">
                <a16:creationId xmlns:a16="http://schemas.microsoft.com/office/drawing/2014/main" id="{74CCADD9-A9D2-4356-B079-79B2A4D637CE}"/>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7E0ABCE6-5BE5-4FC8-892F-D25ABE1075C5}"/>
              </a:ext>
            </a:extLst>
          </p:cNvPr>
          <p:cNvSpPr/>
          <p:nvPr/>
        </p:nvSpPr>
        <p:spPr>
          <a:xfrm>
            <a:off x="444624" y="1340768"/>
            <a:ext cx="8229600" cy="4893647"/>
          </a:xfrm>
          <a:prstGeom prst="rect">
            <a:avLst/>
          </a:prstGeom>
        </p:spPr>
        <p:txBody>
          <a:bodyPr wrap="square">
            <a:spAutoFit/>
          </a:bodyPr>
          <a:lstStyle/>
          <a:p>
            <a:pPr marL="342900" indent="-342900" algn="just">
              <a:buFont typeface="Arial" panose="020B0604020202020204" pitchFamily="34" charset="0"/>
              <a:buChar char="•"/>
            </a:pPr>
            <a:r>
              <a:rPr lang="pt-BR" sz="2400" dirty="0"/>
              <a:t>A participação das escolas estaduais no programa de Alimentação Escolar pode ocorrer sob as formas centralizada ou descentralizada.</a:t>
            </a:r>
          </a:p>
          <a:p>
            <a:pPr marL="342900" indent="-342900" algn="just">
              <a:buFont typeface="Arial" panose="020B0604020202020204" pitchFamily="34" charset="0"/>
              <a:buChar char="•"/>
            </a:pPr>
            <a:r>
              <a:rPr lang="pt-BR" sz="2400" dirty="0"/>
              <a:t>Na forma descentralizada é realizado o repasse de verba para que os municípios adquiram as refeições (Convênio estado x Município).</a:t>
            </a:r>
          </a:p>
          <a:p>
            <a:pPr marL="342900" indent="-342900" algn="just">
              <a:buFont typeface="Arial" panose="020B0604020202020204" pitchFamily="34" charset="0"/>
              <a:buChar char="•"/>
            </a:pPr>
            <a:r>
              <a:rPr lang="pt-BR" sz="2400" b="1" dirty="0"/>
              <a:t>Na forma centralizada, o estado fica responsável pela compra e distribuição dos insumos, incluindo congelados e hortifrutigranjeiros, às escolas</a:t>
            </a:r>
          </a:p>
          <a:p>
            <a:pPr lvl="1" algn="just"/>
            <a:endParaRPr lang="pt-BR" sz="2400" dirty="0"/>
          </a:p>
          <a:p>
            <a:pPr lvl="1" algn="just"/>
            <a:endParaRPr lang="pt-BR" sz="2400" dirty="0"/>
          </a:p>
          <a:p>
            <a:pPr lvl="1" algn="just"/>
            <a:r>
              <a:rPr lang="pt-BR" sz="2400" dirty="0"/>
              <a:t>Diretoria de Ensino Região Osasco está inserida na forma </a:t>
            </a:r>
            <a:r>
              <a:rPr lang="pt-BR" sz="2400" b="1" dirty="0"/>
              <a:t>CENTRALIZADA.</a:t>
            </a:r>
          </a:p>
        </p:txBody>
      </p:sp>
      <p:sp>
        <p:nvSpPr>
          <p:cNvPr id="5" name="Seta em curva para baixo 5">
            <a:extLst>
              <a:ext uri="{FF2B5EF4-FFF2-40B4-BE49-F238E27FC236}">
                <a16:creationId xmlns:a16="http://schemas.microsoft.com/office/drawing/2014/main" id="{84B90D51-D722-4923-939C-196B51A02D4E}"/>
              </a:ext>
            </a:extLst>
          </p:cNvPr>
          <p:cNvSpPr/>
          <p:nvPr/>
        </p:nvSpPr>
        <p:spPr>
          <a:xfrm rot="2754671">
            <a:off x="5055784" y="4692176"/>
            <a:ext cx="695513" cy="4386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478516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A65D740-1723-4355-9C8F-9E13522F3146}"/>
              </a:ext>
            </a:extLst>
          </p:cNvPr>
          <p:cNvSpPr>
            <a:spLocks noGrp="1"/>
          </p:cNvSpPr>
          <p:nvPr>
            <p:ph type="sldNum" sz="quarter" idx="12"/>
          </p:nvPr>
        </p:nvSpPr>
        <p:spPr/>
        <p:txBody>
          <a:bodyPr/>
          <a:lstStyle/>
          <a:p>
            <a:fld id="{355408C3-FD4B-4267-BC28-CB2142363555}" type="slidenum">
              <a:rPr lang="pt-BR" smtClean="0"/>
              <a:pPr/>
              <a:t>35</a:t>
            </a:fld>
            <a:endParaRPr lang="pt-BR" dirty="0"/>
          </a:p>
        </p:txBody>
      </p:sp>
      <p:sp>
        <p:nvSpPr>
          <p:cNvPr id="3" name="Título 1">
            <a:extLst>
              <a:ext uri="{FF2B5EF4-FFF2-40B4-BE49-F238E27FC236}">
                <a16:creationId xmlns:a16="http://schemas.microsoft.com/office/drawing/2014/main" id="{39D50448-0204-4EE9-9408-612D74D9CF6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27B0BEBB-83CC-4594-88F8-325A2F9EF1EF}"/>
              </a:ext>
            </a:extLst>
          </p:cNvPr>
          <p:cNvSpPr/>
          <p:nvPr/>
        </p:nvSpPr>
        <p:spPr>
          <a:xfrm>
            <a:off x="539552" y="1582341"/>
            <a:ext cx="8064896" cy="3785652"/>
          </a:xfrm>
          <a:prstGeom prst="rect">
            <a:avLst/>
          </a:prstGeom>
        </p:spPr>
        <p:txBody>
          <a:bodyPr wrap="square">
            <a:spAutoFit/>
          </a:bodyPr>
          <a:lstStyle/>
          <a:p>
            <a:pPr algn="just"/>
            <a:r>
              <a:rPr lang="pt-BR" sz="2400" dirty="0"/>
              <a:t>No Estado de São Paulo, a Secretaria de Estado da Educação, executa o PNAE por meio de seu Departamento de Alimentação Escolar - DAESC, órgão subordinado a Coordenadoria de Infraestrutura e Serviços Escolares – CISE, que também é o responsável pela aquisição e distribuição dos insumos, elaboração dos cardápios, por orientar tecnicamente a contratação de empresas para a prestação de serviços de gestão relacionada à alimentação, manipulação de alimentos e preparo de refeições para distribuição aos alunos da Rede Pública Estadual.</a:t>
            </a:r>
          </a:p>
        </p:txBody>
      </p:sp>
    </p:spTree>
    <p:extLst>
      <p:ext uri="{BB962C8B-B14F-4D97-AF65-F5344CB8AC3E}">
        <p14:creationId xmlns:p14="http://schemas.microsoft.com/office/powerpoint/2010/main" val="1458461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A2920D3-C981-47E0-A4C2-A653754C40F7}"/>
              </a:ext>
            </a:extLst>
          </p:cNvPr>
          <p:cNvSpPr>
            <a:spLocks noGrp="1"/>
          </p:cNvSpPr>
          <p:nvPr>
            <p:ph type="sldNum" sz="quarter" idx="12"/>
          </p:nvPr>
        </p:nvSpPr>
        <p:spPr/>
        <p:txBody>
          <a:bodyPr/>
          <a:lstStyle/>
          <a:p>
            <a:fld id="{355408C3-FD4B-4267-BC28-CB2142363555}" type="slidenum">
              <a:rPr lang="pt-BR" smtClean="0"/>
              <a:pPr/>
              <a:t>36</a:t>
            </a:fld>
            <a:endParaRPr lang="pt-BR" dirty="0"/>
          </a:p>
        </p:txBody>
      </p:sp>
      <p:sp>
        <p:nvSpPr>
          <p:cNvPr id="3" name="Título 1">
            <a:extLst>
              <a:ext uri="{FF2B5EF4-FFF2-40B4-BE49-F238E27FC236}">
                <a16:creationId xmlns:a16="http://schemas.microsoft.com/office/drawing/2014/main" id="{2C4E79C8-0BCF-4A31-AD14-A3152E033245}"/>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AB8F6C01-8C20-445F-9780-60A422A6BC9A}"/>
              </a:ext>
            </a:extLst>
          </p:cNvPr>
          <p:cNvSpPr/>
          <p:nvPr/>
        </p:nvSpPr>
        <p:spPr>
          <a:xfrm>
            <a:off x="428625" y="1556792"/>
            <a:ext cx="7920880" cy="3170099"/>
          </a:xfrm>
          <a:prstGeom prst="rect">
            <a:avLst/>
          </a:prstGeom>
        </p:spPr>
        <p:txBody>
          <a:bodyPr wrap="square">
            <a:spAutoFit/>
          </a:bodyPr>
          <a:lstStyle/>
          <a:p>
            <a:pPr algn="ctr"/>
            <a:r>
              <a:rPr lang="pt-BR" sz="3200" b="1" dirty="0"/>
              <a:t>Estrutura DAESC</a:t>
            </a:r>
          </a:p>
          <a:p>
            <a:pPr algn="ctr"/>
            <a:endParaRPr lang="pt-BR" sz="2400" dirty="0"/>
          </a:p>
          <a:p>
            <a:pPr algn="just"/>
            <a:r>
              <a:rPr lang="pt-BR" sz="2400" dirty="0"/>
              <a:t>CENUT – Centro de Serviços de Nutrição</a:t>
            </a:r>
          </a:p>
          <a:p>
            <a:pPr algn="just"/>
            <a:endParaRPr lang="pt-BR" sz="2400" dirty="0"/>
          </a:p>
          <a:p>
            <a:pPr algn="just"/>
            <a:r>
              <a:rPr lang="pt-BR" sz="2400" dirty="0"/>
              <a:t>CEPAE – Centro de Supervisor e Controle do Programa de Alimentação Escolar</a:t>
            </a:r>
          </a:p>
          <a:p>
            <a:pPr algn="just"/>
            <a:endParaRPr lang="pt-BR" sz="2400" dirty="0"/>
          </a:p>
          <a:p>
            <a:pPr algn="just"/>
            <a:r>
              <a:rPr lang="pt-BR" sz="2400" dirty="0"/>
              <a:t>CELOG – Centro de Logística </a:t>
            </a:r>
          </a:p>
        </p:txBody>
      </p:sp>
    </p:spTree>
    <p:extLst>
      <p:ext uri="{BB962C8B-B14F-4D97-AF65-F5344CB8AC3E}">
        <p14:creationId xmlns:p14="http://schemas.microsoft.com/office/powerpoint/2010/main" val="3003152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90B1BB8-8669-4FE3-BC49-97D80FF0D948}"/>
              </a:ext>
            </a:extLst>
          </p:cNvPr>
          <p:cNvSpPr>
            <a:spLocks noGrp="1"/>
          </p:cNvSpPr>
          <p:nvPr>
            <p:ph type="sldNum" sz="quarter" idx="12"/>
          </p:nvPr>
        </p:nvSpPr>
        <p:spPr/>
        <p:txBody>
          <a:bodyPr/>
          <a:lstStyle/>
          <a:p>
            <a:fld id="{355408C3-FD4B-4267-BC28-CB2142363555}" type="slidenum">
              <a:rPr lang="pt-BR" smtClean="0"/>
              <a:pPr/>
              <a:t>37</a:t>
            </a:fld>
            <a:endParaRPr lang="pt-BR" dirty="0"/>
          </a:p>
        </p:txBody>
      </p:sp>
      <p:sp>
        <p:nvSpPr>
          <p:cNvPr id="3" name="Título 1">
            <a:extLst>
              <a:ext uri="{FF2B5EF4-FFF2-40B4-BE49-F238E27FC236}">
                <a16:creationId xmlns:a16="http://schemas.microsoft.com/office/drawing/2014/main" id="{369B6341-0E17-405E-8886-96440593F14D}"/>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95E78898-4107-421B-88E8-CB8709A482D0}"/>
              </a:ext>
            </a:extLst>
          </p:cNvPr>
          <p:cNvSpPr/>
          <p:nvPr/>
        </p:nvSpPr>
        <p:spPr>
          <a:xfrm>
            <a:off x="457200" y="1488551"/>
            <a:ext cx="8095928" cy="3539430"/>
          </a:xfrm>
          <a:prstGeom prst="rect">
            <a:avLst/>
          </a:prstGeom>
        </p:spPr>
        <p:txBody>
          <a:bodyPr wrap="square">
            <a:spAutoFit/>
          </a:bodyPr>
          <a:lstStyle/>
          <a:p>
            <a:pPr marL="457200" indent="-457200" algn="just">
              <a:buFont typeface="Arial" panose="020B0604020202020204" pitchFamily="34" charset="0"/>
              <a:buChar char="•"/>
            </a:pPr>
            <a:r>
              <a:rPr lang="pt-BR" sz="2800" dirty="0"/>
              <a:t>Na forma centralizada, a mão de obra (merendeiras) </a:t>
            </a:r>
            <a:r>
              <a:rPr lang="pt-BR" sz="2800" b="1" dirty="0">
                <a:solidFill>
                  <a:srgbClr val="FF0000"/>
                </a:solidFill>
              </a:rPr>
              <a:t>é terceirizada.</a:t>
            </a:r>
          </a:p>
          <a:p>
            <a:pPr marL="457200" indent="-457200" algn="just">
              <a:buFont typeface="Arial" panose="020B0604020202020204" pitchFamily="34" charset="0"/>
              <a:buChar char="•"/>
            </a:pPr>
            <a:r>
              <a:rPr lang="pt-BR" sz="2800" dirty="0"/>
              <a:t>Para terceirizar o preparo e distribuição da alimentação escolar, as Diretorias de Ensino realizam </a:t>
            </a:r>
            <a:r>
              <a:rPr lang="pt-BR" sz="2800" b="1" dirty="0">
                <a:solidFill>
                  <a:srgbClr val="FF0000"/>
                </a:solidFill>
              </a:rPr>
              <a:t>licitação pública – Pregão Eletrônico </a:t>
            </a:r>
            <a:r>
              <a:rPr lang="pt-BR" sz="2800" dirty="0"/>
              <a:t> para contratar o serviço, com base no “Termo de Referência” preparado para esse fim (PNAE – Programa Nacional de Alimentação Escolar)</a:t>
            </a:r>
          </a:p>
        </p:txBody>
      </p:sp>
    </p:spTree>
    <p:extLst>
      <p:ext uri="{BB962C8B-B14F-4D97-AF65-F5344CB8AC3E}">
        <p14:creationId xmlns:p14="http://schemas.microsoft.com/office/powerpoint/2010/main" val="2450877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7388A0B-7F9D-4384-A564-41A95FE37E03}"/>
              </a:ext>
            </a:extLst>
          </p:cNvPr>
          <p:cNvSpPr>
            <a:spLocks noGrp="1"/>
          </p:cNvSpPr>
          <p:nvPr>
            <p:ph type="sldNum" sz="quarter" idx="12"/>
          </p:nvPr>
        </p:nvSpPr>
        <p:spPr/>
        <p:txBody>
          <a:bodyPr/>
          <a:lstStyle/>
          <a:p>
            <a:fld id="{355408C3-FD4B-4267-BC28-CB2142363555}" type="slidenum">
              <a:rPr lang="pt-BR" smtClean="0"/>
              <a:pPr/>
              <a:t>38</a:t>
            </a:fld>
            <a:endParaRPr lang="pt-BR" dirty="0"/>
          </a:p>
        </p:txBody>
      </p:sp>
      <p:sp>
        <p:nvSpPr>
          <p:cNvPr id="3" name="Título 1">
            <a:extLst>
              <a:ext uri="{FF2B5EF4-FFF2-40B4-BE49-F238E27FC236}">
                <a16:creationId xmlns:a16="http://schemas.microsoft.com/office/drawing/2014/main" id="{E279BFEA-305B-4EEA-BF81-53E24B6B1E7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FEC2EFE4-3E1A-489D-A791-535454F89D30}"/>
              </a:ext>
            </a:extLst>
          </p:cNvPr>
          <p:cNvSpPr/>
          <p:nvPr/>
        </p:nvSpPr>
        <p:spPr>
          <a:xfrm>
            <a:off x="575556" y="1484784"/>
            <a:ext cx="7992888" cy="4401205"/>
          </a:xfrm>
          <a:prstGeom prst="rect">
            <a:avLst/>
          </a:prstGeom>
        </p:spPr>
        <p:txBody>
          <a:bodyPr wrap="square">
            <a:spAutoFit/>
          </a:bodyPr>
          <a:lstStyle/>
          <a:p>
            <a:pPr algn="ctr"/>
            <a:r>
              <a:rPr lang="pt-BR" sz="2800" dirty="0"/>
              <a:t>TERCEIRIZAÇÃO</a:t>
            </a:r>
          </a:p>
          <a:p>
            <a:pPr marL="342900" indent="-342900" algn="just">
              <a:buFont typeface="Arial" panose="020B0604020202020204" pitchFamily="34" charset="0"/>
              <a:buChar char="•"/>
            </a:pPr>
            <a:r>
              <a:rPr lang="pt-BR" sz="2800" dirty="0"/>
              <a:t>A terceirização abrange a disponibilização de mão de obra pela empresa contratada para as atividades de:</a:t>
            </a:r>
          </a:p>
          <a:p>
            <a:pPr marL="342900" indent="-342900" algn="just">
              <a:buFont typeface="Arial" panose="020B0604020202020204" pitchFamily="34" charset="0"/>
              <a:buChar char="•"/>
            </a:pPr>
            <a:r>
              <a:rPr lang="pt-BR" sz="2800" dirty="0"/>
              <a:t>Recebimento e armazenamento de alimentos perecíveis e não perecíveis, insumos e materiais de consumo adquiridos pela SEE; </a:t>
            </a:r>
          </a:p>
          <a:p>
            <a:pPr marL="342900" indent="-342900" algn="just">
              <a:buFont typeface="Arial" panose="020B0604020202020204" pitchFamily="34" charset="0"/>
              <a:buChar char="•"/>
            </a:pPr>
            <a:r>
              <a:rPr lang="pt-BR" sz="2800" dirty="0"/>
              <a:t>Pré-preparo e preparo de lanches e refeições;</a:t>
            </a:r>
          </a:p>
          <a:p>
            <a:pPr marL="342900" indent="-342900" algn="just">
              <a:buFont typeface="Arial" panose="020B0604020202020204" pitchFamily="34" charset="0"/>
              <a:buChar char="•"/>
            </a:pPr>
            <a:r>
              <a:rPr lang="pt-BR" sz="2800" dirty="0"/>
              <a:t>Distribuição de lanches e refeições aos alunos nos horários estabelecidos pela Unidade Escolar;</a:t>
            </a:r>
          </a:p>
        </p:txBody>
      </p:sp>
    </p:spTree>
    <p:extLst>
      <p:ext uri="{BB962C8B-B14F-4D97-AF65-F5344CB8AC3E}">
        <p14:creationId xmlns:p14="http://schemas.microsoft.com/office/powerpoint/2010/main" val="3664802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CD13631-43EE-4A89-B38C-FFF072A1DFCB}"/>
              </a:ext>
            </a:extLst>
          </p:cNvPr>
          <p:cNvSpPr>
            <a:spLocks noGrp="1"/>
          </p:cNvSpPr>
          <p:nvPr>
            <p:ph type="sldNum" sz="quarter" idx="12"/>
          </p:nvPr>
        </p:nvSpPr>
        <p:spPr/>
        <p:txBody>
          <a:bodyPr/>
          <a:lstStyle/>
          <a:p>
            <a:fld id="{355408C3-FD4B-4267-BC28-CB2142363555}" type="slidenum">
              <a:rPr lang="pt-BR" smtClean="0"/>
              <a:pPr/>
              <a:t>39</a:t>
            </a:fld>
            <a:endParaRPr lang="pt-BR" dirty="0"/>
          </a:p>
        </p:txBody>
      </p:sp>
      <p:sp>
        <p:nvSpPr>
          <p:cNvPr id="3" name="Título 1">
            <a:extLst>
              <a:ext uri="{FF2B5EF4-FFF2-40B4-BE49-F238E27FC236}">
                <a16:creationId xmlns:a16="http://schemas.microsoft.com/office/drawing/2014/main" id="{7482FCAC-7791-4FC3-8BCC-69D589C7922E}"/>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536BA9E0-03BC-4574-B5A3-93126BE0CDF4}"/>
              </a:ext>
            </a:extLst>
          </p:cNvPr>
          <p:cNvSpPr/>
          <p:nvPr/>
        </p:nvSpPr>
        <p:spPr>
          <a:xfrm>
            <a:off x="458341" y="1556792"/>
            <a:ext cx="7920880" cy="3970318"/>
          </a:xfrm>
          <a:prstGeom prst="rect">
            <a:avLst/>
          </a:prstGeom>
        </p:spPr>
        <p:txBody>
          <a:bodyPr wrap="square">
            <a:spAutoFit/>
          </a:bodyPr>
          <a:lstStyle/>
          <a:p>
            <a:pPr marL="342900" indent="-342900" algn="just">
              <a:buFont typeface="Arial" panose="020B0604020202020204" pitchFamily="34" charset="0"/>
              <a:buChar char="•"/>
            </a:pPr>
            <a:r>
              <a:rPr lang="pt-BR" sz="2800" dirty="0"/>
              <a:t>Higienização de utensílios, equipamentos e ambientes do serviço de alimentação escolar (cozinha, despensa e refeitório ou pátio utilizado para o consumo da merenda);</a:t>
            </a:r>
          </a:p>
          <a:p>
            <a:pPr marL="342900" indent="-342900" algn="just">
              <a:buFont typeface="Arial" panose="020B0604020202020204" pitchFamily="34" charset="0"/>
              <a:buChar char="•"/>
            </a:pPr>
            <a:r>
              <a:rPr lang="pt-BR" sz="2800" dirty="0"/>
              <a:t>Supervisão de todas as atividades referentes ao serviço de alimentação escolar, realizada por nutricionista ou técnico em nutrição;</a:t>
            </a:r>
          </a:p>
          <a:p>
            <a:pPr marL="342900" indent="-342900" algn="just">
              <a:buFont typeface="Arial" panose="020B0604020202020204" pitchFamily="34" charset="0"/>
              <a:buChar char="•"/>
            </a:pPr>
            <a:r>
              <a:rPr lang="pt-BR" sz="2800" dirty="0"/>
              <a:t>Descarte adequado do lixo produzido e encaminhamento ao local próprio.</a:t>
            </a:r>
          </a:p>
        </p:txBody>
      </p:sp>
    </p:spTree>
    <p:extLst>
      <p:ext uri="{BB962C8B-B14F-4D97-AF65-F5344CB8AC3E}">
        <p14:creationId xmlns:p14="http://schemas.microsoft.com/office/powerpoint/2010/main" val="364999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A331E00-0A60-499B-B778-511FD725DB69}"/>
              </a:ext>
            </a:extLst>
          </p:cNvPr>
          <p:cNvSpPr>
            <a:spLocks noGrp="1"/>
          </p:cNvSpPr>
          <p:nvPr>
            <p:ph type="sldNum" sz="quarter" idx="12"/>
          </p:nvPr>
        </p:nvSpPr>
        <p:spPr/>
        <p:txBody>
          <a:bodyPr/>
          <a:lstStyle/>
          <a:p>
            <a:fld id="{355408C3-FD4B-4267-BC28-CB2142363555}" type="slidenum">
              <a:rPr lang="pt-BR" smtClean="0"/>
              <a:pPr/>
              <a:t>4</a:t>
            </a:fld>
            <a:endParaRPr lang="pt-BR"/>
          </a:p>
        </p:txBody>
      </p:sp>
      <p:sp>
        <p:nvSpPr>
          <p:cNvPr id="3" name="Título 1">
            <a:extLst>
              <a:ext uri="{FF2B5EF4-FFF2-40B4-BE49-F238E27FC236}">
                <a16:creationId xmlns:a16="http://schemas.microsoft.com/office/drawing/2014/main" id="{FFC6C4E2-C043-4D5F-ACE6-05AE0AAD5FF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AAF70087-FDA3-4918-8E64-79D1732D31E1}"/>
              </a:ext>
            </a:extLst>
          </p:cNvPr>
          <p:cNvSpPr/>
          <p:nvPr/>
        </p:nvSpPr>
        <p:spPr>
          <a:xfrm>
            <a:off x="539552" y="1628800"/>
            <a:ext cx="8147248" cy="4431983"/>
          </a:xfrm>
          <a:prstGeom prst="rect">
            <a:avLst/>
          </a:prstGeom>
        </p:spPr>
        <p:txBody>
          <a:bodyPr wrap="square">
            <a:spAutoFit/>
          </a:bodyPr>
          <a:lstStyle/>
          <a:p>
            <a:r>
              <a:rPr lang="pt-BR" sz="2400" b="1" dirty="0"/>
              <a:t>Agentes patrimoniais</a:t>
            </a:r>
          </a:p>
          <a:p>
            <a:endParaRPr lang="pt-BR" sz="2400" dirty="0"/>
          </a:p>
          <a:p>
            <a:pPr algn="just"/>
            <a:r>
              <a:rPr lang="pt-BR" sz="2400" dirty="0"/>
              <a:t>Dois servidores (no mínimo) das unidades escolares que serão determinados pela Direção da escola para atuarem junto ao patrimônio. Em atendimento ao Artigo 3º da Resolução SE 83/2013.</a:t>
            </a:r>
          </a:p>
          <a:p>
            <a:pPr algn="just"/>
            <a:r>
              <a:rPr lang="pt-BR" sz="2400" dirty="0"/>
              <a:t>Os dados deverão ser atualizados sempre que requisitado ou houver necessidade.</a:t>
            </a:r>
          </a:p>
          <a:p>
            <a:pPr algn="just"/>
            <a:r>
              <a:rPr lang="pt-BR" sz="2400" dirty="0"/>
              <a:t>Para inclusão de perfil, encaminhar </a:t>
            </a:r>
            <a:r>
              <a:rPr lang="pt-BR" sz="2400" b="1" dirty="0"/>
              <a:t>Nome completo do servidor, CPF, e-mail e cargo </a:t>
            </a:r>
            <a:r>
              <a:rPr lang="pt-BR" sz="2400" dirty="0"/>
              <a:t>para o e-mail </a:t>
            </a:r>
            <a:r>
              <a:rPr lang="pt-BR" sz="2400" u="sng" dirty="0"/>
              <a:t>deoscnad@educacao.sp.gov.br</a:t>
            </a:r>
            <a:r>
              <a:rPr lang="pt-BR" sz="2400" dirty="0"/>
              <a:t> </a:t>
            </a:r>
            <a:endParaRPr lang="pt-BR" sz="2400" b="1" dirty="0"/>
          </a:p>
          <a:p>
            <a:endParaRPr lang="pt-BR" dirty="0"/>
          </a:p>
        </p:txBody>
      </p:sp>
    </p:spTree>
    <p:extLst>
      <p:ext uri="{BB962C8B-B14F-4D97-AF65-F5344CB8AC3E}">
        <p14:creationId xmlns:p14="http://schemas.microsoft.com/office/powerpoint/2010/main" val="16282828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4B5B0B0-51A0-42FD-87C2-26F5A4E5E3C5}"/>
              </a:ext>
            </a:extLst>
          </p:cNvPr>
          <p:cNvSpPr>
            <a:spLocks noGrp="1"/>
          </p:cNvSpPr>
          <p:nvPr>
            <p:ph type="sldNum" sz="quarter" idx="12"/>
          </p:nvPr>
        </p:nvSpPr>
        <p:spPr/>
        <p:txBody>
          <a:bodyPr/>
          <a:lstStyle/>
          <a:p>
            <a:fld id="{355408C3-FD4B-4267-BC28-CB2142363555}" type="slidenum">
              <a:rPr lang="pt-BR" smtClean="0"/>
              <a:pPr/>
              <a:t>40</a:t>
            </a:fld>
            <a:endParaRPr lang="pt-BR" dirty="0"/>
          </a:p>
        </p:txBody>
      </p:sp>
      <p:sp>
        <p:nvSpPr>
          <p:cNvPr id="3" name="Título 1">
            <a:extLst>
              <a:ext uri="{FF2B5EF4-FFF2-40B4-BE49-F238E27FC236}">
                <a16:creationId xmlns:a16="http://schemas.microsoft.com/office/drawing/2014/main" id="{6928B4CB-D00B-4820-9E96-913113934F4C}"/>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2A35BEC0-5E30-41DB-A6AF-155072920767}"/>
              </a:ext>
            </a:extLst>
          </p:cNvPr>
          <p:cNvSpPr txBox="1">
            <a:spLocks/>
          </p:cNvSpPr>
          <p:nvPr/>
        </p:nvSpPr>
        <p:spPr>
          <a:xfrm>
            <a:off x="457200" y="1268760"/>
            <a:ext cx="8229600" cy="485740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pt-BR"/>
              <a:t>Além da mão de obra para realizar todas as atividades referentes ao serviço de alimentação Escolar, a empresa deve:</a:t>
            </a:r>
          </a:p>
          <a:p>
            <a:pPr algn="just"/>
            <a:r>
              <a:rPr lang="pt-BR"/>
              <a:t>Fornecer todos os produtos para a limpeza e higienização de áreas, equipamentos e utensílios;</a:t>
            </a:r>
          </a:p>
          <a:p>
            <a:pPr algn="just"/>
            <a:r>
              <a:rPr lang="pt-BR"/>
              <a:t>Fornecer o gás para o preparo das refeições e os descartáveis necessários;</a:t>
            </a:r>
          </a:p>
          <a:p>
            <a:pPr algn="just"/>
            <a:r>
              <a:rPr lang="pt-BR"/>
              <a:t>Fazer a manutenção preventiva e corretiva de equipamentos;</a:t>
            </a:r>
          </a:p>
          <a:p>
            <a:pPr algn="just"/>
            <a:r>
              <a:rPr lang="pt-BR"/>
              <a:t>Fazer a manutenção predial das áreas da cozinha e despensa;</a:t>
            </a:r>
            <a:endParaRPr lang="pt-BR" dirty="0"/>
          </a:p>
        </p:txBody>
      </p:sp>
    </p:spTree>
    <p:extLst>
      <p:ext uri="{BB962C8B-B14F-4D97-AF65-F5344CB8AC3E}">
        <p14:creationId xmlns:p14="http://schemas.microsoft.com/office/powerpoint/2010/main" val="409281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CD21576-0D6E-4D00-AA8B-52738A85376E}"/>
              </a:ext>
            </a:extLst>
          </p:cNvPr>
          <p:cNvSpPr>
            <a:spLocks noGrp="1"/>
          </p:cNvSpPr>
          <p:nvPr>
            <p:ph type="sldNum" sz="quarter" idx="12"/>
          </p:nvPr>
        </p:nvSpPr>
        <p:spPr/>
        <p:txBody>
          <a:bodyPr/>
          <a:lstStyle/>
          <a:p>
            <a:fld id="{355408C3-FD4B-4267-BC28-CB2142363555}" type="slidenum">
              <a:rPr lang="pt-BR" smtClean="0"/>
              <a:pPr/>
              <a:t>41</a:t>
            </a:fld>
            <a:endParaRPr lang="pt-BR" dirty="0"/>
          </a:p>
        </p:txBody>
      </p:sp>
      <p:sp>
        <p:nvSpPr>
          <p:cNvPr id="3" name="Título 1">
            <a:extLst>
              <a:ext uri="{FF2B5EF4-FFF2-40B4-BE49-F238E27FC236}">
                <a16:creationId xmlns:a16="http://schemas.microsoft.com/office/drawing/2014/main" id="{92922BAE-ED8C-4349-B66E-5467D32AF17C}"/>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CA5AF0AD-1825-476D-8550-AFA06A58D598}"/>
              </a:ext>
            </a:extLst>
          </p:cNvPr>
          <p:cNvSpPr txBox="1">
            <a:spLocks/>
          </p:cNvSpPr>
          <p:nvPr/>
        </p:nvSpPr>
        <p:spPr>
          <a:xfrm>
            <a:off x="457200" y="1268760"/>
            <a:ext cx="8229600" cy="485740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a:t>Proceder ao controle integrado de pragas conforme a portaria CVS 05/2013;</a:t>
            </a:r>
          </a:p>
          <a:p>
            <a:pPr algn="just"/>
            <a:r>
              <a:rPr lang="pt-BR"/>
              <a:t>Fazer análise semestral de amostras de água;</a:t>
            </a:r>
          </a:p>
          <a:p>
            <a:pPr algn="just"/>
            <a:r>
              <a:rPr lang="pt-BR"/>
              <a:t>Coletar e armazenar amostras de todos os alimentos preparados em todos os períodos, fornecendo os materiais necessários para esse fim;</a:t>
            </a:r>
          </a:p>
          <a:p>
            <a:pPr algn="just"/>
            <a:r>
              <a:rPr lang="pt-BR"/>
              <a:t>Realizar análise trimestral de todos os produtos que compõem o cardápio de um dia, de acordo com definição da escola feita pelo DAAA.</a:t>
            </a:r>
            <a:endParaRPr lang="pt-BR" dirty="0"/>
          </a:p>
        </p:txBody>
      </p:sp>
    </p:spTree>
    <p:extLst>
      <p:ext uri="{BB962C8B-B14F-4D97-AF65-F5344CB8AC3E}">
        <p14:creationId xmlns:p14="http://schemas.microsoft.com/office/powerpoint/2010/main" val="3443694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202726D4-BA15-4464-8521-2BFAAD21188D}"/>
              </a:ext>
            </a:extLst>
          </p:cNvPr>
          <p:cNvSpPr>
            <a:spLocks noGrp="1"/>
          </p:cNvSpPr>
          <p:nvPr>
            <p:ph type="sldNum" sz="quarter" idx="12"/>
          </p:nvPr>
        </p:nvSpPr>
        <p:spPr/>
        <p:txBody>
          <a:bodyPr/>
          <a:lstStyle/>
          <a:p>
            <a:fld id="{355408C3-FD4B-4267-BC28-CB2142363555}" type="slidenum">
              <a:rPr lang="pt-BR" smtClean="0"/>
              <a:pPr/>
              <a:t>42</a:t>
            </a:fld>
            <a:endParaRPr lang="pt-BR" dirty="0"/>
          </a:p>
        </p:txBody>
      </p:sp>
      <p:sp>
        <p:nvSpPr>
          <p:cNvPr id="3" name="Título 1">
            <a:extLst>
              <a:ext uri="{FF2B5EF4-FFF2-40B4-BE49-F238E27FC236}">
                <a16:creationId xmlns:a16="http://schemas.microsoft.com/office/drawing/2014/main" id="{02CDC3A8-9782-42DD-A14F-0A8537B7511D}"/>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3051401C-30CA-4D28-9694-44F59F9C3A14}"/>
              </a:ext>
            </a:extLst>
          </p:cNvPr>
          <p:cNvSpPr txBox="1">
            <a:spLocks/>
          </p:cNvSpPr>
          <p:nvPr/>
        </p:nvSpPr>
        <p:spPr>
          <a:xfrm>
            <a:off x="457200" y="1484784"/>
            <a:ext cx="8229600" cy="4641379"/>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pt-BR"/>
              <a:t>A empresa contratada deve ainda:</a:t>
            </a:r>
          </a:p>
          <a:p>
            <a:pPr algn="just"/>
            <a:r>
              <a:rPr lang="pt-BR"/>
              <a:t>Manter cozinheiros escolares ou auxiliares de cozinha em número suficiente para cumprir as atividades, conforme número de refeições e lanches definidos pela unidade escolar por período, incluindo o noturno;</a:t>
            </a:r>
          </a:p>
          <a:p>
            <a:pPr algn="just"/>
            <a:r>
              <a:rPr lang="pt-BR"/>
              <a:t>Prover uniformes e EPIs conforme determinação legal;</a:t>
            </a:r>
          </a:p>
          <a:p>
            <a:pPr algn="just"/>
            <a:r>
              <a:rPr lang="pt-BR"/>
              <a:t>Realizar treinamentos semestrais dos seus funcionários;</a:t>
            </a:r>
          </a:p>
          <a:p>
            <a:pPr algn="just"/>
            <a:r>
              <a:rPr lang="pt-BR"/>
              <a:t>Manter comprovantes do controle de saúde periódico de seus funcionários atualizados;</a:t>
            </a:r>
            <a:endParaRPr lang="pt-BR" dirty="0"/>
          </a:p>
        </p:txBody>
      </p:sp>
    </p:spTree>
    <p:extLst>
      <p:ext uri="{BB962C8B-B14F-4D97-AF65-F5344CB8AC3E}">
        <p14:creationId xmlns:p14="http://schemas.microsoft.com/office/powerpoint/2010/main" val="3331325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0FC8B69-6FB1-4C5A-B123-3416E88ED3FD}"/>
              </a:ext>
            </a:extLst>
          </p:cNvPr>
          <p:cNvSpPr>
            <a:spLocks noGrp="1"/>
          </p:cNvSpPr>
          <p:nvPr>
            <p:ph type="sldNum" sz="quarter" idx="12"/>
          </p:nvPr>
        </p:nvSpPr>
        <p:spPr/>
        <p:txBody>
          <a:bodyPr/>
          <a:lstStyle/>
          <a:p>
            <a:fld id="{355408C3-FD4B-4267-BC28-CB2142363555}" type="slidenum">
              <a:rPr lang="pt-BR" smtClean="0"/>
              <a:pPr/>
              <a:t>43</a:t>
            </a:fld>
            <a:endParaRPr lang="pt-BR" dirty="0"/>
          </a:p>
        </p:txBody>
      </p:sp>
      <p:sp>
        <p:nvSpPr>
          <p:cNvPr id="3" name="Título 1">
            <a:extLst>
              <a:ext uri="{FF2B5EF4-FFF2-40B4-BE49-F238E27FC236}">
                <a16:creationId xmlns:a16="http://schemas.microsoft.com/office/drawing/2014/main" id="{A18D96E0-88E3-4275-9BF4-A0803029FB3D}"/>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894727CF-C98F-4744-905F-89EC5D3EBC36}"/>
              </a:ext>
            </a:extLst>
          </p:cNvPr>
          <p:cNvSpPr txBox="1">
            <a:spLocks/>
          </p:cNvSpPr>
          <p:nvPr/>
        </p:nvSpPr>
        <p:spPr>
          <a:xfrm>
            <a:off x="457200" y="1340768"/>
            <a:ext cx="8229600" cy="4785395"/>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dirty="0"/>
              <a:t>Manter nutricionistas e/ou técnicos em nutrição em número suficiente para visitar as unidades escolares, no mínimo uma vez por semana;</a:t>
            </a:r>
          </a:p>
          <a:p>
            <a:pPr algn="just"/>
            <a:r>
              <a:rPr lang="pt-BR" dirty="0"/>
              <a:t>Impedir a permanência de pessoas não vinculadas à prestação de serviços nas dependências da cozinha e despensa;</a:t>
            </a:r>
          </a:p>
          <a:p>
            <a:pPr algn="just"/>
            <a:r>
              <a:rPr lang="pt-BR" dirty="0"/>
              <a:t>Elaborar Manual de Boas Práticas – MBP com Procedimentos Operacionais Padronizados – </a:t>
            </a:r>
            <a:r>
              <a:rPr lang="pt-BR" dirty="0" err="1"/>
              <a:t>POPs</a:t>
            </a:r>
            <a:r>
              <a:rPr lang="pt-BR" dirty="0"/>
              <a:t>, assinado por nutricionista. </a:t>
            </a:r>
          </a:p>
          <a:p>
            <a:pPr marL="0" indent="0" algn="just">
              <a:buFont typeface="Arial" pitchFamily="34" charset="0"/>
              <a:buNone/>
            </a:pPr>
            <a:r>
              <a:rPr lang="pt-BR" b="1" dirty="0"/>
              <a:t>Atenção: cada unidade escolar deve ter uma cópia impressa do MBP</a:t>
            </a:r>
          </a:p>
        </p:txBody>
      </p:sp>
      <p:pic>
        <p:nvPicPr>
          <p:cNvPr id="5" name="Picture 2" descr="C:\Users\irene.pantelidaski\AppData\Local\Microsoft\Windows\Temporary Internet Files\Content.IE5\0JN523CV\OLHOS VERDES[1].jpg">
            <a:extLst>
              <a:ext uri="{FF2B5EF4-FFF2-40B4-BE49-F238E27FC236}">
                <a16:creationId xmlns:a16="http://schemas.microsoft.com/office/drawing/2014/main" id="{243AC45F-17A3-4122-B7EB-77E346BB0E2F}"/>
              </a:ext>
            </a:extLst>
          </p:cNvPr>
          <p:cNvPicPr>
            <a:picLocks noChangeAspect="1" noChangeArrowheads="1"/>
          </p:cNvPicPr>
          <p:nvPr/>
        </p:nvPicPr>
        <p:blipFill>
          <a:blip r:embed="rId2" cstate="print"/>
          <a:srcRect/>
          <a:stretch>
            <a:fillRect/>
          </a:stretch>
        </p:blipFill>
        <p:spPr bwMode="auto">
          <a:xfrm rot="1186033">
            <a:off x="6223879" y="5632813"/>
            <a:ext cx="1062436" cy="698551"/>
          </a:xfrm>
          <a:prstGeom prst="rect">
            <a:avLst/>
          </a:prstGeom>
          <a:noFill/>
        </p:spPr>
      </p:pic>
    </p:spTree>
    <p:extLst>
      <p:ext uri="{BB962C8B-B14F-4D97-AF65-F5344CB8AC3E}">
        <p14:creationId xmlns:p14="http://schemas.microsoft.com/office/powerpoint/2010/main" val="3613005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4D74D0CC-C680-4DC3-8FCF-369B80AB6C75}"/>
              </a:ext>
            </a:extLst>
          </p:cNvPr>
          <p:cNvSpPr>
            <a:spLocks noGrp="1"/>
          </p:cNvSpPr>
          <p:nvPr>
            <p:ph type="sldNum" sz="quarter" idx="12"/>
          </p:nvPr>
        </p:nvSpPr>
        <p:spPr/>
        <p:txBody>
          <a:bodyPr/>
          <a:lstStyle/>
          <a:p>
            <a:fld id="{355408C3-FD4B-4267-BC28-CB2142363555}" type="slidenum">
              <a:rPr lang="pt-BR" smtClean="0"/>
              <a:pPr/>
              <a:t>44</a:t>
            </a:fld>
            <a:endParaRPr lang="pt-BR" dirty="0"/>
          </a:p>
        </p:txBody>
      </p:sp>
      <p:sp>
        <p:nvSpPr>
          <p:cNvPr id="3" name="Título 1">
            <a:extLst>
              <a:ext uri="{FF2B5EF4-FFF2-40B4-BE49-F238E27FC236}">
                <a16:creationId xmlns:a16="http://schemas.microsoft.com/office/drawing/2014/main" id="{79B2223C-DD7B-452C-8269-59FF7848DA8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5314606D-EBC9-479B-A933-AB2DF6077808}"/>
              </a:ext>
            </a:extLst>
          </p:cNvPr>
          <p:cNvSpPr txBox="1">
            <a:spLocks/>
          </p:cNvSpPr>
          <p:nvPr/>
        </p:nvSpPr>
        <p:spPr>
          <a:xfrm>
            <a:off x="457200" y="1340768"/>
            <a:ext cx="8229600" cy="5015582"/>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pt-BR" dirty="0"/>
              <a:t>Controles que devem ser registrados pela empresa:</a:t>
            </a:r>
          </a:p>
          <a:p>
            <a:pPr algn="just"/>
            <a:r>
              <a:rPr lang="pt-BR" dirty="0"/>
              <a:t>Movimentação diária do estoque, com entradas, saídas e saldo de todos os alimentos (unidade escolar deverá elaborar uma planilha);</a:t>
            </a:r>
          </a:p>
          <a:p>
            <a:pPr algn="just"/>
            <a:r>
              <a:rPr lang="pt-BR" dirty="0"/>
              <a:t>Registros próprios (empresa) das atividades contidas no </a:t>
            </a:r>
            <a:r>
              <a:rPr lang="pt-BR" dirty="0" err="1"/>
              <a:t>POPs</a:t>
            </a:r>
            <a:r>
              <a:rPr lang="pt-BR" dirty="0"/>
              <a:t>;</a:t>
            </a:r>
          </a:p>
          <a:p>
            <a:pPr algn="just"/>
            <a:r>
              <a:rPr lang="pt-BR" dirty="0"/>
              <a:t>Número de lanches e refeições servidas em cada turno (de acordo com orientação da nutricionistas, por per capita ou prato servido)</a:t>
            </a:r>
          </a:p>
          <a:p>
            <a:pPr marL="0" indent="0" algn="just">
              <a:buFont typeface="Arial" pitchFamily="34" charset="0"/>
              <a:buNone/>
            </a:pPr>
            <a:r>
              <a:rPr lang="pt-BR" b="1" dirty="0"/>
              <a:t>Atenção: o registro da quantidade de lanches e refeições é imprescindível para o correto lançamento da Baixa Diária no SAESP II. </a:t>
            </a:r>
          </a:p>
        </p:txBody>
      </p:sp>
      <p:pic>
        <p:nvPicPr>
          <p:cNvPr id="5" name="Picture 2" descr="C:\Users\irene.pantelidaski\AppData\Local\Microsoft\Windows\Temporary Internet Files\Content.IE5\0JN523CV\OLHOS VERDES[1].jpg">
            <a:extLst>
              <a:ext uri="{FF2B5EF4-FFF2-40B4-BE49-F238E27FC236}">
                <a16:creationId xmlns:a16="http://schemas.microsoft.com/office/drawing/2014/main" id="{9C119D59-8647-4035-9BDA-4E55848C5268}"/>
              </a:ext>
            </a:extLst>
          </p:cNvPr>
          <p:cNvPicPr>
            <a:picLocks noChangeAspect="1" noChangeArrowheads="1"/>
          </p:cNvPicPr>
          <p:nvPr/>
        </p:nvPicPr>
        <p:blipFill>
          <a:blip r:embed="rId2" cstate="print"/>
          <a:srcRect/>
          <a:stretch>
            <a:fillRect/>
          </a:stretch>
        </p:blipFill>
        <p:spPr bwMode="auto">
          <a:xfrm rot="1186033">
            <a:off x="7040971" y="5870642"/>
            <a:ext cx="1165631" cy="631265"/>
          </a:xfrm>
          <a:prstGeom prst="rect">
            <a:avLst/>
          </a:prstGeom>
          <a:noFill/>
        </p:spPr>
      </p:pic>
    </p:spTree>
    <p:extLst>
      <p:ext uri="{BB962C8B-B14F-4D97-AF65-F5344CB8AC3E}">
        <p14:creationId xmlns:p14="http://schemas.microsoft.com/office/powerpoint/2010/main" val="4107306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61FAAA35-5E9B-4ADD-A8BB-BD739A8738A3}"/>
              </a:ext>
            </a:extLst>
          </p:cNvPr>
          <p:cNvSpPr>
            <a:spLocks noGrp="1"/>
          </p:cNvSpPr>
          <p:nvPr>
            <p:ph type="sldNum" sz="quarter" idx="12"/>
          </p:nvPr>
        </p:nvSpPr>
        <p:spPr/>
        <p:txBody>
          <a:bodyPr/>
          <a:lstStyle/>
          <a:p>
            <a:fld id="{355408C3-FD4B-4267-BC28-CB2142363555}" type="slidenum">
              <a:rPr lang="pt-BR" smtClean="0"/>
              <a:pPr/>
              <a:t>45</a:t>
            </a:fld>
            <a:endParaRPr lang="pt-BR" dirty="0"/>
          </a:p>
        </p:txBody>
      </p:sp>
      <p:sp>
        <p:nvSpPr>
          <p:cNvPr id="3" name="Título 1">
            <a:extLst>
              <a:ext uri="{FF2B5EF4-FFF2-40B4-BE49-F238E27FC236}">
                <a16:creationId xmlns:a16="http://schemas.microsoft.com/office/drawing/2014/main" id="{D3782992-BA8B-41DC-B79C-DFE8F07082B4}"/>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995D9B7C-20E0-44B9-9D01-1CB1257D4077}"/>
              </a:ext>
            </a:extLst>
          </p:cNvPr>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a:t>GESTÃO DO CONTRATO</a:t>
            </a:r>
          </a:p>
          <a:p>
            <a:pPr marL="0" indent="0" algn="ctr">
              <a:buFont typeface="Arial" pitchFamily="34" charset="0"/>
              <a:buNone/>
            </a:pPr>
            <a:r>
              <a:rPr lang="pt-BR"/>
              <a:t>A responsabilidade principal do contratante é </a:t>
            </a:r>
            <a:r>
              <a:rPr lang="pt-BR" b="1">
                <a:solidFill>
                  <a:srgbClr val="FF0000"/>
                </a:solidFill>
              </a:rPr>
              <a:t>FISCALIZAR A EXECUÇÃO DO CONTRATO</a:t>
            </a:r>
            <a:r>
              <a:rPr lang="pt-BR"/>
              <a:t>.</a:t>
            </a:r>
          </a:p>
          <a:p>
            <a:pPr marL="0" indent="0">
              <a:buFont typeface="Arial" pitchFamily="34" charset="0"/>
              <a:buNone/>
            </a:pPr>
            <a:endParaRPr lang="pt-BR"/>
          </a:p>
          <a:p>
            <a:r>
              <a:rPr lang="pt-BR"/>
              <a:t>Diretoria de Ensino: Gestor do Contrato</a:t>
            </a:r>
          </a:p>
          <a:p>
            <a:endParaRPr lang="pt-BR"/>
          </a:p>
          <a:p>
            <a:r>
              <a:rPr lang="pt-BR"/>
              <a:t>Unidade Escolar: Fiscal do Contrato</a:t>
            </a:r>
            <a:endParaRPr lang="pt-BR" dirty="0"/>
          </a:p>
        </p:txBody>
      </p:sp>
    </p:spTree>
    <p:extLst>
      <p:ext uri="{BB962C8B-B14F-4D97-AF65-F5344CB8AC3E}">
        <p14:creationId xmlns:p14="http://schemas.microsoft.com/office/powerpoint/2010/main" val="365222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CA73F19-460C-41D6-8703-4DF689CCF457}"/>
              </a:ext>
            </a:extLst>
          </p:cNvPr>
          <p:cNvSpPr>
            <a:spLocks noGrp="1"/>
          </p:cNvSpPr>
          <p:nvPr>
            <p:ph type="sldNum" sz="quarter" idx="12"/>
          </p:nvPr>
        </p:nvSpPr>
        <p:spPr/>
        <p:txBody>
          <a:bodyPr/>
          <a:lstStyle/>
          <a:p>
            <a:fld id="{355408C3-FD4B-4267-BC28-CB2142363555}" type="slidenum">
              <a:rPr lang="pt-BR" smtClean="0"/>
              <a:pPr/>
              <a:t>46</a:t>
            </a:fld>
            <a:endParaRPr lang="pt-BR" dirty="0"/>
          </a:p>
        </p:txBody>
      </p:sp>
      <p:sp>
        <p:nvSpPr>
          <p:cNvPr id="3" name="Título 1">
            <a:extLst>
              <a:ext uri="{FF2B5EF4-FFF2-40B4-BE49-F238E27FC236}">
                <a16:creationId xmlns:a16="http://schemas.microsoft.com/office/drawing/2014/main" id="{7461A795-DD59-4EA9-A1AA-2720EBA197C0}"/>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B10868F1-76DF-44D6-8CE8-AC79B6CAE2F9}"/>
              </a:ext>
            </a:extLst>
          </p:cNvPr>
          <p:cNvSpPr txBox="1">
            <a:spLocks/>
          </p:cNvSpPr>
          <p:nvPr/>
        </p:nvSpPr>
        <p:spPr>
          <a:xfrm>
            <a:off x="457200" y="1340768"/>
            <a:ext cx="8229600" cy="4785395"/>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sz="3300" b="1"/>
              <a:t>FISCAL DO CONTRATO (definido pelo Diretor da UE) </a:t>
            </a:r>
          </a:p>
          <a:p>
            <a:r>
              <a:rPr lang="pt-BR"/>
              <a:t>Fornecer todas as orientações técnicas recebidas para a execução do PAE – Programa de Alimentação Escolar;</a:t>
            </a:r>
          </a:p>
          <a:p>
            <a:r>
              <a:rPr lang="pt-BR"/>
              <a:t>Realizar em conjunto com as merendeiras:</a:t>
            </a:r>
          </a:p>
          <a:p>
            <a:pPr lvl="1"/>
            <a:r>
              <a:rPr lang="pt-BR" b="1">
                <a:solidFill>
                  <a:srgbClr val="FF0000"/>
                </a:solidFill>
              </a:rPr>
              <a:t>Recebimento da merenda (não é responsabilidade única das merendeiras);</a:t>
            </a:r>
          </a:p>
          <a:p>
            <a:pPr lvl="1"/>
            <a:r>
              <a:rPr lang="pt-BR" b="1">
                <a:solidFill>
                  <a:srgbClr val="FF0000"/>
                </a:solidFill>
              </a:rPr>
              <a:t>Controle do estoque;</a:t>
            </a:r>
          </a:p>
          <a:p>
            <a:pPr lvl="1"/>
            <a:r>
              <a:rPr lang="pt-BR" b="1">
                <a:solidFill>
                  <a:srgbClr val="FF0000"/>
                </a:solidFill>
              </a:rPr>
              <a:t>Contagem e registro do número de lanches e refeições servidas;</a:t>
            </a:r>
          </a:p>
          <a:p>
            <a:r>
              <a:rPr lang="pt-BR"/>
              <a:t>Experimentar diariamente as preparações;</a:t>
            </a:r>
          </a:p>
          <a:p>
            <a:r>
              <a:rPr lang="pt-BR"/>
              <a:t>Proibir a utilização da cozinha para qualquer atividade diferente do programa de alimentação escolar;</a:t>
            </a:r>
          </a:p>
          <a:p>
            <a:pPr lvl="1">
              <a:buFont typeface="Arial" pitchFamily="34" charset="0"/>
              <a:buChar char="•"/>
            </a:pPr>
            <a:endParaRPr lang="pt-BR"/>
          </a:p>
          <a:p>
            <a:pPr marL="0" indent="0">
              <a:buFont typeface="Arial" pitchFamily="34" charset="0"/>
              <a:buNone/>
            </a:pPr>
            <a:endParaRPr lang="pt-BR" dirty="0"/>
          </a:p>
        </p:txBody>
      </p:sp>
    </p:spTree>
    <p:extLst>
      <p:ext uri="{BB962C8B-B14F-4D97-AF65-F5344CB8AC3E}">
        <p14:creationId xmlns:p14="http://schemas.microsoft.com/office/powerpoint/2010/main" val="540937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616E6D9-BC8E-4FD3-9D5B-54C3C32FFB2D}"/>
              </a:ext>
            </a:extLst>
          </p:cNvPr>
          <p:cNvSpPr>
            <a:spLocks noGrp="1"/>
          </p:cNvSpPr>
          <p:nvPr>
            <p:ph type="sldNum" sz="quarter" idx="12"/>
          </p:nvPr>
        </p:nvSpPr>
        <p:spPr/>
        <p:txBody>
          <a:bodyPr/>
          <a:lstStyle/>
          <a:p>
            <a:fld id="{355408C3-FD4B-4267-BC28-CB2142363555}" type="slidenum">
              <a:rPr lang="pt-BR" smtClean="0"/>
              <a:pPr/>
              <a:t>47</a:t>
            </a:fld>
            <a:endParaRPr lang="pt-BR" dirty="0"/>
          </a:p>
        </p:txBody>
      </p:sp>
      <p:sp>
        <p:nvSpPr>
          <p:cNvPr id="3" name="Título 1">
            <a:extLst>
              <a:ext uri="{FF2B5EF4-FFF2-40B4-BE49-F238E27FC236}">
                <a16:creationId xmlns:a16="http://schemas.microsoft.com/office/drawing/2014/main" id="{5031D65E-02CE-4B42-8287-EBE71EE23EDE}"/>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5B172985-0891-4813-B519-347B7FB05862}"/>
              </a:ext>
            </a:extLst>
          </p:cNvPr>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b="1" dirty="0"/>
              <a:t>FISCAL DO CONTRATO</a:t>
            </a:r>
          </a:p>
          <a:p>
            <a:r>
              <a:rPr lang="pt-BR" dirty="0"/>
              <a:t>Fixar o cardápio na cozinha e no refeitório ou pátio;</a:t>
            </a:r>
          </a:p>
          <a:p>
            <a:r>
              <a:rPr lang="pt-BR" dirty="0"/>
              <a:t>Responder pelas irregularidades referentes à preservação da qualidade dos alimentos; </a:t>
            </a:r>
          </a:p>
          <a:p>
            <a:r>
              <a:rPr lang="pt-BR" dirty="0"/>
              <a:t>Responder pelas irregularidades referentes ao controle de refeições servidas</a:t>
            </a:r>
          </a:p>
          <a:p>
            <a:pPr lvl="1">
              <a:buFont typeface="Arial" pitchFamily="34" charset="0"/>
              <a:buChar char="•"/>
            </a:pPr>
            <a:endParaRPr lang="pt-BR" dirty="0"/>
          </a:p>
          <a:p>
            <a:pPr marL="0" indent="0">
              <a:buFont typeface="Arial" pitchFamily="34" charset="0"/>
              <a:buNone/>
            </a:pPr>
            <a:endParaRPr lang="pt-BR" dirty="0"/>
          </a:p>
        </p:txBody>
      </p:sp>
    </p:spTree>
    <p:extLst>
      <p:ext uri="{BB962C8B-B14F-4D97-AF65-F5344CB8AC3E}">
        <p14:creationId xmlns:p14="http://schemas.microsoft.com/office/powerpoint/2010/main" val="1915772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25A72FCD-CF08-4F6F-B0D2-D60E04861050}"/>
              </a:ext>
            </a:extLst>
          </p:cNvPr>
          <p:cNvSpPr>
            <a:spLocks noGrp="1"/>
          </p:cNvSpPr>
          <p:nvPr>
            <p:ph type="sldNum" sz="quarter" idx="12"/>
          </p:nvPr>
        </p:nvSpPr>
        <p:spPr/>
        <p:txBody>
          <a:bodyPr/>
          <a:lstStyle/>
          <a:p>
            <a:fld id="{355408C3-FD4B-4267-BC28-CB2142363555}" type="slidenum">
              <a:rPr lang="pt-BR" smtClean="0"/>
              <a:pPr/>
              <a:t>48</a:t>
            </a:fld>
            <a:endParaRPr lang="pt-BR" dirty="0"/>
          </a:p>
        </p:txBody>
      </p:sp>
      <p:sp>
        <p:nvSpPr>
          <p:cNvPr id="3" name="Título 1">
            <a:extLst>
              <a:ext uri="{FF2B5EF4-FFF2-40B4-BE49-F238E27FC236}">
                <a16:creationId xmlns:a16="http://schemas.microsoft.com/office/drawing/2014/main" id="{EA797FA6-C70E-4354-B12B-9EFCA6AEADD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203B4739-190D-41C0-B715-EA2B2D8AFE75}"/>
              </a:ext>
            </a:extLst>
          </p:cNvPr>
          <p:cNvSpPr/>
          <p:nvPr/>
        </p:nvSpPr>
        <p:spPr>
          <a:xfrm>
            <a:off x="395536" y="1206612"/>
            <a:ext cx="8291264" cy="4770537"/>
          </a:xfrm>
          <a:prstGeom prst="rect">
            <a:avLst/>
          </a:prstGeom>
        </p:spPr>
        <p:txBody>
          <a:bodyPr wrap="square">
            <a:spAutoFit/>
          </a:bodyPr>
          <a:lstStyle/>
          <a:p>
            <a:pPr algn="ctr"/>
            <a:r>
              <a:rPr lang="pt-BR" sz="3200" b="1" dirty="0"/>
              <a:t>CARDÁPIO</a:t>
            </a:r>
          </a:p>
          <a:p>
            <a:pPr algn="ctr"/>
            <a:endParaRPr lang="pt-BR" sz="2000" b="1" dirty="0"/>
          </a:p>
          <a:p>
            <a:pPr marL="285750" indent="-285750" algn="just">
              <a:buFont typeface="Wingdings" panose="05000000000000000000" pitchFamily="2" charset="2"/>
              <a:buChar char="ü"/>
            </a:pPr>
            <a:r>
              <a:rPr lang="pt-BR" sz="2800" dirty="0"/>
              <a:t> Fixar o cardápio na cozinha e no refeitório ou pátio;</a:t>
            </a:r>
          </a:p>
          <a:p>
            <a:pPr marL="285750" indent="-285750" algn="just">
              <a:buFont typeface="Wingdings" panose="05000000000000000000" pitchFamily="2" charset="2"/>
              <a:buChar char="ü"/>
            </a:pPr>
            <a:r>
              <a:rPr lang="pt-BR" sz="2800" dirty="0"/>
              <a:t> O cardápio não pode ser alterado, mas pode ser adaptado de acordo com as condições e disponibilidade dos insumos da unidade escolar;</a:t>
            </a:r>
          </a:p>
          <a:p>
            <a:pPr marL="285750" indent="-285750" algn="just">
              <a:buFont typeface="Wingdings" panose="05000000000000000000" pitchFamily="2" charset="2"/>
              <a:buChar char="ü"/>
            </a:pPr>
            <a:r>
              <a:rPr lang="pt-BR" sz="2800" dirty="0"/>
              <a:t> É elaborado por nutricionistas da Secretaria da Educação;</a:t>
            </a:r>
          </a:p>
          <a:p>
            <a:pPr marL="285750" indent="-285750" algn="just">
              <a:buFont typeface="Wingdings" panose="05000000000000000000" pitchFamily="2" charset="2"/>
              <a:buChar char="ü"/>
            </a:pPr>
            <a:r>
              <a:rPr lang="pt-BR" sz="2800" dirty="0"/>
              <a:t> Apresenta a distribuição dos macros e micros nutrientes do cardápio do dia, que atende a faixa etária da unidade escolar.  </a:t>
            </a:r>
          </a:p>
        </p:txBody>
      </p:sp>
    </p:spTree>
    <p:extLst>
      <p:ext uri="{BB962C8B-B14F-4D97-AF65-F5344CB8AC3E}">
        <p14:creationId xmlns:p14="http://schemas.microsoft.com/office/powerpoint/2010/main" val="3947703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91A7315-0420-4F0D-985D-AEAAB90F8548}"/>
              </a:ext>
            </a:extLst>
          </p:cNvPr>
          <p:cNvSpPr>
            <a:spLocks noGrp="1"/>
          </p:cNvSpPr>
          <p:nvPr>
            <p:ph type="sldNum" sz="quarter" idx="12"/>
          </p:nvPr>
        </p:nvSpPr>
        <p:spPr/>
        <p:txBody>
          <a:bodyPr/>
          <a:lstStyle/>
          <a:p>
            <a:fld id="{355408C3-FD4B-4267-BC28-CB2142363555}" type="slidenum">
              <a:rPr lang="pt-BR" smtClean="0"/>
              <a:pPr/>
              <a:t>49</a:t>
            </a:fld>
            <a:endParaRPr lang="pt-BR" dirty="0"/>
          </a:p>
        </p:txBody>
      </p:sp>
      <p:sp>
        <p:nvSpPr>
          <p:cNvPr id="3" name="Título 1">
            <a:extLst>
              <a:ext uri="{FF2B5EF4-FFF2-40B4-BE49-F238E27FC236}">
                <a16:creationId xmlns:a16="http://schemas.microsoft.com/office/drawing/2014/main" id="{5D76E846-9A55-4245-8EA2-ABB9C20084CA}"/>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A8F45186-90F3-4938-A0EC-63BEDD016F14}"/>
              </a:ext>
            </a:extLst>
          </p:cNvPr>
          <p:cNvSpPr txBox="1">
            <a:spLocks/>
          </p:cNvSpPr>
          <p:nvPr/>
        </p:nvSpPr>
        <p:spPr>
          <a:xfrm>
            <a:off x="457200" y="1124744"/>
            <a:ext cx="8229600" cy="5328592"/>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a:t>SAESP II - Sistema de Alimentação do Estado de São Paulo</a:t>
            </a:r>
          </a:p>
          <a:p>
            <a:pPr marL="0" indent="0" algn="ctr">
              <a:buFont typeface="Arial" pitchFamily="34" charset="0"/>
              <a:buNone/>
            </a:pPr>
            <a:endParaRPr lang="pt-BR"/>
          </a:p>
          <a:p>
            <a:pPr marL="0" indent="0" algn="just">
              <a:buFont typeface="Arial" pitchFamily="34" charset="0"/>
              <a:buNone/>
            </a:pPr>
            <a:r>
              <a:rPr lang="pt-BR"/>
              <a:t>O SAESP II tem como objetivo, aprimorar a gestão do PNAE, permitindo um retorno mais rápido das ocorrências e melhor monitoramento das informações no que se refere ao correto e pontual preenchimento dos dados indispensáveis ao gerenciamento do programa.</a:t>
            </a:r>
          </a:p>
          <a:p>
            <a:pPr marL="0" indent="0" algn="just">
              <a:buFont typeface="Arial" pitchFamily="34" charset="0"/>
              <a:buNone/>
            </a:pPr>
            <a:endParaRPr lang="pt-BR"/>
          </a:p>
          <a:p>
            <a:pPr marL="0" indent="0" algn="ctr">
              <a:buFont typeface="Arial" pitchFamily="34" charset="0"/>
              <a:buNone/>
            </a:pPr>
            <a:r>
              <a:rPr lang="pt-BR"/>
              <a:t>Resolução SE n.º 20 de 17.02.2010</a:t>
            </a:r>
          </a:p>
          <a:p>
            <a:pPr marL="0" indent="0" algn="just">
              <a:buFont typeface="Arial" pitchFamily="34" charset="0"/>
              <a:buNone/>
            </a:pPr>
            <a:endParaRPr lang="pt-BR"/>
          </a:p>
          <a:p>
            <a:pPr marL="0" indent="0" algn="just">
              <a:buFont typeface="Arial" pitchFamily="34" charset="0"/>
              <a:buNone/>
            </a:pPr>
            <a:r>
              <a:rPr lang="pt-BR"/>
              <a:t>Atribui responsabilidades pelas informações lançadas nos Sistemas de Informação Corporativos da Secretaria de Estado da Educação </a:t>
            </a:r>
          </a:p>
          <a:p>
            <a:pPr marL="0" indent="0" algn="just">
              <a:buFont typeface="Arial" pitchFamily="34" charset="0"/>
              <a:buNone/>
            </a:pPr>
            <a:endParaRPr lang="pt-BR"/>
          </a:p>
          <a:p>
            <a:pPr marL="0" indent="0" algn="just">
              <a:buFont typeface="Arial" pitchFamily="34" charset="0"/>
              <a:buNone/>
            </a:pPr>
            <a:r>
              <a:rPr lang="pt-BR"/>
              <a:t>Artigo 1º - São responsáveis pelas informações lançadas nos Sistemas de Informação corporativos da Secretaria de Estado da Educação o diretor e o secretário da escola, bem como o supervisor de ensino, no âmbito de sua atuação.</a:t>
            </a:r>
          </a:p>
          <a:p>
            <a:pPr marL="0" indent="0">
              <a:buFont typeface="Arial" pitchFamily="34" charset="0"/>
              <a:buNone/>
            </a:pPr>
            <a:endParaRPr lang="pt-BR" dirty="0"/>
          </a:p>
        </p:txBody>
      </p:sp>
    </p:spTree>
    <p:extLst>
      <p:ext uri="{BB962C8B-B14F-4D97-AF65-F5344CB8AC3E}">
        <p14:creationId xmlns:p14="http://schemas.microsoft.com/office/powerpoint/2010/main" val="156348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6BAFF1F-836D-4224-907A-3F4E122768E1}"/>
              </a:ext>
            </a:extLst>
          </p:cNvPr>
          <p:cNvSpPr>
            <a:spLocks noGrp="1"/>
          </p:cNvSpPr>
          <p:nvPr>
            <p:ph type="sldNum" sz="quarter" idx="12"/>
          </p:nvPr>
        </p:nvSpPr>
        <p:spPr/>
        <p:txBody>
          <a:bodyPr/>
          <a:lstStyle/>
          <a:p>
            <a:fld id="{355408C3-FD4B-4267-BC28-CB2142363555}" type="slidenum">
              <a:rPr lang="pt-BR" smtClean="0"/>
              <a:pPr/>
              <a:t>5</a:t>
            </a:fld>
            <a:endParaRPr lang="pt-BR"/>
          </a:p>
        </p:txBody>
      </p:sp>
      <p:sp>
        <p:nvSpPr>
          <p:cNvPr id="3" name="Título 1">
            <a:extLst>
              <a:ext uri="{FF2B5EF4-FFF2-40B4-BE49-F238E27FC236}">
                <a16:creationId xmlns:a16="http://schemas.microsoft.com/office/drawing/2014/main" id="{20EDD796-4D65-4181-A933-3997B33B8E5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5" name="Retângulo 4">
            <a:extLst>
              <a:ext uri="{FF2B5EF4-FFF2-40B4-BE49-F238E27FC236}">
                <a16:creationId xmlns:a16="http://schemas.microsoft.com/office/drawing/2014/main" id="{399A7D7B-862B-4840-B3AB-72C21D2B52EC}"/>
              </a:ext>
            </a:extLst>
          </p:cNvPr>
          <p:cNvSpPr/>
          <p:nvPr/>
        </p:nvSpPr>
        <p:spPr>
          <a:xfrm>
            <a:off x="647564" y="1413063"/>
            <a:ext cx="7848872" cy="4339650"/>
          </a:xfrm>
          <a:prstGeom prst="rect">
            <a:avLst/>
          </a:prstGeom>
        </p:spPr>
        <p:txBody>
          <a:bodyPr wrap="square">
            <a:spAutoFit/>
          </a:bodyPr>
          <a:lstStyle/>
          <a:p>
            <a:pPr algn="ctr"/>
            <a:r>
              <a:rPr lang="pt-BR" sz="4000" u="sng" dirty="0"/>
              <a:t>SISTEMA GEMAT</a:t>
            </a:r>
          </a:p>
          <a:p>
            <a:endParaRPr lang="pt-BR" dirty="0"/>
          </a:p>
          <a:p>
            <a:r>
              <a:rPr lang="pt-BR" sz="2000" b="1" dirty="0"/>
              <a:t>Cadastro dos bens</a:t>
            </a:r>
          </a:p>
          <a:p>
            <a:endParaRPr lang="pt-BR" sz="2000" dirty="0"/>
          </a:p>
          <a:p>
            <a:pPr algn="just"/>
            <a:r>
              <a:rPr lang="pt-BR" sz="2000" dirty="0"/>
              <a:t>Todos os dados computados através do </a:t>
            </a:r>
            <a:r>
              <a:rPr lang="pt-BR" sz="2000" dirty="0" err="1"/>
              <a:t>Gemat</a:t>
            </a:r>
            <a:r>
              <a:rPr lang="pt-BR" sz="2000" dirty="0"/>
              <a:t> são importados pelo </a:t>
            </a:r>
            <a:r>
              <a:rPr lang="pt-BR" sz="2000" dirty="0" err="1"/>
              <a:t>Siafem</a:t>
            </a:r>
            <a:r>
              <a:rPr lang="pt-BR" sz="2000" dirty="0"/>
              <a:t>, portanto atenção às alterações realizadas em sistema; </a:t>
            </a:r>
          </a:p>
          <a:p>
            <a:pPr algn="just"/>
            <a:r>
              <a:rPr lang="pt-BR" sz="2000" dirty="0"/>
              <a:t>Todos os bens existentes devem estar devidamente cadastrados no </a:t>
            </a:r>
            <a:r>
              <a:rPr lang="pt-BR" sz="2000" dirty="0" err="1"/>
              <a:t>Gemat</a:t>
            </a:r>
            <a:r>
              <a:rPr lang="pt-BR" sz="2000" dirty="0"/>
              <a:t>, exceto bens encaminhados pela Secretaria da Educação, pois esses são incorporados na conta da Unidade Escolar mediante o recebimento.</a:t>
            </a:r>
          </a:p>
          <a:p>
            <a:pPr algn="just"/>
            <a:r>
              <a:rPr lang="pt-BR" sz="2000" dirty="0"/>
              <a:t>Os bens adquiridos através de processos de doção por meio de verbas federais como PDDE, são cadastrados somente pela diretoria de ensino.</a:t>
            </a:r>
          </a:p>
          <a:p>
            <a:endParaRPr lang="pt-BR" dirty="0"/>
          </a:p>
        </p:txBody>
      </p:sp>
    </p:spTree>
    <p:extLst>
      <p:ext uri="{BB962C8B-B14F-4D97-AF65-F5344CB8AC3E}">
        <p14:creationId xmlns:p14="http://schemas.microsoft.com/office/powerpoint/2010/main" val="29912726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E26D7CF-4229-4D54-9946-8F9F79E781F0}"/>
              </a:ext>
            </a:extLst>
          </p:cNvPr>
          <p:cNvSpPr>
            <a:spLocks noGrp="1"/>
          </p:cNvSpPr>
          <p:nvPr>
            <p:ph type="sldNum" sz="quarter" idx="12"/>
          </p:nvPr>
        </p:nvSpPr>
        <p:spPr/>
        <p:txBody>
          <a:bodyPr/>
          <a:lstStyle/>
          <a:p>
            <a:fld id="{355408C3-FD4B-4267-BC28-CB2142363555}" type="slidenum">
              <a:rPr lang="pt-BR" smtClean="0"/>
              <a:pPr/>
              <a:t>50</a:t>
            </a:fld>
            <a:endParaRPr lang="pt-BR" dirty="0"/>
          </a:p>
        </p:txBody>
      </p:sp>
      <p:sp>
        <p:nvSpPr>
          <p:cNvPr id="3" name="Título 1">
            <a:extLst>
              <a:ext uri="{FF2B5EF4-FFF2-40B4-BE49-F238E27FC236}">
                <a16:creationId xmlns:a16="http://schemas.microsoft.com/office/drawing/2014/main" id="{483FF001-DC3C-422B-990B-945319D7373F}"/>
              </a:ext>
            </a:extLst>
          </p:cNvPr>
          <p:cNvSpPr txBox="1">
            <a:spLocks/>
          </p:cNvSpPr>
          <p:nvPr/>
        </p:nvSpPr>
        <p:spPr>
          <a:xfrm>
            <a:off x="457200" y="274638"/>
            <a:ext cx="8229600" cy="706090"/>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4211DEB0-AD51-4797-A61B-FF5E4DD54AE3}"/>
              </a:ext>
            </a:extLst>
          </p:cNvPr>
          <p:cNvSpPr txBox="1">
            <a:spLocks/>
          </p:cNvSpPr>
          <p:nvPr/>
        </p:nvSpPr>
        <p:spPr>
          <a:xfrm>
            <a:off x="457200" y="1052736"/>
            <a:ext cx="8229600" cy="5303614"/>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b="1"/>
              <a:t>PRINCIPAIS FUNCIONALIDADES DO SISTEMA</a:t>
            </a:r>
          </a:p>
          <a:p>
            <a:pPr marL="0" indent="0" algn="just">
              <a:buFont typeface="Arial" pitchFamily="34" charset="0"/>
              <a:buNone/>
            </a:pPr>
            <a:endParaRPr lang="pt-BR" sz="1700"/>
          </a:p>
          <a:p>
            <a:pPr algn="just"/>
            <a:r>
              <a:rPr lang="pt-BR" b="1"/>
              <a:t>Efetuar recebimento de guia de remessa: PED e Gêneros Alimentícios:</a:t>
            </a:r>
          </a:p>
          <a:p>
            <a:pPr marL="0" indent="0" algn="just">
              <a:buFont typeface="Arial" pitchFamily="34" charset="0"/>
              <a:buNone/>
            </a:pPr>
            <a:r>
              <a:rPr lang="pt-BR"/>
              <a:t>Gêneros Alimentícios – estocáveis.</a:t>
            </a:r>
          </a:p>
          <a:p>
            <a:pPr marL="0" indent="0" algn="just">
              <a:buFont typeface="Arial" pitchFamily="34" charset="0"/>
              <a:buNone/>
            </a:pPr>
            <a:r>
              <a:rPr lang="pt-BR"/>
              <a:t>PED – Produto de entrega direta – congelados</a:t>
            </a:r>
          </a:p>
          <a:p>
            <a:pPr marL="0" indent="0" algn="just">
              <a:buFont typeface="Arial" pitchFamily="34" charset="0"/>
              <a:buNone/>
            </a:pPr>
            <a:r>
              <a:rPr lang="pt-BR"/>
              <a:t>Hortifrutigranjeiro – enriquecimento (frutas, verduras/legumes e ovos)</a:t>
            </a:r>
          </a:p>
          <a:p>
            <a:pPr marL="0" indent="0" algn="just">
              <a:buFont typeface="Arial" pitchFamily="34" charset="0"/>
              <a:buNone/>
            </a:pPr>
            <a:endParaRPr lang="pt-BR"/>
          </a:p>
          <a:p>
            <a:pPr marL="0" indent="0" algn="just">
              <a:buFont typeface="Arial" pitchFamily="34" charset="0"/>
              <a:buNone/>
            </a:pPr>
            <a:r>
              <a:rPr lang="pt-BR"/>
              <a:t>Baixar as guias de remessa logo após o recebimento.</a:t>
            </a:r>
          </a:p>
          <a:p>
            <a:pPr marL="0" indent="0" algn="just">
              <a:buFont typeface="Arial" pitchFamily="34" charset="0"/>
              <a:buNone/>
            </a:pPr>
            <a:r>
              <a:rPr lang="pt-BR"/>
              <a:t>As unidades escolares e as Diretorias Regionais de Ensino são </a:t>
            </a:r>
            <a:r>
              <a:rPr lang="pt-BR">
                <a:solidFill>
                  <a:srgbClr val="FF0000"/>
                </a:solidFill>
              </a:rPr>
              <a:t>CORRESPONSÁVEIS PELA EXECUÇÃO DOS CONTRATOS DE AQUISIÇÃO DE GÊNEROS COM ENTREGA DIRETA</a:t>
            </a:r>
            <a:r>
              <a:rPr lang="pt-BR"/>
              <a:t>, e que não há outra maneira de efetuar os pagamentos devidos aos fornecedores, se as escolas não registrarem as Guias de Remessa no sistema e se as Diretorias de Ensino não emitirem os Atestados de Recebimento Provisório, o SAESP não irá liberar a emissão do Atestado de Recebimento Definitivo da Nota Fiscal.</a:t>
            </a:r>
          </a:p>
          <a:p>
            <a:pPr marL="0" indent="0" algn="just">
              <a:buFont typeface="Arial" pitchFamily="34" charset="0"/>
              <a:buNone/>
            </a:pPr>
            <a:endParaRPr lang="pt-BR"/>
          </a:p>
          <a:p>
            <a:pPr marL="0" indent="0">
              <a:buFont typeface="Arial" pitchFamily="34" charset="0"/>
              <a:buNone/>
            </a:pPr>
            <a:endParaRPr lang="pt-BR" dirty="0"/>
          </a:p>
        </p:txBody>
      </p:sp>
    </p:spTree>
    <p:extLst>
      <p:ext uri="{BB962C8B-B14F-4D97-AF65-F5344CB8AC3E}">
        <p14:creationId xmlns:p14="http://schemas.microsoft.com/office/powerpoint/2010/main" val="3303340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009C4BB-8540-40C0-9755-18FB78EAB5A4}"/>
              </a:ext>
            </a:extLst>
          </p:cNvPr>
          <p:cNvSpPr>
            <a:spLocks noGrp="1"/>
          </p:cNvSpPr>
          <p:nvPr>
            <p:ph type="sldNum" sz="quarter" idx="12"/>
          </p:nvPr>
        </p:nvSpPr>
        <p:spPr/>
        <p:txBody>
          <a:bodyPr/>
          <a:lstStyle/>
          <a:p>
            <a:fld id="{355408C3-FD4B-4267-BC28-CB2142363555}" type="slidenum">
              <a:rPr lang="pt-BR" smtClean="0"/>
              <a:pPr/>
              <a:t>51</a:t>
            </a:fld>
            <a:endParaRPr lang="pt-BR" dirty="0"/>
          </a:p>
        </p:txBody>
      </p:sp>
      <p:sp>
        <p:nvSpPr>
          <p:cNvPr id="3" name="Título 1">
            <a:extLst>
              <a:ext uri="{FF2B5EF4-FFF2-40B4-BE49-F238E27FC236}">
                <a16:creationId xmlns:a16="http://schemas.microsoft.com/office/drawing/2014/main" id="{AD08915D-16FC-4AF8-B4BE-361A9F82EF49}"/>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0A3F31F2-2661-4E92-A2DF-0EAD07CB27EE}"/>
              </a:ext>
            </a:extLst>
          </p:cNvPr>
          <p:cNvSpPr txBox="1">
            <a:spLocks/>
          </p:cNvSpPr>
          <p:nvPr/>
        </p:nvSpPr>
        <p:spPr>
          <a:xfrm>
            <a:off x="457200" y="1268760"/>
            <a:ext cx="8229600" cy="485740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dirty="0"/>
              <a:t>Cabe salientar que não poderá haver atraso nos pagamentos das Notas Fiscais. Portanto, constatada falha no registro das Guias, do recebimento ou do não recebimento, por parte do(s) servidor(es) da(s) escola(s) responsáveis ou da(s) Diretoria(s) de Ensino, arcarão com as multas por atraso nos pagamentos.</a:t>
            </a:r>
          </a:p>
          <a:p>
            <a:endParaRPr lang="pt-BR" dirty="0"/>
          </a:p>
        </p:txBody>
      </p:sp>
    </p:spTree>
    <p:extLst>
      <p:ext uri="{BB962C8B-B14F-4D97-AF65-F5344CB8AC3E}">
        <p14:creationId xmlns:p14="http://schemas.microsoft.com/office/powerpoint/2010/main" val="2318453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C0D44245-9AAE-4727-B26A-D9DD41BAF336}"/>
              </a:ext>
            </a:extLst>
          </p:cNvPr>
          <p:cNvSpPr>
            <a:spLocks noGrp="1"/>
          </p:cNvSpPr>
          <p:nvPr>
            <p:ph type="sldNum" sz="quarter" idx="12"/>
          </p:nvPr>
        </p:nvSpPr>
        <p:spPr/>
        <p:txBody>
          <a:bodyPr/>
          <a:lstStyle/>
          <a:p>
            <a:fld id="{355408C3-FD4B-4267-BC28-CB2142363555}" type="slidenum">
              <a:rPr lang="pt-BR" smtClean="0"/>
              <a:pPr/>
              <a:t>52</a:t>
            </a:fld>
            <a:endParaRPr lang="pt-BR" dirty="0"/>
          </a:p>
        </p:txBody>
      </p:sp>
      <p:sp>
        <p:nvSpPr>
          <p:cNvPr id="3" name="Título 1">
            <a:extLst>
              <a:ext uri="{FF2B5EF4-FFF2-40B4-BE49-F238E27FC236}">
                <a16:creationId xmlns:a16="http://schemas.microsoft.com/office/drawing/2014/main" id="{7C6E20B2-0883-452A-A8A2-A4CDC369454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3349948A-823C-4FA5-B2EC-7171A05CA7FE}"/>
              </a:ext>
            </a:extLst>
          </p:cNvPr>
          <p:cNvSpPr txBox="1">
            <a:spLocks/>
          </p:cNvSpPr>
          <p:nvPr/>
        </p:nvSpPr>
        <p:spPr>
          <a:xfrm>
            <a:off x="457200" y="1600200"/>
            <a:ext cx="8291264" cy="463711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a:t>Baixa diária de produtos</a:t>
            </a:r>
          </a:p>
          <a:p>
            <a:pPr marL="0" indent="0" algn="just">
              <a:buFont typeface="Arial" pitchFamily="34" charset="0"/>
              <a:buNone/>
            </a:pPr>
            <a:r>
              <a:rPr lang="pt-BR"/>
              <a:t>A escola deverá informar tudo que foi retirado, preparado e consumido na alimentação escolar. É fundamental e imprescindível que as escolas façam este registro </a:t>
            </a:r>
            <a:r>
              <a:rPr lang="pt-BR">
                <a:solidFill>
                  <a:srgbClr val="FF0000"/>
                </a:solidFill>
              </a:rPr>
              <a:t>diariamente</a:t>
            </a:r>
            <a:r>
              <a:rPr lang="pt-BR"/>
              <a:t>, pois a baixa de produto será feita automaticamente do estoque virtual e </a:t>
            </a:r>
            <a:r>
              <a:rPr lang="pt-BR" u="sng"/>
              <a:t>essas informações serão utilizadas para gerar o boleto</a:t>
            </a:r>
            <a:r>
              <a:rPr lang="pt-BR"/>
              <a:t> com as quantidades correta dos produtos.</a:t>
            </a:r>
            <a:endParaRPr lang="pt-BR" dirty="0"/>
          </a:p>
        </p:txBody>
      </p:sp>
    </p:spTree>
    <p:extLst>
      <p:ext uri="{BB962C8B-B14F-4D97-AF65-F5344CB8AC3E}">
        <p14:creationId xmlns:p14="http://schemas.microsoft.com/office/powerpoint/2010/main" val="2689437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C8FE01A-DA4F-49B3-B8D4-CC9864159133}"/>
              </a:ext>
            </a:extLst>
          </p:cNvPr>
          <p:cNvSpPr>
            <a:spLocks noGrp="1"/>
          </p:cNvSpPr>
          <p:nvPr>
            <p:ph type="sldNum" sz="quarter" idx="12"/>
          </p:nvPr>
        </p:nvSpPr>
        <p:spPr/>
        <p:txBody>
          <a:bodyPr/>
          <a:lstStyle/>
          <a:p>
            <a:fld id="{355408C3-FD4B-4267-BC28-CB2142363555}" type="slidenum">
              <a:rPr lang="pt-BR" smtClean="0"/>
              <a:pPr/>
              <a:t>53</a:t>
            </a:fld>
            <a:endParaRPr lang="pt-BR" dirty="0"/>
          </a:p>
        </p:txBody>
      </p:sp>
      <p:sp>
        <p:nvSpPr>
          <p:cNvPr id="3" name="Título 1">
            <a:extLst>
              <a:ext uri="{FF2B5EF4-FFF2-40B4-BE49-F238E27FC236}">
                <a16:creationId xmlns:a16="http://schemas.microsoft.com/office/drawing/2014/main" id="{0EBBDA7C-FFB4-4E49-9EBC-C2E4A6B95F47}"/>
              </a:ext>
            </a:extLst>
          </p:cNvPr>
          <p:cNvSpPr txBox="1">
            <a:spLocks/>
          </p:cNvSpPr>
          <p:nvPr/>
        </p:nvSpPr>
        <p:spPr>
          <a:xfrm>
            <a:off x="457200" y="274638"/>
            <a:ext cx="8229600" cy="706090"/>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F8785303-0950-4C0F-9C34-BCAA50AE0768}"/>
              </a:ext>
            </a:extLst>
          </p:cNvPr>
          <p:cNvSpPr txBox="1">
            <a:spLocks/>
          </p:cNvSpPr>
          <p:nvPr/>
        </p:nvSpPr>
        <p:spPr>
          <a:xfrm>
            <a:off x="457200" y="1268760"/>
            <a:ext cx="8229600" cy="5087590"/>
          </a:xfrm>
          <a:prstGeom prst="rect">
            <a:avLst/>
          </a:prstGeom>
        </p:spPr>
        <p:txBody>
          <a:bodyPr>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sz="9000" b="1" dirty="0"/>
              <a:t>Conferência de estoque da escola</a:t>
            </a:r>
          </a:p>
          <a:p>
            <a:pPr marL="0" indent="0" algn="just">
              <a:buFont typeface="Arial" pitchFamily="34" charset="0"/>
              <a:buNone/>
            </a:pPr>
            <a:r>
              <a:rPr lang="pt-BR" sz="9000" dirty="0"/>
              <a:t>O acompanhamento do estoque é muito importante para evitar as inconsistências  do sistema físico com o sistema virtual.</a:t>
            </a:r>
          </a:p>
          <a:p>
            <a:pPr marL="0" indent="0" algn="just">
              <a:buFont typeface="Arial" pitchFamily="34" charset="0"/>
              <a:buNone/>
            </a:pPr>
            <a:endParaRPr lang="pt-BR" sz="9000" dirty="0"/>
          </a:p>
          <a:p>
            <a:pPr algn="just"/>
            <a:r>
              <a:rPr lang="pt-BR" sz="9000" b="1" dirty="0"/>
              <a:t>Verificação conferência </a:t>
            </a:r>
          </a:p>
          <a:p>
            <a:pPr marL="0" indent="0" algn="just">
              <a:buNone/>
            </a:pPr>
            <a:r>
              <a:rPr lang="pt-BR" sz="9000" dirty="0"/>
              <a:t>Após a conferência do estoque, acessar a aba “Verificação conferência” e registrar que a conferência foi realizada (no período sugerido no cronograma).</a:t>
            </a:r>
          </a:p>
          <a:p>
            <a:pPr algn="just"/>
            <a:endParaRPr lang="pt-BR" sz="6700" b="1" dirty="0"/>
          </a:p>
          <a:p>
            <a:pPr algn="just"/>
            <a:endParaRPr lang="pt-BR" sz="6700" b="1" dirty="0"/>
          </a:p>
          <a:p>
            <a:pPr algn="just"/>
            <a:endParaRPr lang="pt-BR" sz="6700" b="1" dirty="0"/>
          </a:p>
          <a:p>
            <a:pPr algn="just"/>
            <a:endParaRPr lang="pt-BR" sz="6700" b="1" dirty="0"/>
          </a:p>
          <a:p>
            <a:pPr algn="just"/>
            <a:endParaRPr lang="pt-BR" sz="6700" b="1" dirty="0"/>
          </a:p>
          <a:p>
            <a:pPr algn="just"/>
            <a:endParaRPr lang="pt-BR" sz="6700" b="1" dirty="0"/>
          </a:p>
          <a:p>
            <a:pPr algn="just"/>
            <a:endParaRPr lang="pt-BR" sz="6700" b="1" dirty="0"/>
          </a:p>
          <a:p>
            <a:pPr algn="just"/>
            <a:endParaRPr lang="pt-BR" sz="6700" b="1" dirty="0"/>
          </a:p>
          <a:p>
            <a:pPr algn="just"/>
            <a:endParaRPr lang="pt-BR" sz="6700" b="1" dirty="0"/>
          </a:p>
          <a:p>
            <a:pPr marL="0" indent="0" algn="just">
              <a:buFont typeface="Arial" pitchFamily="34" charset="0"/>
              <a:buNone/>
            </a:pPr>
            <a:endParaRPr lang="pt-BR" dirty="0"/>
          </a:p>
        </p:txBody>
      </p:sp>
    </p:spTree>
    <p:extLst>
      <p:ext uri="{BB962C8B-B14F-4D97-AF65-F5344CB8AC3E}">
        <p14:creationId xmlns:p14="http://schemas.microsoft.com/office/powerpoint/2010/main" val="19331839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CA5FC23-35A7-4E73-9AE9-17D59F513C11}"/>
              </a:ext>
            </a:extLst>
          </p:cNvPr>
          <p:cNvSpPr>
            <a:spLocks noGrp="1"/>
          </p:cNvSpPr>
          <p:nvPr>
            <p:ph type="sldNum" sz="quarter" idx="12"/>
          </p:nvPr>
        </p:nvSpPr>
        <p:spPr/>
        <p:txBody>
          <a:bodyPr/>
          <a:lstStyle/>
          <a:p>
            <a:fld id="{355408C3-FD4B-4267-BC28-CB2142363555}" type="slidenum">
              <a:rPr lang="pt-BR" smtClean="0"/>
              <a:pPr/>
              <a:t>54</a:t>
            </a:fld>
            <a:endParaRPr lang="pt-BR" dirty="0"/>
          </a:p>
        </p:txBody>
      </p:sp>
      <p:sp>
        <p:nvSpPr>
          <p:cNvPr id="3" name="Retângulo 2">
            <a:extLst>
              <a:ext uri="{FF2B5EF4-FFF2-40B4-BE49-F238E27FC236}">
                <a16:creationId xmlns:a16="http://schemas.microsoft.com/office/drawing/2014/main" id="{C296C23D-DEF4-45DC-AA0D-0FC617B86A54}"/>
              </a:ext>
            </a:extLst>
          </p:cNvPr>
          <p:cNvSpPr/>
          <p:nvPr/>
        </p:nvSpPr>
        <p:spPr>
          <a:xfrm>
            <a:off x="457200" y="1468493"/>
            <a:ext cx="8233095" cy="5262979"/>
          </a:xfrm>
          <a:prstGeom prst="rect">
            <a:avLst/>
          </a:prstGeom>
        </p:spPr>
        <p:txBody>
          <a:bodyPr wrap="square">
            <a:spAutoFit/>
          </a:bodyPr>
          <a:lstStyle/>
          <a:p>
            <a:pPr marL="457200" indent="-457200" algn="just">
              <a:buFont typeface="Arial" panose="020B0604020202020204" pitchFamily="34" charset="0"/>
              <a:buChar char="•"/>
            </a:pPr>
            <a:r>
              <a:rPr lang="pt-BR" sz="2800" b="1" dirty="0"/>
              <a:t>Alteração de estoque</a:t>
            </a:r>
          </a:p>
          <a:p>
            <a:pPr algn="just"/>
            <a:r>
              <a:rPr lang="pt-BR" sz="2800" dirty="0"/>
              <a:t>Se for constatada inconsistências no estoque físico x virtual, a escola poderá efetuar a alteração de estoque, desde que devidamente justificada, informar a Diretoria de Ensino para aprovar ou reprovar a alteração.</a:t>
            </a:r>
          </a:p>
          <a:p>
            <a:pPr algn="just"/>
            <a:r>
              <a:rPr lang="pt-BR" sz="2800" b="1" dirty="0"/>
              <a:t>Obs</a:t>
            </a:r>
            <a:r>
              <a:rPr lang="pt-BR" sz="2800" dirty="0"/>
              <a:t>.: esta ferramenta não deve ser utilizada para acerto do estoque por falta de registro da baixa diária, deve ser utilizada com critério.</a:t>
            </a:r>
          </a:p>
          <a:p>
            <a:pPr algn="just"/>
            <a:r>
              <a:rPr lang="pt-BR" sz="2800" dirty="0"/>
              <a:t>Enviar e-mail para </a:t>
            </a:r>
            <a:r>
              <a:rPr lang="pt-BR" sz="2800" b="1" u="sng" dirty="0">
                <a:solidFill>
                  <a:schemeClr val="tx2">
                    <a:lumMod val="60000"/>
                    <a:lumOff val="40000"/>
                  </a:schemeClr>
                </a:solidFill>
              </a:rPr>
              <a:t>deoscnom@educacao.sp.gov.br </a:t>
            </a:r>
            <a:r>
              <a:rPr lang="pt-BR" sz="2800" dirty="0"/>
              <a:t>a solicitação de aprovação da alteração com a devida justificativa.</a:t>
            </a:r>
            <a:endParaRPr lang="pt-BR" sz="3200" dirty="0"/>
          </a:p>
        </p:txBody>
      </p:sp>
      <p:sp>
        <p:nvSpPr>
          <p:cNvPr id="4" name="Título 1">
            <a:extLst>
              <a:ext uri="{FF2B5EF4-FFF2-40B4-BE49-F238E27FC236}">
                <a16:creationId xmlns:a16="http://schemas.microsoft.com/office/drawing/2014/main" id="{06240141-E146-4A46-AC73-43494AF1A5A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Tree>
    <p:extLst>
      <p:ext uri="{BB962C8B-B14F-4D97-AF65-F5344CB8AC3E}">
        <p14:creationId xmlns:p14="http://schemas.microsoft.com/office/powerpoint/2010/main" val="11817982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7A49210-A18B-4943-AB66-47E5DDA608DA}"/>
              </a:ext>
            </a:extLst>
          </p:cNvPr>
          <p:cNvSpPr>
            <a:spLocks noGrp="1"/>
          </p:cNvSpPr>
          <p:nvPr>
            <p:ph type="sldNum" sz="quarter" idx="12"/>
          </p:nvPr>
        </p:nvSpPr>
        <p:spPr/>
        <p:txBody>
          <a:bodyPr/>
          <a:lstStyle/>
          <a:p>
            <a:fld id="{355408C3-FD4B-4267-BC28-CB2142363555}" type="slidenum">
              <a:rPr lang="pt-BR" smtClean="0"/>
              <a:pPr/>
              <a:t>55</a:t>
            </a:fld>
            <a:endParaRPr lang="pt-BR" dirty="0"/>
          </a:p>
        </p:txBody>
      </p:sp>
      <p:sp>
        <p:nvSpPr>
          <p:cNvPr id="3" name="Título 1">
            <a:extLst>
              <a:ext uri="{FF2B5EF4-FFF2-40B4-BE49-F238E27FC236}">
                <a16:creationId xmlns:a16="http://schemas.microsoft.com/office/drawing/2014/main" id="{7F5D33ED-BF16-4E6F-8909-8C31F82225A3}"/>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ED39CC81-6FB9-47C8-9262-1244D50F6FF0}"/>
              </a:ext>
            </a:extLst>
          </p:cNvPr>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dirty="0"/>
              <a:t>Gerar e receber remanejamento de produtos</a:t>
            </a:r>
          </a:p>
          <a:p>
            <a:pPr algn="just">
              <a:buFont typeface="Arial" pitchFamily="34" charset="0"/>
              <a:buNone/>
            </a:pPr>
            <a:endParaRPr lang="pt-BR" dirty="0"/>
          </a:p>
          <a:p>
            <a:pPr marL="0" indent="0" algn="just">
              <a:buFont typeface="Arial" pitchFamily="34" charset="0"/>
              <a:buNone/>
            </a:pPr>
            <a:r>
              <a:rPr lang="pt-BR" dirty="0"/>
              <a:t>Quando um escola tiver necessidade de remanejar o produto para outra unidade escolar, deve fazer todo o procedimento através do sistema, que gera um boleto de remanejamento com produtos, quantidades, lotes, validades. </a:t>
            </a:r>
          </a:p>
          <a:p>
            <a:endParaRPr lang="pt-BR" dirty="0"/>
          </a:p>
        </p:txBody>
      </p:sp>
    </p:spTree>
    <p:extLst>
      <p:ext uri="{BB962C8B-B14F-4D97-AF65-F5344CB8AC3E}">
        <p14:creationId xmlns:p14="http://schemas.microsoft.com/office/powerpoint/2010/main" val="3246382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D5DF090-6D98-4F2E-9FC8-A532E93BBFDC}"/>
              </a:ext>
            </a:extLst>
          </p:cNvPr>
          <p:cNvSpPr>
            <a:spLocks noGrp="1"/>
          </p:cNvSpPr>
          <p:nvPr>
            <p:ph type="sldNum" sz="quarter" idx="12"/>
          </p:nvPr>
        </p:nvSpPr>
        <p:spPr/>
        <p:txBody>
          <a:bodyPr/>
          <a:lstStyle/>
          <a:p>
            <a:fld id="{355408C3-FD4B-4267-BC28-CB2142363555}" type="slidenum">
              <a:rPr lang="pt-BR" smtClean="0"/>
              <a:pPr/>
              <a:t>56</a:t>
            </a:fld>
            <a:endParaRPr lang="pt-BR" dirty="0"/>
          </a:p>
        </p:txBody>
      </p:sp>
      <p:sp>
        <p:nvSpPr>
          <p:cNvPr id="3" name="Título 1">
            <a:extLst>
              <a:ext uri="{FF2B5EF4-FFF2-40B4-BE49-F238E27FC236}">
                <a16:creationId xmlns:a16="http://schemas.microsoft.com/office/drawing/2014/main" id="{0BE8CCF2-ADC5-4FA4-BAEA-BAE80067116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4B169540-2D3C-49F6-B6B2-20AA0A2138A1}"/>
              </a:ext>
            </a:extLst>
          </p:cNvPr>
          <p:cNvSpPr txBox="1">
            <a:spLocks/>
          </p:cNvSpPr>
          <p:nvPr/>
        </p:nvSpPr>
        <p:spPr>
          <a:xfrm>
            <a:off x="457200" y="1124744"/>
            <a:ext cx="8229600" cy="523160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dirty="0"/>
              <a:t>Gerar e receber remanejamento de produtos</a:t>
            </a:r>
          </a:p>
          <a:p>
            <a:pPr marL="0" indent="0" algn="just">
              <a:buFont typeface="Arial" pitchFamily="34" charset="0"/>
              <a:buNone/>
            </a:pPr>
            <a:r>
              <a:rPr lang="pt-BR" dirty="0"/>
              <a:t>A escola que fará o recebimento do produto também deverá dar entrada no sistema, através do boleto recebido pelo outra unidade escolar para que a baixa do produto na escola de origem e a entrada do produto na escola de destino seja feita também no estoque virtual (sai do estoque da origem, entra no estoque do destino pelo sistema SAESP II).</a:t>
            </a:r>
          </a:p>
          <a:p>
            <a:endParaRPr lang="pt-BR" dirty="0"/>
          </a:p>
        </p:txBody>
      </p:sp>
    </p:spTree>
    <p:extLst>
      <p:ext uri="{BB962C8B-B14F-4D97-AF65-F5344CB8AC3E}">
        <p14:creationId xmlns:p14="http://schemas.microsoft.com/office/powerpoint/2010/main" val="39945698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88F214A-0E4E-4A2F-A41B-A1BA7A814282}"/>
              </a:ext>
            </a:extLst>
          </p:cNvPr>
          <p:cNvSpPr>
            <a:spLocks noGrp="1"/>
          </p:cNvSpPr>
          <p:nvPr>
            <p:ph type="sldNum" sz="quarter" idx="12"/>
          </p:nvPr>
        </p:nvSpPr>
        <p:spPr/>
        <p:txBody>
          <a:bodyPr/>
          <a:lstStyle/>
          <a:p>
            <a:fld id="{355408C3-FD4B-4267-BC28-CB2142363555}" type="slidenum">
              <a:rPr lang="pt-BR" smtClean="0"/>
              <a:pPr/>
              <a:t>57</a:t>
            </a:fld>
            <a:endParaRPr lang="pt-BR" dirty="0"/>
          </a:p>
        </p:txBody>
      </p:sp>
      <p:sp>
        <p:nvSpPr>
          <p:cNvPr id="3" name="Título 1">
            <a:extLst>
              <a:ext uri="{FF2B5EF4-FFF2-40B4-BE49-F238E27FC236}">
                <a16:creationId xmlns:a16="http://schemas.microsoft.com/office/drawing/2014/main" id="{A513BBDA-4F50-43AD-A7A4-02BC5DD5CC1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F00B63FC-2BAB-4DB6-B0B3-0AADD9D03F58}"/>
              </a:ext>
            </a:extLst>
          </p:cNvPr>
          <p:cNvSpPr txBox="1">
            <a:spLocks/>
          </p:cNvSpPr>
          <p:nvPr/>
        </p:nvSpPr>
        <p:spPr>
          <a:xfrm>
            <a:off x="457200" y="1268760"/>
            <a:ext cx="8229600" cy="4857403"/>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dirty="0"/>
              <a:t>Cadastrar troca de produtos </a:t>
            </a:r>
          </a:p>
          <a:p>
            <a:pPr marL="0" indent="0" algn="just">
              <a:buFont typeface="Arial" pitchFamily="34" charset="0"/>
              <a:buNone/>
            </a:pPr>
            <a:r>
              <a:rPr lang="pt-BR" dirty="0"/>
              <a:t>Sempre que a escola encontrar qualquer inconformidade em algum dos produtos recebidos, estando o mesmo ainda dentro do prazo de validade, a direção deve registrar a ocorrência no sistema para que o CENUT tome as devidas providências de troca.</a:t>
            </a:r>
          </a:p>
          <a:p>
            <a:pPr marL="0" indent="0" algn="just">
              <a:buFont typeface="Arial" pitchFamily="34" charset="0"/>
              <a:buNone/>
            </a:pPr>
            <a:endParaRPr lang="pt-BR" dirty="0"/>
          </a:p>
          <a:p>
            <a:pPr algn="just"/>
            <a:r>
              <a:rPr lang="pt-BR" b="1" dirty="0"/>
              <a:t>Cadastro de inutilização de produtos</a:t>
            </a:r>
          </a:p>
          <a:p>
            <a:pPr marL="0" indent="0" algn="just">
              <a:buFont typeface="Arial" pitchFamily="34" charset="0"/>
              <a:buNone/>
            </a:pPr>
            <a:r>
              <a:rPr lang="pt-BR" dirty="0"/>
              <a:t>Caso ocorra: enchente – incêndio – vandalismo (roubo, deterioração, outros) – vencimento – contaminação por roedores – descongelamento inadequado. Deverá ser registrado no sistema o Cadastro de Inutilização de Produtos. Acompanhar o andamento do processo, assim que liberado o Termo de Inutilização, imprimir e proceder o devido descarte. </a:t>
            </a:r>
          </a:p>
          <a:p>
            <a:pPr marL="0" indent="0">
              <a:buFont typeface="Arial" pitchFamily="34" charset="0"/>
              <a:buNone/>
            </a:pPr>
            <a:endParaRPr lang="pt-BR" dirty="0"/>
          </a:p>
          <a:p>
            <a:endParaRPr lang="pt-BR" dirty="0"/>
          </a:p>
        </p:txBody>
      </p:sp>
    </p:spTree>
    <p:extLst>
      <p:ext uri="{BB962C8B-B14F-4D97-AF65-F5344CB8AC3E}">
        <p14:creationId xmlns:p14="http://schemas.microsoft.com/office/powerpoint/2010/main" val="34610193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9F9F91EF-E619-41A4-9C32-D577935D566C}"/>
              </a:ext>
            </a:extLst>
          </p:cNvPr>
          <p:cNvSpPr>
            <a:spLocks noGrp="1"/>
          </p:cNvSpPr>
          <p:nvPr>
            <p:ph type="sldNum" sz="quarter" idx="12"/>
          </p:nvPr>
        </p:nvSpPr>
        <p:spPr/>
        <p:txBody>
          <a:bodyPr/>
          <a:lstStyle/>
          <a:p>
            <a:fld id="{355408C3-FD4B-4267-BC28-CB2142363555}" type="slidenum">
              <a:rPr lang="pt-BR" smtClean="0"/>
              <a:pPr/>
              <a:t>58</a:t>
            </a:fld>
            <a:endParaRPr lang="pt-BR" dirty="0"/>
          </a:p>
        </p:txBody>
      </p:sp>
      <p:sp>
        <p:nvSpPr>
          <p:cNvPr id="3" name="Título 1">
            <a:extLst>
              <a:ext uri="{FF2B5EF4-FFF2-40B4-BE49-F238E27FC236}">
                <a16:creationId xmlns:a16="http://schemas.microsoft.com/office/drawing/2014/main" id="{BFE77867-D06C-4F88-9BFB-FE980FF03C5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174DE9D1-EB28-464C-842C-033DF73EBC2A}"/>
              </a:ext>
            </a:extLst>
          </p:cNvPr>
          <p:cNvSpPr txBox="1">
            <a:spLocks/>
          </p:cNvSpPr>
          <p:nvPr/>
        </p:nvSpPr>
        <p:spPr>
          <a:xfrm>
            <a:off x="457200" y="1600200"/>
            <a:ext cx="8229600" cy="4525963"/>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dirty="0"/>
              <a:t>Cadastro de situação atípica</a:t>
            </a:r>
          </a:p>
          <a:p>
            <a:pPr marL="0" indent="0" algn="just">
              <a:buFont typeface="Arial" pitchFamily="34" charset="0"/>
              <a:buNone/>
            </a:pPr>
            <a:r>
              <a:rPr lang="pt-BR" dirty="0"/>
              <a:t>Caso ocorra alguma situação atípica que seja necessário solicitar merenda seca ou interromper a entrega de congelados, deverá ser registrado no sistema com prazo de duração da situação e após sanar os problemas, lançar o encerramento da situação atípica.</a:t>
            </a:r>
          </a:p>
          <a:p>
            <a:pPr marL="0" indent="0" algn="just">
              <a:buFont typeface="Arial" pitchFamily="34" charset="0"/>
              <a:buNone/>
            </a:pPr>
            <a:r>
              <a:rPr lang="pt-BR" dirty="0"/>
              <a:t>O cadastro deverá ser efetuado, com antecedência de 10 dias.</a:t>
            </a:r>
          </a:p>
          <a:p>
            <a:pPr marL="0" indent="0" algn="just">
              <a:buFont typeface="Arial" pitchFamily="34" charset="0"/>
              <a:buNone/>
            </a:pPr>
            <a:r>
              <a:rPr lang="pt-BR" dirty="0"/>
              <a:t>Nos casos emergências o cadastro deverá ser registrado imediatamente e comunicar ao Núcleo de Obras e Manutenção, para verificar a possibilidade da interrupção do fornecimento na semana seguinte.</a:t>
            </a:r>
          </a:p>
          <a:p>
            <a:endParaRPr lang="pt-BR" dirty="0"/>
          </a:p>
        </p:txBody>
      </p:sp>
    </p:spTree>
    <p:extLst>
      <p:ext uri="{BB962C8B-B14F-4D97-AF65-F5344CB8AC3E}">
        <p14:creationId xmlns:p14="http://schemas.microsoft.com/office/powerpoint/2010/main" val="41554554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82181B8-EB09-4735-A61B-370AB5E8C9EE}"/>
              </a:ext>
            </a:extLst>
          </p:cNvPr>
          <p:cNvSpPr>
            <a:spLocks noGrp="1"/>
          </p:cNvSpPr>
          <p:nvPr>
            <p:ph type="sldNum" sz="quarter" idx="12"/>
          </p:nvPr>
        </p:nvSpPr>
        <p:spPr/>
        <p:txBody>
          <a:bodyPr/>
          <a:lstStyle/>
          <a:p>
            <a:fld id="{355408C3-FD4B-4267-BC28-CB2142363555}" type="slidenum">
              <a:rPr lang="pt-BR" smtClean="0"/>
              <a:pPr/>
              <a:t>59</a:t>
            </a:fld>
            <a:endParaRPr lang="pt-BR" dirty="0"/>
          </a:p>
        </p:txBody>
      </p:sp>
      <p:sp>
        <p:nvSpPr>
          <p:cNvPr id="3" name="Título 1">
            <a:extLst>
              <a:ext uri="{FF2B5EF4-FFF2-40B4-BE49-F238E27FC236}">
                <a16:creationId xmlns:a16="http://schemas.microsoft.com/office/drawing/2014/main" id="{F36215EB-68D1-460A-8F82-98CDFF2B358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EDEB6E04-9CAB-435F-96F1-B4A418ED91E1}"/>
              </a:ext>
            </a:extLst>
          </p:cNvPr>
          <p:cNvSpPr txBox="1">
            <a:spLocks/>
          </p:cNvSpPr>
          <p:nvPr/>
        </p:nvSpPr>
        <p:spPr>
          <a:xfrm>
            <a:off x="457200" y="1600200"/>
            <a:ext cx="8229600" cy="4525963"/>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t-BR" b="1"/>
              <a:t>QUADRO DE AVISOS</a:t>
            </a:r>
          </a:p>
          <a:p>
            <a:pPr marL="0" indent="0" algn="just">
              <a:buFont typeface="Arial" pitchFamily="34" charset="0"/>
              <a:buNone/>
            </a:pPr>
            <a:r>
              <a:rPr lang="pt-BR"/>
              <a:t>O objetivo do Quadro de Avisos é disponibilizar de forma rápida o acesso ao monitoramento de ocorrências e comunicados para ações e controles da escola.</a:t>
            </a:r>
          </a:p>
          <a:p>
            <a:pPr marL="0" indent="0" algn="just">
              <a:buFont typeface="Arial" pitchFamily="34" charset="0"/>
              <a:buNone/>
            </a:pPr>
            <a:r>
              <a:rPr lang="pt-BR"/>
              <a:t>Obs. Ao acessar o sistema SAESP II a primeira tela é o Quadro de Avisos. </a:t>
            </a:r>
            <a:r>
              <a:rPr lang="pt-BR">
                <a:solidFill>
                  <a:srgbClr val="FF0000"/>
                </a:solidFill>
              </a:rPr>
              <a:t>Atentar</a:t>
            </a:r>
            <a:r>
              <a:rPr lang="pt-BR"/>
              <a:t> principalmente aos avisos referentes a:</a:t>
            </a:r>
          </a:p>
          <a:p>
            <a:pPr algn="just"/>
            <a:r>
              <a:rPr lang="pt-BR"/>
              <a:t>Efetuar recebimento de GR atrasada</a:t>
            </a:r>
          </a:p>
          <a:p>
            <a:pPr algn="just"/>
            <a:r>
              <a:rPr lang="pt-BR"/>
              <a:t>Baixa diária atrasada</a:t>
            </a:r>
          </a:p>
          <a:p>
            <a:pPr algn="just"/>
            <a:r>
              <a:rPr lang="pt-BR"/>
              <a:t>Produtos a vencer em 15/30 dias</a:t>
            </a:r>
          </a:p>
          <a:p>
            <a:pPr marL="0" indent="0">
              <a:buFont typeface="Arial" pitchFamily="34" charset="0"/>
              <a:buNone/>
            </a:pPr>
            <a:endParaRPr lang="pt-BR" dirty="0"/>
          </a:p>
        </p:txBody>
      </p:sp>
    </p:spTree>
    <p:extLst>
      <p:ext uri="{BB962C8B-B14F-4D97-AF65-F5344CB8AC3E}">
        <p14:creationId xmlns:p14="http://schemas.microsoft.com/office/powerpoint/2010/main" val="170235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AF045DD-0CDC-4BC9-BEDB-2CD4478193F2}"/>
              </a:ext>
            </a:extLst>
          </p:cNvPr>
          <p:cNvSpPr>
            <a:spLocks noGrp="1"/>
          </p:cNvSpPr>
          <p:nvPr>
            <p:ph type="sldNum" sz="quarter" idx="12"/>
          </p:nvPr>
        </p:nvSpPr>
        <p:spPr/>
        <p:txBody>
          <a:bodyPr/>
          <a:lstStyle/>
          <a:p>
            <a:fld id="{355408C3-FD4B-4267-BC28-CB2142363555}" type="slidenum">
              <a:rPr lang="pt-BR" smtClean="0"/>
              <a:pPr/>
              <a:t>6</a:t>
            </a:fld>
            <a:endParaRPr lang="pt-BR"/>
          </a:p>
        </p:txBody>
      </p:sp>
      <p:sp>
        <p:nvSpPr>
          <p:cNvPr id="3" name="Título 1">
            <a:extLst>
              <a:ext uri="{FF2B5EF4-FFF2-40B4-BE49-F238E27FC236}">
                <a16:creationId xmlns:a16="http://schemas.microsoft.com/office/drawing/2014/main" id="{BCF4CB89-9AD0-476D-89C9-0631D170CA35}"/>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36B89C2F-402E-41AB-8850-09141FB4103D}"/>
              </a:ext>
            </a:extLst>
          </p:cNvPr>
          <p:cNvSpPr/>
          <p:nvPr/>
        </p:nvSpPr>
        <p:spPr>
          <a:xfrm>
            <a:off x="457200" y="1268760"/>
            <a:ext cx="8219256" cy="4708981"/>
          </a:xfrm>
          <a:prstGeom prst="rect">
            <a:avLst/>
          </a:prstGeom>
        </p:spPr>
        <p:txBody>
          <a:bodyPr wrap="square">
            <a:spAutoFit/>
          </a:bodyPr>
          <a:lstStyle/>
          <a:p>
            <a:pPr algn="just"/>
            <a:r>
              <a:rPr lang="pt-BR" sz="2000" b="1" dirty="0"/>
              <a:t>Identificação dos bens</a:t>
            </a:r>
          </a:p>
          <a:p>
            <a:pPr algn="just"/>
            <a:r>
              <a:rPr lang="pt-BR" sz="2000" dirty="0"/>
              <a:t>A identificação ocorre preferencialmente pelo uso das etiquetas que são impressas e encaminhadas para a diretoria;</a:t>
            </a:r>
          </a:p>
          <a:p>
            <a:pPr algn="just"/>
            <a:r>
              <a:rPr lang="pt-BR" sz="2000" dirty="0"/>
              <a:t>Quando for o caso, pode-se utilizar caneta permanente para a identificação dos bens;</a:t>
            </a:r>
          </a:p>
          <a:p>
            <a:pPr algn="just"/>
            <a:r>
              <a:rPr lang="pt-BR" sz="2000" dirty="0"/>
              <a:t>A identificação deve permanecer em local visível.</a:t>
            </a:r>
          </a:p>
          <a:p>
            <a:pPr algn="just"/>
            <a:r>
              <a:rPr lang="pt-BR" sz="2000" dirty="0"/>
              <a:t>E todos os ambientes devem conter o Termo de Responsabilidade, onde deverão estar relacionados os bens da dependência.</a:t>
            </a:r>
          </a:p>
          <a:p>
            <a:pPr algn="just"/>
            <a:endParaRPr lang="pt-BR" sz="2000" dirty="0"/>
          </a:p>
          <a:p>
            <a:pPr algn="just"/>
            <a:r>
              <a:rPr lang="pt-BR" sz="2000" b="1" dirty="0"/>
              <a:t>Movimentação dos bens</a:t>
            </a:r>
          </a:p>
          <a:p>
            <a:pPr algn="just"/>
            <a:r>
              <a:rPr lang="pt-BR" sz="2000" dirty="0"/>
              <a:t>Toda e qualquer movimentação dos bens patrimoniais deve ser comunicada à equipe responsável, para as providências necessárias junto ao sistema;</a:t>
            </a:r>
          </a:p>
          <a:p>
            <a:pPr algn="just"/>
            <a:r>
              <a:rPr lang="pt-BR" sz="2000" dirty="0"/>
              <a:t>Em caso de transferência de materiais entre Unidades Escolares ou mesmo para a Diretoria, a equipe </a:t>
            </a:r>
            <a:r>
              <a:rPr lang="pt-BR" sz="2000" dirty="0" err="1"/>
              <a:t>Eamex</a:t>
            </a:r>
            <a:r>
              <a:rPr lang="pt-BR" sz="2000" dirty="0"/>
              <a:t> deve ser notificada via ofício para realizar os procedimentos necessários.</a:t>
            </a:r>
          </a:p>
        </p:txBody>
      </p:sp>
    </p:spTree>
    <p:extLst>
      <p:ext uri="{BB962C8B-B14F-4D97-AF65-F5344CB8AC3E}">
        <p14:creationId xmlns:p14="http://schemas.microsoft.com/office/powerpoint/2010/main" val="26234539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0488B2F2-C217-45A9-A960-D2CECEF9C822}"/>
              </a:ext>
            </a:extLst>
          </p:cNvPr>
          <p:cNvSpPr>
            <a:spLocks noGrp="1"/>
          </p:cNvSpPr>
          <p:nvPr>
            <p:ph type="sldNum" sz="quarter" idx="12"/>
          </p:nvPr>
        </p:nvSpPr>
        <p:spPr/>
        <p:txBody>
          <a:bodyPr/>
          <a:lstStyle/>
          <a:p>
            <a:fld id="{355408C3-FD4B-4267-BC28-CB2142363555}" type="slidenum">
              <a:rPr lang="pt-BR" smtClean="0"/>
              <a:pPr/>
              <a:t>60</a:t>
            </a:fld>
            <a:endParaRPr lang="pt-BR" dirty="0"/>
          </a:p>
        </p:txBody>
      </p:sp>
      <p:sp>
        <p:nvSpPr>
          <p:cNvPr id="3" name="Título 1">
            <a:extLst>
              <a:ext uri="{FF2B5EF4-FFF2-40B4-BE49-F238E27FC236}">
                <a16:creationId xmlns:a16="http://schemas.microsoft.com/office/drawing/2014/main" id="{F4F8B492-F60F-429E-AFA1-3EC53B5EEBBC}"/>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93D7C44A-769B-42B7-8454-0E8CCE93D7CB}"/>
              </a:ext>
            </a:extLst>
          </p:cNvPr>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dirty="0">
                <a:hlinkClick r:id="rId2"/>
              </a:rPr>
              <a:t>Manual II</a:t>
            </a:r>
            <a:endParaRPr lang="pt-BR" dirty="0"/>
          </a:p>
          <a:p>
            <a:r>
              <a:rPr lang="pt-BR" dirty="0">
                <a:hlinkClick r:id="rId3"/>
              </a:rPr>
              <a:t>Manual PED</a:t>
            </a:r>
            <a:endParaRPr lang="pt-BR" dirty="0"/>
          </a:p>
          <a:p>
            <a:r>
              <a:rPr lang="pt-BR" dirty="0">
                <a:hlinkClick r:id="rId4"/>
              </a:rPr>
              <a:t>Manual PEME </a:t>
            </a:r>
            <a:r>
              <a:rPr lang="pt-BR" dirty="0" err="1">
                <a:hlinkClick r:id="rId4"/>
              </a:rPr>
              <a:t>Hortifruti</a:t>
            </a:r>
            <a:endParaRPr lang="pt-BR" dirty="0"/>
          </a:p>
          <a:p>
            <a:r>
              <a:rPr lang="pt-BR" dirty="0">
                <a:hlinkClick r:id="rId5"/>
              </a:rPr>
              <a:t>Manual Processo de Inutilização</a:t>
            </a:r>
            <a:endParaRPr lang="pt-BR" dirty="0"/>
          </a:p>
          <a:p>
            <a:r>
              <a:rPr lang="pt-BR" dirty="0">
                <a:hlinkClick r:id="rId6"/>
              </a:rPr>
              <a:t>Manual Processo Troca de Produtos</a:t>
            </a:r>
            <a:endParaRPr lang="pt-BR" dirty="0"/>
          </a:p>
          <a:p>
            <a:r>
              <a:rPr lang="pt-BR" dirty="0">
                <a:hlinkClick r:id="rId7"/>
              </a:rPr>
              <a:t>Manual Dieta Especial</a:t>
            </a:r>
            <a:endParaRPr lang="pt-BR" dirty="0"/>
          </a:p>
          <a:p>
            <a:r>
              <a:rPr lang="pt-BR" dirty="0">
                <a:hlinkClick r:id="rId8"/>
              </a:rPr>
              <a:t>Manual Quadro de Avisos</a:t>
            </a:r>
            <a:endParaRPr lang="pt-BR" dirty="0"/>
          </a:p>
        </p:txBody>
      </p:sp>
    </p:spTree>
    <p:extLst>
      <p:ext uri="{BB962C8B-B14F-4D97-AF65-F5344CB8AC3E}">
        <p14:creationId xmlns:p14="http://schemas.microsoft.com/office/powerpoint/2010/main" val="22864009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6F05EA7D-79CA-47F0-9FD4-31FA0DB23610}"/>
              </a:ext>
            </a:extLst>
          </p:cNvPr>
          <p:cNvSpPr>
            <a:spLocks noGrp="1"/>
          </p:cNvSpPr>
          <p:nvPr>
            <p:ph type="sldNum" sz="quarter" idx="12"/>
          </p:nvPr>
        </p:nvSpPr>
        <p:spPr/>
        <p:txBody>
          <a:bodyPr/>
          <a:lstStyle/>
          <a:p>
            <a:fld id="{355408C3-FD4B-4267-BC28-CB2142363555}" type="slidenum">
              <a:rPr lang="pt-BR" smtClean="0"/>
              <a:pPr/>
              <a:t>61</a:t>
            </a:fld>
            <a:endParaRPr lang="pt-BR" dirty="0"/>
          </a:p>
        </p:txBody>
      </p:sp>
      <p:sp>
        <p:nvSpPr>
          <p:cNvPr id="3" name="Título 1">
            <a:extLst>
              <a:ext uri="{FF2B5EF4-FFF2-40B4-BE49-F238E27FC236}">
                <a16:creationId xmlns:a16="http://schemas.microsoft.com/office/drawing/2014/main" id="{E887909D-0986-4BCE-8F87-9E4CF8D9B9F8}"/>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C15E1E37-E8F0-4AC1-828B-96B98B9438C8}"/>
              </a:ext>
            </a:extLst>
          </p:cNvPr>
          <p:cNvSpPr txBox="1">
            <a:spLocks/>
          </p:cNvSpPr>
          <p:nvPr/>
        </p:nvSpPr>
        <p:spPr>
          <a:xfrm>
            <a:off x="457200" y="1124744"/>
            <a:ext cx="8229600" cy="5231606"/>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b="1" dirty="0"/>
              <a:t>ORIENTAÇÕES GERAIS</a:t>
            </a:r>
          </a:p>
          <a:p>
            <a:pPr algn="just"/>
            <a:r>
              <a:rPr lang="pt-BR" b="1" dirty="0"/>
              <a:t>Alteração de alunos</a:t>
            </a:r>
            <a:r>
              <a:rPr lang="pt-BR" dirty="0"/>
              <a:t>: excesso ou falta de gêneros alimentícios se deve ao cadastro de número de alunos comensais:</a:t>
            </a:r>
          </a:p>
          <a:p>
            <a:pPr algn="just">
              <a:buFont typeface="Wingdings" panose="05000000000000000000" pitchFamily="2" charset="2"/>
              <a:buChar char="ü"/>
            </a:pPr>
            <a:r>
              <a:rPr lang="pt-BR" dirty="0"/>
              <a:t>Verificar o cadastro da escola (baixa diária);</a:t>
            </a:r>
          </a:p>
          <a:p>
            <a:pPr algn="just">
              <a:buFont typeface="Wingdings" panose="05000000000000000000" pitchFamily="2" charset="2"/>
              <a:buChar char="ü"/>
            </a:pPr>
            <a:r>
              <a:rPr lang="pt-BR" dirty="0"/>
              <a:t>Fazer análise da baixa diária;</a:t>
            </a:r>
          </a:p>
          <a:p>
            <a:pPr algn="just">
              <a:buFont typeface="Wingdings" panose="05000000000000000000" pitchFamily="2" charset="2"/>
              <a:buChar char="ü"/>
            </a:pPr>
            <a:r>
              <a:rPr lang="pt-BR" dirty="0"/>
              <a:t> Solicitar a colaboração da nutricionista;</a:t>
            </a:r>
          </a:p>
          <a:p>
            <a:pPr algn="just">
              <a:buFont typeface="Wingdings" panose="05000000000000000000" pitchFamily="2" charset="2"/>
              <a:buChar char="ü"/>
            </a:pPr>
            <a:r>
              <a:rPr lang="pt-BR" dirty="0"/>
              <a:t>Se for necessário solicitar, por via do </a:t>
            </a:r>
            <a:r>
              <a:rPr lang="pt-BR" b="1" dirty="0">
                <a:solidFill>
                  <a:srgbClr val="FF0000"/>
                </a:solidFill>
              </a:rPr>
              <a:t>ofício padrão</a:t>
            </a:r>
            <a:r>
              <a:rPr lang="pt-BR" dirty="0"/>
              <a:t>, a alteração de número de alunos;</a:t>
            </a:r>
          </a:p>
          <a:p>
            <a:pPr algn="just">
              <a:buFont typeface="Wingdings" panose="05000000000000000000" pitchFamily="2" charset="2"/>
              <a:buChar char="ü"/>
            </a:pPr>
            <a:r>
              <a:rPr lang="pt-BR" dirty="0"/>
              <a:t>Verificar o cronograma para a data limite da solicitação.</a:t>
            </a:r>
          </a:p>
          <a:p>
            <a:endParaRPr lang="pt-BR" dirty="0"/>
          </a:p>
        </p:txBody>
      </p:sp>
    </p:spTree>
    <p:extLst>
      <p:ext uri="{BB962C8B-B14F-4D97-AF65-F5344CB8AC3E}">
        <p14:creationId xmlns:p14="http://schemas.microsoft.com/office/powerpoint/2010/main" val="29054271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0FFC1DB-8B56-468B-B022-5622D1073B15}"/>
              </a:ext>
            </a:extLst>
          </p:cNvPr>
          <p:cNvSpPr>
            <a:spLocks noGrp="1"/>
          </p:cNvSpPr>
          <p:nvPr>
            <p:ph type="sldNum" sz="quarter" idx="12"/>
          </p:nvPr>
        </p:nvSpPr>
        <p:spPr/>
        <p:txBody>
          <a:bodyPr/>
          <a:lstStyle/>
          <a:p>
            <a:fld id="{355408C3-FD4B-4267-BC28-CB2142363555}" type="slidenum">
              <a:rPr lang="pt-BR" smtClean="0"/>
              <a:pPr/>
              <a:t>62</a:t>
            </a:fld>
            <a:endParaRPr lang="pt-BR" dirty="0"/>
          </a:p>
        </p:txBody>
      </p:sp>
      <p:sp>
        <p:nvSpPr>
          <p:cNvPr id="3" name="Título 1">
            <a:extLst>
              <a:ext uri="{FF2B5EF4-FFF2-40B4-BE49-F238E27FC236}">
                <a16:creationId xmlns:a16="http://schemas.microsoft.com/office/drawing/2014/main" id="{D79B5AF1-AB50-4420-8313-F08D7F1E8CF9}"/>
              </a:ext>
            </a:extLst>
          </p:cNvPr>
          <p:cNvSpPr txBox="1">
            <a:spLocks/>
          </p:cNvSpPr>
          <p:nvPr/>
        </p:nvSpPr>
        <p:spPr>
          <a:xfrm>
            <a:off x="457200" y="274638"/>
            <a:ext cx="8229600" cy="706090"/>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F8733C28-1931-40B1-82C4-C87D5409B75D}"/>
              </a:ext>
            </a:extLst>
          </p:cNvPr>
          <p:cNvSpPr txBox="1">
            <a:spLocks/>
          </p:cNvSpPr>
          <p:nvPr/>
        </p:nvSpPr>
        <p:spPr>
          <a:xfrm>
            <a:off x="457200" y="980728"/>
            <a:ext cx="8229600" cy="5375622"/>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b="1" dirty="0"/>
              <a:t>CONFERÊNCIA DO ESTOQUE</a:t>
            </a:r>
          </a:p>
          <a:p>
            <a:pPr algn="just"/>
            <a:r>
              <a:rPr lang="pt-BR" sz="3300" dirty="0"/>
              <a:t>Deve ser realizada principalmente no período estabelecido no </a:t>
            </a:r>
            <a:r>
              <a:rPr lang="pt-BR" sz="3300" b="1" dirty="0">
                <a:solidFill>
                  <a:srgbClr val="FF0000"/>
                </a:solidFill>
              </a:rPr>
              <a:t>cronograma</a:t>
            </a:r>
            <a:r>
              <a:rPr lang="pt-BR" sz="3300" dirty="0"/>
              <a:t>;</a:t>
            </a:r>
          </a:p>
          <a:p>
            <a:pPr algn="just"/>
            <a:r>
              <a:rPr lang="pt-BR" sz="3300" dirty="0"/>
              <a:t>Com base no estoque virtual, é gerado o boleto para o envio dos gêneros do ciclo seguinte – DAESC;</a:t>
            </a:r>
          </a:p>
          <a:p>
            <a:pPr algn="just"/>
            <a:r>
              <a:rPr lang="pt-BR" sz="3300" dirty="0"/>
              <a:t>Sugestão: na tela “Consulta estoque da escola”, gerar a planilha em Excel, fazer a conferência do estoque físico, se constatada inconsistências, verificar se não falta registrar baixa diária, se for realmente necessário, fazer a alteração do estoque;</a:t>
            </a:r>
          </a:p>
          <a:p>
            <a:r>
              <a:rPr lang="pt-BR" sz="3300" dirty="0"/>
              <a:t>Enviar e-mail para </a:t>
            </a:r>
            <a:r>
              <a:rPr lang="pt-BR" sz="3300" b="1" u="sng" dirty="0">
                <a:solidFill>
                  <a:schemeClr val="tx2">
                    <a:lumMod val="60000"/>
                    <a:lumOff val="40000"/>
                  </a:schemeClr>
                </a:solidFill>
              </a:rPr>
              <a:t>deoscnom@educacao.sp.gov.br </a:t>
            </a:r>
            <a:r>
              <a:rPr lang="pt-BR" sz="3300" dirty="0"/>
              <a:t>a alteração com a devida justificativa.</a:t>
            </a:r>
          </a:p>
          <a:p>
            <a:endParaRPr lang="pt-BR" dirty="0"/>
          </a:p>
        </p:txBody>
      </p:sp>
    </p:spTree>
    <p:extLst>
      <p:ext uri="{BB962C8B-B14F-4D97-AF65-F5344CB8AC3E}">
        <p14:creationId xmlns:p14="http://schemas.microsoft.com/office/powerpoint/2010/main" val="26252837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C38D1743-5AE8-4244-A892-91C0B1507F73}"/>
              </a:ext>
            </a:extLst>
          </p:cNvPr>
          <p:cNvSpPr>
            <a:spLocks noGrp="1"/>
          </p:cNvSpPr>
          <p:nvPr>
            <p:ph type="sldNum" sz="quarter" idx="12"/>
          </p:nvPr>
        </p:nvSpPr>
        <p:spPr/>
        <p:txBody>
          <a:bodyPr/>
          <a:lstStyle/>
          <a:p>
            <a:fld id="{355408C3-FD4B-4267-BC28-CB2142363555}" type="slidenum">
              <a:rPr lang="pt-BR" smtClean="0"/>
              <a:pPr/>
              <a:t>63</a:t>
            </a:fld>
            <a:endParaRPr lang="pt-BR" dirty="0"/>
          </a:p>
        </p:txBody>
      </p:sp>
      <p:sp>
        <p:nvSpPr>
          <p:cNvPr id="3" name="Título 1">
            <a:extLst>
              <a:ext uri="{FF2B5EF4-FFF2-40B4-BE49-F238E27FC236}">
                <a16:creationId xmlns:a16="http://schemas.microsoft.com/office/drawing/2014/main" id="{75DBA391-8FCD-4387-A25F-28C8B44C1E3D}"/>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29468D95-B345-40B2-8439-3878BF205614}"/>
              </a:ext>
            </a:extLst>
          </p:cNvPr>
          <p:cNvSpPr txBox="1">
            <a:spLocks/>
          </p:cNvSpPr>
          <p:nvPr/>
        </p:nvSpPr>
        <p:spPr>
          <a:xfrm>
            <a:off x="457200" y="922877"/>
            <a:ext cx="8229600" cy="543347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lgn="ctr">
              <a:buFont typeface="Arial" pitchFamily="34" charset="0"/>
              <a:buNone/>
            </a:pPr>
            <a:endParaRPr lang="pt-BR"/>
          </a:p>
          <a:p>
            <a:pPr marL="0" indent="0">
              <a:buFont typeface="Arial" pitchFamily="34" charset="0"/>
              <a:buNone/>
            </a:pPr>
            <a:endParaRPr lang="pt-BR" dirty="0"/>
          </a:p>
        </p:txBody>
      </p:sp>
      <p:graphicFrame>
        <p:nvGraphicFramePr>
          <p:cNvPr id="5" name="Tabela 4">
            <a:extLst>
              <a:ext uri="{FF2B5EF4-FFF2-40B4-BE49-F238E27FC236}">
                <a16:creationId xmlns:a16="http://schemas.microsoft.com/office/drawing/2014/main" id="{7B5B8BA0-C2A3-40B1-940E-08CE79435FB9}"/>
              </a:ext>
            </a:extLst>
          </p:cNvPr>
          <p:cNvGraphicFramePr>
            <a:graphicFrameLocks noGrp="1"/>
          </p:cNvGraphicFramePr>
          <p:nvPr>
            <p:extLst>
              <p:ext uri="{D42A27DB-BD31-4B8C-83A1-F6EECF244321}">
                <p14:modId xmlns:p14="http://schemas.microsoft.com/office/powerpoint/2010/main" val="2641956162"/>
              </p:ext>
            </p:extLst>
          </p:nvPr>
        </p:nvGraphicFramePr>
        <p:xfrm>
          <a:off x="755576" y="1124744"/>
          <a:ext cx="7704858" cy="5377196"/>
        </p:xfrm>
        <a:graphic>
          <a:graphicData uri="http://schemas.openxmlformats.org/drawingml/2006/table">
            <a:tbl>
              <a:tblPr>
                <a:tableStyleId>{5C22544A-7EE6-4342-B048-85BDC9FD1C3A}</a:tableStyleId>
              </a:tblPr>
              <a:tblGrid>
                <a:gridCol w="1024942">
                  <a:extLst>
                    <a:ext uri="{9D8B030D-6E8A-4147-A177-3AD203B41FA5}">
                      <a16:colId xmlns:a16="http://schemas.microsoft.com/office/drawing/2014/main" val="1134063655"/>
                    </a:ext>
                  </a:extLst>
                </a:gridCol>
                <a:gridCol w="1024942">
                  <a:extLst>
                    <a:ext uri="{9D8B030D-6E8A-4147-A177-3AD203B41FA5}">
                      <a16:colId xmlns:a16="http://schemas.microsoft.com/office/drawing/2014/main" val="461704872"/>
                    </a:ext>
                  </a:extLst>
                </a:gridCol>
                <a:gridCol w="1024942">
                  <a:extLst>
                    <a:ext uri="{9D8B030D-6E8A-4147-A177-3AD203B41FA5}">
                      <a16:colId xmlns:a16="http://schemas.microsoft.com/office/drawing/2014/main" val="4146114504"/>
                    </a:ext>
                  </a:extLst>
                </a:gridCol>
                <a:gridCol w="1238471">
                  <a:extLst>
                    <a:ext uri="{9D8B030D-6E8A-4147-A177-3AD203B41FA5}">
                      <a16:colId xmlns:a16="http://schemas.microsoft.com/office/drawing/2014/main" val="704909165"/>
                    </a:ext>
                  </a:extLst>
                </a:gridCol>
                <a:gridCol w="1024942">
                  <a:extLst>
                    <a:ext uri="{9D8B030D-6E8A-4147-A177-3AD203B41FA5}">
                      <a16:colId xmlns:a16="http://schemas.microsoft.com/office/drawing/2014/main" val="3913951800"/>
                    </a:ext>
                  </a:extLst>
                </a:gridCol>
                <a:gridCol w="1142382">
                  <a:extLst>
                    <a:ext uri="{9D8B030D-6E8A-4147-A177-3AD203B41FA5}">
                      <a16:colId xmlns:a16="http://schemas.microsoft.com/office/drawing/2014/main" val="3992963896"/>
                    </a:ext>
                  </a:extLst>
                </a:gridCol>
                <a:gridCol w="1224237">
                  <a:extLst>
                    <a:ext uri="{9D8B030D-6E8A-4147-A177-3AD203B41FA5}">
                      <a16:colId xmlns:a16="http://schemas.microsoft.com/office/drawing/2014/main" val="339307046"/>
                    </a:ext>
                  </a:extLst>
                </a:gridCol>
              </a:tblGrid>
              <a:tr h="44075">
                <a:tc gridSpan="7">
                  <a:txBody>
                    <a:bodyPr/>
                    <a:lstStyle/>
                    <a:p>
                      <a:pPr algn="ctr" fontAlgn="ctr"/>
                      <a:r>
                        <a:rPr lang="pt-BR" sz="1200" u="none" strike="noStrike" dirty="0">
                          <a:effectLst/>
                        </a:rPr>
                        <a:t>CRONOGRAMA 2019 - GERAÇÃO DE BOLETO E DISTRIBUIÇÃO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tx2">
                        <a:lumMod val="60000"/>
                        <a:lumOff val="4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2140065468"/>
                  </a:ext>
                </a:extLst>
              </a:tr>
              <a:tr h="239496">
                <a:tc gridSpan="7">
                  <a:txBody>
                    <a:bodyPr/>
                    <a:lstStyle/>
                    <a:p>
                      <a:pPr algn="ctr" fontAlgn="ctr"/>
                      <a:r>
                        <a:rPr lang="pt-BR" sz="1200" u="none" strike="noStrike" dirty="0">
                          <a:effectLst/>
                        </a:rPr>
                        <a:t>AGRUPAMENTOS DE DIRETORIA DE ENSINO - AG I</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2">
                        <a:lumMod val="40000"/>
                        <a:lumOff val="6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288338314"/>
                  </a:ext>
                </a:extLst>
              </a:tr>
              <a:tr h="716149">
                <a:tc>
                  <a:txBody>
                    <a:bodyPr/>
                    <a:lstStyle/>
                    <a:p>
                      <a:pPr algn="ctr" fontAlgn="ctr"/>
                      <a:r>
                        <a:rPr lang="pt-BR" sz="1200" u="none" strike="noStrike" dirty="0">
                          <a:effectLst/>
                        </a:rPr>
                        <a:t>MÊS</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CICLO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ALTERAÇÃO DE N.º DE ALUNOS</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CONFERENCIA DE ESTOQUE</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GERAÇÃO DE BOLETO </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ENTREGA</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tc>
                  <a:txBody>
                    <a:bodyPr/>
                    <a:lstStyle/>
                    <a:p>
                      <a:pPr algn="ctr" fontAlgn="ctr"/>
                      <a:r>
                        <a:rPr lang="pt-BR" sz="1200" u="none" strike="noStrike" dirty="0">
                          <a:effectLst/>
                        </a:rPr>
                        <a:t>PERÍODO DE CONSUMO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20000"/>
                        <a:lumOff val="80000"/>
                      </a:schemeClr>
                    </a:solidFill>
                  </a:tcPr>
                </a:tc>
                <a:extLst>
                  <a:ext uri="{0D108BD9-81ED-4DB2-BD59-A6C34878D82A}">
                    <a16:rowId xmlns:a16="http://schemas.microsoft.com/office/drawing/2014/main" val="1748745106"/>
                  </a:ext>
                </a:extLst>
              </a:tr>
              <a:tr h="470209">
                <a:tc>
                  <a:txBody>
                    <a:bodyPr/>
                    <a:lstStyle/>
                    <a:p>
                      <a:pPr algn="ctr" fontAlgn="ctr"/>
                      <a:r>
                        <a:rPr lang="pt-BR" sz="1200" u="none" strike="noStrike" dirty="0">
                          <a:effectLst/>
                        </a:rPr>
                        <a:t>FEVEREIRO/</a:t>
                      </a:r>
                      <a:br>
                        <a:rPr lang="pt-BR" sz="1200" u="none" strike="noStrike" dirty="0">
                          <a:effectLst/>
                        </a:rPr>
                      </a:br>
                      <a:r>
                        <a:rPr lang="pt-BR" sz="1200" u="none" strike="noStrike" dirty="0">
                          <a:effectLst/>
                        </a:rPr>
                        <a:t>MARÇO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27/12/2018</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até 29/12/18</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02/</a:t>
                      </a:r>
                      <a:r>
                        <a:rPr lang="pt-BR" sz="1200" u="none" strike="noStrike" dirty="0" err="1">
                          <a:effectLst/>
                        </a:rPr>
                        <a:t>jan</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07/01 a 11/01</a:t>
                      </a:r>
                      <a:br>
                        <a:rPr lang="pt-BR" sz="1200" u="none" strike="noStrike" dirty="0">
                          <a:effectLst/>
                        </a:rPr>
                      </a:br>
                      <a:r>
                        <a:rPr lang="pt-BR" sz="1200" u="none" strike="noStrike" dirty="0">
                          <a:effectLst/>
                        </a:rPr>
                        <a:t> (4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01/02 a 01/03</a:t>
                      </a:r>
                      <a:br>
                        <a:rPr lang="pt-BR" sz="1200" u="none" strike="noStrike" dirty="0">
                          <a:effectLst/>
                        </a:rPr>
                      </a:br>
                      <a:r>
                        <a:rPr lang="pt-BR" sz="1200" u="none" strike="noStrike" dirty="0">
                          <a:effectLst/>
                        </a:rPr>
                        <a:t> (4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84327529"/>
                  </a:ext>
                </a:extLst>
              </a:tr>
              <a:tr h="470209">
                <a:tc>
                  <a:txBody>
                    <a:bodyPr/>
                    <a:lstStyle/>
                    <a:p>
                      <a:pPr algn="ctr" fontAlgn="ctr"/>
                      <a:r>
                        <a:rPr lang="pt-BR" sz="1200" u="none" strike="noStrike" dirty="0">
                          <a:effectLst/>
                        </a:rPr>
                        <a:t>MARÇO/</a:t>
                      </a:r>
                      <a:br>
                        <a:rPr lang="pt-BR" sz="1200" u="none" strike="noStrike" dirty="0">
                          <a:effectLst/>
                        </a:rPr>
                      </a:br>
                      <a:r>
                        <a:rPr lang="pt-BR" sz="1200" u="none" strike="noStrike" dirty="0">
                          <a:effectLst/>
                        </a:rPr>
                        <a:t>ABRIL</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2º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04/</a:t>
                      </a:r>
                      <a:r>
                        <a:rPr lang="pt-BR" sz="1200" u="none" strike="noStrike" dirty="0" err="1">
                          <a:effectLst/>
                        </a:rPr>
                        <a:t>fev</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04 a 08/02</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13/</a:t>
                      </a:r>
                      <a:r>
                        <a:rPr lang="pt-BR" sz="1200" u="none" strike="noStrike" dirty="0" err="1">
                          <a:effectLst/>
                        </a:rPr>
                        <a:t>fev</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18/02 a 22/02</a:t>
                      </a:r>
                      <a:br>
                        <a:rPr lang="pt-BR" sz="1200" u="none" strike="noStrike" dirty="0">
                          <a:effectLst/>
                        </a:rPr>
                      </a:br>
                      <a:r>
                        <a:rPr lang="pt-BR" sz="1200" u="none" strike="noStrike" dirty="0">
                          <a:effectLst/>
                        </a:rPr>
                        <a:t> (4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04/03 a 01/04</a:t>
                      </a:r>
                      <a:br>
                        <a:rPr lang="pt-BR" sz="1200" u="none" strike="noStrike" dirty="0">
                          <a:effectLst/>
                        </a:rPr>
                      </a:br>
                      <a:r>
                        <a:rPr lang="pt-BR" sz="1200" u="none" strike="noStrike" dirty="0">
                          <a:effectLst/>
                        </a:rPr>
                        <a:t> (4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3602459660"/>
                  </a:ext>
                </a:extLst>
              </a:tr>
              <a:tr h="470209">
                <a:tc>
                  <a:txBody>
                    <a:bodyPr/>
                    <a:lstStyle/>
                    <a:p>
                      <a:pPr algn="ctr" fontAlgn="ctr"/>
                      <a:r>
                        <a:rPr lang="pt-BR" sz="1200" u="none" strike="noStrike" dirty="0">
                          <a:effectLst/>
                        </a:rPr>
                        <a:t>ABRIL/</a:t>
                      </a:r>
                      <a:br>
                        <a:rPr lang="pt-BR" sz="1200" u="none" strike="noStrike" dirty="0">
                          <a:effectLst/>
                        </a:rPr>
                      </a:br>
                      <a:r>
                        <a:rPr lang="pt-BR" sz="1200" u="none" strike="noStrike" dirty="0">
                          <a:effectLst/>
                        </a:rPr>
                        <a:t>MAIO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3º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11/mar</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11 a 15/03</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20/mar</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25/03 a 29/03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01/04 a 03/05</a:t>
                      </a:r>
                      <a:br>
                        <a:rPr lang="pt-BR" sz="1200" u="none" strike="noStrike" dirty="0">
                          <a:effectLst/>
                        </a:rPr>
                      </a:br>
                      <a:r>
                        <a:rPr lang="pt-BR" sz="1200" u="none" strike="noStrike" dirty="0">
                          <a:effectLst/>
                        </a:rPr>
                        <a:t>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412760999"/>
                  </a:ext>
                </a:extLst>
              </a:tr>
              <a:tr h="470209">
                <a:tc>
                  <a:txBody>
                    <a:bodyPr/>
                    <a:lstStyle/>
                    <a:p>
                      <a:pPr algn="ctr" fontAlgn="ctr"/>
                      <a:r>
                        <a:rPr lang="pt-BR" sz="1200" u="none" strike="noStrike" dirty="0">
                          <a:effectLst/>
                        </a:rPr>
                        <a:t>MAIO/</a:t>
                      </a:r>
                      <a:br>
                        <a:rPr lang="pt-BR" sz="1200" u="none" strike="noStrike" dirty="0">
                          <a:effectLst/>
                        </a:rPr>
                      </a:br>
                      <a:r>
                        <a:rPr lang="pt-BR" sz="1200" u="none" strike="noStrike" dirty="0">
                          <a:effectLst/>
                        </a:rPr>
                        <a:t>JUNHO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4º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08/</a:t>
                      </a:r>
                      <a:r>
                        <a:rPr lang="pt-BR" sz="1200" u="none" strike="noStrike" dirty="0" err="1">
                          <a:effectLst/>
                        </a:rPr>
                        <a:t>abr</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16 a 20/04</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17/</a:t>
                      </a:r>
                      <a:r>
                        <a:rPr lang="pt-BR" sz="1200" u="none" strike="noStrike" dirty="0" err="1">
                          <a:effectLst/>
                        </a:rPr>
                        <a:t>abr</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24/04 a 30/04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06/05 a 07/06</a:t>
                      </a:r>
                      <a:br>
                        <a:rPr lang="pt-BR" sz="1200" u="none" strike="noStrike" dirty="0">
                          <a:effectLst/>
                        </a:rPr>
                      </a:br>
                      <a:r>
                        <a:rPr lang="pt-BR" sz="1200" u="none" strike="noStrike" dirty="0">
                          <a:effectLst/>
                        </a:rPr>
                        <a:t>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58616247"/>
                  </a:ext>
                </a:extLst>
              </a:tr>
              <a:tr h="470209">
                <a:tc>
                  <a:txBody>
                    <a:bodyPr/>
                    <a:lstStyle/>
                    <a:p>
                      <a:pPr algn="ctr" fontAlgn="ctr"/>
                      <a:r>
                        <a:rPr lang="pt-BR" sz="1200" u="none" strike="noStrike" dirty="0">
                          <a:effectLst/>
                        </a:rPr>
                        <a:t>JULHO/</a:t>
                      </a:r>
                      <a:br>
                        <a:rPr lang="pt-BR" sz="1200" u="none" strike="noStrike" dirty="0">
                          <a:effectLst/>
                        </a:rPr>
                      </a:br>
                      <a:r>
                        <a:rPr lang="pt-BR" sz="1200" u="none" strike="noStrike" dirty="0">
                          <a:effectLst/>
                        </a:rPr>
                        <a:t>AGOSTO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5º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13/</a:t>
                      </a:r>
                      <a:r>
                        <a:rPr lang="pt-BR" sz="1200" u="none" strike="noStrike" dirty="0" err="1">
                          <a:effectLst/>
                        </a:rPr>
                        <a:t>mai</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13 a 17/05</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22/</a:t>
                      </a:r>
                      <a:r>
                        <a:rPr lang="pt-BR" sz="1200" u="none" strike="noStrike" dirty="0" err="1">
                          <a:effectLst/>
                        </a:rPr>
                        <a:t>mai</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27/05 a 31/05 (7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10/06 a 28/07</a:t>
                      </a:r>
                      <a:br>
                        <a:rPr lang="pt-BR" sz="1200" u="none" strike="noStrike" dirty="0">
                          <a:effectLst/>
                        </a:rPr>
                      </a:br>
                      <a:r>
                        <a:rPr lang="pt-BR" sz="1200" u="none" strike="noStrike" dirty="0">
                          <a:effectLst/>
                        </a:rPr>
                        <a:t> (7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352018610"/>
                  </a:ext>
                </a:extLst>
              </a:tr>
              <a:tr h="470209">
                <a:tc>
                  <a:txBody>
                    <a:bodyPr/>
                    <a:lstStyle/>
                    <a:p>
                      <a:pPr algn="ctr" fontAlgn="ctr"/>
                      <a:r>
                        <a:rPr lang="pt-BR" sz="1200" u="none" strike="noStrike" dirty="0">
                          <a:effectLst/>
                        </a:rPr>
                        <a:t>AGOSTO/</a:t>
                      </a:r>
                      <a:br>
                        <a:rPr lang="pt-BR" sz="1200" u="none" strike="noStrike" dirty="0">
                          <a:effectLst/>
                        </a:rPr>
                      </a:br>
                      <a:r>
                        <a:rPr lang="pt-BR" sz="1200" u="none" strike="noStrike" dirty="0">
                          <a:effectLst/>
                        </a:rPr>
                        <a:t>SETEMBRO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6º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10/</a:t>
                      </a:r>
                      <a:r>
                        <a:rPr lang="pt-BR" sz="1200" u="none" strike="noStrike" dirty="0" err="1">
                          <a:effectLst/>
                        </a:rPr>
                        <a:t>jul</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08 a 12/07</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17/</a:t>
                      </a:r>
                      <a:r>
                        <a:rPr lang="pt-BR" sz="1200" u="none" strike="noStrike" dirty="0" err="1">
                          <a:effectLst/>
                        </a:rPr>
                        <a:t>jul</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22/07 a 26/07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29/07 a 30/08 </a:t>
                      </a:r>
                      <a:br>
                        <a:rPr lang="pt-BR" sz="1200" u="none" strike="noStrike" dirty="0">
                          <a:effectLst/>
                        </a:rPr>
                      </a:br>
                      <a:r>
                        <a:rPr lang="pt-BR" sz="1200" u="none" strike="noStrike" dirty="0">
                          <a:effectLst/>
                        </a:rPr>
                        <a:t>(5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668767905"/>
                  </a:ext>
                </a:extLst>
              </a:tr>
              <a:tr h="470209">
                <a:tc>
                  <a:txBody>
                    <a:bodyPr/>
                    <a:lstStyle/>
                    <a:p>
                      <a:pPr algn="ctr" fontAlgn="ctr"/>
                      <a:r>
                        <a:rPr lang="pt-BR" sz="1200" u="none" strike="noStrike" dirty="0">
                          <a:effectLst/>
                        </a:rPr>
                        <a:t>SETEMBRO/</a:t>
                      </a:r>
                      <a:br>
                        <a:rPr lang="pt-BR" sz="1200" u="none" strike="noStrike" dirty="0">
                          <a:effectLst/>
                        </a:rPr>
                      </a:br>
                      <a:r>
                        <a:rPr lang="pt-BR" sz="1200" u="none" strike="noStrike" dirty="0">
                          <a:effectLst/>
                        </a:rPr>
                        <a:t>OUTUBRO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7º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12/</a:t>
                      </a:r>
                      <a:r>
                        <a:rPr lang="pt-BR" sz="1200" u="none" strike="noStrike" dirty="0" err="1">
                          <a:effectLst/>
                        </a:rPr>
                        <a:t>ago</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05 a 09/08</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21/</a:t>
                      </a:r>
                      <a:r>
                        <a:rPr lang="pt-BR" sz="1200" u="none" strike="noStrike" dirty="0" err="1">
                          <a:effectLst/>
                        </a:rPr>
                        <a:t>ago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26/08 a 30/08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02/09 a 04/10 </a:t>
                      </a:r>
                      <a:br>
                        <a:rPr lang="pt-BR" sz="1200" u="none" strike="noStrike" dirty="0">
                          <a:effectLst/>
                        </a:rPr>
                      </a:br>
                      <a:r>
                        <a:rPr lang="pt-BR" sz="1200" u="none" strike="noStrike" dirty="0">
                          <a:effectLst/>
                        </a:rPr>
                        <a:t>(5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061755474"/>
                  </a:ext>
                </a:extLst>
              </a:tr>
              <a:tr h="470209">
                <a:tc>
                  <a:txBody>
                    <a:bodyPr/>
                    <a:lstStyle/>
                    <a:p>
                      <a:pPr algn="ctr" fontAlgn="ctr"/>
                      <a:r>
                        <a:rPr lang="pt-BR" sz="1200" u="none" strike="noStrike" dirty="0">
                          <a:effectLst/>
                        </a:rPr>
                        <a:t>OUTUBRO/</a:t>
                      </a:r>
                      <a:br>
                        <a:rPr lang="pt-BR" sz="1200" u="none" strike="noStrike" dirty="0">
                          <a:effectLst/>
                        </a:rPr>
                      </a:br>
                      <a:r>
                        <a:rPr lang="pt-BR" sz="1200" u="none" strike="noStrike" dirty="0">
                          <a:effectLst/>
                        </a:rPr>
                        <a:t>NOVEMBRO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8º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09/set</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09 a  13/09</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18/set</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23/09 a 27/09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07/10 a 08/11</a:t>
                      </a:r>
                      <a:br>
                        <a:rPr lang="pt-BR" sz="1200" u="none" strike="noStrike" dirty="0">
                          <a:effectLst/>
                        </a:rPr>
                      </a:br>
                      <a:r>
                        <a:rPr lang="pt-BR" sz="1200" u="none" strike="noStrike" dirty="0">
                          <a:effectLst/>
                        </a:rPr>
                        <a:t>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1025078887"/>
                  </a:ext>
                </a:extLst>
              </a:tr>
              <a:tr h="470209">
                <a:tc>
                  <a:txBody>
                    <a:bodyPr/>
                    <a:lstStyle/>
                    <a:p>
                      <a:pPr algn="ctr" fontAlgn="ctr"/>
                      <a:r>
                        <a:rPr lang="pt-BR" sz="1200" u="none" strike="noStrike" dirty="0">
                          <a:effectLst/>
                        </a:rPr>
                        <a:t>NOVEMBRO/</a:t>
                      </a:r>
                      <a:br>
                        <a:rPr lang="pt-BR" sz="1200" u="none" strike="noStrike" dirty="0">
                          <a:effectLst/>
                        </a:rPr>
                      </a:br>
                      <a:r>
                        <a:rPr lang="pt-BR" sz="1200" u="none" strike="noStrike" dirty="0">
                          <a:effectLst/>
                        </a:rPr>
                        <a:t>DEZEMBRO</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9º</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1">
                        <a:lumMod val="40000"/>
                        <a:lumOff val="60000"/>
                      </a:schemeClr>
                    </a:solidFill>
                  </a:tcPr>
                </a:tc>
                <a:tc>
                  <a:txBody>
                    <a:bodyPr/>
                    <a:lstStyle/>
                    <a:p>
                      <a:pPr algn="ctr" fontAlgn="ctr"/>
                      <a:r>
                        <a:rPr lang="pt-BR" sz="1200" u="none" strike="noStrike" dirty="0">
                          <a:effectLst/>
                        </a:rPr>
                        <a:t>16/out</a:t>
                      </a:r>
                      <a:endParaRPr lang="pt-BR" sz="1200" b="1" i="0" u="none" strike="noStrike" dirty="0">
                        <a:solidFill>
                          <a:srgbClr val="000000"/>
                        </a:solidFill>
                        <a:effectLst/>
                        <a:latin typeface="Calibri" panose="020F0502020204030204" pitchFamily="34" charset="0"/>
                      </a:endParaRPr>
                    </a:p>
                  </a:txBody>
                  <a:tcPr marL="6790" marR="6790" marT="6790" marB="0" anchor="ctr">
                    <a:solidFill>
                      <a:schemeClr val="accent6">
                        <a:lumMod val="60000"/>
                        <a:lumOff val="40000"/>
                      </a:schemeClr>
                    </a:solidFill>
                  </a:tcPr>
                </a:tc>
                <a:tc>
                  <a:txBody>
                    <a:bodyPr/>
                    <a:lstStyle/>
                    <a:p>
                      <a:pPr algn="ctr" fontAlgn="ctr"/>
                      <a:r>
                        <a:rPr lang="pt-BR" sz="1200" u="none" strike="noStrike" dirty="0">
                          <a:effectLst/>
                        </a:rPr>
                        <a:t>de 14 a 18/10</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23/out</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6">
                        <a:lumMod val="75000"/>
                      </a:schemeClr>
                    </a:solidFill>
                  </a:tcPr>
                </a:tc>
                <a:tc>
                  <a:txBody>
                    <a:bodyPr/>
                    <a:lstStyle/>
                    <a:p>
                      <a:pPr algn="ctr" fontAlgn="ctr"/>
                      <a:r>
                        <a:rPr lang="pt-BR" sz="1200" u="none" strike="noStrike" dirty="0">
                          <a:effectLst/>
                        </a:rPr>
                        <a:t>28/10 a 01/11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chemeClr val="accent3">
                        <a:lumMod val="40000"/>
                        <a:lumOff val="60000"/>
                      </a:schemeClr>
                    </a:solidFill>
                  </a:tcPr>
                </a:tc>
                <a:tc>
                  <a:txBody>
                    <a:bodyPr/>
                    <a:lstStyle/>
                    <a:p>
                      <a:pPr algn="ctr" fontAlgn="ctr"/>
                      <a:r>
                        <a:rPr lang="pt-BR" sz="1200" u="none" strike="noStrike" dirty="0">
                          <a:effectLst/>
                        </a:rPr>
                        <a:t>11/11 a 16/12</a:t>
                      </a:r>
                      <a:br>
                        <a:rPr lang="pt-BR" sz="1200" u="none" strike="noStrike" dirty="0">
                          <a:effectLst/>
                        </a:rPr>
                      </a:br>
                      <a:r>
                        <a:rPr lang="pt-BR" sz="1200" u="none" strike="noStrike" dirty="0">
                          <a:effectLst/>
                        </a:rPr>
                        <a:t> (5 sem)</a:t>
                      </a:r>
                      <a:endParaRPr lang="pt-BR" sz="1200" b="0" i="0" u="none" strike="noStrike" dirty="0">
                        <a:solidFill>
                          <a:srgbClr val="000000"/>
                        </a:solidFill>
                        <a:effectLst/>
                        <a:latin typeface="Calibri" panose="020F0502020204030204" pitchFamily="34" charset="0"/>
                      </a:endParaRPr>
                    </a:p>
                  </a:txBody>
                  <a:tcPr marL="6790" marR="6790" marT="6790" marB="0" anchor="ctr">
                    <a:solidFill>
                      <a:srgbClr val="FFFF00"/>
                    </a:solidFill>
                  </a:tcPr>
                </a:tc>
                <a:extLst>
                  <a:ext uri="{0D108BD9-81ED-4DB2-BD59-A6C34878D82A}">
                    <a16:rowId xmlns:a16="http://schemas.microsoft.com/office/drawing/2014/main" val="375241433"/>
                  </a:ext>
                </a:extLst>
              </a:tr>
            </a:tbl>
          </a:graphicData>
        </a:graphic>
      </p:graphicFrame>
    </p:spTree>
    <p:extLst>
      <p:ext uri="{BB962C8B-B14F-4D97-AF65-F5344CB8AC3E}">
        <p14:creationId xmlns:p14="http://schemas.microsoft.com/office/powerpoint/2010/main" val="4503225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DAEFF69E-81F4-4617-8C51-3949560B6646}"/>
              </a:ext>
            </a:extLst>
          </p:cNvPr>
          <p:cNvSpPr>
            <a:spLocks noGrp="1"/>
          </p:cNvSpPr>
          <p:nvPr>
            <p:ph type="sldNum" sz="quarter" idx="12"/>
          </p:nvPr>
        </p:nvSpPr>
        <p:spPr/>
        <p:txBody>
          <a:bodyPr/>
          <a:lstStyle/>
          <a:p>
            <a:fld id="{355408C3-FD4B-4267-BC28-CB2142363555}" type="slidenum">
              <a:rPr lang="pt-BR" smtClean="0"/>
              <a:pPr/>
              <a:t>64</a:t>
            </a:fld>
            <a:endParaRPr lang="pt-BR" dirty="0"/>
          </a:p>
        </p:txBody>
      </p:sp>
      <p:sp>
        <p:nvSpPr>
          <p:cNvPr id="3" name="Título 1">
            <a:extLst>
              <a:ext uri="{FF2B5EF4-FFF2-40B4-BE49-F238E27FC236}">
                <a16:creationId xmlns:a16="http://schemas.microsoft.com/office/drawing/2014/main" id="{9D516B71-F9EE-4D2B-A695-8A2E788AC88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A2AF0FE3-6CBF-4426-A73E-8F23891301F5}"/>
              </a:ext>
            </a:extLst>
          </p:cNvPr>
          <p:cNvSpPr txBox="1">
            <a:spLocks/>
          </p:cNvSpPr>
          <p:nvPr/>
        </p:nvSpPr>
        <p:spPr>
          <a:xfrm>
            <a:off x="457200" y="1124744"/>
            <a:ext cx="8229600" cy="5231606"/>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b="1"/>
              <a:t>CONGELADOS</a:t>
            </a:r>
          </a:p>
          <a:p>
            <a:pPr marL="0" indent="0" algn="ctr">
              <a:buFont typeface="Arial" pitchFamily="34" charset="0"/>
              <a:buNone/>
            </a:pPr>
            <a:r>
              <a:rPr lang="pt-BR"/>
              <a:t>PED – Produtos de entrega direta</a:t>
            </a:r>
          </a:p>
          <a:p>
            <a:r>
              <a:rPr lang="pt-BR"/>
              <a:t>É realizada pelo fornecedor;</a:t>
            </a:r>
          </a:p>
          <a:p>
            <a:r>
              <a:rPr lang="pt-BR"/>
              <a:t>Normalmente um ou dois dias antes de sua utilização;</a:t>
            </a:r>
          </a:p>
          <a:p>
            <a:r>
              <a:rPr lang="pt-BR"/>
              <a:t>Deve ser utilizado de acordo com o cardápio, para não correr o risco de deteriorar, por falta de energia ou defeito no freezer;</a:t>
            </a:r>
          </a:p>
          <a:p>
            <a:r>
              <a:rPr lang="pt-BR"/>
              <a:t>A baixa da Guia de Remessa deve ser imediata;</a:t>
            </a:r>
          </a:p>
          <a:p>
            <a:r>
              <a:rPr lang="pt-BR"/>
              <a:t>Deve constar da baixa diária.</a:t>
            </a:r>
            <a:endParaRPr lang="pt-BR" dirty="0"/>
          </a:p>
        </p:txBody>
      </p:sp>
    </p:spTree>
    <p:extLst>
      <p:ext uri="{BB962C8B-B14F-4D97-AF65-F5344CB8AC3E}">
        <p14:creationId xmlns:p14="http://schemas.microsoft.com/office/powerpoint/2010/main" val="4155959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D5974C7-4BBB-4330-80C5-3F9DC02107B7}"/>
              </a:ext>
            </a:extLst>
          </p:cNvPr>
          <p:cNvSpPr>
            <a:spLocks noGrp="1"/>
          </p:cNvSpPr>
          <p:nvPr>
            <p:ph type="sldNum" sz="quarter" idx="12"/>
          </p:nvPr>
        </p:nvSpPr>
        <p:spPr/>
        <p:txBody>
          <a:bodyPr/>
          <a:lstStyle/>
          <a:p>
            <a:fld id="{355408C3-FD4B-4267-BC28-CB2142363555}" type="slidenum">
              <a:rPr lang="pt-BR" smtClean="0"/>
              <a:pPr/>
              <a:t>65</a:t>
            </a:fld>
            <a:endParaRPr lang="pt-BR" dirty="0"/>
          </a:p>
        </p:txBody>
      </p:sp>
      <p:sp>
        <p:nvSpPr>
          <p:cNvPr id="3" name="Retângulo 2">
            <a:extLst>
              <a:ext uri="{FF2B5EF4-FFF2-40B4-BE49-F238E27FC236}">
                <a16:creationId xmlns:a16="http://schemas.microsoft.com/office/drawing/2014/main" id="{05CFEAA2-5CED-4614-8803-D01351CCA345}"/>
              </a:ext>
            </a:extLst>
          </p:cNvPr>
          <p:cNvSpPr/>
          <p:nvPr/>
        </p:nvSpPr>
        <p:spPr>
          <a:xfrm>
            <a:off x="482068" y="1350687"/>
            <a:ext cx="8229600" cy="4739759"/>
          </a:xfrm>
          <a:prstGeom prst="rect">
            <a:avLst/>
          </a:prstGeom>
        </p:spPr>
        <p:txBody>
          <a:bodyPr wrap="square">
            <a:spAutoFit/>
          </a:bodyPr>
          <a:lstStyle/>
          <a:p>
            <a:pPr algn="ctr"/>
            <a:r>
              <a:rPr lang="pt-BR" sz="3200" b="1" dirty="0"/>
              <a:t>VISITA DAESC</a:t>
            </a:r>
          </a:p>
          <a:p>
            <a:pPr algn="ctr"/>
            <a:endParaRPr lang="pt-BR" sz="1400" b="1" dirty="0"/>
          </a:p>
          <a:p>
            <a:pPr algn="just"/>
            <a:r>
              <a:rPr lang="pt-BR" sz="3200" dirty="0"/>
              <a:t>Com o intuito de atender ao regulamento técnico de Boas Praticas da Portaria CVS-5/2013 (Vigilância Sanitária) e as normas da Resolução FNDE n.º 26/2013 (PNAE), o DAESC, por meio do CEPAE, realiza visitas técnicas para fiscalizar as condições das cozinhas de maneira geral (estrutura, merendeiras, alimentos, estoque e etc.).</a:t>
            </a:r>
          </a:p>
        </p:txBody>
      </p:sp>
      <p:sp>
        <p:nvSpPr>
          <p:cNvPr id="4" name="Título 1">
            <a:extLst>
              <a:ext uri="{FF2B5EF4-FFF2-40B4-BE49-F238E27FC236}">
                <a16:creationId xmlns:a16="http://schemas.microsoft.com/office/drawing/2014/main" id="{C9F4A00A-535C-4846-A8BC-C09F68D1FEE2}"/>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Tree>
    <p:extLst>
      <p:ext uri="{BB962C8B-B14F-4D97-AF65-F5344CB8AC3E}">
        <p14:creationId xmlns:p14="http://schemas.microsoft.com/office/powerpoint/2010/main" val="32990026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4A35200B-AAEE-45AA-8EC6-1DAB5B871A9D}"/>
              </a:ext>
            </a:extLst>
          </p:cNvPr>
          <p:cNvSpPr>
            <a:spLocks noGrp="1"/>
          </p:cNvSpPr>
          <p:nvPr>
            <p:ph type="sldNum" sz="quarter" idx="12"/>
          </p:nvPr>
        </p:nvSpPr>
        <p:spPr/>
        <p:txBody>
          <a:bodyPr/>
          <a:lstStyle/>
          <a:p>
            <a:fld id="{355408C3-FD4B-4267-BC28-CB2142363555}" type="slidenum">
              <a:rPr lang="pt-BR" smtClean="0"/>
              <a:pPr/>
              <a:t>66</a:t>
            </a:fld>
            <a:endParaRPr lang="pt-BR" dirty="0"/>
          </a:p>
        </p:txBody>
      </p:sp>
      <p:sp>
        <p:nvSpPr>
          <p:cNvPr id="3" name="Título 1">
            <a:extLst>
              <a:ext uri="{FF2B5EF4-FFF2-40B4-BE49-F238E27FC236}">
                <a16:creationId xmlns:a16="http://schemas.microsoft.com/office/drawing/2014/main" id="{06CF1343-CBEE-4D37-875E-64978C14B7C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0FF1E205-9705-4019-90DC-F61E4CD1801E}"/>
              </a:ext>
            </a:extLst>
          </p:cNvPr>
          <p:cNvSpPr txBox="1">
            <a:spLocks/>
          </p:cNvSpPr>
          <p:nvPr/>
        </p:nvSpPr>
        <p:spPr>
          <a:xfrm>
            <a:off x="457200" y="1124744"/>
            <a:ext cx="8229600" cy="500141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sz="2800" b="1" dirty="0"/>
              <a:t>COZINHA / ESTOQUE</a:t>
            </a:r>
          </a:p>
          <a:p>
            <a:pPr algn="just"/>
            <a:r>
              <a:rPr lang="pt-BR" sz="2400" dirty="0"/>
              <a:t>Permitida somente a entrada e/ou permanência das merendeiras, nutricionistas, fiscal do contrato e responsável pela merenda</a:t>
            </a:r>
            <a:r>
              <a:rPr lang="pt-BR" sz="2400" b="1" dirty="0"/>
              <a:t>.</a:t>
            </a:r>
          </a:p>
          <a:p>
            <a:pPr algn="just"/>
            <a:r>
              <a:rPr lang="pt-BR" sz="2400" dirty="0"/>
              <a:t>Não é permitido o acondicionamento de alimentos e outros produtos não inerentes a merenda na geladeira e freezer.</a:t>
            </a:r>
          </a:p>
          <a:p>
            <a:pPr algn="just"/>
            <a:r>
              <a:rPr lang="pt-BR" sz="2400" dirty="0"/>
              <a:t>Não é permitido manter na cozinha e no estoque, sapatos, bolsas, roupas e/ou outros artigos e equipamentos NÃO inerentes à merenda.</a:t>
            </a:r>
          </a:p>
          <a:p>
            <a:pPr algn="just"/>
            <a:r>
              <a:rPr lang="pt-BR" sz="2400" dirty="0"/>
              <a:t>Não é permitido manter panelas com sobras de comida, sobre o fogão ou bancada, após o horário do intervalo, aguardando para serem consumidos por outras pessoas.</a:t>
            </a:r>
          </a:p>
          <a:p>
            <a:endParaRPr lang="pt-BR" sz="2000" dirty="0"/>
          </a:p>
        </p:txBody>
      </p:sp>
    </p:spTree>
    <p:extLst>
      <p:ext uri="{BB962C8B-B14F-4D97-AF65-F5344CB8AC3E}">
        <p14:creationId xmlns:p14="http://schemas.microsoft.com/office/powerpoint/2010/main" val="31413831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FFA06BD-28D4-4D77-9AAE-E1C935035439}"/>
              </a:ext>
            </a:extLst>
          </p:cNvPr>
          <p:cNvSpPr>
            <a:spLocks noGrp="1"/>
          </p:cNvSpPr>
          <p:nvPr>
            <p:ph type="sldNum" sz="quarter" idx="12"/>
          </p:nvPr>
        </p:nvSpPr>
        <p:spPr/>
        <p:txBody>
          <a:bodyPr/>
          <a:lstStyle/>
          <a:p>
            <a:fld id="{355408C3-FD4B-4267-BC28-CB2142363555}" type="slidenum">
              <a:rPr lang="pt-BR" smtClean="0"/>
              <a:pPr/>
              <a:t>67</a:t>
            </a:fld>
            <a:endParaRPr lang="pt-BR" dirty="0"/>
          </a:p>
        </p:txBody>
      </p:sp>
      <p:sp>
        <p:nvSpPr>
          <p:cNvPr id="3" name="Título 1">
            <a:extLst>
              <a:ext uri="{FF2B5EF4-FFF2-40B4-BE49-F238E27FC236}">
                <a16:creationId xmlns:a16="http://schemas.microsoft.com/office/drawing/2014/main" id="{48F6F97D-D89F-491D-8E48-BFD6F8FC8611}"/>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A31AB480-F415-43D8-A2A9-5FABA92E59AD}"/>
              </a:ext>
            </a:extLst>
          </p:cNvPr>
          <p:cNvSpPr/>
          <p:nvPr/>
        </p:nvSpPr>
        <p:spPr>
          <a:xfrm>
            <a:off x="570384" y="1494215"/>
            <a:ext cx="8003232" cy="4832092"/>
          </a:xfrm>
          <a:prstGeom prst="rect">
            <a:avLst/>
          </a:prstGeom>
        </p:spPr>
        <p:txBody>
          <a:bodyPr wrap="square">
            <a:spAutoFit/>
          </a:bodyPr>
          <a:lstStyle/>
          <a:p>
            <a:pPr algn="ctr"/>
            <a:r>
              <a:rPr lang="pt-BR" sz="2800" b="1" dirty="0"/>
              <a:t>Verificar:</a:t>
            </a:r>
          </a:p>
          <a:p>
            <a:pPr marL="457200" indent="-457200" algn="just">
              <a:buFont typeface="Arial" panose="020B0604020202020204" pitchFamily="34" charset="0"/>
              <a:buChar char="•"/>
            </a:pPr>
            <a:r>
              <a:rPr lang="pt-BR" sz="2800" dirty="0"/>
              <a:t>Condições dos equipamentos, geladeira, freezer, fogão e eletrodomésticos.</a:t>
            </a:r>
          </a:p>
          <a:p>
            <a:pPr marL="457200" indent="-457200" algn="just">
              <a:buFont typeface="Arial" panose="020B0604020202020204" pitchFamily="34" charset="0"/>
              <a:buChar char="•"/>
            </a:pPr>
            <a:r>
              <a:rPr lang="pt-BR" sz="2800" dirty="0"/>
              <a:t>Condições e quantidade de utensílios (panelas, pratos, talheres e etc.)</a:t>
            </a:r>
          </a:p>
          <a:p>
            <a:pPr marL="457200" indent="-457200" algn="just">
              <a:buFont typeface="Arial" panose="020B0604020202020204" pitchFamily="34" charset="0"/>
              <a:buChar char="•"/>
            </a:pPr>
            <a:r>
              <a:rPr lang="pt-BR" sz="2800" dirty="0"/>
              <a:t>Estrutura: portas, janelas, telas, rodos, proteção das luminárias, tomadas e etc.</a:t>
            </a:r>
          </a:p>
          <a:p>
            <a:pPr marL="457200" indent="-457200" algn="just">
              <a:buFont typeface="Arial" panose="020B0604020202020204" pitchFamily="34" charset="0"/>
              <a:buChar char="•"/>
            </a:pPr>
            <a:r>
              <a:rPr lang="pt-BR" sz="2800" dirty="0"/>
              <a:t>Constatada necessidade de reparos e manutenção (estrutural e equipamentos), entrar em contato com a empresa terceirizada para verificação da possibilidade da realização das manutenções</a:t>
            </a:r>
          </a:p>
        </p:txBody>
      </p:sp>
    </p:spTree>
    <p:extLst>
      <p:ext uri="{BB962C8B-B14F-4D97-AF65-F5344CB8AC3E}">
        <p14:creationId xmlns:p14="http://schemas.microsoft.com/office/powerpoint/2010/main" val="9793509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CF36D9FA-7EB2-4B2F-9758-4EC36705BF3A}"/>
              </a:ext>
            </a:extLst>
          </p:cNvPr>
          <p:cNvSpPr>
            <a:spLocks noGrp="1"/>
          </p:cNvSpPr>
          <p:nvPr>
            <p:ph type="sldNum" sz="quarter" idx="12"/>
          </p:nvPr>
        </p:nvSpPr>
        <p:spPr/>
        <p:txBody>
          <a:bodyPr/>
          <a:lstStyle/>
          <a:p>
            <a:fld id="{355408C3-FD4B-4267-BC28-CB2142363555}" type="slidenum">
              <a:rPr lang="pt-BR" smtClean="0"/>
              <a:pPr/>
              <a:t>68</a:t>
            </a:fld>
            <a:endParaRPr lang="pt-BR" dirty="0"/>
          </a:p>
        </p:txBody>
      </p:sp>
      <p:sp>
        <p:nvSpPr>
          <p:cNvPr id="3" name="Título 1">
            <a:extLst>
              <a:ext uri="{FF2B5EF4-FFF2-40B4-BE49-F238E27FC236}">
                <a16:creationId xmlns:a16="http://schemas.microsoft.com/office/drawing/2014/main" id="{BD52EA80-63D0-4306-A9C3-72E7421A5587}"/>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A4B588AD-CEBD-45CE-99E5-47AC34C18B01}"/>
              </a:ext>
            </a:extLst>
          </p:cNvPr>
          <p:cNvSpPr/>
          <p:nvPr/>
        </p:nvSpPr>
        <p:spPr>
          <a:xfrm>
            <a:off x="539552" y="1412776"/>
            <a:ext cx="8147248" cy="4401205"/>
          </a:xfrm>
          <a:prstGeom prst="rect">
            <a:avLst/>
          </a:prstGeom>
        </p:spPr>
        <p:txBody>
          <a:bodyPr wrap="square">
            <a:spAutoFit/>
          </a:bodyPr>
          <a:lstStyle/>
          <a:p>
            <a:pPr marL="457200" indent="-457200" algn="just">
              <a:buFont typeface="Arial" panose="020B0604020202020204" pitchFamily="34" charset="0"/>
              <a:buChar char="•"/>
            </a:pPr>
            <a:r>
              <a:rPr lang="pt-BR" sz="2800" b="1" dirty="0"/>
              <a:t>DÚVIDAS</a:t>
            </a:r>
          </a:p>
          <a:p>
            <a:pPr marL="457200" indent="-457200" algn="just">
              <a:buFont typeface="Arial" panose="020B0604020202020204" pitchFamily="34" charset="0"/>
              <a:buChar char="•"/>
            </a:pPr>
            <a:endParaRPr lang="pt-BR" sz="2800" dirty="0"/>
          </a:p>
          <a:p>
            <a:pPr marL="457200" indent="-457200" algn="just">
              <a:buFont typeface="Arial" panose="020B0604020202020204" pitchFamily="34" charset="0"/>
              <a:buChar char="•"/>
            </a:pPr>
            <a:r>
              <a:rPr lang="pt-BR" sz="2800" dirty="0"/>
              <a:t>Dúvidas quando as ações do SAESP II, o responsável pela digitação poderá agendar no Núcleo de Obras e Manutenção Escolar, uma data, no período da tarde, para juntos aprendermos.</a:t>
            </a:r>
          </a:p>
          <a:p>
            <a:pPr marL="457200" indent="-457200" algn="just">
              <a:buFont typeface="Arial" panose="020B0604020202020204" pitchFamily="34" charset="0"/>
              <a:buChar char="•"/>
            </a:pPr>
            <a:endParaRPr lang="pt-BR" sz="2800" dirty="0"/>
          </a:p>
          <a:p>
            <a:pPr marL="457200" indent="-457200" algn="just">
              <a:buFont typeface="Arial" panose="020B0604020202020204" pitchFamily="34" charset="0"/>
              <a:buChar char="•"/>
            </a:pPr>
            <a:r>
              <a:rPr lang="pt-BR" sz="2800" dirty="0"/>
              <a:t>Telefone: 2284-8103</a:t>
            </a:r>
          </a:p>
          <a:p>
            <a:pPr marL="457200" indent="-457200" algn="just">
              <a:buFont typeface="Arial" panose="020B0604020202020204" pitchFamily="34" charset="0"/>
              <a:buChar char="•"/>
            </a:pPr>
            <a:r>
              <a:rPr lang="pt-BR" sz="2800" dirty="0"/>
              <a:t>E-mail: </a:t>
            </a:r>
            <a:r>
              <a:rPr lang="pt-BR" sz="2800" dirty="0">
                <a:hlinkClick r:id="rId2"/>
              </a:rPr>
              <a:t>deoscnom@educação.sp.gov.br</a:t>
            </a:r>
            <a:endParaRPr lang="pt-BR" sz="2800" dirty="0"/>
          </a:p>
          <a:p>
            <a:pPr marL="457200" indent="-457200" algn="just">
              <a:buFont typeface="Arial" panose="020B0604020202020204" pitchFamily="34" charset="0"/>
              <a:buChar char="•"/>
            </a:pPr>
            <a:r>
              <a:rPr lang="pt-BR" sz="2800" dirty="0"/>
              <a:t>Horário: das 09h00 às 18h00 </a:t>
            </a:r>
            <a:r>
              <a:rPr lang="pt-BR" sz="2000" dirty="0"/>
              <a:t>(almoço das 13h00 às 14h00)</a:t>
            </a:r>
          </a:p>
        </p:txBody>
      </p:sp>
    </p:spTree>
    <p:extLst>
      <p:ext uri="{BB962C8B-B14F-4D97-AF65-F5344CB8AC3E}">
        <p14:creationId xmlns:p14="http://schemas.microsoft.com/office/powerpoint/2010/main" val="39014562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4BED2B0-6C45-4CF8-A39D-E33050764DA7}"/>
              </a:ext>
            </a:extLst>
          </p:cNvPr>
          <p:cNvSpPr>
            <a:spLocks noGrp="1"/>
          </p:cNvSpPr>
          <p:nvPr>
            <p:ph type="sldNum" sz="quarter" idx="12"/>
          </p:nvPr>
        </p:nvSpPr>
        <p:spPr/>
        <p:txBody>
          <a:bodyPr/>
          <a:lstStyle/>
          <a:p>
            <a:fld id="{355408C3-FD4B-4267-BC28-CB2142363555}" type="slidenum">
              <a:rPr lang="pt-BR" smtClean="0"/>
              <a:pPr/>
              <a:t>69</a:t>
            </a:fld>
            <a:endParaRPr lang="pt-BR" dirty="0"/>
          </a:p>
        </p:txBody>
      </p:sp>
      <p:sp>
        <p:nvSpPr>
          <p:cNvPr id="3" name="Título 1">
            <a:extLst>
              <a:ext uri="{FF2B5EF4-FFF2-40B4-BE49-F238E27FC236}">
                <a16:creationId xmlns:a16="http://schemas.microsoft.com/office/drawing/2014/main" id="{6E4ED961-10E5-4649-A698-BD2FC2B3F59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Espaço Reservado para Conteúdo 2">
            <a:extLst>
              <a:ext uri="{FF2B5EF4-FFF2-40B4-BE49-F238E27FC236}">
                <a16:creationId xmlns:a16="http://schemas.microsoft.com/office/drawing/2014/main" id="{3167CA43-58EB-4A4A-AB99-9474584F8C03}"/>
              </a:ext>
            </a:extLst>
          </p:cNvPr>
          <p:cNvSpPr txBox="1">
            <a:spLocks/>
          </p:cNvSpPr>
          <p:nvPr/>
        </p:nvSpPr>
        <p:spPr>
          <a:xfrm>
            <a:off x="457200" y="1340768"/>
            <a:ext cx="8229600" cy="478539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t-BR" dirty="0"/>
              <a:t>Muito Obrigada!</a:t>
            </a:r>
          </a:p>
          <a:p>
            <a:pPr algn="ctr">
              <a:buFont typeface="Arial" pitchFamily="34" charset="0"/>
              <a:buNone/>
            </a:pPr>
            <a:r>
              <a:rPr lang="pt-BR" dirty="0"/>
              <a:t>Tenham todos um excelente trabalho!</a:t>
            </a:r>
          </a:p>
          <a:p>
            <a:pPr algn="ctr">
              <a:buFont typeface="Arial" pitchFamily="34" charset="0"/>
              <a:buNone/>
            </a:pPr>
            <a:r>
              <a:rPr lang="pt-BR" dirty="0"/>
              <a:t>Equipes da Diretoria de Ensino – Região Osasco</a:t>
            </a:r>
          </a:p>
          <a:p>
            <a:pPr algn="ctr">
              <a:buFont typeface="Arial" pitchFamily="34" charset="0"/>
              <a:buNone/>
            </a:pPr>
            <a:r>
              <a:rPr lang="pt-BR" dirty="0"/>
              <a:t> </a:t>
            </a:r>
          </a:p>
        </p:txBody>
      </p:sp>
      <p:pic>
        <p:nvPicPr>
          <p:cNvPr id="5" name="Imagem 4">
            <a:extLst>
              <a:ext uri="{FF2B5EF4-FFF2-40B4-BE49-F238E27FC236}">
                <a16:creationId xmlns:a16="http://schemas.microsoft.com/office/drawing/2014/main" id="{FB9449E8-9317-484E-BD2F-AD63F5E2BD1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27784" y="3356992"/>
            <a:ext cx="2780928" cy="2337518"/>
          </a:xfrm>
          <a:prstGeom prst="rect">
            <a:avLst/>
          </a:prstGeom>
        </p:spPr>
      </p:pic>
    </p:spTree>
    <p:extLst>
      <p:ext uri="{BB962C8B-B14F-4D97-AF65-F5344CB8AC3E}">
        <p14:creationId xmlns:p14="http://schemas.microsoft.com/office/powerpoint/2010/main" val="215958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0C1BD6A-511F-42FB-8A61-30D07147BAF5}"/>
              </a:ext>
            </a:extLst>
          </p:cNvPr>
          <p:cNvSpPr>
            <a:spLocks noGrp="1"/>
          </p:cNvSpPr>
          <p:nvPr>
            <p:ph type="sldNum" sz="quarter" idx="12"/>
          </p:nvPr>
        </p:nvSpPr>
        <p:spPr/>
        <p:txBody>
          <a:bodyPr/>
          <a:lstStyle/>
          <a:p>
            <a:fld id="{355408C3-FD4B-4267-BC28-CB2142363555}" type="slidenum">
              <a:rPr lang="pt-BR" smtClean="0"/>
              <a:pPr/>
              <a:t>7</a:t>
            </a:fld>
            <a:endParaRPr lang="pt-BR"/>
          </a:p>
        </p:txBody>
      </p:sp>
      <p:sp>
        <p:nvSpPr>
          <p:cNvPr id="3" name="Título 1">
            <a:extLst>
              <a:ext uri="{FF2B5EF4-FFF2-40B4-BE49-F238E27FC236}">
                <a16:creationId xmlns:a16="http://schemas.microsoft.com/office/drawing/2014/main" id="{8290F8C3-9C27-43C8-8A3E-2368E56B3329}"/>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1BFE780C-837A-48F5-931F-19D0FFBD808A}"/>
              </a:ext>
            </a:extLst>
          </p:cNvPr>
          <p:cNvSpPr/>
          <p:nvPr/>
        </p:nvSpPr>
        <p:spPr>
          <a:xfrm>
            <a:off x="457200" y="1124744"/>
            <a:ext cx="8435280" cy="5047536"/>
          </a:xfrm>
          <a:prstGeom prst="rect">
            <a:avLst/>
          </a:prstGeom>
        </p:spPr>
        <p:txBody>
          <a:bodyPr wrap="square">
            <a:spAutoFit/>
          </a:bodyPr>
          <a:lstStyle/>
          <a:p>
            <a:pPr algn="just"/>
            <a:r>
              <a:rPr lang="pt-BR" sz="1900" b="1" dirty="0"/>
              <a:t>Patrimônio da APM</a:t>
            </a:r>
          </a:p>
          <a:p>
            <a:pPr algn="just"/>
            <a:r>
              <a:rPr lang="pt-BR" sz="1900" dirty="0"/>
              <a:t>A escola pode ter bens permanentes no patrimônio da APM, desde que adquiridos com recursos próprios ou através de doações de pessoa física ou jurídica.</a:t>
            </a:r>
          </a:p>
          <a:p>
            <a:pPr algn="just"/>
            <a:r>
              <a:rPr lang="pt-BR" sz="1900" dirty="0"/>
              <a:t>Para isso, é necessário um livro próprio para os registros e a identificação dos bens;</a:t>
            </a:r>
          </a:p>
          <a:p>
            <a:pPr algn="just"/>
            <a:r>
              <a:rPr lang="pt-BR" sz="1900" dirty="0"/>
              <a:t>Não podem ser utilizados recursos públicos para manutenção desses bens. Todas as necessidades e responsabilidades pelos mesmos são de reponsabilidade da APM.</a:t>
            </a:r>
          </a:p>
          <a:p>
            <a:pPr algn="just"/>
            <a:endParaRPr lang="pt-BR" sz="1900" dirty="0"/>
          </a:p>
          <a:p>
            <a:pPr algn="just"/>
            <a:r>
              <a:rPr lang="pt-BR" sz="1900" b="1" dirty="0"/>
              <a:t>Transferência de bens</a:t>
            </a:r>
          </a:p>
          <a:p>
            <a:pPr algn="just"/>
            <a:r>
              <a:rPr lang="pt-BR" sz="1900" dirty="0"/>
              <a:t>Pode ocorrer sempre que houver disponibilidade e necessidade;</a:t>
            </a:r>
          </a:p>
          <a:p>
            <a:pPr algn="just"/>
            <a:r>
              <a:rPr lang="pt-BR" sz="1900" dirty="0"/>
              <a:t>A Equipe EAMEX deve ser informada sobre o interesse em doar os bens, através de ofício para realizações da transferência no GEMAT;</a:t>
            </a:r>
          </a:p>
          <a:p>
            <a:pPr algn="just"/>
            <a:r>
              <a:rPr lang="pt-BR" sz="1900" dirty="0"/>
              <a:t>É de responsabilidade da Unidade Receptora a análise, verificação das condições dos bens e logística para o transporte.</a:t>
            </a:r>
          </a:p>
          <a:p>
            <a:pPr algn="just"/>
            <a:r>
              <a:rPr lang="pt-BR" sz="1900" dirty="0"/>
              <a:t>Quando houver interesse em disponibilizar bens, procurar os servidores do NAD/CAF para análise da situação com as escolas que apresentam maior necessidade.</a:t>
            </a:r>
          </a:p>
          <a:p>
            <a:endParaRPr lang="pt-BR" dirty="0"/>
          </a:p>
        </p:txBody>
      </p:sp>
    </p:spTree>
    <p:extLst>
      <p:ext uri="{BB962C8B-B14F-4D97-AF65-F5344CB8AC3E}">
        <p14:creationId xmlns:p14="http://schemas.microsoft.com/office/powerpoint/2010/main" val="2552672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98647D4F-1091-413A-8D68-39DF53692E18}"/>
              </a:ext>
            </a:extLst>
          </p:cNvPr>
          <p:cNvSpPr>
            <a:spLocks noGrp="1"/>
          </p:cNvSpPr>
          <p:nvPr>
            <p:ph type="sldNum" sz="quarter" idx="12"/>
          </p:nvPr>
        </p:nvSpPr>
        <p:spPr/>
        <p:txBody>
          <a:bodyPr/>
          <a:lstStyle/>
          <a:p>
            <a:fld id="{355408C3-FD4B-4267-BC28-CB2142363555}" type="slidenum">
              <a:rPr lang="pt-BR" smtClean="0"/>
              <a:pPr/>
              <a:t>8</a:t>
            </a:fld>
            <a:endParaRPr lang="pt-BR"/>
          </a:p>
        </p:txBody>
      </p:sp>
      <p:sp>
        <p:nvSpPr>
          <p:cNvPr id="3" name="Título 1">
            <a:extLst>
              <a:ext uri="{FF2B5EF4-FFF2-40B4-BE49-F238E27FC236}">
                <a16:creationId xmlns:a16="http://schemas.microsoft.com/office/drawing/2014/main" id="{5A0899A3-427F-445F-AD27-120409121E66}"/>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4" name="Retângulo 3">
            <a:extLst>
              <a:ext uri="{FF2B5EF4-FFF2-40B4-BE49-F238E27FC236}">
                <a16:creationId xmlns:a16="http://schemas.microsoft.com/office/drawing/2014/main" id="{4FDD334D-7F4C-496F-859D-AF4395648792}"/>
              </a:ext>
            </a:extLst>
          </p:cNvPr>
          <p:cNvSpPr/>
          <p:nvPr/>
        </p:nvSpPr>
        <p:spPr>
          <a:xfrm>
            <a:off x="395536" y="1340768"/>
            <a:ext cx="8229600" cy="4678204"/>
          </a:xfrm>
          <a:prstGeom prst="rect">
            <a:avLst/>
          </a:prstGeom>
        </p:spPr>
        <p:txBody>
          <a:bodyPr wrap="square">
            <a:spAutoFit/>
          </a:bodyPr>
          <a:lstStyle/>
          <a:p>
            <a:pPr algn="just"/>
            <a:r>
              <a:rPr lang="pt-BR" sz="2000" b="1" dirty="0"/>
              <a:t>Bens adquiridos com PDDE</a:t>
            </a:r>
          </a:p>
          <a:p>
            <a:pPr algn="just"/>
            <a:r>
              <a:rPr lang="pt-BR" sz="2000" dirty="0"/>
              <a:t>Necessária a entrega do processo de Doação de Material Permanente junto com a Prestação de Contas;</a:t>
            </a:r>
          </a:p>
          <a:p>
            <a:pPr algn="just"/>
            <a:r>
              <a:rPr lang="pt-BR" sz="2000" dirty="0"/>
              <a:t>O Processo deve ter: Ofício, Ata de reunião com o Conselho e a APM, Termo de recebimento, Cópia legível da nota fiscal e pesquisa BEC, </a:t>
            </a:r>
            <a:r>
              <a:rPr lang="pt-BR" sz="2000" u="sng" dirty="0"/>
              <a:t>em duas vias;</a:t>
            </a:r>
          </a:p>
          <a:p>
            <a:pPr algn="just"/>
            <a:r>
              <a:rPr lang="pt-BR" sz="2000" dirty="0"/>
              <a:t>Após autorização e publicação em DOE os bens serão cadastrados e incorporados ao sistema GEMAT, </a:t>
            </a:r>
            <a:r>
              <a:rPr lang="pt-BR" sz="2000" b="1" dirty="0"/>
              <a:t>exclusivamente, </a:t>
            </a:r>
            <a:r>
              <a:rPr lang="pt-BR" sz="2000" dirty="0"/>
              <a:t>pela Diretoria de Ensino e depois uma via do processo encaminhado para a UE</a:t>
            </a:r>
          </a:p>
          <a:p>
            <a:pPr algn="just"/>
            <a:endParaRPr lang="pt-BR" sz="2000" dirty="0"/>
          </a:p>
          <a:p>
            <a:pPr algn="just"/>
            <a:r>
              <a:rPr lang="pt-BR" sz="2000" b="1" dirty="0"/>
              <a:t>Bens entregues pela FDE</a:t>
            </a:r>
          </a:p>
          <a:p>
            <a:pPr algn="just"/>
            <a:r>
              <a:rPr lang="pt-BR" sz="2000" dirty="0"/>
              <a:t>Os bens que as escolas recebem através de Guia de Remessa de Bens, como conjunto de aluno, armários, freezer, são incorporados pela Secretaria da Educação e posteriormente incorporados ao </a:t>
            </a:r>
            <a:r>
              <a:rPr lang="pt-BR" sz="2000" dirty="0" err="1"/>
              <a:t>Gemat</a:t>
            </a:r>
            <a:r>
              <a:rPr lang="pt-BR" sz="2000" dirty="0"/>
              <a:t> da Unidade Escolar, a quantidade recebida.</a:t>
            </a:r>
          </a:p>
          <a:p>
            <a:endParaRPr lang="pt-BR" dirty="0"/>
          </a:p>
        </p:txBody>
      </p:sp>
    </p:spTree>
    <p:extLst>
      <p:ext uri="{BB962C8B-B14F-4D97-AF65-F5344CB8AC3E}">
        <p14:creationId xmlns:p14="http://schemas.microsoft.com/office/powerpoint/2010/main" val="288889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BFA87AA-B2F5-4420-8F64-01EC44E8C38A}"/>
              </a:ext>
            </a:extLst>
          </p:cNvPr>
          <p:cNvSpPr>
            <a:spLocks noGrp="1"/>
          </p:cNvSpPr>
          <p:nvPr>
            <p:ph type="sldNum" sz="quarter" idx="12"/>
          </p:nvPr>
        </p:nvSpPr>
        <p:spPr/>
        <p:txBody>
          <a:bodyPr/>
          <a:lstStyle/>
          <a:p>
            <a:fld id="{355408C3-FD4B-4267-BC28-CB2142363555}" type="slidenum">
              <a:rPr lang="pt-BR" smtClean="0"/>
              <a:pPr/>
              <a:t>9</a:t>
            </a:fld>
            <a:endParaRPr lang="pt-BR"/>
          </a:p>
        </p:txBody>
      </p:sp>
      <p:sp>
        <p:nvSpPr>
          <p:cNvPr id="3" name="Título 1">
            <a:extLst>
              <a:ext uri="{FF2B5EF4-FFF2-40B4-BE49-F238E27FC236}">
                <a16:creationId xmlns:a16="http://schemas.microsoft.com/office/drawing/2014/main" id="{3C5E320D-B4A9-4394-9EC3-4CA58ECC25ED}"/>
              </a:ext>
            </a:extLst>
          </p:cNvPr>
          <p:cNvSpPr txBox="1">
            <a:spLocks/>
          </p:cNvSpPr>
          <p:nvPr/>
        </p:nvSpPr>
        <p:spPr>
          <a:xfrm>
            <a:off x="457200" y="274638"/>
            <a:ext cx="8229600" cy="778098"/>
          </a:xfrm>
          <a:prstGeom prst="rect">
            <a:avLst/>
          </a:prstGeom>
        </p:spPr>
        <p:style>
          <a:lnRef idx="3">
            <a:schemeClr val="lt1"/>
          </a:lnRef>
          <a:fillRef idx="1">
            <a:schemeClr val="accent2"/>
          </a:fillRef>
          <a:effectRef idx="1">
            <a:schemeClr val="accent2"/>
          </a:effectRef>
          <a:fontRef idx="minor">
            <a:schemeClr val="lt1"/>
          </a:fontRef>
        </p:style>
        <p:txBody>
          <a:bodyP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dirty="0"/>
              <a:t>Diretoria de Ensino  - Região Osasco  </a:t>
            </a:r>
          </a:p>
        </p:txBody>
      </p:sp>
      <p:sp>
        <p:nvSpPr>
          <p:cNvPr id="6" name="Retângulo 5">
            <a:extLst>
              <a:ext uri="{FF2B5EF4-FFF2-40B4-BE49-F238E27FC236}">
                <a16:creationId xmlns:a16="http://schemas.microsoft.com/office/drawing/2014/main" id="{429B61B8-F0BC-41E2-8F62-7CAC204CFD93}"/>
              </a:ext>
            </a:extLst>
          </p:cNvPr>
          <p:cNvSpPr/>
          <p:nvPr/>
        </p:nvSpPr>
        <p:spPr>
          <a:xfrm>
            <a:off x="611560" y="1556792"/>
            <a:ext cx="7704856" cy="3693319"/>
          </a:xfrm>
          <a:prstGeom prst="rect">
            <a:avLst/>
          </a:prstGeom>
        </p:spPr>
        <p:txBody>
          <a:bodyPr wrap="square">
            <a:spAutoFit/>
          </a:bodyPr>
          <a:lstStyle/>
          <a:p>
            <a:r>
              <a:rPr lang="pt-BR" sz="2400" b="1" dirty="0"/>
              <a:t>Considerações gerais sobre patrimônio</a:t>
            </a:r>
          </a:p>
          <a:p>
            <a:endParaRPr lang="pt-BR" sz="2400" dirty="0"/>
          </a:p>
          <a:p>
            <a:pPr algn="just"/>
            <a:r>
              <a:rPr lang="pt-BR" sz="2400" dirty="0"/>
              <a:t>Os materiais inservíveis devem estar devidamente armazenados durante a tramitação do processo.</a:t>
            </a:r>
          </a:p>
          <a:p>
            <a:pPr algn="just"/>
            <a:r>
              <a:rPr lang="pt-BR" sz="2400" dirty="0"/>
              <a:t>No expediente deve constar o número de patrimônio (2018.284.0000000) e a situação do bem deve ser registrada como “mau” no sistema GEMAT.</a:t>
            </a:r>
          </a:p>
          <a:p>
            <a:pPr algn="just"/>
            <a:r>
              <a:rPr lang="pt-BR" sz="2400" dirty="0"/>
              <a:t>Observar que alguns materiais possuem garantia e devem ser utilizadas para a melhoria dos cuidados ao patrimônio.</a:t>
            </a:r>
          </a:p>
          <a:p>
            <a:endParaRPr lang="pt-BR" dirty="0"/>
          </a:p>
        </p:txBody>
      </p:sp>
    </p:spTree>
    <p:extLst>
      <p:ext uri="{BB962C8B-B14F-4D97-AF65-F5344CB8AC3E}">
        <p14:creationId xmlns:p14="http://schemas.microsoft.com/office/powerpoint/2010/main" val="178281223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3884</TotalTime>
  <Words>4869</Words>
  <Application>Microsoft Office PowerPoint</Application>
  <PresentationFormat>Apresentação na tela (4:3)</PresentationFormat>
  <Paragraphs>649</Paragraphs>
  <Slides>69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69</vt:i4>
      </vt:variant>
    </vt:vector>
  </HeadingPairs>
  <TitlesOfParts>
    <vt:vector size="74" baseType="lpstr">
      <vt:lpstr>Arial</vt:lpstr>
      <vt:lpstr>Calibri</vt:lpstr>
      <vt:lpstr>Times New Roman</vt:lpstr>
      <vt:lpstr>Wingdings</vt:lpstr>
      <vt:lpstr>Tema do Office</vt:lpstr>
      <vt:lpstr>Diretoria de Ensino  - Região Osasco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Diretoria de Ensino  Região Osasco</dc:title>
  <dc:creator>FDE</dc:creator>
  <cp:lastModifiedBy>Maria Cristina Da Encarnacao</cp:lastModifiedBy>
  <cp:revision>392</cp:revision>
  <cp:lastPrinted>2018-06-04T18:44:54Z</cp:lastPrinted>
  <dcterms:created xsi:type="dcterms:W3CDTF">2015-05-18T16:51:45Z</dcterms:created>
  <dcterms:modified xsi:type="dcterms:W3CDTF">2019-05-23T13:51:20Z</dcterms:modified>
</cp:coreProperties>
</file>