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96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7" r:id="rId22"/>
    <p:sldId id="292" r:id="rId23"/>
    <p:sldId id="293" r:id="rId24"/>
    <p:sldId id="295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BF9319-1A10-4A02-B4B0-661C5C753960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3135C-2508-4BC9-9F35-42948F316F10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72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9319-1A10-4A02-B4B0-661C5C753960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135C-2508-4BC9-9F35-42948F316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67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9319-1A10-4A02-B4B0-661C5C753960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135C-2508-4BC9-9F35-42948F316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17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9319-1A10-4A02-B4B0-661C5C753960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135C-2508-4BC9-9F35-42948F316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87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9319-1A10-4A02-B4B0-661C5C753960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135C-2508-4BC9-9F35-42948F316F10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73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9319-1A10-4A02-B4B0-661C5C753960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135C-2508-4BC9-9F35-42948F316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75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9319-1A10-4A02-B4B0-661C5C753960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135C-2508-4BC9-9F35-42948F316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50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9319-1A10-4A02-B4B0-661C5C753960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135C-2508-4BC9-9F35-42948F316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64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9319-1A10-4A02-B4B0-661C5C753960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135C-2508-4BC9-9F35-42948F316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42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9319-1A10-4A02-B4B0-661C5C753960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135C-2508-4BC9-9F35-42948F316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380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9319-1A10-4A02-B4B0-661C5C753960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135C-2508-4BC9-9F35-42948F316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76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6BF9319-1A10-4A02-B4B0-661C5C753960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F23135C-2508-4BC9-9F35-42948F316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98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ededosaber.sp.gov.br/videoteca/Pesquisa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ra.ju@zipmail.com.br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711" y="409490"/>
            <a:ext cx="3871912" cy="138246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44013" y="2487561"/>
            <a:ext cx="7772400" cy="1014632"/>
          </a:xfrm>
        </p:spPr>
        <p:txBody>
          <a:bodyPr>
            <a:noAutofit/>
          </a:bodyPr>
          <a:lstStyle/>
          <a:p>
            <a:r>
              <a:rPr lang="pt-BR" sz="2000" cap="none" dirty="0"/>
              <a:t>REUNIÃO DE TRABALHO COM PCGS  DAS ESCOLAS PARA ORGANIZAÇÃO DO DIA DE  FORMAÇÃO DE MONITORES (10/06/2019) E O DIA DO CORAÇÃO NA ESCOLA (25/09/2019)</a:t>
            </a:r>
          </a:p>
        </p:txBody>
      </p:sp>
      <p:sp>
        <p:nvSpPr>
          <p:cNvPr id="10" name="Subtítulo 9"/>
          <p:cNvSpPr>
            <a:spLocks noGrp="1"/>
          </p:cNvSpPr>
          <p:nvPr>
            <p:ph type="subTitle" idx="1"/>
          </p:nvPr>
        </p:nvSpPr>
        <p:spPr>
          <a:xfrm>
            <a:off x="1022555" y="4506606"/>
            <a:ext cx="6858000" cy="1107613"/>
          </a:xfrm>
        </p:spPr>
        <p:txBody>
          <a:bodyPr>
            <a:normAutofit fontScale="92500" lnSpcReduction="10000"/>
          </a:bodyPr>
          <a:lstStyle/>
          <a:p>
            <a:r>
              <a:rPr lang="pt-BR" sz="2200" b="1" i="1" dirty="0"/>
              <a:t>Diretoria de Ensino: Piracicaba</a:t>
            </a:r>
          </a:p>
          <a:p>
            <a:r>
              <a:rPr lang="pt-BR" sz="2200" dirty="0"/>
              <a:t>Data: 24/05/2019 </a:t>
            </a:r>
          </a:p>
          <a:p>
            <a:r>
              <a:rPr lang="pt-BR" dirty="0"/>
              <a:t>| </a:t>
            </a:r>
          </a:p>
        </p:txBody>
      </p:sp>
    </p:spTree>
    <p:extLst>
      <p:ext uri="{BB962C8B-B14F-4D97-AF65-F5344CB8AC3E}">
        <p14:creationId xmlns:p14="http://schemas.microsoft.com/office/powerpoint/2010/main" val="1187654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16309" y="2337182"/>
            <a:ext cx="8711381" cy="785341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3. Oficinas:</a:t>
            </a:r>
            <a:br>
              <a:rPr lang="pt-BR" sz="2400" b="1" dirty="0">
                <a:solidFill>
                  <a:srgbClr val="C00000"/>
                </a:solidFill>
              </a:rPr>
            </a:br>
            <a:r>
              <a:rPr lang="pt-BR" sz="2400" b="1" dirty="0">
                <a:solidFill>
                  <a:srgbClr val="C00000"/>
                </a:solidFill>
              </a:rPr>
              <a:t> </a:t>
            </a:r>
            <a:br>
              <a:rPr lang="pt-BR" sz="2400" b="1" dirty="0">
                <a:solidFill>
                  <a:srgbClr val="C00000"/>
                </a:solidFill>
              </a:rPr>
            </a:br>
            <a:r>
              <a:rPr lang="pt-BR" sz="2400" dirty="0"/>
              <a:t>Após as palestras os monitores são divididos em 5 grupos para oficinas de construção de propostas de metodologia para atingir o objetivo das salas temáticas, suas aplicações e materiais que serão utilizados no Dia do Coração.</a:t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216309" y="3737821"/>
            <a:ext cx="871138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/>
              <a:t>Sala 4 – Nutrição/Alimentação saudável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/>
              <a:t>Sala Mosaico - Relaxamento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/>
              <a:t>Sala da Rede do Saber - Estudo/ Multimídia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/>
              <a:t>Espaço aberto - Atividade Física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/>
              <a:t>Sala Paulo Freire - Teatro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200" dirty="0"/>
          </a:p>
          <a:p>
            <a:r>
              <a:rPr lang="pt-BR" dirty="0"/>
              <a:t>*Sujeito a alterações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7487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06477" y="2438701"/>
            <a:ext cx="8711381" cy="785341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4. Plenária de aprovação:  </a:t>
            </a:r>
            <a:br>
              <a:rPr lang="pt-BR" sz="2400" b="1" dirty="0">
                <a:solidFill>
                  <a:srgbClr val="C00000"/>
                </a:solidFill>
              </a:rPr>
            </a:br>
            <a:r>
              <a:rPr lang="pt-BR" sz="2400" dirty="0"/>
              <a:t>(TODOS)</a:t>
            </a:r>
            <a:br>
              <a:rPr lang="pt-BR" sz="2400" dirty="0"/>
            </a:br>
            <a:br>
              <a:rPr lang="pt-BR" sz="2400" dirty="0"/>
            </a:br>
            <a:r>
              <a:rPr lang="pt-BR" sz="2400" dirty="0"/>
              <a:t>As propostas são apresentadas e votadas pelo grupo para aplicação no Dia do Coração nas escolas</a:t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216309" y="3703386"/>
            <a:ext cx="8711381" cy="21630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Observação: </a:t>
            </a:r>
          </a:p>
          <a:p>
            <a:pPr marL="342900" indent="-342900" algn="just"/>
            <a:r>
              <a:rPr lang="pt-BR" dirty="0"/>
              <a:t>Todos os profissionais que participam do dia de formação recebem o certificado de monitor do “Programa SBC vai à Escola” e tornam-se aptos a implementar o Programa em suas respectivas escolas. </a:t>
            </a:r>
          </a:p>
          <a:p>
            <a:pPr marL="342900" indent="-342900" algn="just"/>
            <a:r>
              <a:rPr lang="pt-BR" dirty="0"/>
              <a:t>Para a avaliação dessa etapa são aplicados questionários sobre os conteúdos (pré e pós oficinas) disponíveis na SED.</a:t>
            </a:r>
          </a:p>
        </p:txBody>
      </p:sp>
    </p:spTree>
    <p:extLst>
      <p:ext uri="{BB962C8B-B14F-4D97-AF65-F5344CB8AC3E}">
        <p14:creationId xmlns:p14="http://schemas.microsoft.com/office/powerpoint/2010/main" val="4248427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06477" y="2095965"/>
            <a:ext cx="8711381" cy="578409"/>
          </a:xfrm>
        </p:spPr>
        <p:txBody>
          <a:bodyPr>
            <a:normAutofit fontScale="90000"/>
          </a:bodyPr>
          <a:lstStyle/>
          <a:p>
            <a:r>
              <a:rPr lang="pt-BR" sz="2700" b="1" dirty="0">
                <a:solidFill>
                  <a:srgbClr val="C00000"/>
                </a:solidFill>
              </a:rPr>
              <a:t>Dia do Coração na Escola </a:t>
            </a:r>
            <a:br>
              <a:rPr lang="pt-BR" sz="2400" b="1" dirty="0">
                <a:solidFill>
                  <a:srgbClr val="C00000"/>
                </a:solidFill>
              </a:rPr>
            </a:b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477" y="2796372"/>
            <a:ext cx="871138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200" b="1" dirty="0"/>
              <a:t>Data do evento </a:t>
            </a:r>
            <a:r>
              <a:rPr lang="pt-BR" sz="2200" dirty="0"/>
              <a:t>: 25/09/2019 (4ª feira)</a:t>
            </a:r>
          </a:p>
          <a:p>
            <a:pPr>
              <a:lnSpc>
                <a:spcPct val="150000"/>
              </a:lnSpc>
            </a:pPr>
            <a:r>
              <a:rPr lang="pt-BR" sz="2200" b="1" dirty="0"/>
              <a:t>Horário: </a:t>
            </a:r>
            <a:r>
              <a:rPr lang="pt-BR" sz="2200" dirty="0"/>
              <a:t>Manhã (7h30 as 12h00) </a:t>
            </a:r>
          </a:p>
          <a:p>
            <a:pPr>
              <a:lnSpc>
                <a:spcPct val="150000"/>
              </a:lnSpc>
            </a:pPr>
            <a:r>
              <a:rPr lang="pt-BR" sz="2200" b="1" dirty="0"/>
              <a:t>Local:</a:t>
            </a:r>
            <a:r>
              <a:rPr lang="pt-BR" sz="2200" dirty="0"/>
              <a:t> 10 escolas selecionadas simultaneamente</a:t>
            </a:r>
          </a:p>
          <a:p>
            <a:pPr>
              <a:lnSpc>
                <a:spcPct val="150000"/>
              </a:lnSpc>
            </a:pPr>
            <a:r>
              <a:rPr lang="pt-BR" sz="2200" b="1" dirty="0"/>
              <a:t>Público:</a:t>
            </a:r>
            <a:r>
              <a:rPr lang="pt-BR" sz="2200" dirty="0"/>
              <a:t> toda comunidade escolar e local / convidados</a:t>
            </a:r>
          </a:p>
        </p:txBody>
      </p:sp>
    </p:spTree>
    <p:extLst>
      <p:ext uri="{BB962C8B-B14F-4D97-AF65-F5344CB8AC3E}">
        <p14:creationId xmlns:p14="http://schemas.microsoft.com/office/powerpoint/2010/main" val="2071690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53961" y="1189821"/>
            <a:ext cx="87015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BR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C00000"/>
                </a:solidFill>
              </a:rPr>
              <a:t>ETAPAS:</a:t>
            </a:r>
          </a:p>
          <a:p>
            <a:pPr>
              <a:lnSpc>
                <a:spcPct val="150000"/>
              </a:lnSpc>
            </a:pPr>
            <a:endParaRPr lang="pt-BR" sz="1100" b="1" dirty="0">
              <a:solidFill>
                <a:srgbClr val="C00000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t-BR" sz="2400" b="1" dirty="0">
                <a:solidFill>
                  <a:srgbClr val="C00000"/>
                </a:solidFill>
              </a:rPr>
              <a:t>Abertura: </a:t>
            </a:r>
            <a:r>
              <a:rPr lang="pt-BR" sz="2400" dirty="0"/>
              <a:t>anfiteatro/quadra da escola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 (TODOS)</a:t>
            </a:r>
            <a:endParaRPr lang="pt-BR" sz="24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2400" dirty="0"/>
              <a:t>Diretor(a) da escola fará a abertura para toda comunidade explicando o objetivo do projeto e a dinâmica das atividades.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Poderá contar com o apoio de autoridades convidadas ( a critério da escola). </a:t>
            </a:r>
          </a:p>
        </p:txBody>
      </p:sp>
    </p:spTree>
    <p:extLst>
      <p:ext uri="{BB962C8B-B14F-4D97-AF65-F5344CB8AC3E}">
        <p14:creationId xmlns:p14="http://schemas.microsoft.com/office/powerpoint/2010/main" val="1403784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06477" y="1798468"/>
            <a:ext cx="8711381" cy="522780"/>
          </a:xfrm>
        </p:spPr>
        <p:txBody>
          <a:bodyPr>
            <a:normAutofit/>
          </a:bodyPr>
          <a:lstStyle/>
          <a:p>
            <a:r>
              <a:rPr lang="pt-BR" sz="2200" b="1" dirty="0">
                <a:solidFill>
                  <a:srgbClr val="C00000"/>
                </a:solidFill>
              </a:rPr>
              <a:t>2. Oficinas:</a:t>
            </a: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206476" y="2313314"/>
            <a:ext cx="8711381" cy="3677571"/>
          </a:xfrm>
        </p:spPr>
        <p:txBody>
          <a:bodyPr>
            <a:normAutofit fontScale="77500" lnSpcReduction="20000"/>
          </a:bodyPr>
          <a:lstStyle/>
          <a:p>
            <a:pPr marL="457200" indent="-457200" algn="just"/>
            <a:r>
              <a:rPr lang="pt-BR" sz="2800" dirty="0"/>
              <a:t>Após a abertura, os alunos que participarão do evento são divididos em 5 grandes grupos que irão circular pelas oficinas organizadas pelos monitores que foram formados no dia 10/06. Esses monitores na escola poderão contar com a ajuda de acolhedores. </a:t>
            </a:r>
          </a:p>
          <a:p>
            <a:pPr marL="457200" indent="-457200" algn="just"/>
            <a:r>
              <a:rPr lang="pt-BR" sz="2800" dirty="0"/>
              <a:t>As salas/oficinas poderão contar com trabalhos de alunos desenvolvidos ao longo do ano nas diferentes disciplinas/eletivas/clube juvenis de acordo com a temática apresentada. </a:t>
            </a:r>
          </a:p>
          <a:p>
            <a:pPr marL="457200" indent="-457200" algn="just"/>
            <a:r>
              <a:rPr lang="pt-BR" sz="2800" dirty="0"/>
              <a:t>A divisão dos alunos é feita por cores para facilitar a identificação dos grupos e rotação das salas.</a:t>
            </a:r>
          </a:p>
          <a:p>
            <a:pPr marL="457200" indent="-457200" algn="just"/>
            <a:r>
              <a:rPr lang="pt-BR" sz="2800" dirty="0"/>
              <a:t>Cada grupo segue para sua oficina inicial conforme modelo de cronograma sugerido pelos organizadores do evento.   </a:t>
            </a:r>
          </a:p>
          <a:p>
            <a:pPr marL="457200" indent="-457200" algn="just"/>
            <a:r>
              <a:rPr lang="pt-BR" sz="2800" dirty="0"/>
              <a:t>Dia do evento na escola:  5 espaços = 5 oficinas conforme modelo apresentado na formação do dia 10/06.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102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6876" y="1568737"/>
            <a:ext cx="7127691" cy="452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85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06477" y="2046031"/>
            <a:ext cx="8711381" cy="785341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Salas temáticas:</a:t>
            </a:r>
            <a:br>
              <a:rPr lang="pt-BR" sz="2400" b="1" dirty="0">
                <a:solidFill>
                  <a:srgbClr val="C00000"/>
                </a:solidFill>
              </a:rPr>
            </a:br>
            <a:r>
              <a:rPr lang="pt-BR" sz="2400" dirty="0"/>
              <a:t>Cada sala tem um objetivo específico e a metodologia aplicada será definida pelos monitores no dia da formação (10/06): </a:t>
            </a:r>
            <a:br>
              <a:rPr lang="pt-BR" sz="2400" dirty="0"/>
            </a:br>
            <a:endParaRPr lang="pt-BR" sz="2400" b="1" dirty="0">
              <a:solidFill>
                <a:srgbClr val="C0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476" y="2831372"/>
            <a:ext cx="871138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100" dirty="0"/>
              <a:t>• </a:t>
            </a:r>
            <a:r>
              <a:rPr lang="pt-BR" sz="2100" b="1" dirty="0">
                <a:solidFill>
                  <a:srgbClr val="C00000"/>
                </a:solidFill>
              </a:rPr>
              <a:t>Sala de nutrição</a:t>
            </a:r>
          </a:p>
          <a:p>
            <a:pPr algn="just"/>
            <a:r>
              <a:rPr lang="pt-BR" sz="2100" dirty="0"/>
              <a:t>Tem como objetivo abordar o tema de alimentação saudável e consciente, com base no Guia Alimentar da População Brasileira (Ministério da Saúde), trazendo a importância do consumo de alimentos in natura e orientação sobre consumo de sal, açúcar e gorduras. Além disso, é importante dialogar sobre hábitos alimentares, comensalidade e compartilhar experiências. </a:t>
            </a:r>
          </a:p>
          <a:p>
            <a:pPr algn="just"/>
            <a:r>
              <a:rPr lang="pt-BR" sz="2100" dirty="0"/>
              <a:t>Nessa sala deve ser servido um lanche para que os alunos não permaneçam em jejum durante o período da atividade (Nutricionista Aline)</a:t>
            </a:r>
          </a:p>
          <a:p>
            <a:pPr algn="just"/>
            <a:r>
              <a:rPr lang="pt-BR" sz="2100" dirty="0"/>
              <a:t>Nesta sala os alunos monitores e acolhedores podem expor trabalhos realizados durante o ano letivo.  </a:t>
            </a:r>
          </a:p>
        </p:txBody>
      </p:sp>
    </p:spTree>
    <p:extLst>
      <p:ext uri="{BB962C8B-B14F-4D97-AF65-F5344CB8AC3E}">
        <p14:creationId xmlns:p14="http://schemas.microsoft.com/office/powerpoint/2010/main" val="1301363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06477" y="1866458"/>
            <a:ext cx="8711381" cy="785341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Sala de atividade física – quadra ou espaço aberto</a:t>
            </a:r>
          </a:p>
        </p:txBody>
      </p:sp>
      <p:sp>
        <p:nvSpPr>
          <p:cNvPr id="2" name="Retângulo 1"/>
          <p:cNvSpPr/>
          <p:nvPr/>
        </p:nvSpPr>
        <p:spPr>
          <a:xfrm>
            <a:off x="206476" y="2651799"/>
            <a:ext cx="871138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/>
              <a:t>Tem como objetivo apresentar os benefícios da atividade física para a saúde do coração e sua importância como fator protetor para as doenças cardiovasculares. </a:t>
            </a:r>
          </a:p>
          <a:p>
            <a:pPr algn="just"/>
            <a:r>
              <a:rPr lang="pt-BR" sz="2200" dirty="0"/>
              <a:t>A importância de ser ativo fisicamente evitando o sedentarismo são abordagens mandatórias nessa oficina. </a:t>
            </a:r>
          </a:p>
          <a:p>
            <a:pPr algn="just"/>
            <a:r>
              <a:rPr lang="pt-BR" sz="2200" dirty="0"/>
              <a:t>As atividades podem ser elaboradas em conjunto com o professor de Ed. Física/eletivas/clube juvenil/acolhedores. </a:t>
            </a:r>
          </a:p>
          <a:p>
            <a:pPr algn="just"/>
            <a:r>
              <a:rPr lang="pt-BR" sz="2200" dirty="0"/>
              <a:t>O local pode conter exposições/fotos de campeonatos internos e externos e atividades desenvolvidas ao longo do ano. </a:t>
            </a:r>
          </a:p>
        </p:txBody>
      </p:sp>
    </p:spTree>
    <p:extLst>
      <p:ext uri="{BB962C8B-B14F-4D97-AF65-F5344CB8AC3E}">
        <p14:creationId xmlns:p14="http://schemas.microsoft.com/office/powerpoint/2010/main" val="2139545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16309" y="2029221"/>
            <a:ext cx="8711381" cy="785341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Sala de relaxamento – sala de aula previamente preparada</a:t>
            </a:r>
          </a:p>
        </p:txBody>
      </p:sp>
      <p:sp>
        <p:nvSpPr>
          <p:cNvPr id="2" name="Retângulo 1"/>
          <p:cNvSpPr/>
          <p:nvPr/>
        </p:nvSpPr>
        <p:spPr>
          <a:xfrm>
            <a:off x="206478" y="2983549"/>
            <a:ext cx="87113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/>
              <a:t>Tem objetivo de esclarecer sobre o estresse e suas consequências na saúde do coração e apresentar os benefícios de atividades de relaxamento para o bem-estar dos indivíduos. </a:t>
            </a:r>
          </a:p>
          <a:p>
            <a:pPr algn="just"/>
            <a:r>
              <a:rPr lang="pt-BR" sz="2200" dirty="0"/>
              <a:t>A sala/espaço pode ser preparado com colchonetes e/ou outros objetos que remetem ao relaxamento – músicas para relaxamento, som de água, luz tênue. </a:t>
            </a:r>
          </a:p>
          <a:p>
            <a:pPr algn="just"/>
            <a:r>
              <a:rPr lang="pt-BR" sz="2200" dirty="0"/>
              <a:t>As atividades podem ser elaboradas junto a um profissional parceiro ou da escola. </a:t>
            </a:r>
          </a:p>
          <a:p>
            <a:pPr algn="just"/>
            <a:r>
              <a:rPr lang="pt-BR" sz="2200" dirty="0"/>
              <a:t>Pode-se contar com convidados especialistas.  </a:t>
            </a:r>
          </a:p>
        </p:txBody>
      </p:sp>
    </p:spTree>
    <p:extLst>
      <p:ext uri="{BB962C8B-B14F-4D97-AF65-F5344CB8AC3E}">
        <p14:creationId xmlns:p14="http://schemas.microsoft.com/office/powerpoint/2010/main" val="501444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06477" y="1866458"/>
            <a:ext cx="8711381" cy="785341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Sala de multimídia/ estudo – Sala de informática ou sala com projetor</a:t>
            </a:r>
          </a:p>
        </p:txBody>
      </p:sp>
      <p:sp>
        <p:nvSpPr>
          <p:cNvPr id="2" name="Retângulo 1"/>
          <p:cNvSpPr/>
          <p:nvPr/>
        </p:nvSpPr>
        <p:spPr>
          <a:xfrm>
            <a:off x="206477" y="2874792"/>
            <a:ext cx="871138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/>
              <a:t>O objetivo dessa sala é utilizar dos recursos audiovisuais de maneira interativa para tratar dos fatores de risco e fatores protetores para as doenças cardiovasculares. </a:t>
            </a:r>
          </a:p>
          <a:p>
            <a:pPr algn="just"/>
            <a:r>
              <a:rPr lang="pt-BR" sz="2200" dirty="0"/>
              <a:t>Os alunos podem preparar uma apresentação de slides com os temas apresentados durante a formação (10/06) com a ajuda do profissionais de Ciências da Natureza no contesto da escola. </a:t>
            </a:r>
          </a:p>
          <a:p>
            <a:pPr algn="just"/>
            <a:r>
              <a:rPr lang="pt-BR" sz="2200" dirty="0"/>
              <a:t>A sala pode conter exposições de trabalhos desenvolvidos ao longo do ano. </a:t>
            </a:r>
          </a:p>
          <a:p>
            <a:pPr algn="just"/>
            <a:r>
              <a:rPr lang="pt-BR" sz="2200" dirty="0"/>
              <a:t>Esse momento é utilizado para aplicação do questionário para levantamento de dados. </a:t>
            </a:r>
          </a:p>
        </p:txBody>
      </p:sp>
    </p:spTree>
    <p:extLst>
      <p:ext uri="{BB962C8B-B14F-4D97-AF65-F5344CB8AC3E}">
        <p14:creationId xmlns:p14="http://schemas.microsoft.com/office/powerpoint/2010/main" val="385955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309" y="2377859"/>
            <a:ext cx="8711381" cy="2990554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8000" b="1" dirty="0">
                <a:solidFill>
                  <a:srgbClr val="C00000"/>
                </a:solidFill>
              </a:rPr>
              <a:t>Videoconferência </a:t>
            </a:r>
            <a:r>
              <a:rPr lang="pt-BR" sz="8000" b="1" dirty="0"/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7200" dirty="0"/>
              <a:t>Disponível na</a:t>
            </a:r>
            <a:r>
              <a:rPr lang="pt-BR" sz="7200" b="1" dirty="0"/>
              <a:t> </a:t>
            </a:r>
            <a:r>
              <a:rPr lang="pt-BR" sz="7200" dirty="0"/>
              <a:t>videoteca da Rede do Saber a íntegra da videoconferência de orientação do </a:t>
            </a:r>
            <a:r>
              <a:rPr lang="pt-BR" sz="7200" b="1" dirty="0"/>
              <a:t>Projeto</a:t>
            </a:r>
            <a:r>
              <a:rPr lang="pt-BR" sz="7200" dirty="0"/>
              <a:t> </a:t>
            </a:r>
            <a:r>
              <a:rPr lang="pt-BR" sz="7200" b="1" dirty="0"/>
              <a:t>Dia do Coração</a:t>
            </a:r>
            <a:r>
              <a:rPr lang="pt-BR" sz="7200" dirty="0"/>
              <a:t>. 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7200" dirty="0"/>
              <a:t>Basta clicar no link </a:t>
            </a:r>
            <a:r>
              <a:rPr lang="pt-BR" sz="7200" dirty="0">
                <a:solidFill>
                  <a:srgbClr val="002060"/>
                </a:solidFill>
                <a:hlinkClick r:id="rId2"/>
              </a:rPr>
              <a:t>http://www.rededosaber.sp.gov.br/videoteca/Pesquisa.aspx</a:t>
            </a:r>
            <a:r>
              <a:rPr lang="pt-BR" sz="7200" dirty="0"/>
              <a:t>  e escrever "Dia do Coração", no campo de busca.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7200" dirty="0"/>
              <a:t> 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997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06477" y="1866458"/>
            <a:ext cx="8711381" cy="785341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Sala de teatro – Sala de aula previamente organizada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6476" y="2651799"/>
            <a:ext cx="871138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/>
              <a:t>Por meio de ações lúdicas essa sala tem como objetivo estimular a criança a ser multiplicadora do projeto, assim como sensibilizá-la a vivenciar e recriar ações do cotidiano desses indivíduos dando a oportunidade do entendimento por meio de experiências. </a:t>
            </a:r>
          </a:p>
          <a:p>
            <a:pPr algn="just"/>
            <a:r>
              <a:rPr lang="pt-BR" sz="2200" dirty="0"/>
              <a:t>Os monitores juntamente com os acolhedores, orientados por professores da área de Códigos e Linguagem podem elaborar esquetes, jograis, entre outros para pequenas ações que incentivem a prevenção de doenças cardíacas. </a:t>
            </a:r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558027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55639" y="2059858"/>
            <a:ext cx="866221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>
                <a:solidFill>
                  <a:srgbClr val="C00000"/>
                </a:solidFill>
              </a:rPr>
              <a:t>3. Encerramento</a:t>
            </a:r>
          </a:p>
          <a:p>
            <a:pPr algn="just"/>
            <a:endParaRPr lang="pt-BR" sz="2200" dirty="0"/>
          </a:p>
          <a:p>
            <a:pPr algn="just"/>
            <a:r>
              <a:rPr lang="pt-BR" dirty="0"/>
              <a:t>Os acolhedores poderão preparar: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Folders;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Informativos;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Painel/banner sobre os principais temas abordados (7 fatores de risco modificáveis para as doenças cardiovasculares (obesidade, sedentarismo, estresse, dislipidemia, diabetes, hipertensão arterial, tabagismo/outras drogas), fatores protetores (atividade física regular e alimentação saudável) e,  saúde integrada;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Filipetas com frases de prevenção de doenças  cardiovasculares;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r>
              <a:rPr lang="pt-BR" dirty="0"/>
              <a:t>Para entregar a comunidade escolar e convidados ao final do evento. </a:t>
            </a:r>
          </a:p>
        </p:txBody>
      </p:sp>
    </p:spTree>
    <p:extLst>
      <p:ext uri="{BB962C8B-B14F-4D97-AF65-F5344CB8AC3E}">
        <p14:creationId xmlns:p14="http://schemas.microsoft.com/office/powerpoint/2010/main" val="3732621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16309" y="1505365"/>
            <a:ext cx="8711381" cy="785341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Responsáveis:</a:t>
            </a:r>
          </a:p>
        </p:txBody>
      </p:sp>
      <p:sp>
        <p:nvSpPr>
          <p:cNvPr id="2" name="Retângulo 1"/>
          <p:cNvSpPr/>
          <p:nvPr/>
        </p:nvSpPr>
        <p:spPr>
          <a:xfrm>
            <a:off x="216308" y="2140522"/>
            <a:ext cx="871138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Na SEE/SP:</a:t>
            </a:r>
          </a:p>
          <a:p>
            <a:r>
              <a:rPr lang="pt-BR" dirty="0"/>
              <a:t>Adriana Branco Novo (Executivo público) </a:t>
            </a:r>
          </a:p>
          <a:p>
            <a:r>
              <a:rPr lang="pt-BR" dirty="0"/>
              <a:t>Aline Tenório - Escritório de Projetos/SEE </a:t>
            </a:r>
          </a:p>
          <a:p>
            <a:endParaRPr lang="pt-BR" dirty="0"/>
          </a:p>
          <a:p>
            <a:r>
              <a:rPr lang="pt-BR" b="1" dirty="0"/>
              <a:t>Na  Sociedade Brasileira de Cardiologia:</a:t>
            </a:r>
          </a:p>
          <a:p>
            <a:r>
              <a:rPr lang="pt-BR" dirty="0"/>
              <a:t>Dra. Carla </a:t>
            </a:r>
            <a:r>
              <a:rPr lang="pt-BR" dirty="0" err="1"/>
              <a:t>Lantieri</a:t>
            </a:r>
            <a:r>
              <a:rPr lang="pt-BR" dirty="0"/>
              <a:t> -Cardiologista</a:t>
            </a:r>
          </a:p>
          <a:p>
            <a:endParaRPr lang="pt-BR" dirty="0"/>
          </a:p>
          <a:p>
            <a:r>
              <a:rPr lang="pt-BR" b="1" dirty="0"/>
              <a:t>Na Diretoria de Ensino Região Piracicaba: </a:t>
            </a:r>
          </a:p>
          <a:p>
            <a:r>
              <a:rPr lang="pt-BR" dirty="0" err="1"/>
              <a:t>PCNPs</a:t>
            </a:r>
            <a:r>
              <a:rPr lang="pt-BR" dirty="0"/>
              <a:t> de Ciências e Biologia – Luciana Victória e Marly Marsulo</a:t>
            </a:r>
          </a:p>
          <a:p>
            <a:endParaRPr lang="pt-BR" dirty="0"/>
          </a:p>
          <a:p>
            <a:r>
              <a:rPr lang="pt-BR" b="1" dirty="0"/>
              <a:t>Presidente da Regional da Sociedade de Cardiologia do Estado de São Paulo (SOCESP) de Piracicaba,</a:t>
            </a:r>
            <a:r>
              <a:rPr lang="pt-BR" dirty="0"/>
              <a:t> que poderá cooperar com as ações do Dia do Coração 2019. Ela estará presente na cerimônia de abertura do Dia da Formação de Monitores: </a:t>
            </a:r>
          </a:p>
          <a:p>
            <a:r>
              <a:rPr lang="pt-BR" dirty="0"/>
              <a:t>JULIANA BARBOSA PREVITALLI</a:t>
            </a:r>
          </a:p>
          <a:p>
            <a:r>
              <a:rPr lang="pt-BR" dirty="0">
                <a:hlinkClick r:id="rId4"/>
              </a:rPr>
              <a:t>dra.ju@zipmail.com.br</a:t>
            </a:r>
            <a:endParaRPr lang="pt-BR" dirty="0"/>
          </a:p>
          <a:p>
            <a:r>
              <a:rPr lang="pt-BR" dirty="0"/>
              <a:t>19 99839-0701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494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94966" y="1769850"/>
            <a:ext cx="86228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Encaminhamentos:</a:t>
            </a:r>
          </a:p>
          <a:p>
            <a:endParaRPr lang="pt-BR" b="1" dirty="0">
              <a:solidFill>
                <a:srgbClr val="C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Socializar este material em ATPCG na próxima semana;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Com o auxílio da equipe gestora selecionar os monitores pelo perfil para atuar nas diferentes oficinas (5 profissionais da educação (gestores, alunos, pais, professores, merendeiras, funcionários)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Com o auxílio do vice-diretor e docentes selecionar os alunos monitores (gremistas/acolhedores) por perfil para atuar nas diferentes oficinas (5 alunos)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Preencher planilha com nome da escola, nome completo do monitor selecionado, e-mail, CPF e RG até 31/05, </a:t>
            </a:r>
            <a:r>
              <a:rPr lang="pt-BR" b="1" dirty="0"/>
              <a:t>impreterivelmente</a:t>
            </a:r>
            <a:r>
              <a:rPr lang="pt-BR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A Sociedade Brasileira de Cardiologia irá confeccionar os certificados de participação, que serão enviados para o e-mail do PCNP articulador, em arquivos separados por escola, em até 48 horas após a formação.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No final do treinamento no dia 10/06, apenas os que assinaram a lista de presença terão seus certificados confeccionados e enviados.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14349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idx="1"/>
          </p:nvPr>
        </p:nvSpPr>
        <p:spPr>
          <a:xfrm>
            <a:off x="850008" y="2652555"/>
            <a:ext cx="7404653" cy="420329"/>
          </a:xfrm>
        </p:spPr>
        <p:txBody>
          <a:bodyPr>
            <a:normAutofit lnSpcReduction="10000"/>
          </a:bodyPr>
          <a:lstStyle/>
          <a:p>
            <a:pPr marL="34290" indent="0" algn="ctr">
              <a:buNone/>
            </a:pPr>
            <a:r>
              <a:rPr lang="pt-BR" sz="2400" b="1" dirty="0">
                <a:solidFill>
                  <a:srgbClr val="C00000"/>
                </a:solidFill>
              </a:rPr>
              <a:t>Todas as informações irão por e-mail para a escola/PCG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86813" y="3685299"/>
            <a:ext cx="8731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Agradecemos a presença e contamos com a colaboração de todos para o sucesso da ação!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734260" y="4653426"/>
            <a:ext cx="473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Diretoria de Ensino Região de Piracicaba </a:t>
            </a:r>
          </a:p>
        </p:txBody>
      </p:sp>
    </p:spTree>
    <p:extLst>
      <p:ext uri="{BB962C8B-B14F-4D97-AF65-F5344CB8AC3E}">
        <p14:creationId xmlns:p14="http://schemas.microsoft.com/office/powerpoint/2010/main" val="247674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6477" y="2059858"/>
            <a:ext cx="8711381" cy="403860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8000" dirty="0"/>
              <a:t> </a:t>
            </a:r>
            <a:r>
              <a:rPr lang="pt-BR" sz="8000" b="1" dirty="0">
                <a:solidFill>
                  <a:srgbClr val="C00000"/>
                </a:solidFill>
              </a:rPr>
              <a:t>O programa completo consiste em quatro etapas: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pt-BR" sz="32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8000" dirty="0"/>
              <a:t>• Dia da Formação dos Monitores  - 10/06 na Diretoria de Ensino Região Piracicaba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8000" dirty="0"/>
              <a:t>• Dia do Coração da Escola - 25/09 nas escolas selecionadas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8000" dirty="0"/>
              <a:t>• Programa de Educação Cardiovascular Continuada </a:t>
            </a:r>
            <a:r>
              <a:rPr lang="pt-BR" sz="8000" dirty="0" err="1"/>
              <a:t>Intersetorial</a:t>
            </a:r>
            <a:r>
              <a:rPr lang="pt-BR" sz="8000" dirty="0"/>
              <a:t> e </a:t>
            </a:r>
            <a:r>
              <a:rPr lang="pt-BR" sz="8000" dirty="0" err="1"/>
              <a:t>Interprofissional</a:t>
            </a:r>
            <a:r>
              <a:rPr lang="pt-BR" sz="8000" dirty="0"/>
              <a:t> (PECCII)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8000" dirty="0"/>
              <a:t>• Ampliação do programa para a sociedade como um todo.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9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16309" y="1890872"/>
            <a:ext cx="8711381" cy="785341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rgbClr val="C00000"/>
                </a:solidFill>
              </a:rPr>
              <a:t>Planejamento para execução da etapa regional- Piracicaba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06478" y="2845200"/>
            <a:ext cx="87113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C00000"/>
                </a:solidFill>
              </a:rPr>
              <a:t>Objetivo do projeto 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Atuar na promoção da saúde e na prevenção de doenças cardiovasculares, por meio da conscientização dos alunos da rede pública de ensino.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>
                <a:solidFill>
                  <a:srgbClr val="C00000"/>
                </a:solidFill>
              </a:rPr>
              <a:t>Abordagem </a:t>
            </a:r>
            <a:endParaRPr lang="pt-BR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err="1"/>
              <a:t>Interprofissional</a:t>
            </a:r>
            <a:r>
              <a:rPr lang="pt-BR" sz="2000" dirty="0"/>
              <a:t> e </a:t>
            </a:r>
            <a:r>
              <a:rPr lang="pt-BR" sz="2000" dirty="0" err="1"/>
              <a:t>intersetorial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2932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06477" y="2130205"/>
            <a:ext cx="8711381" cy="785341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1ª etapa: </a:t>
            </a:r>
            <a:br>
              <a:rPr lang="pt-BR" sz="2400" b="1" dirty="0">
                <a:solidFill>
                  <a:srgbClr val="C00000"/>
                </a:solidFill>
              </a:rPr>
            </a:br>
            <a:r>
              <a:rPr lang="pt-BR" sz="2400" dirty="0"/>
              <a:t>Diretoria de Ensino Região Piracicaba - selecionar 10 escolas da rede pública estadual e organizar o evento em parceria com a SBC. </a:t>
            </a:r>
            <a:br>
              <a:rPr lang="pt-BR" sz="2400" dirty="0"/>
            </a:br>
            <a:br>
              <a:rPr lang="pt-BR" sz="2400" dirty="0"/>
            </a:br>
            <a:r>
              <a:rPr lang="pt-BR" sz="2400" b="1" dirty="0"/>
              <a:t>Escolas selecionadas – PEI/EM e EFAF da cidade de Piracicaba</a:t>
            </a:r>
          </a:p>
        </p:txBody>
      </p:sp>
      <p:sp>
        <p:nvSpPr>
          <p:cNvPr id="8" name="Retângulo 7"/>
          <p:cNvSpPr/>
          <p:nvPr/>
        </p:nvSpPr>
        <p:spPr>
          <a:xfrm>
            <a:off x="280164" y="3394890"/>
            <a:ext cx="3795654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EE </a:t>
            </a:r>
            <a:r>
              <a:rPr lang="es-ES" dirty="0" err="1"/>
              <a:t>Dom</a:t>
            </a:r>
            <a:r>
              <a:rPr lang="es-ES" dirty="0"/>
              <a:t> </a:t>
            </a:r>
            <a:r>
              <a:rPr lang="es-ES" dirty="0" err="1"/>
              <a:t>Aniger</a:t>
            </a:r>
            <a:r>
              <a:rPr lang="es-ES" dirty="0"/>
              <a:t> Francisco de M. </a:t>
            </a:r>
            <a:r>
              <a:rPr lang="es-ES" dirty="0" err="1"/>
              <a:t>Mellilo</a:t>
            </a:r>
            <a:endParaRPr lang="es-ES" dirty="0"/>
          </a:p>
          <a:p>
            <a:r>
              <a:rPr lang="pt-BR" dirty="0"/>
              <a:t>EE </a:t>
            </a:r>
            <a:r>
              <a:rPr lang="pt-BR" dirty="0" err="1"/>
              <a:t>Profº</a:t>
            </a:r>
            <a:r>
              <a:rPr lang="pt-BR" dirty="0"/>
              <a:t> </a:t>
            </a:r>
            <a:r>
              <a:rPr lang="pt-BR" dirty="0" err="1"/>
              <a:t>Antonio</a:t>
            </a:r>
            <a:r>
              <a:rPr lang="pt-BR" dirty="0"/>
              <a:t> de Mello Cotrim</a:t>
            </a:r>
          </a:p>
          <a:p>
            <a:r>
              <a:rPr lang="pt-BR" dirty="0"/>
              <a:t>EE </a:t>
            </a:r>
            <a:r>
              <a:rPr lang="pt-BR" dirty="0" err="1"/>
              <a:t>Antonio</a:t>
            </a:r>
            <a:r>
              <a:rPr lang="pt-BR" dirty="0"/>
              <a:t> Pinto de Almeida Ferraz</a:t>
            </a:r>
          </a:p>
          <a:p>
            <a:r>
              <a:rPr lang="pt-BR" dirty="0"/>
              <a:t>EE Francisco Mariano da Costa</a:t>
            </a:r>
          </a:p>
          <a:p>
            <a:r>
              <a:rPr lang="pt-BR" dirty="0"/>
              <a:t>​EE Monsenhor </a:t>
            </a:r>
            <a:r>
              <a:rPr lang="pt-BR" dirty="0" err="1"/>
              <a:t>Jeronymo</a:t>
            </a:r>
            <a:r>
              <a:rPr lang="pt-BR" dirty="0"/>
              <a:t> </a:t>
            </a:r>
            <a:r>
              <a:rPr lang="pt-BR" dirty="0" err="1"/>
              <a:t>Gallo</a:t>
            </a:r>
            <a:endParaRPr lang="pt-BR" dirty="0"/>
          </a:p>
          <a:p>
            <a:r>
              <a:rPr lang="pt-BR" dirty="0"/>
              <a:t>EE Dr. Jorge </a:t>
            </a:r>
            <a:r>
              <a:rPr lang="pt-BR" dirty="0" err="1"/>
              <a:t>Coury</a:t>
            </a:r>
            <a:endParaRPr lang="pt-BR" dirty="0"/>
          </a:p>
          <a:p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EE </a:t>
            </a:r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Profº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José de Mello Moraes</a:t>
            </a:r>
          </a:p>
          <a:p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EE Pedro de Mello</a:t>
            </a:r>
          </a:p>
          <a:p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EE Dr. Prudente</a:t>
            </a:r>
          </a:p>
          <a:p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EE </a:t>
            </a:r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Sud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Menucci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042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6477" y="2059858"/>
            <a:ext cx="8711381" cy="4038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8000" dirty="0"/>
              <a:t> </a:t>
            </a: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06476" y="1877604"/>
            <a:ext cx="8711381" cy="342635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  </a:t>
            </a:r>
            <a:r>
              <a:rPr lang="pt-BR" sz="2400" b="1" dirty="0">
                <a:solidFill>
                  <a:srgbClr val="C00000"/>
                </a:solidFill>
              </a:rPr>
              <a:t>2ª etapa </a:t>
            </a:r>
          </a:p>
        </p:txBody>
      </p:sp>
      <p:sp>
        <p:nvSpPr>
          <p:cNvPr id="2" name="Retângulo 1"/>
          <p:cNvSpPr/>
          <p:nvPr/>
        </p:nvSpPr>
        <p:spPr>
          <a:xfrm>
            <a:off x="206476" y="2436051"/>
            <a:ext cx="871138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Nas escolas, a equipe gestora deverá definir as pessoas que atuarão como monitores do Programa: </a:t>
            </a:r>
          </a:p>
          <a:p>
            <a:pPr algn="just"/>
            <a:r>
              <a:rPr lang="pt-BR" dirty="0"/>
              <a:t>- 5 profissionais da educação (gestores, alunos, pais, professores, merendeiras, funcionários) </a:t>
            </a:r>
          </a:p>
          <a:p>
            <a:pPr algn="just"/>
            <a:r>
              <a:rPr lang="pt-BR" dirty="0"/>
              <a:t>- 5 alunos gremistas/acolhedores </a:t>
            </a:r>
          </a:p>
          <a:p>
            <a:pPr algn="just"/>
            <a:r>
              <a:rPr lang="pt-BR" b="1" dirty="0"/>
              <a:t> </a:t>
            </a:r>
            <a:endParaRPr lang="pt-BR" dirty="0"/>
          </a:p>
          <a:p>
            <a:pPr algn="just"/>
            <a:r>
              <a:rPr lang="pt-BR" b="1" dirty="0">
                <a:solidFill>
                  <a:srgbClr val="C00000"/>
                </a:solidFill>
              </a:rPr>
              <a:t>Condições necessárias para atuar no projeto: </a:t>
            </a:r>
          </a:p>
          <a:p>
            <a:pPr algn="just"/>
            <a:r>
              <a:rPr lang="pt-BR" dirty="0"/>
              <a:t>- ser protagonista;</a:t>
            </a:r>
          </a:p>
          <a:p>
            <a:pPr algn="just"/>
            <a:r>
              <a:rPr lang="pt-BR" dirty="0"/>
              <a:t>- espírito de liderança;  </a:t>
            </a:r>
          </a:p>
          <a:p>
            <a:pPr algn="just"/>
            <a:r>
              <a:rPr lang="pt-BR" dirty="0"/>
              <a:t>- comprometimento; </a:t>
            </a:r>
          </a:p>
          <a:p>
            <a:pPr algn="just"/>
            <a:r>
              <a:rPr lang="pt-BR" dirty="0"/>
              <a:t>- participar do dia da  formação de monitores (obrigatório)-  dia 10/06 das 13 às 17 </a:t>
            </a:r>
            <a:r>
              <a:rPr lang="pt-BR" dirty="0" err="1"/>
              <a:t>hs</a:t>
            </a:r>
            <a:r>
              <a:rPr lang="pt-BR" dirty="0"/>
              <a:t>; </a:t>
            </a:r>
          </a:p>
          <a:p>
            <a:pPr algn="just"/>
            <a:r>
              <a:rPr lang="pt-BR" dirty="0"/>
              <a:t>- participar do dia do Coração na escola (obrigatório) – 25/09 ( 7 as 12hs) como monitor das oficinas temáticas. </a:t>
            </a:r>
          </a:p>
        </p:txBody>
      </p:sp>
    </p:spTree>
    <p:extLst>
      <p:ext uri="{BB962C8B-B14F-4D97-AF65-F5344CB8AC3E}">
        <p14:creationId xmlns:p14="http://schemas.microsoft.com/office/powerpoint/2010/main" val="1037466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6477" y="2059858"/>
            <a:ext cx="8711381" cy="4038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8000" dirty="0"/>
              <a:t> </a:t>
            </a: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16309" y="1839136"/>
            <a:ext cx="8711381" cy="500409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3ª etapa: Formação dos monitores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16309" y="2377634"/>
            <a:ext cx="871138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*Uma equipe multiprofissional da SBC faz a formação na Diretoria de Ensino.</a:t>
            </a:r>
          </a:p>
          <a:p>
            <a:r>
              <a:rPr lang="pt-BR" dirty="0"/>
              <a:t> </a:t>
            </a:r>
          </a:p>
          <a:p>
            <a:r>
              <a:rPr lang="pt-BR" b="1" dirty="0"/>
              <a:t>Data:</a:t>
            </a:r>
            <a:r>
              <a:rPr lang="pt-BR" dirty="0"/>
              <a:t> 10/06/2019 (Segunda feira) </a:t>
            </a:r>
          </a:p>
          <a:p>
            <a:r>
              <a:rPr lang="pt-BR" b="1" dirty="0"/>
              <a:t>Horário:</a:t>
            </a:r>
            <a:r>
              <a:rPr lang="pt-BR" dirty="0"/>
              <a:t> 13 as 17 </a:t>
            </a:r>
            <a:r>
              <a:rPr lang="pt-BR" dirty="0" err="1"/>
              <a:t>hs</a:t>
            </a:r>
            <a:endParaRPr lang="pt-BR" dirty="0"/>
          </a:p>
          <a:p>
            <a:r>
              <a:rPr lang="pt-BR" b="1" dirty="0"/>
              <a:t>Local</a:t>
            </a:r>
            <a:r>
              <a:rPr lang="pt-BR" dirty="0"/>
              <a:t>: Diretoria de Ensino Região de Piracicaba </a:t>
            </a:r>
          </a:p>
          <a:p>
            <a:r>
              <a:rPr lang="pt-BR" dirty="0"/>
              <a:t>Sala Paulo Freire / sala 4/ sala 5/Sala mosaico/ Sala Rede do Saber</a:t>
            </a:r>
          </a:p>
          <a:p>
            <a:r>
              <a:rPr lang="pt-BR" dirty="0"/>
              <a:t> </a:t>
            </a:r>
          </a:p>
          <a:p>
            <a:r>
              <a:rPr lang="pt-BR" b="1" dirty="0"/>
              <a:t>Público: </a:t>
            </a:r>
            <a:endParaRPr lang="pt-BR" dirty="0"/>
          </a:p>
          <a:p>
            <a:r>
              <a:rPr lang="pt-BR" dirty="0"/>
              <a:t>- 5 profissionais da educação (gestores, alunos, pais, professores, merendeiras, funcionários) definidos pelas escolas participantes </a:t>
            </a:r>
            <a:r>
              <a:rPr lang="pt-BR" dirty="0">
                <a:sym typeface="Wingdings" panose="05000000000000000000" pitchFamily="2" charset="2"/>
              </a:rPr>
              <a:t></a:t>
            </a:r>
            <a:r>
              <a:rPr lang="pt-BR" dirty="0"/>
              <a:t> </a:t>
            </a:r>
            <a:r>
              <a:rPr lang="pt-BR" b="1" dirty="0">
                <a:solidFill>
                  <a:srgbClr val="C00000"/>
                </a:solidFill>
              </a:rPr>
              <a:t>CONVOCADOS</a:t>
            </a:r>
          </a:p>
          <a:p>
            <a:r>
              <a:rPr lang="pt-BR" dirty="0"/>
              <a:t>- 5 alunos gremistas/acolhedores </a:t>
            </a:r>
          </a:p>
          <a:p>
            <a:r>
              <a:rPr lang="pt-BR" dirty="0"/>
              <a:t>- Dra. Carla </a:t>
            </a:r>
            <a:r>
              <a:rPr lang="pt-BR" dirty="0" err="1"/>
              <a:t>Lantieri</a:t>
            </a:r>
            <a:r>
              <a:rPr lang="pt-BR" dirty="0"/>
              <a:t> - Cardiologista/Sociedade Brasileira de Cardiologia</a:t>
            </a:r>
          </a:p>
          <a:p>
            <a:r>
              <a:rPr lang="pt-BR" dirty="0"/>
              <a:t>- Dirigente Regional de Ensino Fábio Negreiros e demais autoridades locais </a:t>
            </a:r>
          </a:p>
          <a:p>
            <a:r>
              <a:rPr lang="pt-BR" dirty="0"/>
              <a:t>- Convidados</a:t>
            </a:r>
          </a:p>
        </p:txBody>
      </p:sp>
    </p:spTree>
    <p:extLst>
      <p:ext uri="{BB962C8B-B14F-4D97-AF65-F5344CB8AC3E}">
        <p14:creationId xmlns:p14="http://schemas.microsoft.com/office/powerpoint/2010/main" val="485103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6477" y="2059858"/>
            <a:ext cx="8711381" cy="4038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8000" dirty="0"/>
              <a:t> </a:t>
            </a: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16309" y="2238311"/>
            <a:ext cx="8711381" cy="1191374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Dia da formação dos monitores:</a:t>
            </a:r>
            <a:br>
              <a:rPr lang="pt-BR" sz="2400" b="1" dirty="0">
                <a:solidFill>
                  <a:srgbClr val="C00000"/>
                </a:solidFill>
              </a:rPr>
            </a:br>
            <a:br>
              <a:rPr lang="pt-BR" sz="2400" dirty="0"/>
            </a:br>
            <a:r>
              <a:rPr lang="pt-BR" sz="2400" b="1" dirty="0"/>
              <a:t>Data: 10/06 (2ª feira)</a:t>
            </a:r>
            <a:br>
              <a:rPr lang="pt-BR" sz="2400" b="1" dirty="0"/>
            </a:br>
            <a:r>
              <a:rPr lang="pt-BR" sz="2400" b="1" dirty="0"/>
              <a:t>Horário: das 13 as 17hs</a:t>
            </a:r>
            <a:br>
              <a:rPr lang="pt-BR" sz="2400" b="1" dirty="0"/>
            </a:br>
            <a:r>
              <a:rPr lang="pt-BR" sz="2400" b="1" dirty="0"/>
              <a:t>Local : Diretoria de Ensino Região Piracicaba </a:t>
            </a:r>
            <a:br>
              <a:rPr lang="pt-BR" sz="2400" b="1" dirty="0"/>
            </a:br>
            <a:r>
              <a:rPr lang="pt-BR" sz="2400" b="1" dirty="0"/>
              <a:t>Rua João Sampaio, 666. Bairro São Dimas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206477" y="3886908"/>
            <a:ext cx="872121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/>
              <a:t>(Sala Paulo Freire – todos)</a:t>
            </a:r>
          </a:p>
          <a:p>
            <a:pPr algn="just"/>
            <a:r>
              <a:rPr lang="pt-BR" sz="2200" dirty="0"/>
              <a:t> </a:t>
            </a:r>
          </a:p>
          <a:p>
            <a:pPr algn="just"/>
            <a:r>
              <a:rPr lang="pt-BR" sz="2200" b="1" dirty="0">
                <a:solidFill>
                  <a:srgbClr val="C00000"/>
                </a:solidFill>
              </a:rPr>
              <a:t>1.</a:t>
            </a:r>
            <a:r>
              <a:rPr lang="pt-BR" sz="2200" dirty="0">
                <a:solidFill>
                  <a:srgbClr val="C00000"/>
                </a:solidFill>
              </a:rPr>
              <a:t>  </a:t>
            </a:r>
            <a:r>
              <a:rPr lang="pt-BR" sz="2200" b="1" dirty="0">
                <a:solidFill>
                  <a:srgbClr val="C00000"/>
                </a:solidFill>
              </a:rPr>
              <a:t>Abertura :</a:t>
            </a:r>
            <a:r>
              <a:rPr lang="pt-BR" sz="2200" dirty="0">
                <a:solidFill>
                  <a:srgbClr val="C00000"/>
                </a:solidFill>
              </a:rPr>
              <a:t> </a:t>
            </a:r>
          </a:p>
          <a:p>
            <a:pPr algn="just"/>
            <a:r>
              <a:rPr lang="pt-BR" sz="2200" dirty="0"/>
              <a:t>- Dirigente Regional de Ensino Fábio Negreiros e demais autoridades locais</a:t>
            </a:r>
          </a:p>
          <a:p>
            <a:pPr algn="just"/>
            <a:r>
              <a:rPr lang="pt-BR" sz="2200" dirty="0"/>
              <a:t>- Dra. Carla </a:t>
            </a:r>
            <a:r>
              <a:rPr lang="pt-BR" sz="2200" dirty="0" err="1"/>
              <a:t>Lantieri</a:t>
            </a:r>
            <a:r>
              <a:rPr lang="pt-BR" sz="2200" dirty="0"/>
              <a:t> - Cardiologista/Sociedade Brasileira de Cardiologia</a:t>
            </a:r>
          </a:p>
        </p:txBody>
      </p:sp>
    </p:spTree>
    <p:extLst>
      <p:ext uri="{BB962C8B-B14F-4D97-AF65-F5344CB8AC3E}">
        <p14:creationId xmlns:p14="http://schemas.microsoft.com/office/powerpoint/2010/main" val="1358048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337973"/>
            <a:ext cx="3877392" cy="138391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35" y="5990885"/>
            <a:ext cx="2814023" cy="606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06477" y="2059858"/>
            <a:ext cx="8711381" cy="693174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2. Exposição interativa</a:t>
            </a:r>
            <a:br>
              <a:rPr lang="pt-BR" sz="2400" b="1" dirty="0">
                <a:solidFill>
                  <a:srgbClr val="C00000"/>
                </a:solidFill>
              </a:rPr>
            </a:br>
            <a:r>
              <a:rPr lang="pt-BR" sz="2400" dirty="0"/>
              <a:t> </a:t>
            </a: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206477" y="2657168"/>
            <a:ext cx="8780207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Palestras breves ministradas por uma equipe multiprofissional da SBC abordando os seguintes temas: </a:t>
            </a:r>
            <a:r>
              <a:rPr lang="pt-BR" b="1" dirty="0"/>
              <a:t> </a:t>
            </a:r>
          </a:p>
          <a:p>
            <a:pPr marL="0" indent="0">
              <a:buNone/>
            </a:pPr>
            <a:endParaRPr lang="pt-BR" dirty="0"/>
          </a:p>
          <a:p>
            <a:pPr marL="342900" indent="-342900" algn="just"/>
            <a:r>
              <a:rPr lang="pt-BR" dirty="0"/>
              <a:t>7 fatores de risco modificáveis para as doenças cardiovasculares (obesidade, sedentarismo, estresse, dislipidemia, diabetes, hipertensão arterial, tabagismo/outras drogas), </a:t>
            </a:r>
          </a:p>
          <a:p>
            <a:pPr marL="342900" indent="-342900" algn="just"/>
            <a:r>
              <a:rPr lang="pt-BR" dirty="0"/>
              <a:t>fatores protetores (atividade física regular e alimentação saudável) e, </a:t>
            </a:r>
          </a:p>
          <a:p>
            <a:pPr marL="342900" indent="-342900" algn="just"/>
            <a:r>
              <a:rPr lang="pt-BR" dirty="0"/>
              <a:t> saúde integrada. 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3429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7477354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184</TotalTime>
  <Words>1378</Words>
  <Application>Microsoft Office PowerPoint</Application>
  <PresentationFormat>Apresentação na tela (4:3)</PresentationFormat>
  <Paragraphs>159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Corbel</vt:lpstr>
      <vt:lpstr>Wingdings</vt:lpstr>
      <vt:lpstr>Base</vt:lpstr>
      <vt:lpstr>REUNIÃO DE TRABALHO COM PCGS  DAS ESCOLAS PARA ORGANIZAÇÃO DO DIA DE  FORMAÇÃO DE MONITORES (10/06/2019) E O DIA DO CORAÇÃO NA ESCOLA (25/09/2019)</vt:lpstr>
      <vt:lpstr>Apresentação do PowerPoint</vt:lpstr>
      <vt:lpstr>Apresentação do PowerPoint</vt:lpstr>
      <vt:lpstr>Planejamento para execução da etapa regional- Piracicaba</vt:lpstr>
      <vt:lpstr>1ª etapa:  Diretoria de Ensino Região Piracicaba - selecionar 10 escolas da rede pública estadual e organizar o evento em parceria com a SBC.   Escolas selecionadas – PEI/EM e EFAF da cidade de Piracicaba</vt:lpstr>
      <vt:lpstr>  2ª etapa </vt:lpstr>
      <vt:lpstr>3ª etapa: Formação dos monitores</vt:lpstr>
      <vt:lpstr>Dia da formação dos monitores:  Data: 10/06 (2ª feira) Horário: das 13 as 17hs Local : Diretoria de Ensino Região Piracicaba  Rua João Sampaio, 666. Bairro São Dimas</vt:lpstr>
      <vt:lpstr>2. Exposição interativa  </vt:lpstr>
      <vt:lpstr>3. Oficinas:   Após as palestras os monitores são divididos em 5 grupos para oficinas de construção de propostas de metodologia para atingir o objetivo das salas temáticas, suas aplicações e materiais que serão utilizados no Dia do Coração. </vt:lpstr>
      <vt:lpstr>4. Plenária de aprovação:   (TODOS)  As propostas são apresentadas e votadas pelo grupo para aplicação no Dia do Coração nas escolas </vt:lpstr>
      <vt:lpstr>Dia do Coração na Escola  </vt:lpstr>
      <vt:lpstr>Apresentação do PowerPoint</vt:lpstr>
      <vt:lpstr>2. Oficinas:</vt:lpstr>
      <vt:lpstr>Apresentação do PowerPoint</vt:lpstr>
      <vt:lpstr>Salas temáticas: Cada sala tem um objetivo específico e a metodologia aplicada será definida pelos monitores no dia da formação (10/06):  </vt:lpstr>
      <vt:lpstr>Sala de atividade física – quadra ou espaço aberto</vt:lpstr>
      <vt:lpstr>Sala de relaxamento – sala de aula previamente preparada</vt:lpstr>
      <vt:lpstr>Sala de multimídia/ estudo – Sala de informática ou sala com projetor</vt:lpstr>
      <vt:lpstr>Sala de teatro – Sala de aula previamente organizada</vt:lpstr>
      <vt:lpstr>Apresentação do PowerPoint</vt:lpstr>
      <vt:lpstr>Responsáveis:</vt:lpstr>
      <vt:lpstr>Apresentação do PowerPoint</vt:lpstr>
      <vt:lpstr>Apresentação do PowerPoint</vt:lpstr>
    </vt:vector>
  </TitlesOfParts>
  <Company>Particular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de trabalho com PCGs  das escolas para organização do dia de  formação de monitores (10/06/2019)</dc:title>
  <dc:creator>Sérgio Marsulo</dc:creator>
  <cp:lastModifiedBy>Fernando Cesar Grion</cp:lastModifiedBy>
  <cp:revision>26</cp:revision>
  <dcterms:created xsi:type="dcterms:W3CDTF">2019-05-24T01:09:15Z</dcterms:created>
  <dcterms:modified xsi:type="dcterms:W3CDTF">2019-05-31T14:54:03Z</dcterms:modified>
</cp:coreProperties>
</file>