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333" r:id="rId3"/>
    <p:sldId id="303" r:id="rId4"/>
    <p:sldId id="334" r:id="rId5"/>
    <p:sldId id="335" r:id="rId6"/>
    <p:sldId id="331" r:id="rId7"/>
    <p:sldId id="336" r:id="rId8"/>
  </p:sldIdLst>
  <p:sldSz cx="7556500" cy="10083800"/>
  <p:notesSz cx="7556500" cy="10083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4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582341" y="1720232"/>
            <a:ext cx="3978926" cy="7342738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796" y="784296"/>
            <a:ext cx="5086186" cy="4593733"/>
          </a:xfrm>
        </p:spPr>
        <p:txBody>
          <a:bodyPr anchor="b">
            <a:normAutofit/>
          </a:bodyPr>
          <a:lstStyle>
            <a:lvl1pPr algn="l">
              <a:defRPr sz="3636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796" y="5651909"/>
            <a:ext cx="4094137" cy="2813504"/>
          </a:xfrm>
        </p:spPr>
        <p:txBody>
          <a:bodyPr anchor="t">
            <a:normAutofit/>
          </a:bodyPr>
          <a:lstStyle>
            <a:lvl1pPr marL="0" indent="0" algn="l">
              <a:buNone/>
              <a:defRPr sz="1653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6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2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71952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6610491"/>
            <a:ext cx="5416869" cy="224084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40796" y="784296"/>
            <a:ext cx="6674908" cy="4593731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2"/>
            </a:lvl1pPr>
            <a:lvl2pPr marL="377830" indent="0">
              <a:buNone/>
              <a:defRPr sz="1322"/>
            </a:lvl2pPr>
            <a:lvl3pPr marL="755660" indent="0">
              <a:buNone/>
              <a:defRPr sz="1322"/>
            </a:lvl3pPr>
            <a:lvl4pPr marL="1133490" indent="0">
              <a:buNone/>
              <a:defRPr sz="1322"/>
            </a:lvl4pPr>
            <a:lvl5pPr marL="1511320" indent="0">
              <a:buNone/>
              <a:defRPr sz="1322"/>
            </a:lvl5pPr>
            <a:lvl6pPr marL="1889150" indent="0">
              <a:buNone/>
              <a:defRPr sz="1322"/>
            </a:lvl6pPr>
            <a:lvl7pPr marL="2266980" indent="0">
              <a:buNone/>
              <a:defRPr sz="1322"/>
            </a:lvl7pPr>
            <a:lvl8pPr marL="2644811" indent="0">
              <a:buNone/>
              <a:defRPr sz="1322"/>
            </a:lvl8pPr>
            <a:lvl9pPr marL="3022641" indent="0">
              <a:buNone/>
              <a:defRPr sz="132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29710" y="5651908"/>
            <a:ext cx="6017212" cy="672253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322"/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34388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784296"/>
            <a:ext cx="6674908" cy="4257604"/>
          </a:xfrm>
        </p:spPr>
        <p:txBody>
          <a:bodyPr anchor="ctr">
            <a:normAutofit/>
          </a:bodyPr>
          <a:lstStyle>
            <a:lvl1pPr algn="l">
              <a:defRPr sz="2314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6050280"/>
            <a:ext cx="5275296" cy="280105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425251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623" y="784296"/>
            <a:ext cx="5668852" cy="4257604"/>
          </a:xfrm>
        </p:spPr>
        <p:txBody>
          <a:bodyPr anchor="ctr">
            <a:normAutofit/>
          </a:bodyPr>
          <a:lstStyle>
            <a:lvl1pPr algn="l">
              <a:defRPr sz="2314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81592" y="5041900"/>
            <a:ext cx="5290928" cy="709601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6324166"/>
            <a:ext cx="5274312" cy="2527170"/>
          </a:xfrm>
        </p:spPr>
        <p:txBody>
          <a:bodyPr anchor="ctr">
            <a:normAutofit/>
          </a:bodyPr>
          <a:lstStyle>
            <a:lvl1pPr marL="0" indent="0" algn="l">
              <a:buNone/>
              <a:defRPr sz="1653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  <p:sp>
        <p:nvSpPr>
          <p:cNvPr id="14" name="TextBox 13"/>
          <p:cNvSpPr txBox="1"/>
          <p:nvPr/>
        </p:nvSpPr>
        <p:spPr>
          <a:xfrm>
            <a:off x="188913" y="1044881"/>
            <a:ext cx="377923" cy="859837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0055" y="4070869"/>
            <a:ext cx="377923" cy="859837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 algn="r"/>
            <a:r>
              <a:rPr lang="en-US" sz="6611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027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5041900"/>
            <a:ext cx="5274312" cy="2495807"/>
          </a:xfrm>
        </p:spPr>
        <p:txBody>
          <a:bodyPr anchor="b">
            <a:normAutofit/>
          </a:bodyPr>
          <a:lstStyle>
            <a:lvl1pPr algn="l">
              <a:defRPr sz="2314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7547383"/>
            <a:ext cx="5275296" cy="1303952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169815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624" y="784296"/>
            <a:ext cx="5668851" cy="4257604"/>
          </a:xfrm>
        </p:spPr>
        <p:txBody>
          <a:bodyPr anchor="ctr">
            <a:normAutofit/>
          </a:bodyPr>
          <a:lstStyle>
            <a:lvl1pPr algn="l">
              <a:defRPr sz="2314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0796" y="5714153"/>
            <a:ext cx="5274312" cy="154369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53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7282745"/>
            <a:ext cx="5274311" cy="1568591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  <p:sp>
        <p:nvSpPr>
          <p:cNvPr id="14" name="TextBox 13"/>
          <p:cNvSpPr txBox="1"/>
          <p:nvPr/>
        </p:nvSpPr>
        <p:spPr>
          <a:xfrm>
            <a:off x="188913" y="1044881"/>
            <a:ext cx="377923" cy="859837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0055" y="4070869"/>
            <a:ext cx="377923" cy="859837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 algn="r"/>
            <a:r>
              <a:rPr lang="en-US" sz="6611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1338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784296"/>
            <a:ext cx="6219120" cy="425760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314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0796" y="5776400"/>
            <a:ext cx="5274312" cy="123246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53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7008866"/>
            <a:ext cx="5274311" cy="1842470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570735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6610491"/>
            <a:ext cx="5416869" cy="2240844"/>
          </a:xfrm>
        </p:spPr>
        <p:txBody>
          <a:bodyPr>
            <a:normAutofit/>
          </a:bodyPr>
          <a:lstStyle>
            <a:lvl1pPr algn="l">
              <a:defRPr sz="23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796" y="784297"/>
            <a:ext cx="5416869" cy="553987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1214245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6405" y="784296"/>
            <a:ext cx="1689299" cy="6498449"/>
          </a:xfrm>
        </p:spPr>
        <p:txBody>
          <a:bodyPr vert="eaVert">
            <a:normAutofit/>
          </a:bodyPr>
          <a:lstStyle>
            <a:lvl1pPr>
              <a:defRPr sz="23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796" y="784296"/>
            <a:ext cx="4834385" cy="80670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407635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spc="70" dirty="0"/>
              <a:t>f</a:t>
            </a:r>
            <a:fld id="{81D60167-4931-47E6-BA6A-407CBD079E47}" type="slidenum">
              <a:rPr spc="70" dirty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4043350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125978"/>
            <a:ext cx="6423025" cy="2117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646928"/>
            <a:ext cx="5289550" cy="2520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spc="70" dirty="0"/>
              <a:t>f</a:t>
            </a:r>
            <a:fld id="{81D60167-4931-47E6-BA6A-407CBD079E47}" type="slidenum">
              <a:rPr spc="70" dirty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75212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6610491"/>
            <a:ext cx="5416869" cy="224084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96" y="784296"/>
            <a:ext cx="5416869" cy="553987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06298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2913097"/>
            <a:ext cx="5290928" cy="3411064"/>
          </a:xfrm>
        </p:spPr>
        <p:txBody>
          <a:bodyPr anchor="b">
            <a:normAutofit/>
          </a:bodyPr>
          <a:lstStyle>
            <a:lvl1pPr algn="l">
              <a:defRPr sz="2644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6598042"/>
            <a:ext cx="5290928" cy="225329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78551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6610491"/>
            <a:ext cx="5416869" cy="2240844"/>
          </a:xfrm>
        </p:spPr>
        <p:txBody>
          <a:bodyPr>
            <a:normAutofit/>
          </a:bodyPr>
          <a:lstStyle>
            <a:lvl1pPr>
              <a:defRPr sz="264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40796" y="784296"/>
            <a:ext cx="3264209" cy="5539866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852924" y="784296"/>
            <a:ext cx="3262780" cy="5527416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74530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6610491"/>
            <a:ext cx="5416869" cy="2240844"/>
          </a:xfrm>
        </p:spPr>
        <p:txBody>
          <a:bodyPr>
            <a:normAutofit/>
          </a:bodyPr>
          <a:lstStyle>
            <a:lvl1pPr>
              <a:defRPr sz="264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709" y="784295"/>
            <a:ext cx="3071577" cy="896338"/>
          </a:xfrm>
        </p:spPr>
        <p:txBody>
          <a:bodyPr anchor="b">
            <a:noAutofit/>
          </a:bodyPr>
          <a:lstStyle>
            <a:lvl1pPr marL="0" indent="0">
              <a:buNone/>
              <a:defRPr sz="1983" b="0" cap="all">
                <a:solidFill>
                  <a:schemeClr val="tx1"/>
                </a:solidFill>
              </a:defRPr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95" y="1680634"/>
            <a:ext cx="3260490" cy="464352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2132" y="833315"/>
            <a:ext cx="3110570" cy="847319"/>
          </a:xfrm>
        </p:spPr>
        <p:txBody>
          <a:bodyPr anchor="b">
            <a:noAutofit/>
          </a:bodyPr>
          <a:lstStyle>
            <a:lvl1pPr marL="0" indent="0">
              <a:buNone/>
              <a:defRPr sz="1983" b="0" cap="all">
                <a:solidFill>
                  <a:schemeClr val="tx1"/>
                </a:solidFill>
              </a:defRPr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2925" y="1680633"/>
            <a:ext cx="3269777" cy="463107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147207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6610491"/>
            <a:ext cx="5416869" cy="2240844"/>
          </a:xfrm>
        </p:spPr>
        <p:txBody>
          <a:bodyPr>
            <a:normAutofit/>
          </a:bodyPr>
          <a:lstStyle>
            <a:lvl1pPr>
              <a:defRPr sz="264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182295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397069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926" y="784296"/>
            <a:ext cx="2644775" cy="2240844"/>
          </a:xfrm>
        </p:spPr>
        <p:txBody>
          <a:bodyPr anchor="b">
            <a:normAutofit/>
          </a:bodyPr>
          <a:lstStyle>
            <a:lvl1pPr algn="l">
              <a:defRPr sz="1653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95" y="784296"/>
            <a:ext cx="3668138" cy="806704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7926" y="3249228"/>
            <a:ext cx="2644775" cy="3074937"/>
          </a:xfrm>
        </p:spPr>
        <p:txBody>
          <a:bodyPr anchor="t">
            <a:normAutofit/>
          </a:bodyPr>
          <a:lstStyle>
            <a:lvl1pPr marL="0" indent="0">
              <a:buNone/>
              <a:defRPr sz="1322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90289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5279" y="2128802"/>
            <a:ext cx="2944637" cy="1680633"/>
          </a:xfrm>
        </p:spPr>
        <p:txBody>
          <a:bodyPr anchor="b">
            <a:normAutofit/>
          </a:bodyPr>
          <a:lstStyle>
            <a:lvl1pPr algn="l">
              <a:defRPr sz="1983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29709" y="1344507"/>
            <a:ext cx="2711360" cy="705866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2"/>
            </a:lvl1pPr>
            <a:lvl2pPr marL="377830" indent="0">
              <a:buNone/>
              <a:defRPr sz="1322"/>
            </a:lvl2pPr>
            <a:lvl3pPr marL="755660" indent="0">
              <a:buNone/>
              <a:defRPr sz="1322"/>
            </a:lvl3pPr>
            <a:lvl4pPr marL="1133490" indent="0">
              <a:buNone/>
              <a:defRPr sz="1322"/>
            </a:lvl4pPr>
            <a:lvl5pPr marL="1511320" indent="0">
              <a:buNone/>
              <a:defRPr sz="1322"/>
            </a:lvl5pPr>
            <a:lvl6pPr marL="1889150" indent="0">
              <a:buNone/>
              <a:defRPr sz="1322"/>
            </a:lvl6pPr>
            <a:lvl7pPr marL="2266980" indent="0">
              <a:buNone/>
              <a:defRPr sz="1322"/>
            </a:lvl7pPr>
            <a:lvl8pPr marL="2644811" indent="0">
              <a:buNone/>
              <a:defRPr sz="1322"/>
            </a:lvl8pPr>
            <a:lvl9pPr marL="3022641" indent="0">
              <a:buNone/>
              <a:defRPr sz="132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5467" y="4033520"/>
            <a:ext cx="2945434" cy="3062487"/>
          </a:xfrm>
        </p:spPr>
        <p:txBody>
          <a:bodyPr anchor="t">
            <a:normAutofit/>
          </a:bodyPr>
          <a:lstStyle>
            <a:lvl1pPr marL="0" indent="0">
              <a:buNone/>
              <a:defRPr sz="1488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0796" y="9075421"/>
            <a:ext cx="4802744" cy="536869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44216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512572" y="5726604"/>
            <a:ext cx="2041557" cy="3909028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796" y="6610491"/>
            <a:ext cx="5416869" cy="22408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784297"/>
            <a:ext cx="5416869" cy="553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40272" y="9075425"/>
            <a:ext cx="992049" cy="53686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2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0796" y="9075421"/>
            <a:ext cx="4802744" cy="53686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24700" y="8202429"/>
            <a:ext cx="708138" cy="9850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31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lang="pt-BR" spc="70"/>
              <a:t>f</a:t>
            </a:r>
            <a:fld id="{81D60167-4931-47E6-BA6A-407CBD079E47}" type="slidenum">
              <a:rPr spc="70" smtClean="0"/>
              <a:t>‹nº›</a:t>
            </a:fld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2005608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</p:sldLayoutIdLst>
  <p:txStyles>
    <p:titleStyle>
      <a:lvl1pPr algn="l" defTabSz="377830" rtl="0" eaLnBrk="1" latinLnBrk="0" hangingPunct="1">
        <a:spcBef>
          <a:spcPct val="0"/>
        </a:spcBef>
        <a:buNone/>
        <a:defRPr sz="2644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6144" indent="-236144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5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613974" indent="-236144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8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91804" indent="-236144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275177" indent="-141686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653007" indent="-141686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078065" indent="-188915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455896" indent="-188915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833726" indent="-188915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211556" indent="-188915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ec.gov.br/seb/arquivos/pdf/Consescol/ce_indqua.pdf" TargetMode="External"/><Relationship Id="rId2" Type="http://schemas.openxmlformats.org/officeDocument/2006/relationships/hyperlink" Target="https://docs.google.com/document/d/18WaHaOJ2RsvS-bxfUe8FajBjhUaNZD4zmeZPQCfvhig/edit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7548880" cy="1465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8130" y="8371738"/>
            <a:ext cx="7564630" cy="16659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lang="pt-BR" dirty="0"/>
          </a:p>
          <a:p>
            <a:pPr algn="ctr"/>
            <a:r>
              <a:rPr lang="pt-BR" dirty="0"/>
              <a:t>Diretoria de Ensino – Região Osasco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        Dirigente Regional de Ensino – Irene Machado </a:t>
            </a:r>
            <a:r>
              <a:rPr lang="pt-BR" dirty="0" err="1"/>
              <a:t>Pantelidakis</a:t>
            </a:r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Comitê MMR/2019                                        </a:t>
            </a:r>
          </a:p>
          <a:p>
            <a:pPr algn="ctr"/>
            <a:r>
              <a:rPr lang="pt-BR" dirty="0"/>
              <a:t>                   </a:t>
            </a:r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-1" y="0"/>
            <a:ext cx="52019" cy="8371737"/>
          </a:xfrm>
          <a:custGeom>
            <a:avLst/>
            <a:gdLst/>
            <a:ahLst/>
            <a:cxnLst/>
            <a:rect l="l" t="t" r="r" b="b"/>
            <a:pathLst>
              <a:path w="420370" h="7475855">
                <a:moveTo>
                  <a:pt x="0" y="0"/>
                </a:moveTo>
                <a:lnTo>
                  <a:pt x="419836" y="0"/>
                </a:lnTo>
                <a:lnTo>
                  <a:pt x="419836" y="7475321"/>
                </a:lnTo>
                <a:lnTo>
                  <a:pt x="0" y="7475321"/>
                </a:lnTo>
                <a:lnTo>
                  <a:pt x="0" y="0"/>
                </a:lnTo>
                <a:close/>
              </a:path>
            </a:pathLst>
          </a:custGeom>
          <a:solidFill>
            <a:srgbClr val="F58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81237" y="0"/>
            <a:ext cx="75263" cy="8371737"/>
          </a:xfrm>
          <a:custGeom>
            <a:avLst/>
            <a:gdLst/>
            <a:ahLst/>
            <a:cxnLst/>
            <a:rect l="l" t="t" r="r" b="b"/>
            <a:pathLst>
              <a:path w="419734" h="7487920">
                <a:moveTo>
                  <a:pt x="0" y="7487919"/>
                </a:moveTo>
                <a:lnTo>
                  <a:pt x="419201" y="7487919"/>
                </a:lnTo>
                <a:lnTo>
                  <a:pt x="419201" y="0"/>
                </a:lnTo>
                <a:lnTo>
                  <a:pt x="0" y="0"/>
                </a:lnTo>
                <a:lnTo>
                  <a:pt x="0" y="7487919"/>
                </a:lnTo>
                <a:close/>
              </a:path>
            </a:pathLst>
          </a:custGeom>
          <a:solidFill>
            <a:srgbClr val="F58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13031" y="6286855"/>
            <a:ext cx="205104" cy="205104"/>
          </a:xfrm>
          <a:custGeom>
            <a:avLst/>
            <a:gdLst/>
            <a:ahLst/>
            <a:cxnLst/>
            <a:rect l="l" t="t" r="r" b="b"/>
            <a:pathLst>
              <a:path w="205104" h="205104">
                <a:moveTo>
                  <a:pt x="102311" y="0"/>
                </a:moveTo>
                <a:lnTo>
                  <a:pt x="0" y="102298"/>
                </a:lnTo>
                <a:lnTo>
                  <a:pt x="102311" y="204596"/>
                </a:lnTo>
                <a:lnTo>
                  <a:pt x="204609" y="102298"/>
                </a:lnTo>
                <a:lnTo>
                  <a:pt x="102311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36954" y="6286855"/>
            <a:ext cx="205104" cy="205104"/>
          </a:xfrm>
          <a:custGeom>
            <a:avLst/>
            <a:gdLst/>
            <a:ahLst/>
            <a:cxnLst/>
            <a:rect l="l" t="t" r="r" b="b"/>
            <a:pathLst>
              <a:path w="205105" h="205104">
                <a:moveTo>
                  <a:pt x="102298" y="0"/>
                </a:moveTo>
                <a:lnTo>
                  <a:pt x="0" y="102298"/>
                </a:lnTo>
                <a:lnTo>
                  <a:pt x="102298" y="204596"/>
                </a:lnTo>
                <a:lnTo>
                  <a:pt x="204609" y="102298"/>
                </a:lnTo>
                <a:lnTo>
                  <a:pt x="102298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B5FF4CD9-27DB-4230-8947-89E48AC9110B}"/>
              </a:ext>
            </a:extLst>
          </p:cNvPr>
          <p:cNvSpPr/>
          <p:nvPr/>
        </p:nvSpPr>
        <p:spPr>
          <a:xfrm>
            <a:off x="401269" y="207804"/>
            <a:ext cx="6636814" cy="877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Comic Sans MS" panose="030F0702030302020204" pitchFamily="66" charset="0"/>
              </a:rPr>
              <a:t>REFLEXÕES SOBRE AS AÇÕES DE  ACOLHIMENTO AOS ALUNOS QUE INGRESSAM OU RETORNAM ÀS ESCOLAS 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2745A4B1-F293-42D7-9BCF-ED02EDA8B32C}"/>
              </a:ext>
            </a:extLst>
          </p:cNvPr>
          <p:cNvSpPr/>
          <p:nvPr/>
        </p:nvSpPr>
        <p:spPr>
          <a:xfrm>
            <a:off x="2216930" y="5418475"/>
            <a:ext cx="44595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solidFill>
                  <a:srgbClr val="333333"/>
                </a:solidFill>
                <a:latin typeface="Verdana" panose="020B0604030504040204" pitchFamily="34" charset="0"/>
              </a:rPr>
              <a:t>Mosaico da Escola Barão Homem de Mello</a:t>
            </a:r>
            <a:endParaRPr lang="pt-BR" sz="1000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29D5EB75-199B-4D37-93BF-2F62511F7357}"/>
              </a:ext>
            </a:extLst>
          </p:cNvPr>
          <p:cNvSpPr txBox="1"/>
          <p:nvPr/>
        </p:nvSpPr>
        <p:spPr>
          <a:xfrm>
            <a:off x="1685277" y="6771995"/>
            <a:ext cx="52895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Imagem 1- Desenho da  Fachada da EE Júlia Lopes de Almeida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860FB7AE-A4B0-4BA5-A9C5-43665D755E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26" y="2070100"/>
            <a:ext cx="5578899" cy="46030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A08DF-3443-4364-A35E-BB7689502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450" y="-265321"/>
            <a:ext cx="6248400" cy="1323439"/>
          </a:xfrm>
        </p:spPr>
        <p:txBody>
          <a:bodyPr/>
          <a:lstStyle/>
          <a:p>
            <a:pPr algn="just"/>
            <a:br>
              <a:rPr lang="pt-BR" sz="2400" b="1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br>
              <a:rPr lang="pt-BR" sz="2400" b="1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pt-BR" sz="20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introdução</a:t>
            </a:r>
            <a:br>
              <a:rPr lang="pt-BR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BR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pt-BR" sz="1800" b="1" dirty="0"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D1433AF-40AB-417A-B7DB-4069C75AD0F2}"/>
              </a:ext>
            </a:extLst>
          </p:cNvPr>
          <p:cNvSpPr txBox="1"/>
          <p:nvPr/>
        </p:nvSpPr>
        <p:spPr>
          <a:xfrm>
            <a:off x="806450" y="1058118"/>
            <a:ext cx="5943600" cy="1015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Um dos principais desafios das escolas é fazer com que nossas crianças e jovens permaneçam nelas e consigam concluir com êxito os diferentes níveis de ensino, com igualdade de condições para o acesso e permanência de todos.</a:t>
            </a:r>
            <a:b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Infelizmente, o ABANDONO E A EVASÃO ESCOLAR SÃO  PROBLEMAS RECORRENTES NA EDUCAÇÃO, podendo ser resultantes de múltiplos e complexos fatores presentes na sociedade, comprometendo a aprendizagem e interferindo na formação global dos estudantes.</a:t>
            </a:r>
            <a:b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b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Nesse sentido, a Diretoria Regional de Ensino- Região Osasco, com a intenção de promover ações afirmativas PARA FORTALECER O PROCESSO DE ACOLHIMENTO PARA OS ALUNOS QUE INGRESSAM OU RETORNAM AO AMBIENTE ESCOLAR, propõe a retomada da reflexão acerca desse tema, tão relevante para a melhoria da qualidade da educação.</a:t>
            </a:r>
          </a:p>
          <a:p>
            <a:pPr algn="just"/>
            <a:endParaRPr lang="pt-BR" sz="20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Esperamos que nossos alunos possam perceber as possibilidades que a escola oferece, promovendo a integração e a construção de conhecimento e de uma cultura de paz  a  partir do diálogo e das trocas de experiências </a:t>
            </a:r>
          </a:p>
          <a:p>
            <a:pPr algn="just"/>
            <a:br>
              <a:rPr lang="pt-BR" sz="2000" dirty="0">
                <a:latin typeface="Comic Sans MS" panose="030F0702030302020204" pitchFamily="66" charset="0"/>
              </a:rPr>
            </a:br>
            <a:endParaRPr lang="pt-BR" sz="2000" dirty="0">
              <a:latin typeface="Comic Sans MS" panose="030F0702030302020204" pitchFamily="66" charset="0"/>
            </a:endParaRPr>
          </a:p>
          <a:p>
            <a:br>
              <a:rPr lang="pt-BR" dirty="0">
                <a:latin typeface="Comic Sans MS" panose="030F0702030302020204" pitchFamily="66" charset="0"/>
              </a:rPr>
            </a:br>
            <a:r>
              <a:rPr lang="pt-BR" dirty="0">
                <a:latin typeface="Comic Sans MS" panose="030F0702030302020204" pitchFamily="66" charset="0"/>
              </a:rPr>
              <a:t> </a:t>
            </a:r>
            <a:br>
              <a:rPr lang="pt-BR" dirty="0">
                <a:latin typeface="Comic Sans MS" panose="030F0702030302020204" pitchFamily="66" charset="0"/>
              </a:rPr>
            </a:br>
            <a:endParaRPr lang="pt-B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6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3294" y="127915"/>
            <a:ext cx="6289406" cy="10437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970" marR="5080" indent="-128905" algn="ctr">
              <a:lnSpc>
                <a:spcPct val="125099"/>
              </a:lnSpc>
              <a:spcBef>
                <a:spcPts val="100"/>
              </a:spcBef>
            </a:pPr>
            <a:r>
              <a:rPr lang="pt-BR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 importância do acolhimento aos alunos</a:t>
            </a:r>
            <a:endParaRPr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5399" y="7694108"/>
            <a:ext cx="6077547" cy="109318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pt-BR" sz="2000" spc="-85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pt-BR" sz="2000" spc="-85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pt-BR" sz="2000" spc="-85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570230">
              <a:lnSpc>
                <a:spcPts val="1070"/>
              </a:lnSpc>
            </a:pPr>
            <a:endParaRPr sz="20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5814" y="1419618"/>
            <a:ext cx="6077546" cy="5827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919E27AD-E9D1-4C11-A723-304C84E66CEE}"/>
              </a:ext>
            </a:extLst>
          </p:cNvPr>
          <p:cNvSpPr/>
          <p:nvPr/>
        </p:nvSpPr>
        <p:spPr>
          <a:xfrm>
            <a:off x="425451" y="6970833"/>
            <a:ext cx="6877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dirty="0"/>
            </a:b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F177344-9B3C-444D-AD25-D3CC36CB09A2}"/>
              </a:ext>
            </a:extLst>
          </p:cNvPr>
          <p:cNvSpPr/>
          <p:nvPr/>
        </p:nvSpPr>
        <p:spPr>
          <a:xfrm>
            <a:off x="1131152" y="7447887"/>
            <a:ext cx="58322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solidFill>
                  <a:srgbClr val="333333"/>
                </a:solidFill>
                <a:latin typeface="Verdana" panose="020B0604030504040204" pitchFamily="34" charset="0"/>
              </a:rPr>
              <a:t>Imagem 2- Indicadores da Qualidade na Educação – Ação Educativa –pg.47</a:t>
            </a:r>
            <a:endParaRPr lang="pt-BR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FA3A3-A2D6-4523-A9D5-538CB0307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317499"/>
            <a:ext cx="7435850" cy="1202451"/>
          </a:xfrm>
        </p:spPr>
        <p:txBody>
          <a:bodyPr/>
          <a:lstStyle/>
          <a:p>
            <a:pPr algn="ctr"/>
            <a:r>
              <a:rPr lang="pt-BR" sz="2800" b="1" dirty="0">
                <a:latin typeface="Comic Sans MS" panose="030F0702030302020204" pitchFamily="66" charset="0"/>
              </a:rPr>
              <a:t>PRINCIPAIS REFERÊNCIAS DO DOCUMENTO ORIENTADOR DA SEE/SP: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CABEF7-31B8-47F6-853C-539DAC0AF608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30250" y="1726611"/>
            <a:ext cx="5943600" cy="8185318"/>
          </a:xfrm>
        </p:spPr>
        <p:txBody>
          <a:bodyPr/>
          <a:lstStyle/>
          <a:p>
            <a:pPr algn="just"/>
            <a:r>
              <a:rPr lang="pt-BR" sz="1800" dirty="0">
                <a:latin typeface="Comic Sans MS" panose="030F0702030302020204" pitchFamily="66" charset="0"/>
              </a:rPr>
              <a:t>Acolher é um ato primeiro de inclusão dentro de um tecido relacional que permite construir um trabalho educativo e transformador:</a:t>
            </a:r>
          </a:p>
          <a:p>
            <a:pPr algn="just"/>
            <a:endParaRPr lang="pt-BR" sz="1800" dirty="0">
              <a:latin typeface="Comic Sans MS" panose="030F0702030302020204" pitchFamily="66" charset="0"/>
            </a:endParaRPr>
          </a:p>
          <a:p>
            <a:pPr algn="just"/>
            <a:r>
              <a:rPr lang="pt-BR" sz="1800" dirty="0">
                <a:latin typeface="Comic Sans MS" panose="030F0702030302020204" pitchFamily="66" charset="0"/>
              </a:rPr>
              <a:t>Propõe reflexão sobre os sujeitos que compõe o grupo escola (diagnóstico), buscando compreender a singularidade de cada pessoa;</a:t>
            </a:r>
          </a:p>
          <a:p>
            <a:pPr algn="just"/>
            <a:endParaRPr lang="pt-BR" sz="1800" dirty="0">
              <a:latin typeface="Comic Sans MS" panose="030F0702030302020204" pitchFamily="66" charset="0"/>
            </a:endParaRPr>
          </a:p>
          <a:p>
            <a:pPr algn="just"/>
            <a:r>
              <a:rPr lang="pt-BR" sz="1800" dirty="0">
                <a:latin typeface="Comic Sans MS" panose="030F0702030302020204" pitchFamily="66" charset="0"/>
              </a:rPr>
              <a:t>Propõe os </a:t>
            </a:r>
            <a:r>
              <a:rPr lang="pt-BR" sz="1800" b="1" dirty="0">
                <a:latin typeface="Comic Sans MS" panose="030F0702030302020204" pitchFamily="66" charset="0"/>
              </a:rPr>
              <a:t>estudantes como protagonistas nessa atividade </a:t>
            </a:r>
            <a:r>
              <a:rPr lang="pt-BR" sz="1800" dirty="0">
                <a:latin typeface="Comic Sans MS" panose="030F0702030302020204" pitchFamily="66" charset="0"/>
              </a:rPr>
              <a:t>(articular com as ações do Grêmio Estudantil na unidade);</a:t>
            </a:r>
          </a:p>
          <a:p>
            <a:pPr algn="just"/>
            <a:endParaRPr lang="pt-BR" sz="1800" dirty="0">
              <a:latin typeface="Comic Sans MS" panose="030F0702030302020204" pitchFamily="66" charset="0"/>
            </a:endParaRPr>
          </a:p>
          <a:p>
            <a:pPr algn="just"/>
            <a:r>
              <a:rPr lang="pt-BR" sz="1800" dirty="0">
                <a:latin typeface="Comic Sans MS" panose="030F0702030302020204" pitchFamily="66" charset="0"/>
              </a:rPr>
              <a:t>Acolhimento escolar deve ser uma ação permanente, sendo  fundamental para o processo de ensino e aprendizagem, não se caracterizando em uma ação isolada, devendo, especialmente, envolver os novos estudantes, professores, funcionários, familiares/responsáveis e comunidade;</a:t>
            </a:r>
          </a:p>
          <a:p>
            <a:pPr marL="0" indent="0" algn="just">
              <a:buNone/>
            </a:pPr>
            <a:endParaRPr lang="pt-BR" sz="1800" dirty="0">
              <a:latin typeface="Comic Sans MS" panose="030F0702030302020204" pitchFamily="66" charset="0"/>
            </a:endParaRPr>
          </a:p>
          <a:p>
            <a:pPr algn="just"/>
            <a:r>
              <a:rPr lang="pt-BR" sz="1800" dirty="0">
                <a:latin typeface="Comic Sans MS" panose="030F0702030302020204" pitchFamily="66" charset="0"/>
              </a:rPr>
              <a:t>Acolher é uma responsabilidade de todos e a equipe escolar tem que estar preparada para lidar com esta importante missão. </a:t>
            </a:r>
          </a:p>
          <a:p>
            <a:pPr algn="just"/>
            <a:endParaRPr lang="pt-BR" sz="1800" dirty="0">
              <a:latin typeface="Comic Sans MS" panose="030F0702030302020204" pitchFamily="66" charset="0"/>
            </a:endParaRPr>
          </a:p>
          <a:p>
            <a:pPr algn="just"/>
            <a:endParaRPr lang="pt-BR" dirty="0">
              <a:latin typeface="Comic Sans MS" panose="030F0702030302020204" pitchFamily="66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37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29CB619-2221-4EF5-B5EF-26072CC258EA}"/>
              </a:ext>
            </a:extLst>
          </p:cNvPr>
          <p:cNvSpPr/>
          <p:nvPr/>
        </p:nvSpPr>
        <p:spPr>
          <a:xfrm>
            <a:off x="457993" y="546100"/>
            <a:ext cx="6640513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ETAPAS DO ACOLHIMENTO </a:t>
            </a:r>
            <a:br>
              <a:rPr lang="pt-BR" sz="2800" b="1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b="1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b="1" dirty="0"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Realização do Acolhimento com alunos ingressantes e com os alunos que retornaram à escola, após ações como BUSCA ATIVA ou demais ações realizadas pela UE;</a:t>
            </a:r>
          </a:p>
          <a:p>
            <a:endParaRPr lang="pt-BR" sz="2000" i="1" dirty="0"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Reunião para Reflexão sobre o protagonismo juvenil, organização do planejamento das ações do grêmio e/ou outras demandas da escola. </a:t>
            </a:r>
          </a:p>
          <a:p>
            <a:endParaRPr lang="pt-BR" sz="20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Avaliação da ação de Acolhimento apontando os pontos positivos e de atenção.</a:t>
            </a:r>
          </a:p>
          <a:p>
            <a:endParaRPr lang="pt-BR" sz="20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Organização de todo o material em um portfólio;</a:t>
            </a:r>
          </a:p>
          <a:p>
            <a:endParaRPr lang="pt-BR" sz="20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Socialização do Portfólio e da Avaliação do acolhimento com toda a equipe escolar - definição dos próximos passos para o acompanhamento e monitoramento após o Acolhimento.</a:t>
            </a:r>
            <a:b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000" i="1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57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E5CAE-4F2A-44C1-9C00-9611708D1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150" y="-14845"/>
            <a:ext cx="6934200" cy="11886972"/>
          </a:xfrm>
        </p:spPr>
        <p:txBody>
          <a:bodyPr/>
          <a:lstStyle/>
          <a:p>
            <a:pPr algn="ctr"/>
            <a:br>
              <a:rPr lang="pt-BR" sz="18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1800" b="1" dirty="0">
                <a:solidFill>
                  <a:schemeClr val="bg1"/>
                </a:solidFill>
                <a:latin typeface="Comic Sans MS" panose="030F0702030302020204" pitchFamily="66" charset="0"/>
              </a:rPr>
              <a:t>REFLETIR SOBRE OS QUESTIONAMENTOS ABAIXO E ENCAMINHAR OS REGISTROS PARA O COMITÊ </a:t>
            </a:r>
            <a:r>
              <a:rPr lang="pt-BR" sz="1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mmr</a:t>
            </a:r>
            <a:r>
              <a:rPr lang="pt-BR" sz="1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2019</a:t>
            </a:r>
            <a:r>
              <a:rPr lang="pt-B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br>
              <a:rPr lang="pt-BR" sz="18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 1- quem são OS ALUNOS  que  mais faltam na escola? </a:t>
            </a: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2-Onde e como Esses alunos vivem?  </a:t>
            </a: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3-Quais são as  dificuldades desses alunos? </a:t>
            </a: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4-Quais as ações efetivas realizadas pela equipe gestora para combater as principais causas detectadas de abandono escolar?</a:t>
            </a: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5-Como os alunos que abandonaram a escola  são recebidos, nos primeiros dias, quando retornam?</a:t>
            </a: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6-Como são realizadas as ações de acolhimento para incentivar o retorno e permanência desses alunos na escola?</a:t>
            </a: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7-Quais as ações direcionadas à inserção dos alunos que retornam à escola, nas situações de aprendizagens coletivas, visando seu aproveitamento escolar? </a:t>
            </a: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8- Como a equipe gestora se mobiliza para conscientizar os docentes sobre a importância de receber os alunos regressos como pertencentes às respectivas turmas, objetivando propiciar, além do retorno, a permanência deles?</a:t>
            </a: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sz="1800" dirty="0">
                <a:latin typeface="Comic Sans MS" panose="030F0702030302020204" pitchFamily="66" charset="0"/>
              </a:rPr>
            </a:br>
            <a:br>
              <a:rPr lang="pt-BR" sz="1800" dirty="0">
                <a:latin typeface="Comic Sans MS" panose="030F0702030302020204" pitchFamily="66" charset="0"/>
              </a:rPr>
            </a:br>
            <a:br>
              <a:rPr lang="pt-BR" sz="2800" dirty="0">
                <a:latin typeface="Comic Sans MS" panose="030F0702030302020204" pitchFamily="66" charset="0"/>
              </a:rPr>
            </a:br>
            <a:br>
              <a:rPr lang="pt-BR" sz="2800" dirty="0">
                <a:latin typeface="Comic Sans MS" panose="030F0702030302020204" pitchFamily="66" charset="0"/>
              </a:rPr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6122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5F83E-F614-4BFE-ADF3-3089FD438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35" y="469900"/>
            <a:ext cx="5468216" cy="406906"/>
          </a:xfrm>
        </p:spPr>
        <p:txBody>
          <a:bodyPr/>
          <a:lstStyle/>
          <a:p>
            <a:r>
              <a:rPr lang="pt-BR" i="1" dirty="0"/>
              <a:t>Referências bibliográficas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772B05-7439-4E86-8CA1-A6DCDF37B2C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501650" y="823255"/>
            <a:ext cx="6858000" cy="4620239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BRASIL, Lei de Diretrizes e B. Lei nº 9.394/96, de 20 de dezembro de 1996.</a:t>
            </a:r>
          </a:p>
          <a:p>
            <a:pPr marL="0" indent="0">
              <a:buNone/>
            </a:pPr>
            <a:r>
              <a:rPr lang="pt-BR" dirty="0"/>
              <a:t>SÃO PAULO. Secretaria Estadual da Educação. Documento Orientador do Acolhimento 2019 – Disponível em: </a:t>
            </a:r>
            <a:r>
              <a:rPr lang="pt-BR" dirty="0">
                <a:hlinkClick r:id="rId2"/>
              </a:rPr>
              <a:t>https://docs.google.com/document/d/18WaHaOJ2RsvS-bxfUe8FajBjhUaNZD4zmeZPQCfvhig/edit</a:t>
            </a: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BRASIL. Indicadores da qualidade na educação. Ação Educativa, Unicef, PNUD, Inep-MEC (coordenadores). São Paulo : Ação Educativa, 2004. Disponível em:</a:t>
            </a:r>
          </a:p>
          <a:p>
            <a:pPr marL="0" indent="0">
              <a:buNone/>
            </a:pPr>
            <a:r>
              <a:rPr lang="pt-BR" dirty="0">
                <a:hlinkClick r:id="rId3"/>
              </a:rPr>
              <a:t>http://portal.mec.gov.br/seb/arquivos/pdf/Consescol/ce_indqua.pdf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0608877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323</TotalTime>
  <Words>356</Words>
  <Application>Microsoft Office PowerPoint</Application>
  <PresentationFormat>Personalizar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Comic Sans MS</vt:lpstr>
      <vt:lpstr>Times New Roman</vt:lpstr>
      <vt:lpstr>Trebuchet MS</vt:lpstr>
      <vt:lpstr>Verdana</vt:lpstr>
      <vt:lpstr>Wingdings 3</vt:lpstr>
      <vt:lpstr>Fatia</vt:lpstr>
      <vt:lpstr>Apresentação do PowerPoint</vt:lpstr>
      <vt:lpstr>  introdução  </vt:lpstr>
      <vt:lpstr>A importância do acolhimento aos alunos</vt:lpstr>
      <vt:lpstr>PRINCIPAIS REFERÊNCIAS DO DOCUMENTO ORIENTADOR DA SEE/SP:</vt:lpstr>
      <vt:lpstr>Apresentação do PowerPoint</vt:lpstr>
      <vt:lpstr>  REFLETIR SOBRE OS QUESTIONAMENTOS ABAIXO E ENCAMINHAR OS REGISTROS PARA O COMITÊ mmr 2019     1- quem são OS ALUNOS  que  mais faltam na escola?   2-Onde e como Esses alunos vivem?    3-Quais são as  dificuldades desses alunos?   4-Quais as ações efetivas realizadas pela equipe gestora para combater as principais causas detectadas de abandono escolar?  5-Como os alunos que abandonaram a escola  são recebidos, nos primeiros dias, quando retornam?  6-Como são realizadas as ações de acolhimento para incentivar o retorno e permanência desses alunos na escola?  7-Quais as ações direcionadas à inserção dos alunos que retornam à escola, nas situações de aprendizagens coletivas, visando seu aproveitamento escolar?   8- Como a equipe gestora se mobiliza para conscientizar os docentes sobre a importância de receber os alunos regressos como pertencentes às respectivas turmas, objetivando propiciar, além do retorno, a permanência deles?       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Leia Soares Perrone</cp:lastModifiedBy>
  <cp:revision>36</cp:revision>
  <dcterms:created xsi:type="dcterms:W3CDTF">2019-05-02T19:47:34Z</dcterms:created>
  <dcterms:modified xsi:type="dcterms:W3CDTF">2019-05-06T14:49:30Z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2004-05-17T00:00:00Z</vt:filetime>
  </property>
  <property fmtid="{D5CDD505-2E9C-101B-9397-08002B2CF9AE}" pid="3" name="LastSaved">
    <vt:filetime>2019-05-02T00:00:00Z</vt:filetime>
  </property>
</Properties>
</file>