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5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5" r:id="rId16"/>
    <p:sldId id="346" r:id="rId17"/>
    <p:sldId id="348" r:id="rId18"/>
    <p:sldId id="347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1" r:id="rId30"/>
    <p:sldId id="362" r:id="rId31"/>
    <p:sldId id="363" r:id="rId32"/>
    <p:sldId id="364" r:id="rId33"/>
    <p:sldId id="367" r:id="rId34"/>
    <p:sldId id="371" r:id="rId35"/>
    <p:sldId id="372" r:id="rId36"/>
    <p:sldId id="373" r:id="rId37"/>
    <p:sldId id="26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5" autoAdjust="0"/>
    <p:restoredTop sz="94832"/>
  </p:normalViewPr>
  <p:slideViewPr>
    <p:cSldViewPr showGuides="1">
      <p:cViewPr varScale="1">
        <p:scale>
          <a:sx n="68" d="100"/>
          <a:sy n="68" d="100"/>
        </p:scale>
        <p:origin x="5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285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C1EE2C0D-A8A3-4B9A-8067-8F6E9F9CF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99656" y="1700810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28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4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CF66641D-3D1D-4F60-AAAD-BD582FE7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10560496" y="156853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censo.inep.gov.b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2855640" y="4293096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Situação Final - 2018</a:t>
            </a: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99E3EC-944C-4F28-9CBE-DFA79B8C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060848"/>
            <a:ext cx="88868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D3126E96-BC40-4FC6-83B1-706D5B21B0C7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Educacenso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173551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>
            <a:extLst>
              <a:ext uri="{FF2B5EF4-FFF2-40B4-BE49-F238E27FC236}">
                <a16:creationId xmlns:a16="http://schemas.microsoft.com/office/drawing/2014/main" id="{B1FCAED6-1A72-4FCB-AA1E-BB79F63D9A91}"/>
              </a:ext>
            </a:extLst>
          </p:cNvPr>
          <p:cNvGrpSpPr/>
          <p:nvPr/>
        </p:nvGrpSpPr>
        <p:grpSpPr>
          <a:xfrm>
            <a:off x="911424" y="2060848"/>
            <a:ext cx="8536349" cy="3977261"/>
            <a:chOff x="275406" y="1828003"/>
            <a:chExt cx="8571221" cy="4697341"/>
          </a:xfrm>
        </p:grpSpPr>
        <p:grpSp>
          <p:nvGrpSpPr>
            <p:cNvPr id="3" name="Grupo 9">
              <a:extLst>
                <a:ext uri="{FF2B5EF4-FFF2-40B4-BE49-F238E27FC236}">
                  <a16:creationId xmlns:a16="http://schemas.microsoft.com/office/drawing/2014/main" id="{320BDFD8-F19A-4D25-AEF5-B4F61C5D7B40}"/>
                </a:ext>
              </a:extLst>
            </p:cNvPr>
            <p:cNvGrpSpPr/>
            <p:nvPr/>
          </p:nvGrpSpPr>
          <p:grpSpPr>
            <a:xfrm>
              <a:off x="275406" y="1828003"/>
              <a:ext cx="8571221" cy="4697341"/>
              <a:chOff x="275406" y="1523150"/>
              <a:chExt cx="8571221" cy="4697341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EB14A783-36EF-41CF-89E4-2F80D967FD0D}"/>
                  </a:ext>
                </a:extLst>
              </p:cNvPr>
              <p:cNvGrpSpPr/>
              <p:nvPr/>
            </p:nvGrpSpPr>
            <p:grpSpPr>
              <a:xfrm>
                <a:off x="275406" y="1523150"/>
                <a:ext cx="8571221" cy="4697341"/>
                <a:chOff x="275406" y="1523150"/>
                <a:chExt cx="8571221" cy="4697341"/>
              </a:xfrm>
            </p:grpSpPr>
            <p:pic>
              <p:nvPicPr>
                <p:cNvPr id="8" name="Picture 2">
                  <a:extLst>
                    <a:ext uri="{FF2B5EF4-FFF2-40B4-BE49-F238E27FC236}">
                      <a16:creationId xmlns:a16="http://schemas.microsoft.com/office/drawing/2014/main" id="{34D2462D-6A13-41B9-960B-BF5B755EEC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406" y="1523150"/>
                  <a:ext cx="8571221" cy="4697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39D042F1-2E64-4FC8-81C2-191862F41F23}"/>
                    </a:ext>
                  </a:extLst>
                </p:cNvPr>
                <p:cNvSpPr/>
                <p:nvPr/>
              </p:nvSpPr>
              <p:spPr>
                <a:xfrm>
                  <a:off x="3203848" y="2573288"/>
                  <a:ext cx="1419459" cy="1356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CCE3EC2-5225-4E16-9D53-2597F7F56FAA}"/>
                  </a:ext>
                </a:extLst>
              </p:cNvPr>
              <p:cNvSpPr/>
              <p:nvPr/>
            </p:nvSpPr>
            <p:spPr>
              <a:xfrm>
                <a:off x="683568" y="2548083"/>
                <a:ext cx="720080" cy="1440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428AA5B-927E-4EEB-A7DC-167D102DCE41}"/>
                  </a:ext>
                </a:extLst>
              </p:cNvPr>
              <p:cNvSpPr/>
              <p:nvPr/>
            </p:nvSpPr>
            <p:spPr>
              <a:xfrm>
                <a:off x="1619672" y="1556792"/>
                <a:ext cx="1800200" cy="1451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Retângulo de cantos arredondados 10">
              <a:extLst>
                <a:ext uri="{FF2B5EF4-FFF2-40B4-BE49-F238E27FC236}">
                  <a16:creationId xmlns:a16="http://schemas.microsoft.com/office/drawing/2014/main" id="{14C992FF-85D3-4A31-B482-51D6BF66939E}"/>
                </a:ext>
              </a:extLst>
            </p:cNvPr>
            <p:cNvSpPr/>
            <p:nvPr/>
          </p:nvSpPr>
          <p:spPr>
            <a:xfrm>
              <a:off x="6012160" y="4293096"/>
              <a:ext cx="1440160" cy="21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A490B950-EE7D-4FDC-B38E-D9F44C7F3D5D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Informações Coletadas (dados do gestor escolar)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>
            <a:extLst>
              <a:ext uri="{FF2B5EF4-FFF2-40B4-BE49-F238E27FC236}">
                <a16:creationId xmlns:a16="http://schemas.microsoft.com/office/drawing/2014/main" id="{824B0343-0BA1-4300-BBD7-6B955F37112A}"/>
              </a:ext>
            </a:extLst>
          </p:cNvPr>
          <p:cNvGrpSpPr/>
          <p:nvPr/>
        </p:nvGrpSpPr>
        <p:grpSpPr>
          <a:xfrm>
            <a:off x="623392" y="2780928"/>
            <a:ext cx="7632848" cy="3347962"/>
            <a:chOff x="-104185" y="2007124"/>
            <a:chExt cx="8736450" cy="4401019"/>
          </a:xfrm>
        </p:grpSpPr>
        <p:grpSp>
          <p:nvGrpSpPr>
            <p:cNvPr id="3" name="Grupo 6">
              <a:extLst>
                <a:ext uri="{FF2B5EF4-FFF2-40B4-BE49-F238E27FC236}">
                  <a16:creationId xmlns:a16="http://schemas.microsoft.com/office/drawing/2014/main" id="{6E8F32CA-68A5-40D1-9EBC-E8765803F9F5}"/>
                </a:ext>
              </a:extLst>
            </p:cNvPr>
            <p:cNvGrpSpPr/>
            <p:nvPr/>
          </p:nvGrpSpPr>
          <p:grpSpPr>
            <a:xfrm>
              <a:off x="-104185" y="2007124"/>
              <a:ext cx="8736450" cy="4401019"/>
              <a:chOff x="1382" y="1941243"/>
              <a:chExt cx="8736450" cy="4401019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193E0CA5-CD1B-4CA0-ACF7-8897CA667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" y="1941243"/>
                <a:ext cx="8736450" cy="4401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0F8349D6-7252-4C02-9818-A30523D63F51}"/>
                  </a:ext>
                </a:extLst>
              </p:cNvPr>
              <p:cNvSpPr/>
              <p:nvPr/>
            </p:nvSpPr>
            <p:spPr>
              <a:xfrm>
                <a:off x="7165996" y="1972409"/>
                <a:ext cx="1512168" cy="1405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 </a:t>
                </a:r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94F910C-E34E-41AD-A1E6-48D2EB3D68D3}"/>
                </a:ext>
              </a:extLst>
            </p:cNvPr>
            <p:cNvSpPr/>
            <p:nvPr/>
          </p:nvSpPr>
          <p:spPr>
            <a:xfrm flipH="1">
              <a:off x="7060429" y="2026664"/>
              <a:ext cx="100811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800" b="1" dirty="0">
                  <a:solidFill>
                    <a:srgbClr val="00B050"/>
                  </a:solidFill>
                </a:rPr>
                <a:t>USUARIO: FULANO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D41FE4-8357-46CA-A241-9E090686E6DE}"/>
              </a:ext>
            </a:extLst>
          </p:cNvPr>
          <p:cNvSpPr txBox="1"/>
          <p:nvPr/>
        </p:nvSpPr>
        <p:spPr>
          <a:xfrm>
            <a:off x="155340" y="1883900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Após o acesso, serão apresentadas todas as turmas informadas na Matrícula Inicial do Censo Escolar 2018.</a:t>
            </a:r>
          </a:p>
          <a:p>
            <a:r>
              <a:rPr lang="pt-BR" sz="2000" dirty="0"/>
              <a:t>Para iniciar a declaração, clique em </a:t>
            </a:r>
            <a:r>
              <a:rPr lang="pt-BR" sz="2000" b="1" dirty="0"/>
              <a:t>Listar Turmas</a:t>
            </a:r>
            <a:r>
              <a:rPr lang="pt-BR" sz="2000" dirty="0"/>
              <a:t>:</a:t>
            </a:r>
          </a:p>
        </p:txBody>
      </p: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8540C588-1E96-4931-B02D-8ADBD9EC2F63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Informações Coletadas (Lista de classes)</a:t>
            </a:r>
          </a:p>
        </p:txBody>
      </p:sp>
    </p:spTree>
    <p:extLst>
      <p:ext uri="{BB962C8B-B14F-4D97-AF65-F5344CB8AC3E}">
        <p14:creationId xmlns:p14="http://schemas.microsoft.com/office/powerpoint/2010/main" val="225264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7FA2B99-0DA6-4B8E-9136-AF4888A3F5F7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916832"/>
            <a:ext cx="950505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Compreende os resultados obtidos pelos alunos que permaneceram matriculados e frequentes na escola até o término do ano escolar. Informar se o aluno foi aprovado ou reprovado ao término do ano letivo de 2018. Esta opção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apresentada para as turmas de Educação Infantil (Creche, Pré-Escolar e Unificada).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8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8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Aprovado: </a:t>
            </a: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que concluiu uma etapa de ensino dando condições para prosseguir dentro do fluxo escolar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Reprovado: </a:t>
            </a:r>
            <a:r>
              <a:rPr lang="pt-BR" sz="18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que não concluiu a etapa de ensino tendo que realizá-la novamente.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66D61C7A-B285-450C-BC4D-BB9B70FDBEB3}"/>
              </a:ext>
            </a:extLst>
          </p:cNvPr>
          <p:cNvSpPr/>
          <p:nvPr/>
        </p:nvSpPr>
        <p:spPr>
          <a:xfrm>
            <a:off x="191344" y="836712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Rendimento</a:t>
            </a:r>
          </a:p>
        </p:txBody>
      </p:sp>
    </p:spTree>
    <p:extLst>
      <p:ext uri="{BB962C8B-B14F-4D97-AF65-F5344CB8AC3E}">
        <p14:creationId xmlns:p14="http://schemas.microsoft.com/office/powerpoint/2010/main" val="90500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82FC759-F1EC-43BB-8A9D-3D0CACC59C21}"/>
              </a:ext>
            </a:extLst>
          </p:cNvPr>
          <p:cNvSpPr txBox="1">
            <a:spLocks noChangeArrowheads="1"/>
          </p:cNvSpPr>
          <p:nvPr/>
        </p:nvSpPr>
        <p:spPr>
          <a:xfrm>
            <a:off x="263352" y="2060848"/>
            <a:ext cx="10261140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Concluinte: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 a aprovação e finalização, com emissão de certificado do curso/etapa do ensino fundamental, do ensino médio e educação profissional</a:t>
            </a: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concluiu o ensino fundamental ou médio;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Não: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não concluiu o ensino fundamental ou médio</a:t>
            </a: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ocorrer do aluno ser Aprovado e não ser Concluinte, em função dele ter dependência em alguma disciplina a cumprir, necessidade de completar estágios ou por outro fator que impeça a conclusão.</a:t>
            </a:r>
            <a:endParaRPr lang="pt-BR" sz="18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AD57553B-7791-494E-A712-B8C0C5849D8E}"/>
              </a:ext>
            </a:extLst>
          </p:cNvPr>
          <p:cNvSpPr/>
          <p:nvPr/>
        </p:nvSpPr>
        <p:spPr>
          <a:xfrm>
            <a:off x="191344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Rendimento</a:t>
            </a:r>
          </a:p>
        </p:txBody>
      </p:sp>
    </p:spTree>
    <p:extLst>
      <p:ext uri="{BB962C8B-B14F-4D97-AF65-F5344CB8AC3E}">
        <p14:creationId xmlns:p14="http://schemas.microsoft.com/office/powerpoint/2010/main" val="18723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D33BFC9-08B2-487D-8B22-918ECC61E22B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916832"/>
            <a:ext cx="1151634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 a mudança do vínculo escolar do aluno após a data de referência do Censo Escolar e antes do término do ano letivo. 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 de Movimento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6600"/>
              </a:buClr>
              <a:buSzPct val="71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Transferido;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6600"/>
              </a:buClr>
              <a:buSzPct val="71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Deixou de Frequentar;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6600"/>
              </a:buClr>
              <a:buSzPct val="710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Falecido.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5E3713E-8D4C-4041-AABA-4D16CF0F0A85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 Movimentação</a:t>
            </a:r>
          </a:p>
        </p:txBody>
      </p:sp>
    </p:spTree>
    <p:extLst>
      <p:ext uri="{BB962C8B-B14F-4D97-AF65-F5344CB8AC3E}">
        <p14:creationId xmlns:p14="http://schemas.microsoft.com/office/powerpoint/2010/main" val="418335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A1560A-05A9-4B91-95D3-2ACFF8CB8433}"/>
              </a:ext>
            </a:extLst>
          </p:cNvPr>
          <p:cNvSpPr txBox="1">
            <a:spLocks noChangeArrowheads="1"/>
          </p:cNvSpPr>
          <p:nvPr/>
        </p:nvSpPr>
        <p:spPr>
          <a:xfrm>
            <a:off x="23342" y="2204864"/>
            <a:ext cx="11732366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Transferido: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mudou de uma escola para outra mediante um requerimento formal. Para efeitos do Censo Escolar, reconhece-se também como aluno transferido aquele que mudou de modalidade de ensino na mesma escola (Exemplo: aluno que saiu de uma turma do Ensino Regular e foi cursar a Educação de Jovens e Adultos- EJA).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Deixou de frequentar: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abandonou a escola antes do término do ano letivo sem requerer formalmente a sua transferência. 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Falecido:</a:t>
            </a: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faleceu antes do término do ano letivo</a:t>
            </a:r>
            <a:r>
              <a:rPr lang="pt-BR" sz="24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20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AE959FDE-A356-4F6D-8788-2DE3B8DCB339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  Movimentação</a:t>
            </a:r>
          </a:p>
        </p:txBody>
      </p:sp>
    </p:spTree>
    <p:extLst>
      <p:ext uri="{BB962C8B-B14F-4D97-AF65-F5344CB8AC3E}">
        <p14:creationId xmlns:p14="http://schemas.microsoft.com/office/powerpoint/2010/main" val="368332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1CB6412-CAC9-4910-A2B1-320F442016FF}"/>
              </a:ext>
            </a:extLst>
          </p:cNvPr>
          <p:cNvSpPr txBox="1">
            <a:spLocks noChangeArrowheads="1"/>
          </p:cNvSpPr>
          <p:nvPr/>
        </p:nvSpPr>
        <p:spPr>
          <a:xfrm>
            <a:off x="163216" y="1916832"/>
            <a:ext cx="11588350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 os casos das etapas de Educação Infantil (creche e pré-escola) em que a informação de rendimento escolar não se aplica a essas etapas de ensino, indicando nesses casos que o aluno manteve-se na escola.</a:t>
            </a:r>
          </a:p>
        </p:txBody>
      </p:sp>
      <p:sp>
        <p:nvSpPr>
          <p:cNvPr id="4" name="Retângulo de cantos arredondados 4">
            <a:extLst>
              <a:ext uri="{FF2B5EF4-FFF2-40B4-BE49-F238E27FC236}">
                <a16:creationId xmlns:a16="http://schemas.microsoft.com/office/drawing/2014/main" id="{3581A542-AD28-4806-B3C4-AADAA4849E3D}"/>
              </a:ext>
            </a:extLst>
          </p:cNvPr>
          <p:cNvSpPr/>
          <p:nvPr/>
        </p:nvSpPr>
        <p:spPr>
          <a:xfrm>
            <a:off x="163216" y="849153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Educação Infantil – Informações coletadas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8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85F9F9-6F67-47E5-8ACD-5EB478048390}"/>
              </a:ext>
            </a:extLst>
          </p:cNvPr>
          <p:cNvSpPr txBox="1">
            <a:spLocks noChangeArrowheads="1"/>
          </p:cNvSpPr>
          <p:nvPr/>
        </p:nvSpPr>
        <p:spPr>
          <a:xfrm>
            <a:off x="265821" y="1988840"/>
            <a:ext cx="11660358" cy="35879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" b="1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172E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opção Curso em Andamento – CA, deverá ser informada para as matrículas da Educação Profissional enquanto a etapa de ensino ainda estiver em curso. Lembrando que o Rendimento/Movimento deve ser informado apenas ao final da etapa de ensino.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4DDE1E4A-45D1-4EA6-87D6-5A500CDD907C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Curso em Andamento (CA)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1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B00DD7C-0A51-4C99-84B6-16399A10AF02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2060848"/>
            <a:ext cx="8364007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FF0000"/>
                </a:solidFill>
              </a:rPr>
              <a:t>Etapas de cursos técnicos com possibilidade de declarar CA: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Curso Técnico  - Concomitante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Curso Técnico  - Subsequente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Observação: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informação de rendimento e movimento deverá ser feita tendo como referência o andamento e o término de cada etapa.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rgbClr val="172E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64D900F4-543D-4351-ADC5-E6F162333DAF}"/>
              </a:ext>
            </a:extLst>
          </p:cNvPr>
          <p:cNvSpPr/>
          <p:nvPr/>
        </p:nvSpPr>
        <p:spPr>
          <a:xfrm>
            <a:off x="232887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 algn="ctr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Curso em Andamento (CA)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08720"/>
            <a:ext cx="6480720" cy="2295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852936"/>
            <a:ext cx="4727054" cy="18764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23392" y="4077072"/>
            <a:ext cx="4680520" cy="1693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Diretoria de Ensino da Região de Limeira</a:t>
            </a:r>
          </a:p>
          <a:p>
            <a:pPr algn="ctr"/>
            <a:r>
              <a:rPr lang="pt-BR" dirty="0"/>
              <a:t>CIE – Centro de Informações Educacionais</a:t>
            </a:r>
          </a:p>
          <a:p>
            <a:pPr algn="ctr"/>
            <a:r>
              <a:rPr lang="pt-BR" dirty="0"/>
              <a:t>NRM – Núcleo de Gestão da Rede Escolar e Matrícula</a:t>
            </a:r>
          </a:p>
        </p:txBody>
      </p:sp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295344-E8DA-4982-AE3F-E866FB035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28800"/>
            <a:ext cx="8768848" cy="159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ACC8533-31B7-424C-90ED-F1C9802DCE11}"/>
              </a:ext>
            </a:extLst>
          </p:cNvPr>
          <p:cNvSpPr/>
          <p:nvPr/>
        </p:nvSpPr>
        <p:spPr>
          <a:xfrm>
            <a:off x="767408" y="3570550"/>
            <a:ext cx="6840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Ensino Fundamental e Ensino Médio – Rendimento e Movimento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10B30D-7C25-4DC5-825B-C1A25CA7F0DE}"/>
              </a:ext>
            </a:extLst>
          </p:cNvPr>
          <p:cNvSpPr/>
          <p:nvPr/>
        </p:nvSpPr>
        <p:spPr>
          <a:xfrm>
            <a:off x="536858" y="127714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Educação Infantil (Movimento)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EAED24-6332-4593-B677-EDF16B4795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77072"/>
            <a:ext cx="8696840" cy="174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69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E582A4-9815-4F41-A7BE-E17AFEF8B9C4}"/>
              </a:ext>
            </a:extLst>
          </p:cNvPr>
          <p:cNvSpPr/>
          <p:nvPr/>
        </p:nvSpPr>
        <p:spPr>
          <a:xfrm>
            <a:off x="384456" y="1052736"/>
            <a:ext cx="586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3º EM ou 9º EF – Rendimento, Movimento e Concluinte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FEF40B-D8C5-4798-9D96-421DD29B12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6" y="1556792"/>
            <a:ext cx="896448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4036AE0-C762-4799-8F06-6FD7483D5545}"/>
              </a:ext>
            </a:extLst>
          </p:cNvPr>
          <p:cNvSpPr/>
          <p:nvPr/>
        </p:nvSpPr>
        <p:spPr>
          <a:xfrm>
            <a:off x="425185" y="3501008"/>
            <a:ext cx="721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EJA e Profissionalizante – Rendimento, Movimento, Concluinte e 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BD86DB-8B9E-4E8C-8E63-8F333F718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2" y="4122368"/>
            <a:ext cx="890724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001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D1D1210-08DB-4332-A2DC-93411230B633}"/>
              </a:ext>
            </a:extLst>
          </p:cNvPr>
          <p:cNvSpPr/>
          <p:nvPr/>
        </p:nvSpPr>
        <p:spPr>
          <a:xfrm>
            <a:off x="191344" y="1700808"/>
            <a:ext cx="11461104" cy="435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80000"/>
              </a:lnSpc>
              <a:defRPr/>
            </a:pPr>
            <a:r>
              <a:rPr lang="pt-BR" sz="2000" b="1" dirty="0">
                <a:latin typeface="Calibri" pitchFamily="34" charset="0"/>
              </a:rPr>
              <a:t>Regras</a:t>
            </a:r>
          </a:p>
          <a:p>
            <a:pPr marL="342900" indent="-342900" algn="just">
              <a:spcBef>
                <a:spcPct val="20000"/>
              </a:spcBef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</a:rPr>
              <a:t>Devem ser informados os dados de rendimento e movimento dos alunos de todas as modalidades de ensino (Regular, Especial, Profissional e EJA), com matrícula ativa no Censo Escolar 2018 e que entraram na escola após a data de referência do Censo (30/05/2018).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itchFamily="34" charset="0"/>
              </a:rPr>
              <a:t>É permitido admitir alunos após o Censo em uma turma já existente na escola ou em </a:t>
            </a:r>
            <a:r>
              <a:rPr lang="pt-BR" b="1" dirty="0">
                <a:latin typeface="Calibri" pitchFamily="34" charset="0"/>
              </a:rPr>
              <a:t>Turma Nova</a:t>
            </a:r>
            <a:r>
              <a:rPr lang="pt-BR" dirty="0">
                <a:latin typeface="Calibri" pitchFamily="34" charset="0"/>
              </a:rPr>
              <a:t>, informando nesses casos a modalidade e etapa de ensino;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itchFamily="34" charset="0"/>
              </a:rPr>
              <a:t>Na mesma escola o aluno somente poderá ser admitido após em modalidade diferente da qual já possui matrícula.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</a:pPr>
            <a:endParaRPr lang="pt-BR" sz="800" dirty="0">
              <a:latin typeface="Calibri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D1932299-EA76-4F29-9F7F-10684C2C944D}"/>
              </a:ext>
            </a:extLst>
          </p:cNvPr>
          <p:cNvSpPr/>
          <p:nvPr/>
        </p:nvSpPr>
        <p:spPr>
          <a:xfrm>
            <a:off x="191344" y="836712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o Censo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70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B0030E3-9A27-4F58-95EE-C6C1FE88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1916832"/>
            <a:ext cx="11029052" cy="424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F14D5E5-B361-4AF5-9FAB-4539FCE2ABC9}"/>
              </a:ext>
            </a:extLst>
          </p:cNvPr>
          <p:cNvSpPr/>
          <p:nvPr/>
        </p:nvSpPr>
        <p:spPr>
          <a:xfrm>
            <a:off x="227836" y="908720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o Censo - Pesquisa</a:t>
            </a:r>
          </a:p>
        </p:txBody>
      </p:sp>
    </p:spTree>
    <p:extLst>
      <p:ext uri="{BB962C8B-B14F-4D97-AF65-F5344CB8AC3E}">
        <p14:creationId xmlns:p14="http://schemas.microsoft.com/office/powerpoint/2010/main" val="4168463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3861B975-731E-4059-9845-DED1ABD84092}"/>
              </a:ext>
            </a:extLst>
          </p:cNvPr>
          <p:cNvGrpSpPr/>
          <p:nvPr/>
        </p:nvGrpSpPr>
        <p:grpSpPr>
          <a:xfrm>
            <a:off x="551384" y="1925060"/>
            <a:ext cx="8640961" cy="4005963"/>
            <a:chOff x="251519" y="1833023"/>
            <a:chExt cx="8640961" cy="400596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026422A-9BC3-468D-A538-D01B840EC189}"/>
                </a:ext>
              </a:extLst>
            </p:cNvPr>
            <p:cNvGrpSpPr/>
            <p:nvPr/>
          </p:nvGrpSpPr>
          <p:grpSpPr>
            <a:xfrm>
              <a:off x="251519" y="1833023"/>
              <a:ext cx="8640961" cy="4005963"/>
              <a:chOff x="251519" y="1833023"/>
              <a:chExt cx="8640961" cy="4005963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B55A9ED2-2BF9-4BCF-8612-0CD0C4028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19" y="1833023"/>
                <a:ext cx="8640961" cy="400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A23D268-EADA-487A-9E0A-F6FC09CEAF59}"/>
                  </a:ext>
                </a:extLst>
              </p:cNvPr>
              <p:cNvSpPr/>
              <p:nvPr/>
            </p:nvSpPr>
            <p:spPr>
              <a:xfrm>
                <a:off x="1907704" y="2132856"/>
                <a:ext cx="165618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8258579-8B23-40E1-831A-AC22475F21FC}"/>
                </a:ext>
              </a:extLst>
            </p:cNvPr>
            <p:cNvSpPr txBox="1"/>
            <p:nvPr/>
          </p:nvSpPr>
          <p:spPr>
            <a:xfrm>
              <a:off x="1763688" y="2226350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MARIA SILVA</a:t>
              </a:r>
            </a:p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01/01/2007</a:t>
              </a:r>
            </a:p>
          </p:txBody>
        </p:sp>
      </p:grpSp>
      <p:sp>
        <p:nvSpPr>
          <p:cNvPr id="7" name="Retângulo de cantos arredondados 4">
            <a:extLst>
              <a:ext uri="{FF2B5EF4-FFF2-40B4-BE49-F238E27FC236}">
                <a16:creationId xmlns:a16="http://schemas.microsoft.com/office/drawing/2014/main" id="{65F5310F-0FAF-44C0-9FEA-11DA599F84C1}"/>
              </a:ext>
            </a:extLst>
          </p:cNvPr>
          <p:cNvSpPr/>
          <p:nvPr/>
        </p:nvSpPr>
        <p:spPr>
          <a:xfrm>
            <a:off x="227836" y="908720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o Censo - Pesquisa</a:t>
            </a:r>
          </a:p>
        </p:txBody>
      </p:sp>
    </p:spTree>
    <p:extLst>
      <p:ext uri="{BB962C8B-B14F-4D97-AF65-F5344CB8AC3E}">
        <p14:creationId xmlns:p14="http://schemas.microsoft.com/office/powerpoint/2010/main" val="294888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E414E5EC-C3E5-4F5A-867B-8964E997B112}"/>
              </a:ext>
            </a:extLst>
          </p:cNvPr>
          <p:cNvGrpSpPr/>
          <p:nvPr/>
        </p:nvGrpSpPr>
        <p:grpSpPr>
          <a:xfrm>
            <a:off x="407368" y="2276872"/>
            <a:ext cx="8876641" cy="3045498"/>
            <a:chOff x="148777" y="1556792"/>
            <a:chExt cx="8876641" cy="30454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9C54C0-E42F-4862-B4FE-F7DD891469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8" t="21167" r="748" b="26717"/>
            <a:stretch/>
          </p:blipFill>
          <p:spPr bwMode="auto">
            <a:xfrm>
              <a:off x="148777" y="1556792"/>
              <a:ext cx="8876641" cy="304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B3C7233-79F6-459B-88B1-B92703D92687}"/>
                </a:ext>
              </a:extLst>
            </p:cNvPr>
            <p:cNvSpPr/>
            <p:nvPr/>
          </p:nvSpPr>
          <p:spPr>
            <a:xfrm>
              <a:off x="2339752" y="2924944"/>
              <a:ext cx="79208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0CA7F69-16BE-43C3-B3A5-98E1368FE8E0}"/>
                </a:ext>
              </a:extLst>
            </p:cNvPr>
            <p:cNvSpPr/>
            <p:nvPr/>
          </p:nvSpPr>
          <p:spPr>
            <a:xfrm>
              <a:off x="2228223" y="3142859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919AA22-C23A-492D-AC9A-C7AFF0902EF4}"/>
                </a:ext>
              </a:extLst>
            </p:cNvPr>
            <p:cNvSpPr/>
            <p:nvPr/>
          </p:nvSpPr>
          <p:spPr>
            <a:xfrm>
              <a:off x="2046399" y="3416610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592F409-7609-4BE0-9466-B939DE788FD5}"/>
                </a:ext>
              </a:extLst>
            </p:cNvPr>
            <p:cNvSpPr/>
            <p:nvPr/>
          </p:nvSpPr>
          <p:spPr>
            <a:xfrm>
              <a:off x="2195736" y="3665671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8E27A10-6292-4862-B0B0-59DC4C2B2077}"/>
                </a:ext>
              </a:extLst>
            </p:cNvPr>
            <p:cNvSpPr/>
            <p:nvPr/>
          </p:nvSpPr>
          <p:spPr>
            <a:xfrm>
              <a:off x="2228223" y="3939437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39F196-3F17-4028-BFE4-FDE84E3EA92E}"/>
                </a:ext>
              </a:extLst>
            </p:cNvPr>
            <p:cNvSpPr/>
            <p:nvPr/>
          </p:nvSpPr>
          <p:spPr>
            <a:xfrm>
              <a:off x="2267744" y="4190374"/>
              <a:ext cx="792088" cy="102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2CD87DAC-1D0E-4B87-86FF-E29D23EF791F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Admitidos Após – Listar Admitidos Após</a:t>
            </a: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2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>
            <a:extLst>
              <a:ext uri="{FF2B5EF4-FFF2-40B4-BE49-F238E27FC236}">
                <a16:creationId xmlns:a16="http://schemas.microsoft.com/office/drawing/2014/main" id="{E93CFA21-FCED-47CD-8A1E-C615FE1DEF92}"/>
              </a:ext>
            </a:extLst>
          </p:cNvPr>
          <p:cNvGrpSpPr/>
          <p:nvPr/>
        </p:nvGrpSpPr>
        <p:grpSpPr>
          <a:xfrm>
            <a:off x="983432" y="2348880"/>
            <a:ext cx="9001000" cy="3696782"/>
            <a:chOff x="274454" y="1340768"/>
            <a:chExt cx="8750964" cy="4104456"/>
          </a:xfrm>
        </p:grpSpPr>
        <p:grpSp>
          <p:nvGrpSpPr>
            <p:cNvPr id="3" name="Grupo 12">
              <a:extLst>
                <a:ext uri="{FF2B5EF4-FFF2-40B4-BE49-F238E27FC236}">
                  <a16:creationId xmlns:a16="http://schemas.microsoft.com/office/drawing/2014/main" id="{EDE987E2-9B8D-4118-B45B-8F870DD5B036}"/>
                </a:ext>
              </a:extLst>
            </p:cNvPr>
            <p:cNvGrpSpPr/>
            <p:nvPr/>
          </p:nvGrpSpPr>
          <p:grpSpPr>
            <a:xfrm>
              <a:off x="274454" y="1628800"/>
              <a:ext cx="8712968" cy="3744416"/>
              <a:chOff x="179512" y="1556792"/>
              <a:chExt cx="8869547" cy="3744416"/>
            </a:xfrm>
          </p:grpSpPr>
          <p:grpSp>
            <p:nvGrpSpPr>
              <p:cNvPr id="5" name="Grupo 7">
                <a:extLst>
                  <a:ext uri="{FF2B5EF4-FFF2-40B4-BE49-F238E27FC236}">
                    <a16:creationId xmlns:a16="http://schemas.microsoft.com/office/drawing/2014/main" id="{B9C7EA7D-BAEA-418E-980E-E68BB5C80E03}"/>
                  </a:ext>
                </a:extLst>
              </p:cNvPr>
              <p:cNvGrpSpPr/>
              <p:nvPr/>
            </p:nvGrpSpPr>
            <p:grpSpPr>
              <a:xfrm>
                <a:off x="179512" y="1556792"/>
                <a:ext cx="8869547" cy="3744416"/>
                <a:chOff x="179512" y="1556792"/>
                <a:chExt cx="8869547" cy="3744416"/>
              </a:xfrm>
            </p:grpSpPr>
            <p:grpSp>
              <p:nvGrpSpPr>
                <p:cNvPr id="7" name="Grupo 5">
                  <a:extLst>
                    <a:ext uri="{FF2B5EF4-FFF2-40B4-BE49-F238E27FC236}">
                      <a16:creationId xmlns:a16="http://schemas.microsoft.com/office/drawing/2014/main" id="{71261A33-A1AF-4718-9B02-9C8945BCC13F}"/>
                    </a:ext>
                  </a:extLst>
                </p:cNvPr>
                <p:cNvGrpSpPr/>
                <p:nvPr/>
              </p:nvGrpSpPr>
              <p:grpSpPr>
                <a:xfrm>
                  <a:off x="179512" y="1556792"/>
                  <a:ext cx="8869547" cy="3744416"/>
                  <a:chOff x="179512" y="1556792"/>
                  <a:chExt cx="8869547" cy="3744416"/>
                </a:xfrm>
              </p:grpSpPr>
              <p:grpSp>
                <p:nvGrpSpPr>
                  <p:cNvPr id="9" name="Grupo 4">
                    <a:extLst>
                      <a:ext uri="{FF2B5EF4-FFF2-40B4-BE49-F238E27FC236}">
                        <a16:creationId xmlns:a16="http://schemas.microsoft.com/office/drawing/2014/main" id="{D1D555C9-4FF6-44AC-9201-0670F8CAB72C}"/>
                      </a:ext>
                    </a:extLst>
                  </p:cNvPr>
                  <p:cNvGrpSpPr/>
                  <p:nvPr/>
                </p:nvGrpSpPr>
                <p:grpSpPr>
                  <a:xfrm>
                    <a:off x="179512" y="1556792"/>
                    <a:ext cx="8869547" cy="3744416"/>
                    <a:chOff x="179512" y="1556792"/>
                    <a:chExt cx="8869547" cy="3744416"/>
                  </a:xfrm>
                </p:grpSpPr>
                <p:pic>
                  <p:nvPicPr>
                    <p:cNvPr id="11" name="Picture 2">
                      <a:extLst>
                        <a:ext uri="{FF2B5EF4-FFF2-40B4-BE49-F238E27FC236}">
                          <a16:creationId xmlns:a16="http://schemas.microsoft.com/office/drawing/2014/main" id="{B2F7DD91-EFE8-4485-B291-31EA1C17347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1556792"/>
                      <a:ext cx="8869547" cy="37444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" name="Retângulo 11">
                      <a:extLst>
                        <a:ext uri="{FF2B5EF4-FFF2-40B4-BE49-F238E27FC236}">
                          <a16:creationId xmlns:a16="http://schemas.microsoft.com/office/drawing/2014/main" id="{1639DA51-11B2-452A-9881-5D0F3A9EB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3648" y="1556792"/>
                      <a:ext cx="720080" cy="14401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10" name="Retângulo 9">
                    <a:extLst>
                      <a:ext uri="{FF2B5EF4-FFF2-40B4-BE49-F238E27FC236}">
                        <a16:creationId xmlns:a16="http://schemas.microsoft.com/office/drawing/2014/main" id="{4F5D51FE-C8CA-4CC5-AA83-FAF1FC52FB98}"/>
                      </a:ext>
                    </a:extLst>
                  </p:cNvPr>
                  <p:cNvSpPr/>
                  <p:nvPr/>
                </p:nvSpPr>
                <p:spPr>
                  <a:xfrm>
                    <a:off x="7308304" y="1628800"/>
                    <a:ext cx="1584176" cy="720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8" name="Retângulo 7">
                  <a:extLst>
                    <a:ext uri="{FF2B5EF4-FFF2-40B4-BE49-F238E27FC236}">
                      <a16:creationId xmlns:a16="http://schemas.microsoft.com/office/drawing/2014/main" id="{261DC0C8-B9EC-42E9-A9F1-3C55FEE8BF83}"/>
                    </a:ext>
                  </a:extLst>
                </p:cNvPr>
                <p:cNvSpPr/>
                <p:nvPr/>
              </p:nvSpPr>
              <p:spPr>
                <a:xfrm>
                  <a:off x="1187624" y="4149080"/>
                  <a:ext cx="1296144" cy="720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A0244760-72BB-4E2C-AB39-C1A37696318D}"/>
                  </a:ext>
                </a:extLst>
              </p:cNvPr>
              <p:cNvSpPr/>
              <p:nvPr/>
            </p:nvSpPr>
            <p:spPr>
              <a:xfrm>
                <a:off x="384457" y="4113076"/>
                <a:ext cx="587143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749F7E1-0F46-4834-A43C-1E52BC514624}"/>
                </a:ext>
              </a:extLst>
            </p:cNvPr>
            <p:cNvSpPr/>
            <p:nvPr/>
          </p:nvSpPr>
          <p:spPr>
            <a:xfrm>
              <a:off x="8833608" y="1340768"/>
              <a:ext cx="191810" cy="4104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95FC6F-D3B9-4C22-8FC3-86B447DF9FD0}"/>
              </a:ext>
            </a:extLst>
          </p:cNvPr>
          <p:cNvSpPr txBox="1"/>
          <p:nvPr/>
        </p:nvSpPr>
        <p:spPr>
          <a:xfrm>
            <a:off x="200814" y="1851982"/>
            <a:ext cx="1179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Após todos os alunos da escola terem a situação informada, é hora de solicitar o encerramento do ano escolar.</a:t>
            </a:r>
            <a:endParaRPr lang="pt-BR" sz="2000" dirty="0">
              <a:solidFill>
                <a:srgbClr val="01315F"/>
              </a:solidFill>
            </a:endParaRPr>
          </a:p>
        </p:txBody>
      </p:sp>
      <p:sp>
        <p:nvSpPr>
          <p:cNvPr id="14" name="Retângulo de cantos arredondados 4">
            <a:extLst>
              <a:ext uri="{FF2B5EF4-FFF2-40B4-BE49-F238E27FC236}">
                <a16:creationId xmlns:a16="http://schemas.microsoft.com/office/drawing/2014/main" id="{89BA3853-6395-424C-BB19-9398D0CFC7A3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Encerramento do ano escolar</a:t>
            </a: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2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1BC41C-691F-4089-8771-626E213D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88840"/>
            <a:ext cx="10009112" cy="44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C8F0EE9F-9679-41A1-AF9E-217C7A251934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Analise Comparativa da Situação</a:t>
            </a:r>
          </a:p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62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2DD6F4-5BAD-4B76-B1C0-B54B2CE29E05}"/>
              </a:ext>
            </a:extLst>
          </p:cNvPr>
          <p:cNvSpPr/>
          <p:nvPr/>
        </p:nvSpPr>
        <p:spPr>
          <a:xfrm>
            <a:off x="335360" y="1988840"/>
            <a:ext cx="84360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aluno cadastrado duas vezes (houve erro na informação do nome do aluno) com </a:t>
            </a:r>
            <a:r>
              <a:rPr 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ID’s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diferentes. O que fazer já que se trata do mesmo aluno?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 ou movimento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alcançado pelo aluno para os dois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ID’s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289BC43B-340F-4A94-AED6-F49B386D2498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1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74071B-BEF1-468A-B599-613793AB5AEE}"/>
              </a:ext>
            </a:extLst>
          </p:cNvPr>
          <p:cNvSpPr/>
          <p:nvPr/>
        </p:nvSpPr>
        <p:spPr>
          <a:xfrm>
            <a:off x="329820" y="2168564"/>
            <a:ext cx="843601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</a:t>
            </a:r>
          </a:p>
          <a:p>
            <a:pPr algn="just">
              <a:lnSpc>
                <a:spcPct val="150000"/>
              </a:lnSpc>
            </a:pPr>
            <a:b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proceder em caso de erro na informação da etapa? </a:t>
            </a:r>
            <a:r>
              <a:rPr 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Aluno matriculado no 2º ano do Ensino Médio e foi informado no 3º ano do Ensino Médio.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rendimento ou o movimento alcançado pelo aluno, independente da etapa. No caso de etapas finais onde o campo concluinte é habilitado, informar “não-concluinte”. 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5E10DF0A-1C50-4A00-9E99-AB6D19AD594C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2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5480" y="2564904"/>
            <a:ext cx="813690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Conceito:</a:t>
            </a:r>
          </a:p>
          <a:p>
            <a:pPr algn="just">
              <a:lnSpc>
                <a:spcPct val="160000"/>
              </a:lnSpc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Situação do Aluno realiza um levantamento de dados sobre o rendimento (aprovado, reprovado) e movimento (transferido, deixou de frequentar ou falecido) dos alunos que foram informados na primeira etapa da coleta de matrículas do Censo Escolar.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3352" y="908720"/>
            <a:ext cx="11273729" cy="1204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343384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8573B0-A278-49EB-A180-D30D57B36E09}"/>
              </a:ext>
            </a:extLst>
          </p:cNvPr>
          <p:cNvSpPr/>
          <p:nvPr/>
        </p:nvSpPr>
        <p:spPr>
          <a:xfrm>
            <a:off x="396289" y="2182505"/>
            <a:ext cx="84360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b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aluno de série final que ficou em dependência é considerado aprovado ou reprovado?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aluno é considerado aprovado, porém, não concluinte.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9042CBAD-1D1C-474E-B3DA-B59AE5E43E45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65E971-98DB-43C8-B44D-EE4396A018E6}"/>
              </a:ext>
            </a:extLst>
          </p:cNvPr>
          <p:cNvSpPr/>
          <p:nvPr/>
        </p:nvSpPr>
        <p:spPr>
          <a:xfrm>
            <a:off x="359909" y="1988840"/>
            <a:ext cx="11472182" cy="346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proceder na situação do aluno quando ocorrer mudança de modalidade? </a:t>
            </a:r>
            <a:r>
              <a:rPr 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Aluno informado na modalidade Regular e transferido para a Educação Especial.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aluno como transferido no ensino regular e admiti-lo após na educação especial.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Lembre-se: Para que o aluno seja admitido após na Educação Especial, é necessário que tenha deficiência informada em seu cadastro.</a:t>
            </a:r>
            <a:endParaRPr lang="pt-B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A062ADA1-F50A-4109-A0A2-2EFA19BFF378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8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4C0350-AE50-4F7A-B0C3-A975950FAB01}"/>
              </a:ext>
            </a:extLst>
          </p:cNvPr>
          <p:cNvSpPr/>
          <p:nvPr/>
        </p:nvSpPr>
        <p:spPr>
          <a:xfrm>
            <a:off x="263352" y="2492896"/>
            <a:ext cx="10441160" cy="2329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 informado na escola errada, como preencher a Situação do Aluno?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como Transferido na escola errada e na escola correta informar o rendimento ou o movimento alcançado pelo aluno.</a:t>
            </a:r>
            <a:endParaRPr lang="pt-B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2852079C-AD4C-450C-88E9-8B167D02907B}"/>
              </a:ext>
            </a:extLst>
          </p:cNvPr>
          <p:cNvSpPr/>
          <p:nvPr/>
        </p:nvSpPr>
        <p:spPr>
          <a:xfrm>
            <a:off x="263352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5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2EEFFB-89E6-42A2-980A-759F7126EE3D}"/>
              </a:ext>
            </a:extLst>
          </p:cNvPr>
          <p:cNvSpPr/>
          <p:nvPr/>
        </p:nvSpPr>
        <p:spPr>
          <a:xfrm>
            <a:off x="551384" y="2780928"/>
            <a:ext cx="8436015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Erros frequentes X Respostas adequadas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 que fecharam (trancaram) a matrícula em escolas técnicas, como declará-los?</a:t>
            </a:r>
          </a:p>
          <a:p>
            <a:pPr algn="just">
              <a:lnSpc>
                <a:spcPct val="80000"/>
              </a:lnSpc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como "Deixou de frequentar".</a:t>
            </a:r>
          </a:p>
          <a:p>
            <a:endParaRPr lang="pt-BR" sz="2000" b="1" dirty="0">
              <a:latin typeface="Calibri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0F949281-7877-4406-9349-2AC4BB245186}"/>
              </a:ext>
            </a:extLst>
          </p:cNvPr>
          <p:cNvSpPr/>
          <p:nvPr/>
        </p:nvSpPr>
        <p:spPr>
          <a:xfrm>
            <a:off x="263352" y="1124744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Dúvidas Frequentes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2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4A13A4-6B50-4079-B500-B65177EB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628800"/>
            <a:ext cx="5734050" cy="4535016"/>
          </a:xfrm>
          <a:prstGeom prst="rect">
            <a:avLst/>
          </a:prstGeom>
        </p:spPr>
      </p:pic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71867879-1664-432B-A45F-2D31F0AB4858}"/>
              </a:ext>
            </a:extLst>
          </p:cNvPr>
          <p:cNvSpPr/>
          <p:nvPr/>
        </p:nvSpPr>
        <p:spPr>
          <a:xfrm>
            <a:off x="335360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Checklist – Censo 2018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5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8568C1-78C5-4EE8-A359-B8B1CD2803F6}"/>
              </a:ext>
            </a:extLst>
          </p:cNvPr>
          <p:cNvSpPr/>
          <p:nvPr/>
        </p:nvSpPr>
        <p:spPr>
          <a:xfrm>
            <a:off x="335360" y="1916832"/>
            <a:ext cx="10859945" cy="347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Verifiquei a atualização do Gestor Escolar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Todas às Turmas foram lançadas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Validei os admitidos após 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Inclui os admitidos após pendentes</a:t>
            </a:r>
          </a:p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Fechei o Ano Escolar</a:t>
            </a:r>
          </a:p>
          <a:p>
            <a:pPr>
              <a:lnSpc>
                <a:spcPct val="16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ADA201B-1034-405C-B616-358DD3F63BA8}"/>
              </a:ext>
            </a:extLst>
          </p:cNvPr>
          <p:cNvSpPr/>
          <p:nvPr/>
        </p:nvSpPr>
        <p:spPr>
          <a:xfrm>
            <a:off x="335360" y="980728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Checklist – Censo 2018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9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47BA55-160A-4462-9784-AFE0420E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814512"/>
            <a:ext cx="74168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2927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9376" y="2204864"/>
            <a:ext cx="9588894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deve informar: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Escolas que declararam seus alunos na Matrícula Inicial de 2018 e fecharam o Censo;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3352" y="908720"/>
            <a:ext cx="11273729" cy="1204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222532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7368" y="2132856"/>
            <a:ext cx="93610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NÃO deve informar: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faltantes (não preencheram a matrícula inicial, não existem matrículas);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extintas;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exclusivas de Atividade Complementar e/ou Atendimento Educacional Especializado (AEE);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que não foram fechadas</a:t>
            </a:r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Escolas com todas as matrículas desconsideradas pelo INEP (Portaria nº235, 04/08/2011).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3352" y="908720"/>
            <a:ext cx="11273729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</p:spTree>
    <p:extLst>
      <p:ext uri="{BB962C8B-B14F-4D97-AF65-F5344CB8AC3E}">
        <p14:creationId xmlns:p14="http://schemas.microsoft.com/office/powerpoint/2010/main" val="305481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91344" y="847060"/>
            <a:ext cx="11273729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  <a:cs typeface="Aharoni" panose="02010803020104030203" pitchFamily="2" charset="-79"/>
              </a:rPr>
              <a:t>2° Etapa – Situação do Aluno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376" y="3049480"/>
            <a:ext cx="8568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Esses dados são fundamentais para:</a:t>
            </a:r>
          </a:p>
          <a:p>
            <a:pPr marL="342900" indent="-342900" algn="just">
              <a:lnSpc>
                <a:spcPct val="16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Conhecimento do rendimento escolar dos alunos da Educação Básica;</a:t>
            </a:r>
          </a:p>
          <a:p>
            <a:pPr marL="342900" indent="-342900" algn="just">
              <a:lnSpc>
                <a:spcPct val="16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Acompanhamento das metas do Plano Nacional de Educação – PNE;</a:t>
            </a:r>
          </a:p>
          <a:p>
            <a:pPr marL="342900" indent="-342900" algn="just">
              <a:lnSpc>
                <a:spcPct val="16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cálculo do Índice de Desenvolvimento da Educação Básica – IDEB, entre outros.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5360" y="2023726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 dos Dados Coletados</a:t>
            </a:r>
          </a:p>
        </p:txBody>
      </p:sp>
    </p:spTree>
    <p:extLst>
      <p:ext uri="{BB962C8B-B14F-4D97-AF65-F5344CB8AC3E}">
        <p14:creationId xmlns:p14="http://schemas.microsoft.com/office/powerpoint/2010/main" val="86737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A3FCEA-2299-46E0-AA72-A79D5D3DE6BE}"/>
              </a:ext>
            </a:extLst>
          </p:cNvPr>
          <p:cNvSpPr/>
          <p:nvPr/>
        </p:nvSpPr>
        <p:spPr>
          <a:xfrm>
            <a:off x="191344" y="1802715"/>
            <a:ext cx="7572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meio do sistema Educacenso 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http://educacenso.inep.gov.br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na opção: Situação do Aluno.</a:t>
            </a:r>
          </a:p>
          <a:p>
            <a:pPr algn="just">
              <a:spcAft>
                <a:spcPts val="1200"/>
              </a:spcAf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Tipos de Perfil no Sistema Educacenso: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Inep;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Estado;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 Regional;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Escola;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Setec.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17ABD5EC-0C88-4DBD-B9C9-DA0C4EDFCDF5}"/>
              </a:ext>
            </a:extLst>
          </p:cNvPr>
          <p:cNvSpPr/>
          <p:nvPr/>
        </p:nvSpPr>
        <p:spPr>
          <a:xfrm>
            <a:off x="251521" y="79284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é feito a coleta ?</a:t>
            </a:r>
          </a:p>
        </p:txBody>
      </p:sp>
    </p:spTree>
    <p:extLst>
      <p:ext uri="{BB962C8B-B14F-4D97-AF65-F5344CB8AC3E}">
        <p14:creationId xmlns:p14="http://schemas.microsoft.com/office/powerpoint/2010/main" val="6972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44F631D-DA8C-45D1-8CF7-6ABB9A1FF61F}"/>
              </a:ext>
            </a:extLst>
          </p:cNvPr>
          <p:cNvSpPr/>
          <p:nvPr/>
        </p:nvSpPr>
        <p:spPr>
          <a:xfrm>
            <a:off x="335360" y="227687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Visualiza as informações cadastradas, porém não faz nenhum tipo de alteração.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Executor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Realiza todas as funções do sistema;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Superusuário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Realiza todas as funções do sistema e cadastra novos usuários;</a:t>
            </a:r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325F236F-B8EA-43D2-812A-0247830E7331}"/>
              </a:ext>
            </a:extLst>
          </p:cNvPr>
          <p:cNvSpPr/>
          <p:nvPr/>
        </p:nvSpPr>
        <p:spPr>
          <a:xfrm>
            <a:off x="191344" y="98072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Tipos de usuários (acesso) do Sistema Educacenso: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B1E09B-7E5B-4B24-81E6-9E8A3DBB9C80}"/>
              </a:ext>
            </a:extLst>
          </p:cNvPr>
          <p:cNvSpPr txBox="1"/>
          <p:nvPr/>
        </p:nvSpPr>
        <p:spPr>
          <a:xfrm>
            <a:off x="551384" y="4523641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Dicas:</a:t>
            </a:r>
          </a:p>
          <a:p>
            <a:pPr algn="just"/>
            <a:r>
              <a:rPr lang="pt-BR" sz="800" dirty="0"/>
              <a:t> </a:t>
            </a:r>
          </a:p>
          <a:p>
            <a:pPr algn="just"/>
            <a:r>
              <a:rPr lang="pt-BR" dirty="0"/>
              <a:t>1 – Alguns usuários de escola podem relatar que não conseguem declarar a situação do aluno no Sistema. Causa frequente: pode ser o tipo de usuário (Leitor).</a:t>
            </a:r>
          </a:p>
          <a:p>
            <a:pPr algn="just"/>
            <a:endParaRPr lang="pt-BR" sz="1000" dirty="0"/>
          </a:p>
          <a:p>
            <a:pPr algn="just"/>
            <a:r>
              <a:rPr lang="pt-BR" dirty="0"/>
              <a:t>2 – A modificação do tipo de usuário deve ser realizada pela entidade responsável pela escola.</a:t>
            </a:r>
          </a:p>
        </p:txBody>
      </p:sp>
    </p:spTree>
    <p:extLst>
      <p:ext uri="{BB962C8B-B14F-4D97-AF65-F5344CB8AC3E}">
        <p14:creationId xmlns:p14="http://schemas.microsoft.com/office/powerpoint/2010/main" val="362229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4B9F2F61-1288-4F5D-BCE5-3AC2078F55BB}"/>
              </a:ext>
            </a:extLst>
          </p:cNvPr>
          <p:cNvGrpSpPr/>
          <p:nvPr/>
        </p:nvGrpSpPr>
        <p:grpSpPr>
          <a:xfrm>
            <a:off x="623392" y="2060848"/>
            <a:ext cx="8629881" cy="3768857"/>
            <a:chOff x="323528" y="1916832"/>
            <a:chExt cx="8496944" cy="3541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9DE828-14E8-4216-A086-15E6545C0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16832"/>
              <a:ext cx="8496944" cy="354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C9AC066F-6D1E-4831-A88F-0A8E82526432}"/>
                </a:ext>
              </a:extLst>
            </p:cNvPr>
            <p:cNvSpPr/>
            <p:nvPr/>
          </p:nvSpPr>
          <p:spPr>
            <a:xfrm>
              <a:off x="7380312" y="1931712"/>
              <a:ext cx="1368152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>
                  <a:solidFill>
                    <a:srgbClr val="00B050"/>
                  </a:solidFill>
                </a:rPr>
                <a:t>USUARIO: FULANO</a:t>
              </a:r>
            </a:p>
          </p:txBody>
        </p:sp>
      </p:grp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6FDA889E-11B3-4677-AB53-B3F02F14AA20}"/>
              </a:ext>
            </a:extLst>
          </p:cNvPr>
          <p:cNvSpPr/>
          <p:nvPr/>
        </p:nvSpPr>
        <p:spPr>
          <a:xfrm>
            <a:off x="263352" y="90872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Tela de acesso (início)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57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1103</Words>
  <Application>Microsoft Office PowerPoint</Application>
  <PresentationFormat>Widescreen</PresentationFormat>
  <Paragraphs>166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Aharoni</vt:lpstr>
      <vt:lpstr>Arial</vt:lpstr>
      <vt:lpstr>Arial Black</vt:lpstr>
      <vt:lpstr>Calibri</vt:lpstr>
      <vt:lpstr>Gotham Book</vt:lpstr>
      <vt:lpstr>Verdana</vt:lpstr>
      <vt:lpstr>Wingdings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Gracielle Cristina Vieira De Mattos</cp:lastModifiedBy>
  <cp:revision>155</cp:revision>
  <dcterms:created xsi:type="dcterms:W3CDTF">2014-07-01T15:16:56Z</dcterms:created>
  <dcterms:modified xsi:type="dcterms:W3CDTF">2019-04-01T19:36:19Z</dcterms:modified>
</cp:coreProperties>
</file>