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60" r:id="rId6"/>
    <p:sldId id="261" r:id="rId7"/>
    <p:sldId id="262" r:id="rId8"/>
    <p:sldId id="265" r:id="rId9"/>
    <p:sldId id="274" r:id="rId10"/>
    <p:sldId id="271" r:id="rId11"/>
    <p:sldId id="27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3300"/>
    <a:srgbClr val="F94223"/>
    <a:srgbClr val="FF1D1D"/>
    <a:srgbClr val="CC66FF"/>
    <a:srgbClr val="FFCC00"/>
    <a:srgbClr val="EC4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42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39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95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73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30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66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8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99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22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51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57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B6FEE-1743-41B3-9871-BE64F3F1A9AC}" type="datetimeFigureOut">
              <a:rPr lang="pt-BR" smtClean="0"/>
              <a:pPr/>
              <a:t>19/02/2019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C6A24-5F03-4A28-88CE-5BBFD6574BC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49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17816" y="613464"/>
            <a:ext cx="3455963" cy="1596757"/>
          </a:xfrm>
          <a:solidFill>
            <a:srgbClr val="FF6699"/>
          </a:solidFill>
        </p:spPr>
        <p:txBody>
          <a:bodyPr>
            <a:normAutofit/>
          </a:bodyPr>
          <a:lstStyle/>
          <a:p>
            <a:r>
              <a:rPr lang="pt-BR" sz="9600" b="1" dirty="0"/>
              <a:t>2018      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71639" y="5533451"/>
            <a:ext cx="8182708" cy="998097"/>
          </a:xfrm>
          <a:solidFill>
            <a:srgbClr val="FF6699"/>
          </a:solidFill>
        </p:spPr>
        <p:txBody>
          <a:bodyPr>
            <a:normAutofit lnSpcReduction="10000"/>
          </a:bodyPr>
          <a:lstStyle/>
          <a:p>
            <a:r>
              <a:rPr lang="pt-BR" sz="7200" dirty="0"/>
              <a:t>VAMOS RECORDAR!!</a:t>
            </a: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AF7FB0-F8BE-47FE-8891-BE3619539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874" y="404095"/>
            <a:ext cx="4330605" cy="4326931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7DF1BB4-20DC-4D61-BF11-0F68218F0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92" y="2567559"/>
            <a:ext cx="2903878" cy="2812823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</p:spTree>
    <p:extLst>
      <p:ext uri="{BB962C8B-B14F-4D97-AF65-F5344CB8AC3E}">
        <p14:creationId xmlns:p14="http://schemas.microsoft.com/office/powerpoint/2010/main" val="11880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9828" y="478303"/>
            <a:ext cx="11197883" cy="5655212"/>
          </a:xfrm>
          <a:solidFill>
            <a:schemeClr val="bg2">
              <a:lumMod val="1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indent="0">
              <a:buNone/>
            </a:pPr>
            <a:endParaRPr lang="pt-BR" sz="4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4800" dirty="0">
                <a:solidFill>
                  <a:schemeClr val="bg1"/>
                </a:solidFill>
              </a:rPr>
              <a:t>Entre outras......</a:t>
            </a: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    </a:t>
            </a:r>
            <a:r>
              <a:rPr lang="pt-BR" sz="4400" dirty="0">
                <a:solidFill>
                  <a:schemeClr val="bg1"/>
                </a:solidFill>
              </a:rPr>
              <a:t>NOSSA!!!                 </a:t>
            </a: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pt-BR" dirty="0">
                <a:solidFill>
                  <a:schemeClr val="bg1"/>
                </a:solidFill>
              </a:rPr>
              <a:t>                                          </a:t>
            </a:r>
            <a:r>
              <a:rPr lang="pt-BR" sz="4400" dirty="0">
                <a:solidFill>
                  <a:schemeClr val="bg1"/>
                </a:solidFill>
              </a:rPr>
              <a:t>COMO TRABALHAMOS!!!</a:t>
            </a:r>
          </a:p>
          <a:p>
            <a:pPr marL="0" lvl="0" indent="0">
              <a:buNone/>
            </a:pPr>
            <a:endParaRPr lang="pt-BR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97C3376-A78E-4F41-9BA8-86674ABE8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320" y="478303"/>
            <a:ext cx="4015409" cy="392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79"/>
    </mc:Choice>
    <mc:Fallback xmlns="">
      <p:transition advTm="1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554" y="2913770"/>
            <a:ext cx="3810000" cy="4000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0" y="-1"/>
            <a:ext cx="12192000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pt-BR"/>
              <a:t>                                          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2267" y="2431469"/>
            <a:ext cx="4288304" cy="426251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E1B1AAA-2CC1-4675-B49F-0D2347C70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1768" y="175143"/>
            <a:ext cx="4286250" cy="42862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77F0248-BA8B-4327-9C9F-5CD0DAAAEDCF}"/>
              </a:ext>
            </a:extLst>
          </p:cNvPr>
          <p:cNvSpPr txBox="1"/>
          <p:nvPr/>
        </p:nvSpPr>
        <p:spPr>
          <a:xfrm>
            <a:off x="5300870" y="954157"/>
            <a:ext cx="6255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Parabéns para nós!!</a:t>
            </a:r>
          </a:p>
        </p:txBody>
      </p:sp>
    </p:spTree>
    <p:extLst>
      <p:ext uri="{BB962C8B-B14F-4D97-AF65-F5344CB8AC3E}">
        <p14:creationId xmlns:p14="http://schemas.microsoft.com/office/powerpoint/2010/main" val="192997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TÚNEL DO TEMPO ..... VOLTANDO.... </a:t>
            </a:r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89648" y="1406770"/>
            <a:ext cx="8918917" cy="5451230"/>
          </a:xfrm>
          <a:prstGeom prst="rect">
            <a:avLst/>
          </a:prstGeom>
        </p:spPr>
      </p:pic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0985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7999"/>
          </a:xfrm>
          <a:solidFill>
            <a:srgbClr val="EC42CC"/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dirty="0"/>
              <a:t>FOTOS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812" y="225083"/>
            <a:ext cx="11873133" cy="641486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8" y="0"/>
            <a:ext cx="12192000" cy="696801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238094"/>
            <a:ext cx="12192000" cy="4959539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350" y="2652946"/>
            <a:ext cx="2413170" cy="224565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9925">
            <a:off x="8337073" y="5415768"/>
            <a:ext cx="1866667" cy="1400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153" y="3654022"/>
            <a:ext cx="1780952" cy="131363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741" y="1710714"/>
            <a:ext cx="1876190" cy="141904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5398" y="2998393"/>
            <a:ext cx="2180952" cy="164761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6119">
            <a:off x="8182187" y="3637482"/>
            <a:ext cx="2098845" cy="1800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52673">
            <a:off x="5752654" y="5059916"/>
            <a:ext cx="2568347" cy="177788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8272" y="1610568"/>
            <a:ext cx="2402032" cy="190106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27865">
            <a:off x="4822024" y="1362007"/>
            <a:ext cx="1362624" cy="139974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3192" y="4450546"/>
            <a:ext cx="2156868" cy="127887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3949" y="5731709"/>
            <a:ext cx="2141012" cy="116545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79" y="1919143"/>
            <a:ext cx="1792187" cy="114164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1211" y="4412130"/>
            <a:ext cx="2289848" cy="155217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92769" y="5266807"/>
            <a:ext cx="1832956" cy="160620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937975">
            <a:off x="1016434" y="1885668"/>
            <a:ext cx="2241496" cy="156537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28" name="Imagem 10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994" y="64513"/>
            <a:ext cx="2037093" cy="188566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30" name="Imagem 10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10000">
            <a:off x="8375494" y="2166548"/>
            <a:ext cx="2523809" cy="142857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31" name="Imagem 10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179" y="3225743"/>
            <a:ext cx="1980952" cy="148571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32" name="Imagem 10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331106">
            <a:off x="10433609" y="3196774"/>
            <a:ext cx="1634868" cy="223161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33" name="Imagem 10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101421" y="1532636"/>
            <a:ext cx="2019426" cy="161666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34" name="Imagem 103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92087" y="49560"/>
            <a:ext cx="2308867" cy="17355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37" name="Imagem 103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47082" y="170213"/>
            <a:ext cx="2240387" cy="171428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38" name="Imagem 103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79712" y="48863"/>
            <a:ext cx="2162441" cy="173328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39" name="Imagem 103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77152" y="8806"/>
            <a:ext cx="1924141" cy="139573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40" name="Imagem 103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506" y="4868595"/>
            <a:ext cx="1733039" cy="202857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41" name="Imagem 104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21578" y="110487"/>
            <a:ext cx="2253243" cy="165576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42" name="Imagem 104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85342" y="5399402"/>
            <a:ext cx="2540587" cy="151993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192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900" y="215900"/>
            <a:ext cx="11760200" cy="64262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endParaRPr lang="pt-BR" sz="8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2675" y="2384882"/>
            <a:ext cx="9771017" cy="2799470"/>
          </a:xfr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“Disseminando Boas Práticas”</a:t>
            </a:r>
            <a:br>
              <a:rPr lang="pt-BR" sz="96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pt-BR" sz="9600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EF276EF-90EC-414A-8143-2CF17C716910}"/>
              </a:ext>
            </a:extLst>
          </p:cNvPr>
          <p:cNvSpPr txBox="1"/>
          <p:nvPr/>
        </p:nvSpPr>
        <p:spPr>
          <a:xfrm>
            <a:off x="7282185" y="515561"/>
            <a:ext cx="4389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“Acompanhamento e monitoramento curricular”</a:t>
            </a:r>
            <a:endParaRPr lang="pt-BR" sz="2400" b="1" dirty="0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E20E21E-184C-491D-B413-237FF135D773}"/>
              </a:ext>
            </a:extLst>
          </p:cNvPr>
          <p:cNvCxnSpPr/>
          <p:nvPr/>
        </p:nvCxnSpPr>
        <p:spPr>
          <a:xfrm flipV="1">
            <a:off x="6096000" y="1484243"/>
            <a:ext cx="0" cy="7156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8A1C7F7-6BA3-4B95-A4F8-D59A428C728F}"/>
              </a:ext>
            </a:extLst>
          </p:cNvPr>
          <p:cNvSpPr txBox="1"/>
          <p:nvPr/>
        </p:nvSpPr>
        <p:spPr>
          <a:xfrm>
            <a:off x="3278823" y="612303"/>
            <a:ext cx="3884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“Prática avaliativa e Recuperação continua”</a:t>
            </a:r>
            <a:endParaRPr lang="pt-BR" sz="24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F4752C2-77CF-464D-85ED-CC7A1413D1D8}"/>
              </a:ext>
            </a:extLst>
          </p:cNvPr>
          <p:cNvSpPr txBox="1"/>
          <p:nvPr/>
        </p:nvSpPr>
        <p:spPr>
          <a:xfrm>
            <a:off x="-130557" y="511635"/>
            <a:ext cx="2925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“Resultados alcançados” </a:t>
            </a:r>
            <a:endParaRPr lang="pt-BR" sz="2400" b="1" dirty="0"/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142E889B-20A0-49C8-9BBA-6D27AC45CFEC}"/>
              </a:ext>
            </a:extLst>
          </p:cNvPr>
          <p:cNvCxnSpPr/>
          <p:nvPr/>
        </p:nvCxnSpPr>
        <p:spPr>
          <a:xfrm flipH="1" flipV="1">
            <a:off x="2056382" y="1328921"/>
            <a:ext cx="834887" cy="4938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9DA5A1C-A3CB-400C-8D39-C2DDEDBBA149}"/>
              </a:ext>
            </a:extLst>
          </p:cNvPr>
          <p:cNvSpPr txBox="1"/>
          <p:nvPr/>
        </p:nvSpPr>
        <p:spPr>
          <a:xfrm>
            <a:off x="3141358" y="5834229"/>
            <a:ext cx="63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“ATPC formativo e impacto na aula”</a:t>
            </a:r>
            <a:endParaRPr lang="pt-BR" sz="2400" b="1" dirty="0"/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6503E747-7CE6-430A-900B-6BAAD616B16A}"/>
              </a:ext>
            </a:extLst>
          </p:cNvPr>
          <p:cNvCxnSpPr/>
          <p:nvPr/>
        </p:nvCxnSpPr>
        <p:spPr>
          <a:xfrm flipH="1">
            <a:off x="2741495" y="4778734"/>
            <a:ext cx="622853" cy="7288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A4D808D-21F9-4347-9ED9-AAE268FAB5DD}"/>
              </a:ext>
            </a:extLst>
          </p:cNvPr>
          <p:cNvSpPr txBox="1"/>
          <p:nvPr/>
        </p:nvSpPr>
        <p:spPr>
          <a:xfrm>
            <a:off x="283508" y="5336102"/>
            <a:ext cx="2511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“Reuniões pedagógicas”</a:t>
            </a:r>
            <a:endParaRPr lang="pt-BR" sz="2400" b="1" dirty="0"/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E428FD94-F823-4622-840D-3A4B4DD2FAA9}"/>
              </a:ext>
            </a:extLst>
          </p:cNvPr>
          <p:cNvCxnSpPr/>
          <p:nvPr/>
        </p:nvCxnSpPr>
        <p:spPr>
          <a:xfrm>
            <a:off x="5877151" y="5025589"/>
            <a:ext cx="543339" cy="687612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V="1">
            <a:off x="7369604" y="1861421"/>
            <a:ext cx="992778" cy="587829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0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allAtOnce" animBg="1"/>
      <p:bldP spid="15" grpId="0"/>
      <p:bldP spid="20" grpId="0"/>
      <p:bldP spid="21" grpId="0"/>
      <p:bldP spid="2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281353" y="267281"/>
            <a:ext cx="11633981" cy="6322649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7953" y="2588452"/>
            <a:ext cx="7609143" cy="1645920"/>
          </a:xfrm>
          <a:solidFill>
            <a:schemeClr val="accent4">
              <a:lumMod val="75000"/>
            </a:schemeClr>
          </a:solidFill>
          <a:scene3d>
            <a:camera prst="isometricRightUp"/>
            <a:lightRig rig="threePt" dir="t"/>
          </a:scene3d>
          <a:sp3d>
            <a:bevelT prst="angle"/>
          </a:sp3d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Ação SARESP</a:t>
            </a: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D7675E2-D3FD-474D-AD51-104416CDE0FB}"/>
              </a:ext>
            </a:extLst>
          </p:cNvPr>
          <p:cNvSpPr txBox="1"/>
          <p:nvPr/>
        </p:nvSpPr>
        <p:spPr>
          <a:xfrm>
            <a:off x="5638800" y="312088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30A6F82-C736-4AC9-AD17-CD814B7373CC}"/>
              </a:ext>
            </a:extLst>
          </p:cNvPr>
          <p:cNvSpPr txBox="1"/>
          <p:nvPr/>
        </p:nvSpPr>
        <p:spPr>
          <a:xfrm>
            <a:off x="7241183" y="505340"/>
            <a:ext cx="467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“Formação e estudos dos documentos orientadores CGEB”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C14C170-623F-4AFE-86E5-86BA0E7F3DF6}"/>
              </a:ext>
            </a:extLst>
          </p:cNvPr>
          <p:cNvCxnSpPr/>
          <p:nvPr/>
        </p:nvCxnSpPr>
        <p:spPr>
          <a:xfrm flipV="1">
            <a:off x="8645184" y="1437195"/>
            <a:ext cx="781878" cy="43732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821D8EA-8BBC-4D6E-ABD7-3CDC120BF235}"/>
              </a:ext>
            </a:extLst>
          </p:cNvPr>
          <p:cNvSpPr txBox="1"/>
          <p:nvPr/>
        </p:nvSpPr>
        <p:spPr>
          <a:xfrm>
            <a:off x="5638800" y="312088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4ACEC87-254D-4F95-9AAF-98531F1D214B}"/>
              </a:ext>
            </a:extLst>
          </p:cNvPr>
          <p:cNvSpPr txBox="1"/>
          <p:nvPr/>
        </p:nvSpPr>
        <p:spPr>
          <a:xfrm>
            <a:off x="7963987" y="5943600"/>
            <a:ext cx="339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“Agrupamento Produtivo”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5986D7C-B3A4-4187-A9DF-BBE8AB26702D}"/>
              </a:ext>
            </a:extLst>
          </p:cNvPr>
          <p:cNvSpPr txBox="1"/>
          <p:nvPr/>
        </p:nvSpPr>
        <p:spPr>
          <a:xfrm>
            <a:off x="300122" y="1880565"/>
            <a:ext cx="461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“Recuperação das habilidades em defasagem”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61B8F8A-26F0-4760-8DF8-4CCE47A299EE}"/>
              </a:ext>
            </a:extLst>
          </p:cNvPr>
          <p:cNvCxnSpPr/>
          <p:nvPr/>
        </p:nvCxnSpPr>
        <p:spPr>
          <a:xfrm flipH="1" flipV="1">
            <a:off x="3468024" y="2675361"/>
            <a:ext cx="471981" cy="77853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E2C1EDA-CD5D-4792-8C65-A50C7B8970F8}"/>
              </a:ext>
            </a:extLst>
          </p:cNvPr>
          <p:cNvSpPr txBox="1"/>
          <p:nvPr/>
        </p:nvSpPr>
        <p:spPr>
          <a:xfrm>
            <a:off x="2702755" y="595574"/>
            <a:ext cx="403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“Avaliação do Plano de ação  e encaminhamentos”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D70E748-1C26-4EDA-9E7D-1B75A017D7F4}"/>
              </a:ext>
            </a:extLst>
          </p:cNvPr>
          <p:cNvSpPr txBox="1"/>
          <p:nvPr/>
        </p:nvSpPr>
        <p:spPr>
          <a:xfrm>
            <a:off x="261337" y="4411523"/>
            <a:ext cx="2565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“Acompanhamento e monitoramento das metodologias na sala de aula”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501A9923-CB16-47CD-A38C-792F5AA2736A}"/>
              </a:ext>
            </a:extLst>
          </p:cNvPr>
          <p:cNvCxnSpPr/>
          <p:nvPr/>
        </p:nvCxnSpPr>
        <p:spPr>
          <a:xfrm flipH="1">
            <a:off x="2741129" y="4019181"/>
            <a:ext cx="744961" cy="37219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962D2A-A312-4CD4-B3FB-093528A8601A}"/>
              </a:ext>
            </a:extLst>
          </p:cNvPr>
          <p:cNvSpPr txBox="1"/>
          <p:nvPr/>
        </p:nvSpPr>
        <p:spPr>
          <a:xfrm>
            <a:off x="4382818" y="5166478"/>
            <a:ext cx="32590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“Aulas compartilhadas e colaborativas”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20E2168F-BC05-4850-9D98-46C3A51C2DDB}"/>
              </a:ext>
            </a:extLst>
          </p:cNvPr>
          <p:cNvCxnSpPr/>
          <p:nvPr/>
        </p:nvCxnSpPr>
        <p:spPr>
          <a:xfrm>
            <a:off x="5871006" y="4259961"/>
            <a:ext cx="689113" cy="8809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2E5CB17-AA7F-4D21-AC03-849400A13777}"/>
              </a:ext>
            </a:extLst>
          </p:cNvPr>
          <p:cNvSpPr txBox="1"/>
          <p:nvPr/>
        </p:nvSpPr>
        <p:spPr>
          <a:xfrm>
            <a:off x="8087625" y="4300917"/>
            <a:ext cx="338199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“Orientação na elaboração de planos de aulas “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D584C77-A6B9-468B-AC26-EA929E13C268}"/>
              </a:ext>
            </a:extLst>
          </p:cNvPr>
          <p:cNvSpPr txBox="1"/>
          <p:nvPr/>
        </p:nvSpPr>
        <p:spPr>
          <a:xfrm>
            <a:off x="2477551" y="6039469"/>
            <a:ext cx="245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“Oficina de Itens”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3E42BF97-2E01-4FCE-9705-5304AF30BEF4}"/>
              </a:ext>
            </a:extLst>
          </p:cNvPr>
          <p:cNvCxnSpPr/>
          <p:nvPr/>
        </p:nvCxnSpPr>
        <p:spPr>
          <a:xfrm>
            <a:off x="4060844" y="5125205"/>
            <a:ext cx="18528" cy="77853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6818811" y="3644537"/>
            <a:ext cx="1502229" cy="224681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7774684" y="2472399"/>
            <a:ext cx="4053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“Vídeo Motivacional e  Videoconferência do Grêmio Estudantil”</a:t>
            </a:r>
          </a:p>
        </p:txBody>
      </p:sp>
      <p:cxnSp>
        <p:nvCxnSpPr>
          <p:cNvPr id="49" name="Conector de seta reta 48"/>
          <p:cNvCxnSpPr/>
          <p:nvPr/>
        </p:nvCxnSpPr>
        <p:spPr>
          <a:xfrm>
            <a:off x="7445825" y="3243914"/>
            <a:ext cx="927463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48">
            <a:extLst>
              <a:ext uri="{FF2B5EF4-FFF2-40B4-BE49-F238E27FC236}">
                <a16:creationId xmlns:a16="http://schemas.microsoft.com/office/drawing/2014/main" id="{0E134BA8-93D5-43F4-8EA0-4CA4365E108F}"/>
              </a:ext>
            </a:extLst>
          </p:cNvPr>
          <p:cNvCxnSpPr>
            <a:cxnSpLocks/>
          </p:cNvCxnSpPr>
          <p:nvPr/>
        </p:nvCxnSpPr>
        <p:spPr>
          <a:xfrm>
            <a:off x="7459560" y="3447140"/>
            <a:ext cx="1093597" cy="106858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FB1151DF-390D-43A6-AC02-4997BBA971AF}"/>
              </a:ext>
            </a:extLst>
          </p:cNvPr>
          <p:cNvCxnSpPr/>
          <p:nvPr/>
        </p:nvCxnSpPr>
        <p:spPr>
          <a:xfrm flipH="1" flipV="1">
            <a:off x="5416062" y="1463040"/>
            <a:ext cx="506462" cy="80308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0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 animBg="1"/>
      <p:bldP spid="6" grpId="0"/>
      <p:bldP spid="13" grpId="0"/>
      <p:bldP spid="14" grpId="0"/>
      <p:bldP spid="17" grpId="0" build="allAtOnce"/>
      <p:bldP spid="20" grpId="0"/>
      <p:bldP spid="23" grpId="0"/>
      <p:bldP spid="29" grpId="0"/>
      <p:bldP spid="32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54" y="156754"/>
            <a:ext cx="11861075" cy="6505303"/>
          </a:xfrm>
          <a:solidFill>
            <a:schemeClr val="tx2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99473" y="2671610"/>
            <a:ext cx="8510953" cy="1001980"/>
          </a:xfrm>
          <a:solidFill>
            <a:schemeClr val="bg2">
              <a:lumMod val="90000"/>
            </a:schemeClr>
          </a:solidFill>
          <a:effectLst>
            <a:softEdge rad="127000"/>
          </a:effectLst>
          <a:scene3d>
            <a:camera prst="perspectiveContrastingRightFacing"/>
            <a:lightRig rig="threePt" dir="t"/>
          </a:scene3d>
          <a:sp3d>
            <a:bevelT w="139700" prst="cross"/>
          </a:sp3d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sz="6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Núcleo Pedagógico na Escola</a:t>
            </a:r>
            <a:endParaRPr lang="pt-BR" sz="6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8C6C70-5CC7-417A-96EE-B3D81BB0C0FC}"/>
              </a:ext>
            </a:extLst>
          </p:cNvPr>
          <p:cNvSpPr txBox="1"/>
          <p:nvPr/>
        </p:nvSpPr>
        <p:spPr>
          <a:xfrm>
            <a:off x="702188" y="286309"/>
            <a:ext cx="254273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Estudo das  Situações de Aprendizagem em ATPC</a:t>
            </a:r>
            <a:endParaRPr lang="pt-BR" sz="20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82229D51-2A36-46E8-A96F-9DEE91946EFB}"/>
              </a:ext>
            </a:extLst>
          </p:cNvPr>
          <p:cNvCxnSpPr/>
          <p:nvPr/>
        </p:nvCxnSpPr>
        <p:spPr>
          <a:xfrm flipH="1" flipV="1">
            <a:off x="3130723" y="1068835"/>
            <a:ext cx="1533379" cy="1773313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75071AEF-5B1A-4194-B25E-D6E45522959E}"/>
              </a:ext>
            </a:extLst>
          </p:cNvPr>
          <p:cNvSpPr txBox="1"/>
          <p:nvPr/>
        </p:nvSpPr>
        <p:spPr>
          <a:xfrm>
            <a:off x="5566459" y="5482509"/>
            <a:ext cx="54160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Formações centralizadas, por polos e </a:t>
            </a:r>
            <a:r>
              <a:rPr lang="pt-BR" b="1" i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loco</a:t>
            </a:r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sobre o Currículo, avaliação e metodologia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E24E669-9631-45C4-9D50-B19824D1A525}"/>
              </a:ext>
            </a:extLst>
          </p:cNvPr>
          <p:cNvCxnSpPr/>
          <p:nvPr/>
        </p:nvCxnSpPr>
        <p:spPr>
          <a:xfrm>
            <a:off x="5331921" y="4218039"/>
            <a:ext cx="1610751" cy="1219964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EEDCBDE-E31E-4D27-9BD0-8FBABBA96626}"/>
              </a:ext>
            </a:extLst>
          </p:cNvPr>
          <p:cNvSpPr txBox="1"/>
          <p:nvPr/>
        </p:nvSpPr>
        <p:spPr>
          <a:xfrm>
            <a:off x="3735908" y="358749"/>
            <a:ext cx="429933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e atendimento aos alunos portadores de necessidades especiais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7DDF81C2-156D-4FA2-A8BE-9289EA21FE81}"/>
              </a:ext>
            </a:extLst>
          </p:cNvPr>
          <p:cNvCxnSpPr/>
          <p:nvPr/>
        </p:nvCxnSpPr>
        <p:spPr>
          <a:xfrm flipV="1">
            <a:off x="5421344" y="1301214"/>
            <a:ext cx="801858" cy="1284103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299AAD5-37A3-48DE-A478-DFD452E30452}"/>
              </a:ext>
            </a:extLst>
          </p:cNvPr>
          <p:cNvSpPr txBox="1"/>
          <p:nvPr/>
        </p:nvSpPr>
        <p:spPr>
          <a:xfrm>
            <a:off x="5641144" y="27432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59D3F54-2FED-4FCF-B894-6D8BE6B36548}"/>
              </a:ext>
            </a:extLst>
          </p:cNvPr>
          <p:cNvSpPr txBox="1"/>
          <p:nvPr/>
        </p:nvSpPr>
        <p:spPr>
          <a:xfrm flipH="1">
            <a:off x="8186728" y="941706"/>
            <a:ext cx="38311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para adaptações curriculares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E9376208-6E6E-4E76-A15A-254E371AF431}"/>
              </a:ext>
            </a:extLst>
          </p:cNvPr>
          <p:cNvCxnSpPr/>
          <p:nvPr/>
        </p:nvCxnSpPr>
        <p:spPr>
          <a:xfrm flipV="1">
            <a:off x="6223202" y="1505278"/>
            <a:ext cx="2219181" cy="946751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F2F13E3-C64B-4E95-BB5D-C2262CB9166D}"/>
              </a:ext>
            </a:extLst>
          </p:cNvPr>
          <p:cNvSpPr txBox="1"/>
          <p:nvPr/>
        </p:nvSpPr>
        <p:spPr>
          <a:xfrm>
            <a:off x="7120856" y="3604168"/>
            <a:ext cx="43609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Orientação das ações do Grêmio Estudantil 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93F2BC85-0EA9-47B8-8ADF-5A755A300370}"/>
              </a:ext>
            </a:extLst>
          </p:cNvPr>
          <p:cNvCxnSpPr/>
          <p:nvPr/>
        </p:nvCxnSpPr>
        <p:spPr>
          <a:xfrm>
            <a:off x="5304113" y="4123695"/>
            <a:ext cx="2250831" cy="0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4BB7A9E-17D0-412A-A4F6-19B2C3A803F8}"/>
              </a:ext>
            </a:extLst>
          </p:cNvPr>
          <p:cNvSpPr txBox="1"/>
          <p:nvPr/>
        </p:nvSpPr>
        <p:spPr>
          <a:xfrm>
            <a:off x="116346" y="5042655"/>
            <a:ext cx="405306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i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Oficina de Itens</a:t>
            </a:r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 agrupamento produtivo, nos diversos componentes curriculares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EBA20CB9-8AE7-49A2-9259-266E8BA5EF58}"/>
              </a:ext>
            </a:extLst>
          </p:cNvPr>
          <p:cNvCxnSpPr/>
          <p:nvPr/>
        </p:nvCxnSpPr>
        <p:spPr>
          <a:xfrm flipH="1">
            <a:off x="4169410" y="4378588"/>
            <a:ext cx="925382" cy="1123879"/>
          </a:xfrm>
          <a:prstGeom prst="straightConnector1">
            <a:avLst/>
          </a:prstGeom>
          <a:ln w="28575">
            <a:solidFill>
              <a:schemeClr val="accent4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621C85C-A641-4BF3-ADE0-81008593C845}"/>
              </a:ext>
            </a:extLst>
          </p:cNvPr>
          <p:cNvSpPr txBox="1"/>
          <p:nvPr/>
        </p:nvSpPr>
        <p:spPr>
          <a:xfrm>
            <a:off x="-7031" y="2300830"/>
            <a:ext cx="286277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Orientação e Acompanhamento das ações do PEF</a:t>
            </a:r>
            <a:endParaRPr lang="pt-BR" sz="20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FB4CBE8E-9104-444C-B823-FE6B4A380575}"/>
              </a:ext>
            </a:extLst>
          </p:cNvPr>
          <p:cNvCxnSpPr/>
          <p:nvPr/>
        </p:nvCxnSpPr>
        <p:spPr>
          <a:xfrm flipH="1" flipV="1">
            <a:off x="2741540" y="2877917"/>
            <a:ext cx="1581106" cy="76691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4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8" grpId="0"/>
      <p:bldP spid="13" grpId="0"/>
      <p:bldP spid="19" grpId="0"/>
      <p:bldP spid="22" grpId="0"/>
      <p:bldP spid="25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135" y="0"/>
            <a:ext cx="12192000" cy="6858000"/>
          </a:xfrm>
          <a:solidFill>
            <a:schemeClr val="tx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endParaRPr lang="pt-BR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74994" y="3018912"/>
            <a:ext cx="8525609" cy="847896"/>
          </a:xfr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pt-BR" sz="56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Núcleo Pedagógico na Escola</a:t>
            </a:r>
            <a:endParaRPr lang="pt-BR" sz="5600" dirty="0">
              <a:solidFill>
                <a:srgbClr val="44546A">
                  <a:lumMod val="50000"/>
                </a:srgbClr>
              </a:solidFill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D0120C0-4B6A-45C1-ACCC-87CD3FB23F8C}"/>
              </a:ext>
            </a:extLst>
          </p:cNvPr>
          <p:cNvSpPr txBox="1"/>
          <p:nvPr/>
        </p:nvSpPr>
        <p:spPr>
          <a:xfrm>
            <a:off x="522331" y="1033766"/>
            <a:ext cx="28276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Ações de revitalização dos espaços escolares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A828D897-C06A-4FB4-B855-4F2BDDB8163C}"/>
              </a:ext>
            </a:extLst>
          </p:cNvPr>
          <p:cNvCxnSpPr/>
          <p:nvPr/>
        </p:nvCxnSpPr>
        <p:spPr>
          <a:xfrm flipH="1" flipV="1">
            <a:off x="1255352" y="1842868"/>
            <a:ext cx="1631852" cy="928468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013126-27AF-422B-AC8B-CCF2A626F2AD}"/>
              </a:ext>
            </a:extLst>
          </p:cNvPr>
          <p:cNvSpPr txBox="1"/>
          <p:nvPr/>
        </p:nvSpPr>
        <p:spPr>
          <a:xfrm>
            <a:off x="-87570" y="4393028"/>
            <a:ext cx="35380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Encontros de formação e apoio ao trabalho do PMEC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984AC8C-8DB4-4120-A98B-C56228E562E9}"/>
              </a:ext>
            </a:extLst>
          </p:cNvPr>
          <p:cNvSpPr txBox="1"/>
          <p:nvPr/>
        </p:nvSpPr>
        <p:spPr>
          <a:xfrm>
            <a:off x="3049163" y="292087"/>
            <a:ext cx="61710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Tutoria aos docentes que atuaram nos componentes curriculares que não eram habilitados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A0E0990-29E9-47FE-9B1B-BB179A430B3A}"/>
              </a:ext>
            </a:extLst>
          </p:cNvPr>
          <p:cNvSpPr txBox="1"/>
          <p:nvPr/>
        </p:nvSpPr>
        <p:spPr>
          <a:xfrm>
            <a:off x="1401563" y="5331446"/>
            <a:ext cx="38967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Monitoramento do desenvolvimento do Currículo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1ED48DEB-6656-4F30-902E-E914B20C3103}"/>
              </a:ext>
            </a:extLst>
          </p:cNvPr>
          <p:cNvCxnSpPr/>
          <p:nvPr/>
        </p:nvCxnSpPr>
        <p:spPr>
          <a:xfrm flipH="1" flipV="1">
            <a:off x="4278180" y="1242191"/>
            <a:ext cx="363125" cy="1223889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6CA9383-40FD-4A3D-96CE-2685A7E3EAE0}"/>
              </a:ext>
            </a:extLst>
          </p:cNvPr>
          <p:cNvSpPr txBox="1"/>
          <p:nvPr/>
        </p:nvSpPr>
        <p:spPr>
          <a:xfrm>
            <a:off x="4641305" y="4970586"/>
            <a:ext cx="38545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Colaboração no preparo das pautas do Disseminando 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CE4FD972-5126-477A-A4B1-0FE31D173390}"/>
              </a:ext>
            </a:extLst>
          </p:cNvPr>
          <p:cNvCxnSpPr/>
          <p:nvPr/>
        </p:nvCxnSpPr>
        <p:spPr>
          <a:xfrm>
            <a:off x="5802211" y="3961687"/>
            <a:ext cx="1125416" cy="970450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3C41F7A-04B5-4C3C-AA77-EA8DEFABE3DB}"/>
              </a:ext>
            </a:extLst>
          </p:cNvPr>
          <p:cNvSpPr txBox="1"/>
          <p:nvPr/>
        </p:nvSpPr>
        <p:spPr>
          <a:xfrm>
            <a:off x="8459593" y="1100028"/>
            <a:ext cx="388717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Tabulação e mapeamento dos alunos dos 6º anos, com dificuldade de aprendizagem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CC386F0-6995-4911-BDD9-6D0826426699}"/>
              </a:ext>
            </a:extLst>
          </p:cNvPr>
          <p:cNvSpPr txBox="1"/>
          <p:nvPr/>
        </p:nvSpPr>
        <p:spPr>
          <a:xfrm>
            <a:off x="4910567" y="1795558"/>
            <a:ext cx="38259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Orientação técnica de formação aos professores dos 6º Anos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81671EF-ED0B-4D39-9D7B-D03F019740BA}"/>
              </a:ext>
            </a:extLst>
          </p:cNvPr>
          <p:cNvSpPr txBox="1"/>
          <p:nvPr/>
        </p:nvSpPr>
        <p:spPr>
          <a:xfrm>
            <a:off x="9138940" y="4855549"/>
            <a:ext cx="248246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Orientação dos Professores da rede Estadual e Municipal sobre a BNCC do Ensino Fundamental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447068AE-37A6-4FA9-B6E5-7B9A7DB437D3}"/>
              </a:ext>
            </a:extLst>
          </p:cNvPr>
          <p:cNvCxnSpPr/>
          <p:nvPr/>
        </p:nvCxnSpPr>
        <p:spPr>
          <a:xfrm>
            <a:off x="8023527" y="4474761"/>
            <a:ext cx="1348666" cy="646331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2259874" y="3722602"/>
            <a:ext cx="1685109" cy="575078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4276578" y="3866808"/>
            <a:ext cx="883251" cy="1266895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V="1">
            <a:off x="6155207" y="2466080"/>
            <a:ext cx="1258389" cy="552832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flipV="1">
            <a:off x="8414808" y="2307102"/>
            <a:ext cx="1833427" cy="1121898"/>
          </a:xfrm>
          <a:prstGeom prst="straightConnector1">
            <a:avLst/>
          </a:prstGeom>
          <a:ln w="2857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60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uiExpand="1" build="allAtOnce" animBg="1"/>
      <p:bldP spid="8" grpId="0"/>
      <p:bldP spid="12" grpId="0"/>
      <p:bldP spid="17" grpId="0"/>
      <p:bldP spid="21" grpId="0"/>
      <p:bldP spid="26" grpId="0"/>
      <p:bldP spid="29" grpId="0"/>
      <p:bldP spid="33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75927-060A-4B97-BDA3-55C991D3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F44672-6EA4-4265-A685-DE14674F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670" y="2639524"/>
            <a:ext cx="8609428" cy="875371"/>
          </a:xfrm>
          <a:solidFill>
            <a:schemeClr val="bg1">
              <a:lumMod val="8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t-BR" sz="56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Núcleo Pedagógico na Escola</a:t>
            </a:r>
            <a:endParaRPr lang="pt-BR" sz="5600" dirty="0">
              <a:solidFill>
                <a:srgbClr val="44546A">
                  <a:lumMod val="50000"/>
                </a:srgbClr>
              </a:solidFill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BC5377-547A-46D9-B942-CA49EA8F45AA}"/>
              </a:ext>
            </a:extLst>
          </p:cNvPr>
          <p:cNvSpPr txBox="1"/>
          <p:nvPr/>
        </p:nvSpPr>
        <p:spPr>
          <a:xfrm>
            <a:off x="676421" y="977504"/>
            <a:ext cx="40655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“Construção Colaborativa do Currículo Paulista a luz BNCC”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3152E8-B3EE-4350-908A-A3185814575E}"/>
              </a:ext>
            </a:extLst>
          </p:cNvPr>
          <p:cNvSpPr txBox="1"/>
          <p:nvPr/>
        </p:nvSpPr>
        <p:spPr>
          <a:xfrm>
            <a:off x="3367705" y="363783"/>
            <a:ext cx="406556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Projeto: Currículo de Matemática em Ação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6457AD73-04E7-4154-B47E-23377F0574C4}"/>
              </a:ext>
            </a:extLst>
          </p:cNvPr>
          <p:cNvCxnSpPr/>
          <p:nvPr/>
        </p:nvCxnSpPr>
        <p:spPr>
          <a:xfrm flipH="1" flipV="1">
            <a:off x="5681840" y="1144023"/>
            <a:ext cx="970671" cy="1141793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9AD0B19-660B-49B7-8962-D1872E8679B7}"/>
              </a:ext>
            </a:extLst>
          </p:cNvPr>
          <p:cNvSpPr txBox="1"/>
          <p:nvPr/>
        </p:nvSpPr>
        <p:spPr>
          <a:xfrm>
            <a:off x="7693522" y="3504304"/>
            <a:ext cx="32918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Projeto: O lúdico nas aulas de Língua Portuguesa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60358BCB-4607-4FFA-9874-C1CEEE7188FF}"/>
              </a:ext>
            </a:extLst>
          </p:cNvPr>
          <p:cNvCxnSpPr/>
          <p:nvPr/>
        </p:nvCxnSpPr>
        <p:spPr>
          <a:xfrm>
            <a:off x="8987749" y="3185327"/>
            <a:ext cx="1280160" cy="25119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3675388-898E-4F00-9CB4-BC4CC86FBBBE}"/>
              </a:ext>
            </a:extLst>
          </p:cNvPr>
          <p:cNvSpPr txBox="1"/>
          <p:nvPr/>
        </p:nvSpPr>
        <p:spPr>
          <a:xfrm>
            <a:off x="436209" y="5971640"/>
            <a:ext cx="46821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Projeto: Escola e Arte – Uma parceria para o século XXI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CE262D5-CBAB-4590-9E53-74E13ACFCE14}"/>
              </a:ext>
            </a:extLst>
          </p:cNvPr>
          <p:cNvSpPr txBox="1"/>
          <p:nvPr/>
        </p:nvSpPr>
        <p:spPr>
          <a:xfrm>
            <a:off x="6823668" y="789650"/>
            <a:ext cx="45438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3º Encontro de Grêmios Estudantis para a Construção do OP Jovem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26BE971-1FCF-4A0F-A43B-351F81D9599F}"/>
              </a:ext>
            </a:extLst>
          </p:cNvPr>
          <p:cNvCxnSpPr/>
          <p:nvPr/>
        </p:nvCxnSpPr>
        <p:spPr>
          <a:xfrm flipV="1">
            <a:off x="7761515" y="1435981"/>
            <a:ext cx="1026942" cy="930731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0B83A814-C871-4D20-B44D-83149F7937F1}"/>
              </a:ext>
            </a:extLst>
          </p:cNvPr>
          <p:cNvSpPr txBox="1"/>
          <p:nvPr/>
        </p:nvSpPr>
        <p:spPr>
          <a:xfrm>
            <a:off x="10366382" y="1611009"/>
            <a:ext cx="190851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Projeto: Identidade Visual/ embelezamento do espaço escolar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B1C0377B-DECB-43B2-B395-DA8CA2AEBFE5}"/>
              </a:ext>
            </a:extLst>
          </p:cNvPr>
          <p:cNvCxnSpPr/>
          <p:nvPr/>
        </p:nvCxnSpPr>
        <p:spPr>
          <a:xfrm flipV="1">
            <a:off x="9849959" y="2221396"/>
            <a:ext cx="736209" cy="604911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196BF3F-EA11-4044-94FA-348FADD5003F}"/>
              </a:ext>
            </a:extLst>
          </p:cNvPr>
          <p:cNvSpPr txBox="1"/>
          <p:nvPr/>
        </p:nvSpPr>
        <p:spPr>
          <a:xfrm>
            <a:off x="82368" y="2157963"/>
            <a:ext cx="205857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Projeto: O lúdico no processo de ensino – Geografia e Matemática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D91495E-59BA-44DD-8458-DFE0B4D89815}"/>
              </a:ext>
            </a:extLst>
          </p:cNvPr>
          <p:cNvSpPr txBox="1"/>
          <p:nvPr/>
        </p:nvSpPr>
        <p:spPr>
          <a:xfrm>
            <a:off x="1222573" y="4271790"/>
            <a:ext cx="200699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Semana Inclusiva – EE Dr. Augusto Mariani</a:t>
            </a:r>
            <a:endParaRPr lang="pt-BR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BD7E8FA-9679-434E-88C8-B569F461AC05}"/>
              </a:ext>
            </a:extLst>
          </p:cNvPr>
          <p:cNvSpPr txBox="1"/>
          <p:nvPr/>
        </p:nvSpPr>
        <p:spPr>
          <a:xfrm>
            <a:off x="7798098" y="4680070"/>
            <a:ext cx="42394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800"/>
              </a:spcBef>
              <a:spcAft>
                <a:spcPts val="800"/>
              </a:spcAft>
            </a:pPr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Mapeamento dos alunos do 4º e 5º ano das escolas municipais</a:t>
            </a:r>
            <a:endParaRPr lang="pt-BR" sz="48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5703C636-5D88-41CB-A7ED-548D185B5029}"/>
              </a:ext>
            </a:extLst>
          </p:cNvPr>
          <p:cNvCxnSpPr/>
          <p:nvPr/>
        </p:nvCxnSpPr>
        <p:spPr>
          <a:xfrm>
            <a:off x="6486044" y="3721437"/>
            <a:ext cx="1505243" cy="1075984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CADB0953-7774-401A-9296-6BC440DFEFC8}"/>
              </a:ext>
            </a:extLst>
          </p:cNvPr>
          <p:cNvCxnSpPr/>
          <p:nvPr/>
        </p:nvCxnSpPr>
        <p:spPr>
          <a:xfrm flipH="1" flipV="1">
            <a:off x="3274841" y="1985348"/>
            <a:ext cx="775482" cy="586389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1B38A16C-4EA5-4735-AD13-EB384CD7FF6F}"/>
              </a:ext>
            </a:extLst>
          </p:cNvPr>
          <p:cNvCxnSpPr/>
          <p:nvPr/>
        </p:nvCxnSpPr>
        <p:spPr>
          <a:xfrm flipH="1" flipV="1">
            <a:off x="2017541" y="2762291"/>
            <a:ext cx="852268" cy="98474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59B46FE1-29D2-4792-B5BA-7E6F62555919}"/>
              </a:ext>
            </a:extLst>
          </p:cNvPr>
          <p:cNvCxnSpPr/>
          <p:nvPr/>
        </p:nvCxnSpPr>
        <p:spPr>
          <a:xfrm flipH="1">
            <a:off x="4468945" y="4150635"/>
            <a:ext cx="562708" cy="1574199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02FB2D00-FD36-4224-AE5A-6963BF1CC917}"/>
              </a:ext>
            </a:extLst>
          </p:cNvPr>
          <p:cNvCxnSpPr/>
          <p:nvPr/>
        </p:nvCxnSpPr>
        <p:spPr>
          <a:xfrm flipH="1">
            <a:off x="3274841" y="4150635"/>
            <a:ext cx="1156482" cy="357269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122207" y="5139598"/>
            <a:ext cx="267589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Encontro de linguagens na Ilha Solteira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5681840" y="3721437"/>
            <a:ext cx="758985" cy="1126377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/>
      <p:bldP spid="7" grpId="0"/>
      <p:bldP spid="13" grpId="0"/>
      <p:bldP spid="18" grpId="0"/>
      <p:bldP spid="21" grpId="0"/>
      <p:bldP spid="26" grpId="0"/>
      <p:bldP spid="29" grpId="0"/>
      <p:bldP spid="32" grpId="0"/>
      <p:bldP spid="35" grpId="0"/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374</Words>
  <Application>Microsoft Office PowerPoint</Application>
  <PresentationFormat>Widescreen</PresentationFormat>
  <Paragraphs>60</Paragraphs>
  <Slides>11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Lucida Calligraphy</vt:lpstr>
      <vt:lpstr>Times New Roman</vt:lpstr>
      <vt:lpstr>Tema do Office</vt:lpstr>
      <vt:lpstr>2018        </vt:lpstr>
      <vt:lpstr>TÚNEL DO TEMPO ..... VOLTANDO....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JÁ FOI.</dc:title>
  <dc:creator>Win10</dc:creator>
  <cp:lastModifiedBy>Sandra Regina Neves Ponce</cp:lastModifiedBy>
  <cp:revision>103</cp:revision>
  <dcterms:created xsi:type="dcterms:W3CDTF">2019-02-10T12:30:14Z</dcterms:created>
  <dcterms:modified xsi:type="dcterms:W3CDTF">2019-02-19T14:22:53Z</dcterms:modified>
</cp:coreProperties>
</file>