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284" r:id="rId4"/>
    <p:sldId id="298" r:id="rId5"/>
    <p:sldId id="303" r:id="rId6"/>
    <p:sldId id="299" r:id="rId7"/>
    <p:sldId id="300" r:id="rId8"/>
    <p:sldId id="301" r:id="rId9"/>
  </p:sldIdLst>
  <p:sldSz cx="9144000" cy="6858000" type="screen4x3"/>
  <p:notesSz cx="6669088" cy="9753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510" y="0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6AF91A4-2D90-494C-959C-35196452CFBD}" type="datetimeFigureOut">
              <a:rPr lang="pt-BR"/>
              <a:pPr>
                <a:defRPr/>
              </a:pPr>
              <a:t>29/01/2019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264357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510" y="9264357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FB95319-01CB-49A4-B152-9A1E80579D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39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510" y="0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14F7FB1-7AE7-4F08-9A06-FFBFB16A7101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8" tIns="46918" rIns="93838" bIns="469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24" y="4632960"/>
            <a:ext cx="5334040" cy="4389120"/>
          </a:xfrm>
          <a:prstGeom prst="rect">
            <a:avLst/>
          </a:prstGeom>
        </p:spPr>
        <p:txBody>
          <a:bodyPr vert="horz" lIns="93838" tIns="46918" rIns="93838" bIns="46918" rtlCol="0"/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357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510" y="9264357"/>
            <a:ext cx="2890041" cy="487680"/>
          </a:xfrm>
          <a:prstGeom prst="rect">
            <a:avLst/>
          </a:prstGeom>
        </p:spPr>
        <p:txBody>
          <a:bodyPr vert="horz" lIns="93838" tIns="46918" rIns="93838" bIns="469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D9BF704-319A-4703-8E33-4CFBE0AF95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2C0B1-C600-4A64-8962-8471008472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3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2C0B1-C600-4A64-8962-8471008472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2F39-7ACA-4E1A-99CA-987D152A1080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592B-F817-4BD7-989C-CCCCE6299B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12A9-0B27-47C4-8E7A-8E388A9D8735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19CC-0FBD-4B92-A80F-947ECB35CE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AF17-25C1-4C27-977A-2B093C8AB0CB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AA32-D70A-4FA7-B72B-6A7B3BB062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6B24-2E86-496F-BC1F-164161A85DA4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4E5C-9F7F-4310-8F84-C8D35BE9FB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B532-1B31-41E3-9D34-6E96C48A2DCA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252F-CE1D-41DD-BBB4-2248C7AAF7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0FB1-DB49-439D-93A0-A6D8273B4EB4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9733-662B-4CFF-A6D6-DA7E95D8D1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E117-CED6-4C3E-898C-58AE04953981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0B0-83AE-4E9A-B18B-786C86B9F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BD2B-9D1F-45E8-8D6A-0D65D368BA80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89F6-C4A9-47A6-BB7E-4365E70E78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6E65-1267-4B40-A690-1139322C548D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525C-46A8-4716-A9BD-CC908AB82F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1AD1-ACD6-4942-B112-811E8740A007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1502-A904-48E4-A54A-455008966C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CB-B860-4E6B-A8D9-F53BC827F7A6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434D-C4F8-4CC5-9B22-7F12B6AB9B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16830-32AB-4C67-B980-D93C016CFDE4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18D3D-CE67-4869-BEED-044B379375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151"/>
            <a:ext cx="9144000" cy="517584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0" y="29568"/>
            <a:ext cx="9045526" cy="1911774"/>
          </a:xfrm>
        </p:spPr>
        <p:txBody>
          <a:bodyPr>
            <a:noAutofit/>
          </a:bodyPr>
          <a:lstStyle/>
          <a:p>
            <a:r>
              <a:rPr lang="pt-BR" sz="3600" b="1" dirty="0"/>
              <a:t>COORDENADORIA DE INFRAESTRUTURA E SERVIÇOS ESCOLARES – CISE </a:t>
            </a:r>
            <a:br>
              <a:rPr lang="pt-BR" sz="3600" b="1" dirty="0"/>
            </a:br>
            <a:r>
              <a:rPr lang="pt-BR" sz="3600" b="1" dirty="0"/>
              <a:t> </a:t>
            </a:r>
            <a:r>
              <a:rPr lang="pt-BR" sz="2800" b="1" dirty="0"/>
              <a:t>CENTRO DE LOGÍSTICA E DISTRIBUIÇÃO - CELOG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1EA2EB8-F53E-4D90-B6C6-F2DACB58E3C2}"/>
              </a:ext>
            </a:extLst>
          </p:cNvPr>
          <p:cNvSpPr txBox="1"/>
          <p:nvPr/>
        </p:nvSpPr>
        <p:spPr>
          <a:xfrm>
            <a:off x="2052480" y="2811299"/>
            <a:ext cx="554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ORIENTAÇÃO DE RECEBIMENTO </a:t>
            </a:r>
            <a:r>
              <a:rPr lang="pt-BR" sz="2000" b="1" dirty="0" smtClean="0"/>
              <a:t>DE </a:t>
            </a:r>
            <a:r>
              <a:rPr lang="pt-BR" sz="2000" b="1" dirty="0"/>
              <a:t>GÊNEROS ALIMENTÍCIOS – </a:t>
            </a:r>
            <a:r>
              <a:rPr lang="pt-BR" sz="2000" b="1" dirty="0" smtClean="0"/>
              <a:t>2019.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5422" y="129345"/>
            <a:ext cx="9350666" cy="988255"/>
          </a:xfrm>
        </p:spPr>
        <p:txBody>
          <a:bodyPr/>
          <a:lstStyle/>
          <a:p>
            <a:pPr algn="l"/>
            <a:r>
              <a:rPr lang="pt-BR" b="1" dirty="0"/>
              <a:t>   OBJETIVO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84200" y="1355071"/>
            <a:ext cx="7950200" cy="255229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Temos como objetivo a orientação dos responsáveis pelo recebimento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gêneros alimentícios  nas unidades escolares, para que este processo seja feito com atenção e segurança, preservando a qualidade do alimento  a ser servido aos alunos da rede estadual de ensino.</a:t>
            </a:r>
          </a:p>
        </p:txBody>
      </p:sp>
      <p:cxnSp>
        <p:nvCxnSpPr>
          <p:cNvPr id="7" name="Straight Connector 16"/>
          <p:cNvCxnSpPr/>
          <p:nvPr/>
        </p:nvCxnSpPr>
        <p:spPr>
          <a:xfrm>
            <a:off x="584200" y="962855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4E1C08C-B7C6-41BB-AD37-C8D7620F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967" y="4416249"/>
            <a:ext cx="4379495" cy="15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cxnSp>
        <p:nvCxnSpPr>
          <p:cNvPr id="14" name="Straight Connector 16"/>
          <p:cNvCxnSpPr/>
          <p:nvPr/>
        </p:nvCxnSpPr>
        <p:spPr>
          <a:xfrm>
            <a:off x="584200" y="1117600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0" name="CaixaDeTexto 15"/>
          <p:cNvSpPr txBox="1">
            <a:spLocks noChangeArrowheads="1"/>
          </p:cNvSpPr>
          <p:nvPr/>
        </p:nvSpPr>
        <p:spPr bwMode="auto">
          <a:xfrm>
            <a:off x="1617787" y="128183"/>
            <a:ext cx="5944937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RECEBIMENTO – GÊNERO </a:t>
            </a:r>
            <a:r>
              <a:rPr lang="pt-BR" sz="2800" b="1" dirty="0" smtClean="0"/>
              <a:t>SECO </a:t>
            </a:r>
            <a:r>
              <a:rPr lang="pt-BR" sz="2800" b="1" dirty="0"/>
              <a:t>E CONGELADO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4199" y="1344268"/>
            <a:ext cx="81266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	</a:t>
            </a:r>
            <a:r>
              <a:rPr lang="pt-BR" sz="1600" dirty="0"/>
              <a:t>Para que possamos começar abordagem sobre o recebimento, precisamos definir os tipos de alimentos para cada gênero, segue abaixo os itens que representam cada tipo de gênero </a:t>
            </a:r>
            <a:r>
              <a:rPr lang="pt-BR" sz="1600" dirty="0" smtClean="0"/>
              <a:t>: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u="sng" dirty="0"/>
              <a:t>GÊNERO SECO:</a:t>
            </a:r>
            <a:r>
              <a:rPr lang="pt-BR" sz="1600" b="1" dirty="0"/>
              <a:t> </a:t>
            </a:r>
            <a:r>
              <a:rPr lang="pt-BR" sz="1600" dirty="0"/>
              <a:t>Biscoitos, bebidas UHT, barra de cereais e bolo </a:t>
            </a:r>
            <a:r>
              <a:rPr lang="pt-BR" sz="1600" dirty="0" smtClean="0"/>
              <a:t>E.I., Arroz</a:t>
            </a:r>
            <a:r>
              <a:rPr lang="pt-BR" sz="1600" dirty="0"/>
              <a:t>, feijão, cárneos e pescados em pouch, sal, óleo, chocolate em pó, farinha de mandioca, macarrão entre outros</a:t>
            </a:r>
            <a:r>
              <a:rPr lang="pt-BR" sz="1600" dirty="0" smtClean="0"/>
              <a:t>;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u="sng" dirty="0"/>
              <a:t>GÊNERO </a:t>
            </a:r>
            <a:r>
              <a:rPr lang="pt-BR" sz="1600" b="1" u="sng" dirty="0" smtClean="0"/>
              <a:t>CONGELADO E REFRIGERADO:</a:t>
            </a:r>
            <a:r>
              <a:rPr lang="pt-BR" sz="1600" b="1" dirty="0" smtClean="0"/>
              <a:t> </a:t>
            </a:r>
            <a:r>
              <a:rPr lang="pt-BR" sz="1600" dirty="0" smtClean="0"/>
              <a:t>Cárneos e Pão.</a:t>
            </a: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cxnSp>
        <p:nvCxnSpPr>
          <p:cNvPr id="5" name="Straight Connector 16"/>
          <p:cNvCxnSpPr/>
          <p:nvPr/>
        </p:nvCxnSpPr>
        <p:spPr>
          <a:xfrm>
            <a:off x="584200" y="1117600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84200" y="1384565"/>
            <a:ext cx="7950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1600" dirty="0" smtClean="0"/>
              <a:t>O </a:t>
            </a:r>
            <a:r>
              <a:rPr lang="pt-BR" sz="1600" dirty="0"/>
              <a:t>responsável pelo recebimento deverá se atentar aos seguintes pontos no momento da conferência entre o físico e a guia de remessa:</a:t>
            </a:r>
          </a:p>
          <a:p>
            <a:endParaRPr lang="pt-BR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dirty="0"/>
              <a:t>A descrição do nome da escola e do seu endereço;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dirty="0"/>
              <a:t>A integridade da embalagem de todos os produtos;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dirty="0"/>
              <a:t>A quantidade, validade e o lote</a:t>
            </a:r>
            <a:r>
              <a:rPr lang="pt-BR" sz="1600" dirty="0" smtClean="0"/>
              <a:t>;</a:t>
            </a:r>
            <a:endParaRPr lang="pt-BR" sz="1600" dirty="0"/>
          </a:p>
        </p:txBody>
      </p:sp>
      <p:sp>
        <p:nvSpPr>
          <p:cNvPr id="8" name="CaixaDeTexto 15">
            <a:extLst>
              <a:ext uri="{FF2B5EF4-FFF2-40B4-BE49-F238E27FC236}">
                <a16:creationId xmlns="" xmlns:a16="http://schemas.microsoft.com/office/drawing/2014/main" id="{269F578B-1516-4F40-8396-3E02BB0C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87" y="128183"/>
            <a:ext cx="5944937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RECEBIMENTO – GÊNERO SECO E CONGELADO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5760" y="3621300"/>
            <a:ext cx="7888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sz="1600" dirty="0" smtClean="0"/>
              <a:t>Tudo estando correto, o responsável pelo recebimento deverá assinar e carimbar todas as vias da guia de remessa, deixando uma com a escola para que a mesma possa fazer</a:t>
            </a:r>
            <a:r>
              <a:rPr lang="pt-BR" sz="1600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o lançamento no SAESP II.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787" y="4420280"/>
            <a:ext cx="1329043" cy="16399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344" y="4519954"/>
            <a:ext cx="2206943" cy="1585097"/>
          </a:xfrm>
          <a:prstGeom prst="rect">
            <a:avLst/>
          </a:prstGeom>
        </p:spPr>
      </p:pic>
      <p:sp>
        <p:nvSpPr>
          <p:cNvPr id="10" name="Mais 9"/>
          <p:cNvSpPr/>
          <p:nvPr/>
        </p:nvSpPr>
        <p:spPr>
          <a:xfrm>
            <a:off x="4069840" y="5021577"/>
            <a:ext cx="739915" cy="780605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691" y="4450728"/>
            <a:ext cx="137171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cxnSp>
        <p:nvCxnSpPr>
          <p:cNvPr id="14" name="Straight Connector 16"/>
          <p:cNvCxnSpPr/>
          <p:nvPr/>
        </p:nvCxnSpPr>
        <p:spPr>
          <a:xfrm>
            <a:off x="584200" y="1117600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0" name="CaixaDeTexto 15"/>
          <p:cNvSpPr txBox="1">
            <a:spLocks noChangeArrowheads="1"/>
          </p:cNvSpPr>
          <p:nvPr/>
        </p:nvSpPr>
        <p:spPr bwMode="auto">
          <a:xfrm>
            <a:off x="1617787" y="128183"/>
            <a:ext cx="5944937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RECEBIMENTO – GÊNERO SECO E CONGELADO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111" y="1209242"/>
            <a:ext cx="79777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</a:t>
            </a:r>
            <a:r>
              <a:rPr lang="pt-BR" sz="1600" dirty="0" smtClean="0"/>
              <a:t>Mas </a:t>
            </a:r>
            <a:r>
              <a:rPr lang="pt-BR" sz="1600" dirty="0"/>
              <a:t>em caso de divergência e irregularidades no recebimento como: falta de produto, embalagens danificadas e temperatura inadequada, o responsável deverá </a:t>
            </a:r>
            <a:r>
              <a:rPr lang="pt-BR" sz="1600" b="1" u="sng" dirty="0"/>
              <a:t>DEVOLVER</a:t>
            </a:r>
            <a:r>
              <a:rPr lang="pt-BR" sz="1600" dirty="0"/>
              <a:t> o produto incorreto, podendo </a:t>
            </a:r>
            <a:r>
              <a:rPr lang="pt-BR" sz="1600" dirty="0" smtClean="0"/>
              <a:t>receber no caso do gênero seco </a:t>
            </a:r>
            <a:r>
              <a:rPr lang="pt-BR" sz="1600" dirty="0"/>
              <a:t>os outros que estão de acordo, </a:t>
            </a:r>
            <a:r>
              <a:rPr lang="pt-BR" sz="1600" dirty="0" smtClean="0"/>
              <a:t>assinando e carimbado </a:t>
            </a:r>
            <a:r>
              <a:rPr lang="pt-BR" sz="1600" dirty="0"/>
              <a:t>as mesmas e colocando uma observação sobre a </a:t>
            </a:r>
            <a:r>
              <a:rPr lang="pt-BR" sz="1600" dirty="0" smtClean="0"/>
              <a:t>ocorrência, já para os congelados a devolução deve ser total.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111" y="3427721"/>
            <a:ext cx="797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	Em todos os casos de problemas com o produto e entregador, contatar a D.E, que por sua vez entrará em contato com o CEPAE;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2021017" y="4130695"/>
            <a:ext cx="4473222" cy="666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NÃO SERÃO ACEITAS RECLAMAÇÕES POSTERIORES!!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38724" y="5052015"/>
            <a:ext cx="5437809" cy="84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cs typeface="Arial" panose="020B0604020202020204" pitchFamily="34" charset="0"/>
              </a:rPr>
              <a:t>NOS PRÓXIMOS SLIDES VEMOS DOIS EXEMPLOS DE GUIAS DE REMESSA, SENDO UMA DE GÊNEROS IN NATURA/SECO E OUTRO DE CONGELADO.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745" y="4251763"/>
            <a:ext cx="1329043" cy="163996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41829" y="2631134"/>
            <a:ext cx="80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	Feita toda conferência da guia de remessa com o físico, é o momento de se fazer o lançamento desta entrada no SAESP II.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244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96" y="867674"/>
            <a:ext cx="4060694" cy="5487617"/>
          </a:xfrm>
          <a:prstGeom prst="rect">
            <a:avLst/>
          </a:prstGeom>
        </p:spPr>
      </p:pic>
      <p:cxnSp>
        <p:nvCxnSpPr>
          <p:cNvPr id="5" name="Straight Connector 16"/>
          <p:cNvCxnSpPr/>
          <p:nvPr/>
        </p:nvCxnSpPr>
        <p:spPr>
          <a:xfrm>
            <a:off x="584200" y="988770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15">
            <a:extLst>
              <a:ext uri="{FF2B5EF4-FFF2-40B4-BE49-F238E27FC236}">
                <a16:creationId xmlns="" xmlns:a16="http://schemas.microsoft.com/office/drawing/2014/main" id="{269F578B-1516-4F40-8396-3E02BB0C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87" y="128183"/>
            <a:ext cx="5944937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RECEBIMENTO – GÊNERO SECO E CONGELADO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90419" y="1584174"/>
            <a:ext cx="4065968" cy="693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6890567" y="1939129"/>
            <a:ext cx="403388" cy="3117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79831" y="2299194"/>
            <a:ext cx="4076556" cy="11533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874515" y="2753583"/>
            <a:ext cx="403388" cy="3108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66923" y="1815026"/>
            <a:ext cx="148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DADOS E ENDEREÇO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21093" y="2503711"/>
            <a:ext cx="158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ITEN, QUANTIDADE, LOTE E VALIDADE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71805" y="2872819"/>
            <a:ext cx="1880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GUIA DE REMESSA DE GENERO IN NATURA E SECOS.</a:t>
            </a:r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1727973" y="3429000"/>
            <a:ext cx="862446" cy="577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43384" y="5201038"/>
            <a:ext cx="4093742" cy="3921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993497" y="4469574"/>
            <a:ext cx="146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DADOS DO MOTORISTA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2528953" y="5635402"/>
            <a:ext cx="4060693" cy="7198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6890567" y="5988321"/>
            <a:ext cx="371284" cy="2493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024218" y="5469589"/>
            <a:ext cx="213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PREENCHIMENTO ESCOLA, COM  ASSINATURA E CARIMBO</a:t>
            </a:r>
            <a:endParaRPr lang="pt-BR" sz="1600" dirty="0"/>
          </a:p>
        </p:txBody>
      </p:sp>
      <p:sp>
        <p:nvSpPr>
          <p:cNvPr id="23" name="Seta dobrada para cima 22"/>
          <p:cNvSpPr/>
          <p:nvPr/>
        </p:nvSpPr>
        <p:spPr>
          <a:xfrm>
            <a:off x="6806861" y="5101740"/>
            <a:ext cx="920124" cy="41373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cxnSp>
        <p:nvCxnSpPr>
          <p:cNvPr id="5" name="Straight Connector 16"/>
          <p:cNvCxnSpPr/>
          <p:nvPr/>
        </p:nvCxnSpPr>
        <p:spPr>
          <a:xfrm>
            <a:off x="584200" y="1117600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15">
            <a:extLst>
              <a:ext uri="{FF2B5EF4-FFF2-40B4-BE49-F238E27FC236}">
                <a16:creationId xmlns="" xmlns:a16="http://schemas.microsoft.com/office/drawing/2014/main" id="{269F578B-1516-4F40-8396-3E02BB0C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87" y="128183"/>
            <a:ext cx="5944937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RECEBIMENTO – GÊNERO SECO E CONGELADO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60" y="1566236"/>
            <a:ext cx="5387905" cy="366496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46739" y="2651969"/>
            <a:ext cx="4977245" cy="751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646740" y="3642698"/>
            <a:ext cx="5014966" cy="467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17787" y="4171181"/>
            <a:ext cx="5043918" cy="904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739527" y="2825949"/>
            <a:ext cx="403388" cy="2309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777498" y="3723068"/>
            <a:ext cx="403388" cy="2309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791875" y="4463562"/>
            <a:ext cx="427633" cy="259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261360" y="2591131"/>
            <a:ext cx="148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DADOS E ENDEREÇO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15530" y="3236054"/>
            <a:ext cx="158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ITEN, QUANTIDADE, LOTE E VALIDADE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183362" y="4355917"/>
            <a:ext cx="1960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PREENCHIMENTO ESCOLA, COM  ASSINATURA E CARIMBO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4244" y="4224186"/>
            <a:ext cx="162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GUIA DE REMESSA DE CONGELADOS.</a:t>
            </a:r>
            <a:endParaRPr lang="pt-BR" sz="1600" dirty="0"/>
          </a:p>
        </p:txBody>
      </p:sp>
      <p:sp>
        <p:nvSpPr>
          <p:cNvPr id="16" name="Seta dobrada 15"/>
          <p:cNvSpPr/>
          <p:nvPr/>
        </p:nvSpPr>
        <p:spPr>
          <a:xfrm>
            <a:off x="312656" y="3282527"/>
            <a:ext cx="1180145" cy="76892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994"/>
            <a:ext cx="9144000" cy="464400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 rot="19343777">
            <a:off x="213145" y="1606009"/>
            <a:ext cx="1567870" cy="1003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LANÇAMENTO NO SAESP II</a:t>
            </a:r>
            <a:endParaRPr lang="pt-BR" b="1" dirty="0"/>
          </a:p>
        </p:txBody>
      </p:sp>
      <p:cxnSp>
        <p:nvCxnSpPr>
          <p:cNvPr id="5" name="Straight Connector 16"/>
          <p:cNvCxnSpPr/>
          <p:nvPr/>
        </p:nvCxnSpPr>
        <p:spPr>
          <a:xfrm>
            <a:off x="584200" y="1117600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15">
            <a:extLst>
              <a:ext uri="{FF2B5EF4-FFF2-40B4-BE49-F238E27FC236}">
                <a16:creationId xmlns="" xmlns:a16="http://schemas.microsoft.com/office/drawing/2014/main" id="{269F578B-1516-4F40-8396-3E02BB0C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87" y="128183"/>
            <a:ext cx="5944937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RECEBIMENTO – GÊNERO </a:t>
            </a:r>
            <a:r>
              <a:rPr lang="pt-BR" sz="2800" b="1" dirty="0" smtClean="0"/>
              <a:t>SECO E </a:t>
            </a:r>
            <a:r>
              <a:rPr lang="pt-BR" sz="2800" b="1" dirty="0"/>
              <a:t>CONGELADO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75961" y="1490493"/>
            <a:ext cx="6487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 escola deverá fazer a entrada das guias de remessa no sistema, assim que recebido os produtos, para evitar esquecimentos, desatualizações do estoque e atraso no envio para pagamento das </a:t>
            </a:r>
            <a:r>
              <a:rPr lang="pt-BR" dirty="0"/>
              <a:t>notas fiscais (no caso dos produtos congelados</a:t>
            </a:r>
            <a:r>
              <a:rPr lang="pt-BR" dirty="0" smtClean="0"/>
              <a:t>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0476" y="3197626"/>
            <a:ext cx="7314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u="sng" dirty="0" smtClean="0"/>
              <a:t>Observação: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Juros cobrados devido a falta de lançamento de produto no SAESP II, serão repassados aos responsáveis.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No caso do não recebimento dos produtos congelados, a escola deverá justificar o mesmo na guia de remessa e no sistema SAESP II.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As guias devem ser arquivadas para consultas futuras </a:t>
            </a:r>
            <a:r>
              <a:rPr lang="pt-BR" smtClean="0"/>
              <a:t>caso necessário.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198</Words>
  <Application>Microsoft Office PowerPoint</Application>
  <PresentationFormat>Apresentação na tela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COORDENADORIA DE INFRAESTRUTURA E SERVIÇOS ESCOLARES – CISE   CENTRO DE LOGÍSTICA E DISTRIBUIÇÃO - CELOG </vt:lpstr>
      <vt:lpstr>   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Contexto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TíTULO/ CAPÍTULO</dc:title>
  <dc:creator>Rafael Terreri</dc:creator>
  <cp:lastModifiedBy>Fabiano Pitombeira Martins</cp:lastModifiedBy>
  <cp:revision>389</cp:revision>
  <cp:lastPrinted>2018-01-10T17:49:15Z</cp:lastPrinted>
  <dcterms:created xsi:type="dcterms:W3CDTF">2012-01-27T17:12:49Z</dcterms:created>
  <dcterms:modified xsi:type="dcterms:W3CDTF">2019-01-29T13:22:39Z</dcterms:modified>
</cp:coreProperties>
</file>