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5" r:id="rId12"/>
    <p:sldId id="278" r:id="rId13"/>
    <p:sldId id="266" r:id="rId14"/>
    <p:sldId id="267" r:id="rId15"/>
    <p:sldId id="317" r:id="rId16"/>
    <p:sldId id="275" r:id="rId17"/>
    <p:sldId id="268" r:id="rId18"/>
    <p:sldId id="269" r:id="rId19"/>
    <p:sldId id="315" r:id="rId20"/>
    <p:sldId id="274" r:id="rId21"/>
    <p:sldId id="314" r:id="rId22"/>
    <p:sldId id="276" r:id="rId23"/>
    <p:sldId id="313" r:id="rId24"/>
    <p:sldId id="277" r:id="rId25"/>
    <p:sldId id="279" r:id="rId26"/>
    <p:sldId id="280" r:id="rId27"/>
    <p:sldId id="281" r:id="rId28"/>
    <p:sldId id="282" r:id="rId29"/>
    <p:sldId id="270" r:id="rId30"/>
    <p:sldId id="271" r:id="rId31"/>
    <p:sldId id="272" r:id="rId32"/>
    <p:sldId id="273" r:id="rId33"/>
    <p:sldId id="283" r:id="rId34"/>
    <p:sldId id="284" r:id="rId35"/>
    <p:sldId id="316" r:id="rId36"/>
    <p:sldId id="285" r:id="rId37"/>
    <p:sldId id="286" r:id="rId38"/>
    <p:sldId id="287" r:id="rId39"/>
    <p:sldId id="288" r:id="rId40"/>
    <p:sldId id="290" r:id="rId41"/>
    <p:sldId id="291" r:id="rId42"/>
    <p:sldId id="292" r:id="rId43"/>
    <p:sldId id="293" r:id="rId44"/>
    <p:sldId id="311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2" r:id="rId63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9CCE-2D97-4E80-90FB-82138C9840E6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BD19-C442-400F-8ECF-52730A47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388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11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23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1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99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8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69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4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0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55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0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C9385-53F6-4D20-892D-ADB8ED5F0B3F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C64A-E027-46F6-975D-A4BAD10F2F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84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152854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/>
              <a:t>Atribuição de Classes e Aulas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057099"/>
            <a:ext cx="9144000" cy="30434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t-BR" sz="3200" b="1" dirty="0"/>
          </a:p>
          <a:p>
            <a:endParaRPr lang="pt-BR" sz="3200" b="1" dirty="0"/>
          </a:p>
          <a:p>
            <a:r>
              <a:rPr lang="pt-BR" sz="3200" b="1" dirty="0"/>
              <a:t>2019</a:t>
            </a:r>
          </a:p>
          <a:p>
            <a:endParaRPr lang="pt-BR" sz="3200" b="1" dirty="0"/>
          </a:p>
          <a:p>
            <a:r>
              <a:rPr lang="pt-BR" sz="3200" dirty="0"/>
              <a:t>Diretoria de Ensino – Região de Limeira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350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Da Atribuição Geral – Licenciados (Artigo 9º)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Ordem de prioridade: 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dirty="0"/>
              <a:t>I- </a:t>
            </a:r>
            <a:r>
              <a:rPr lang="pt-BR" b="1" dirty="0"/>
              <a:t>titulares de cargo</a:t>
            </a:r>
            <a:r>
              <a:rPr lang="pt-BR" dirty="0"/>
              <a:t>, no </a:t>
            </a:r>
            <a:r>
              <a:rPr lang="pt-BR" b="1" dirty="0"/>
              <a:t>próprio campo </a:t>
            </a:r>
            <a:r>
              <a:rPr lang="pt-BR" dirty="0"/>
              <a:t>de atuação;</a:t>
            </a:r>
          </a:p>
          <a:p>
            <a:pPr marL="0" indent="0" algn="just">
              <a:buNone/>
            </a:pPr>
            <a:r>
              <a:rPr lang="pt-BR" dirty="0"/>
              <a:t>II- </a:t>
            </a:r>
            <a:r>
              <a:rPr lang="pt-BR" b="1" dirty="0"/>
              <a:t>titulares de cargo</a:t>
            </a:r>
            <a:r>
              <a:rPr lang="pt-BR" dirty="0"/>
              <a:t>, em </a:t>
            </a:r>
            <a:r>
              <a:rPr lang="pt-BR" b="1" dirty="0"/>
              <a:t>campo de atuação diverso;</a:t>
            </a:r>
          </a:p>
          <a:p>
            <a:pPr marL="0" indent="0" algn="just">
              <a:buNone/>
            </a:pPr>
            <a:r>
              <a:rPr lang="pt-BR" dirty="0"/>
              <a:t>III- docentes estáveis, nos termos da Const. Federal de 1988;</a:t>
            </a:r>
          </a:p>
          <a:p>
            <a:pPr marL="0" indent="0" algn="just">
              <a:buNone/>
            </a:pPr>
            <a:r>
              <a:rPr lang="pt-BR" dirty="0"/>
              <a:t>IV- docentes estáveis , nos termos da Consolidação das Leis de Trabalho – CLT</a:t>
            </a:r>
          </a:p>
          <a:p>
            <a:pPr marL="0" indent="0" algn="just">
              <a:buNone/>
            </a:pPr>
            <a:r>
              <a:rPr lang="pt-BR" dirty="0"/>
              <a:t>V- docentes </a:t>
            </a:r>
            <a:r>
              <a:rPr lang="pt-BR" b="1" dirty="0"/>
              <a:t>ocupantes de função-atividade (Categoria F)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VI- docentes </a:t>
            </a:r>
            <a:r>
              <a:rPr lang="pt-BR" b="1" dirty="0"/>
              <a:t>contratados e candidatos </a:t>
            </a:r>
            <a:r>
              <a:rPr lang="pt-BR" dirty="0"/>
              <a:t>à contratação. </a:t>
            </a:r>
            <a:r>
              <a:rPr lang="pt-BR" b="1" dirty="0"/>
              <a:t>*LISTA ÚNICA – “LISTÃO” (Categoria 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098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 que fazer no 1º dia de atribuição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341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algn="ctr"/>
            <a:r>
              <a:rPr lang="pt-BR" dirty="0"/>
              <a:t>No dia 22 de janeiro, na Unidade Escolar, </a:t>
            </a:r>
            <a:r>
              <a:rPr lang="pt-BR" b="1" dirty="0"/>
              <a:t>COM OS EFETIVOS </a:t>
            </a:r>
            <a:r>
              <a:rPr lang="pt-BR" dirty="0"/>
              <a:t>... </a:t>
            </a:r>
          </a:p>
          <a:p>
            <a:pPr algn="ctr"/>
            <a:endParaRPr lang="pt-BR" dirty="0"/>
          </a:p>
          <a:p>
            <a:pPr algn="ctr"/>
            <a:r>
              <a:rPr lang="pt-BR" b="1" dirty="0"/>
              <a:t>RESPEITAR OS MOMENTOS</a:t>
            </a:r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dirty="0"/>
              <a:t>1 - CONSTITUIÇÃO DE JORNADA (Por disciplina, atendendo a jornada atual)</a:t>
            </a:r>
          </a:p>
          <a:p>
            <a:pPr marL="0" indent="0" algn="ctr">
              <a:buNone/>
            </a:pPr>
            <a:r>
              <a:rPr lang="pt-BR" dirty="0"/>
              <a:t>2 - COMPOSIÇÃO DE JORNADA </a:t>
            </a:r>
          </a:p>
          <a:p>
            <a:pPr marL="0" indent="0" algn="ctr">
              <a:buNone/>
            </a:pPr>
            <a:r>
              <a:rPr lang="pt-BR" dirty="0"/>
              <a:t>3 - AMPLIAÇÃO DE JORNADA </a:t>
            </a:r>
          </a:p>
          <a:p>
            <a:pPr marL="0" indent="0" algn="ctr">
              <a:buNone/>
            </a:pPr>
            <a:r>
              <a:rPr lang="pt-BR" dirty="0"/>
              <a:t>4 - CARGA SUPLEMENTAR</a:t>
            </a:r>
          </a:p>
          <a:p>
            <a:pPr marL="0" indent="0" algn="ctr">
              <a:buNone/>
            </a:pPr>
            <a:r>
              <a:rPr lang="pt-BR" dirty="0"/>
              <a:t> 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/>
              <a:t>RESPEITAR ESSA ORDEM DE ATRIBUIÇÃO PARA NÃO PREJUDICAR NENHUM DOCENTE!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99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Dica...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Antes de iniciar a atribuição de aulas, reveja quais são as habilitações e qualificações do seu corpo docente, pense em todas as possibilidades para atender a todos da melhor forma possível!</a:t>
            </a:r>
          </a:p>
        </p:txBody>
      </p:sp>
    </p:spTree>
    <p:extLst>
      <p:ext uri="{BB962C8B-B14F-4D97-AF65-F5344CB8AC3E}">
        <p14:creationId xmlns:p14="http://schemas.microsoft.com/office/powerpoint/2010/main" val="2565692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COMO SE CONSTITUI JORNADA DE EFETIVO?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pPr algn="ctr"/>
            <a:r>
              <a:rPr lang="pt-BR" b="1" dirty="0"/>
              <a:t>CLASSE LIVRE OU AULAS LIVRES DA DISCIPLINA ESPECÍFICA 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E se não houver aulas suficientes da disciplina específica para constituir a jornada?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Poderão ser complementadas por aulas livres </a:t>
            </a:r>
            <a:r>
              <a:rPr lang="pt-BR" b="1" dirty="0"/>
              <a:t>da disciplina não específica da mesma licenciatura plena, com aulas das demais disciplinas de sua habilitação</a:t>
            </a:r>
            <a:r>
              <a:rPr lang="pt-BR" dirty="0"/>
              <a:t>, bem como </a:t>
            </a:r>
            <a:r>
              <a:rPr lang="pt-BR" b="1" dirty="0"/>
              <a:t>com aulas de disciplinas decorrentes de outra(s) licenciatura(s) plena(s) que possua, respeitado o direito dos demais titulares de cargo da unidade</a:t>
            </a:r>
            <a:r>
              <a:rPr lang="pt-BR" dirty="0"/>
              <a:t>, com relação às respectivas disciplinas específicas;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5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 se não houver nenhuma turma da disciplina específica do docente?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3582" y="1825624"/>
            <a:ext cx="10330218" cy="4602471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Duas opções:</a:t>
            </a:r>
          </a:p>
          <a:p>
            <a:pPr marL="514350" indent="-514350" algn="just">
              <a:buAutoNum type="arabicPeriod"/>
            </a:pPr>
            <a:r>
              <a:rPr lang="pt-BR" dirty="0"/>
              <a:t>O </a:t>
            </a:r>
            <a:r>
              <a:rPr lang="pt-BR" b="1" dirty="0"/>
              <a:t>docente é declarado adido, reduz a jornada para 19 aulas </a:t>
            </a:r>
            <a:r>
              <a:rPr lang="pt-BR" dirty="0"/>
              <a:t>e deve ir em nível de Diretoria de Ensino para concorrer as aulas livres disponíveis de sua disciplina;</a:t>
            </a:r>
          </a:p>
          <a:p>
            <a:pPr marL="0" indent="0" algn="ctr">
              <a:buNone/>
            </a:pPr>
            <a:r>
              <a:rPr lang="pt-BR" b="1" dirty="0"/>
              <a:t>ou</a:t>
            </a:r>
          </a:p>
          <a:p>
            <a:pPr marL="0" indent="0" algn="just">
              <a:buNone/>
            </a:pPr>
            <a:r>
              <a:rPr lang="pt-BR" dirty="0"/>
              <a:t>2. Docente permanece na Unidade Escolar, assina termo de ciência de que está COMPONDO SUA JORNADA e sem deixar a condição de adido...</a:t>
            </a:r>
          </a:p>
        </p:txBody>
      </p:sp>
    </p:spTree>
    <p:extLst>
      <p:ext uri="{BB962C8B-B14F-4D97-AF65-F5344CB8AC3E}">
        <p14:creationId xmlns:p14="http://schemas.microsoft.com/office/powerpoint/2010/main" val="339126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1221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/>
              <a:t>O professor ao iniciar sua constituição de jornada na Unidade Escolar, ele pode completar com aulas em substituição? (misturar aulas livres com substituição)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797" y="2361062"/>
            <a:ext cx="10877266" cy="4053385"/>
          </a:xfrm>
        </p:spPr>
        <p:txBody>
          <a:bodyPr>
            <a:noAutofit/>
          </a:bodyPr>
          <a:lstStyle/>
          <a:p>
            <a:endParaRPr lang="pt-BR" sz="3200" dirty="0"/>
          </a:p>
          <a:p>
            <a:pPr algn="just"/>
            <a:r>
              <a:rPr lang="pt-BR" sz="3200" dirty="0"/>
              <a:t>Sim, pode! Se começar a constituir com aulas livres de disciplina específica, ele continua compondo com aulas em substituição.</a:t>
            </a:r>
          </a:p>
          <a:p>
            <a:pPr algn="just"/>
            <a:r>
              <a:rPr lang="pt-BR" sz="3200" dirty="0"/>
              <a:t>Neste caso ele estará com a jornada parcialmente constituída...</a:t>
            </a:r>
          </a:p>
          <a:p>
            <a:pPr algn="just"/>
            <a:r>
              <a:rPr lang="pt-BR" sz="3200" dirty="0"/>
              <a:t>Professor não fica adido neste caso. </a:t>
            </a:r>
          </a:p>
          <a:p>
            <a:pPr algn="just"/>
            <a:r>
              <a:rPr lang="pt-BR" sz="3200" dirty="0"/>
              <a:t>Atribuir a jornada atual.</a:t>
            </a:r>
          </a:p>
        </p:txBody>
      </p:sp>
    </p:spTree>
    <p:extLst>
      <p:ext uri="{BB962C8B-B14F-4D97-AF65-F5344CB8AC3E}">
        <p14:creationId xmlns:p14="http://schemas.microsoft.com/office/powerpoint/2010/main" val="215000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582" y="600501"/>
            <a:ext cx="10330218" cy="1542198"/>
          </a:xfrm>
        </p:spPr>
        <p:txBody>
          <a:bodyPr/>
          <a:lstStyle/>
          <a:p>
            <a:r>
              <a:rPr lang="pt-BR" b="1" dirty="0"/>
              <a:t>O que é situação de adido?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/>
          </a:p>
          <a:p>
            <a:endParaRPr lang="pt-BR" b="1" dirty="0"/>
          </a:p>
          <a:p>
            <a:pPr algn="just"/>
            <a:r>
              <a:rPr lang="pt-BR" b="1" dirty="0"/>
              <a:t>Na total inexistência de aulas para constituição de jornada em nível de Unidade Escolar</a:t>
            </a:r>
            <a:r>
              <a:rPr lang="pt-BR" dirty="0"/>
              <a:t>, o docente que não expressar o pedido nos termos do parágrafo 1º deste artigo, </a:t>
            </a:r>
            <a:r>
              <a:rPr lang="pt-BR" b="1" dirty="0"/>
              <a:t>terá redução compulsória para a Jornada Inicial de Trabalho Docente</a:t>
            </a:r>
            <a:r>
              <a:rPr lang="pt-BR" dirty="0"/>
              <a:t>, sendo declarado adido e devendo participar de atribuição em nível de Diretoria de Ensino.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713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se dá a COMPOSIÇÃO DA JORNADA?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/>
              <a:t>Artigo 24</a:t>
            </a:r>
          </a:p>
          <a:p>
            <a:pPr marL="0" indent="0" algn="just">
              <a:buNone/>
            </a:pPr>
            <a:r>
              <a:rPr lang="pt-BR" dirty="0"/>
              <a:t>A composição da jornada de trabalho do docente efetivo ... sem descaracterizar a </a:t>
            </a:r>
            <a:r>
              <a:rPr lang="pt-BR" b="1" dirty="0"/>
              <a:t>condição de adido</a:t>
            </a:r>
            <a:r>
              <a:rPr lang="pt-BR" dirty="0"/>
              <a:t>, se for o caso, far-se-á: </a:t>
            </a:r>
          </a:p>
          <a:p>
            <a:pPr marL="0" indent="0" algn="just">
              <a:buNone/>
            </a:pPr>
            <a:r>
              <a:rPr lang="pt-BR" dirty="0"/>
              <a:t>I - </a:t>
            </a:r>
            <a:r>
              <a:rPr lang="pt-BR" b="1" dirty="0"/>
              <a:t>com classe ou aulas em substituição </a:t>
            </a:r>
            <a:r>
              <a:rPr lang="pt-BR" dirty="0"/>
              <a:t>... no respectivo campo de atuação e/ou na disciplina específica do cargo;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II - para o docente titular de cargo de Professor Educação Básica II: </a:t>
            </a:r>
            <a:r>
              <a:rPr lang="pt-BR" b="1" dirty="0"/>
              <a:t>com aulas, livres ou em substituição,</a:t>
            </a:r>
            <a:r>
              <a:rPr lang="pt-BR" dirty="0"/>
              <a:t> de disciplina(s) não específica(s), de demais disciplinas de sua habilitação, ou de disciplinas decorrentes de outra(s) licenciatura(s) plena(s) que o docente possua;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238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COMPOSIÇÃO DE JORNADA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III - </a:t>
            </a:r>
            <a:r>
              <a:rPr lang="pt-BR" dirty="0"/>
              <a:t>para o docente titular de cargo de PEB I ou de PEB II de</a:t>
            </a:r>
            <a:r>
              <a:rPr lang="pt-BR" b="1" dirty="0"/>
              <a:t> Educação Especial:</a:t>
            </a:r>
            <a:r>
              <a:rPr lang="pt-BR" dirty="0"/>
              <a:t> com aulas, livres ou em substituição, de disciplinas para as quais o docente possua licenciatura plena; </a:t>
            </a:r>
          </a:p>
          <a:p>
            <a:pPr marL="0" indent="0" algn="just">
              <a:buNone/>
            </a:pPr>
            <a:r>
              <a:rPr lang="pt-BR" b="1" dirty="0"/>
              <a:t>IV - </a:t>
            </a:r>
            <a:r>
              <a:rPr lang="pt-BR" dirty="0"/>
              <a:t>com classes, turmas ou aulas de programas e projetos da Pasta e de outras modalidades de ensino. </a:t>
            </a:r>
          </a:p>
          <a:p>
            <a:pPr marL="0" indent="0" algn="just">
              <a:buNone/>
            </a:pPr>
            <a:r>
              <a:rPr lang="pt-BR" b="1" dirty="0"/>
              <a:t>Parágrafo único - </a:t>
            </a:r>
            <a:r>
              <a:rPr lang="pt-BR" dirty="0"/>
              <a:t>A composição, parcial ou total, da jornada de trabalho do professor efetivo com classe ou aulas em substituição </a:t>
            </a:r>
            <a:r>
              <a:rPr lang="pt-BR" b="1" dirty="0"/>
              <a:t>somente será efetuada se o docente for efetivamente assumi-la e/ou ministrá-las, não podendo se encontrar em afastamento de qualquer espécie.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65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Composição de jornada na Unidade Escolar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composição</a:t>
            </a:r>
            <a:r>
              <a:rPr lang="pt-BR" dirty="0"/>
              <a:t> na Unidade Escolar só pode ser iniciada, se tiver a totalidade da jornada a ser atribuída!!</a:t>
            </a:r>
          </a:p>
          <a:p>
            <a:endParaRPr lang="pt-BR" dirty="0"/>
          </a:p>
          <a:p>
            <a:r>
              <a:rPr lang="pt-BR" dirty="0"/>
              <a:t>O objetivo é permitir ao docente permanecer na Unidade Escolar e não participar em nível de Diretoria.</a:t>
            </a:r>
          </a:p>
          <a:p>
            <a:endParaRPr lang="pt-BR" dirty="0"/>
          </a:p>
          <a:p>
            <a:r>
              <a:rPr lang="pt-BR" dirty="0"/>
              <a:t>Não esquecer de solicitar ao docente emitir termo de expresso pedido de composição de jornada (Modelo enviado)</a:t>
            </a:r>
          </a:p>
        </p:txBody>
      </p:sp>
    </p:spTree>
    <p:extLst>
      <p:ext uri="{BB962C8B-B14F-4D97-AF65-F5344CB8AC3E}">
        <p14:creationId xmlns:p14="http://schemas.microsoft.com/office/powerpoint/2010/main" val="264028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Pauta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Abertura: Dirigente Regional de Ensino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Comissão de Atribuição de Aulas: 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1 – </a:t>
            </a:r>
            <a:r>
              <a:rPr lang="pt-BR" dirty="0"/>
              <a:t>Cronograma de Atribuição 2019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2</a:t>
            </a:r>
            <a:r>
              <a:rPr lang="pt-BR" dirty="0"/>
              <a:t> - Resolução SE 71, de 22-11-2018 sobre Atribuição de Aulas:</a:t>
            </a:r>
          </a:p>
          <a:p>
            <a:pPr marL="0" indent="0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 Orientações quanto à constituição e composição, ampliação e carga suplementar de titular de cargo;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331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696" y="532263"/>
            <a:ext cx="10412104" cy="1158425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b="1" dirty="0"/>
              <a:t>O docente efetivo é obrigado a assumir aulas de disciplinas que não as de seu cargo?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44994"/>
            <a:ext cx="9957619" cy="40831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ctr">
              <a:buNone/>
            </a:pPr>
            <a:endParaRPr lang="pt-BR" sz="3200" b="1" dirty="0"/>
          </a:p>
          <a:p>
            <a:pPr marL="0" indent="0" algn="ctr">
              <a:buNone/>
            </a:pPr>
            <a:r>
              <a:rPr lang="pt-BR" sz="3200" b="1" dirty="0"/>
              <a:t>Não!! Apenas as específicas do seu cargo.</a:t>
            </a:r>
          </a:p>
          <a:p>
            <a:pPr marL="0" indent="0" algn="just">
              <a:buNone/>
            </a:pPr>
            <a:endParaRPr lang="pt-BR" sz="3200" b="1" dirty="0"/>
          </a:p>
          <a:p>
            <a:pPr marL="0" indent="0" algn="just">
              <a:buNone/>
            </a:pPr>
            <a:endParaRPr lang="pt-BR" sz="3200" b="1" dirty="0"/>
          </a:p>
          <a:p>
            <a:pPr marL="0" indent="0" algn="just">
              <a:buNone/>
            </a:pP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062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216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O professor precisa esgotar as aulas livres da disciplina específica para poder ter aulas atribuídas das demais disciplinas?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8990" y="2538484"/>
            <a:ext cx="10384809" cy="3957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Artigo 10, § 4º</a:t>
            </a:r>
          </a:p>
          <a:p>
            <a:pPr algn="just"/>
            <a:r>
              <a:rPr lang="pt-BR" dirty="0"/>
              <a:t>As demais disciplinas de habilitação da licenciatura plena do titular de cargo, observada a </a:t>
            </a:r>
            <a:r>
              <a:rPr lang="pt-BR" b="1" dirty="0"/>
              <a:t>necessidade pedagógica da unidade escolar e o perfil do docente</a:t>
            </a:r>
            <a:r>
              <a:rPr lang="pt-BR" dirty="0"/>
              <a:t>, poderão ser atribuídas para constituição/composição de jornada de trabalho, ampliação da jornada de trabalho, respeitado o direito dos demais titulares de cargos, e carga suplementar de trabalho </a:t>
            </a:r>
          </a:p>
          <a:p>
            <a:pPr algn="just"/>
            <a:r>
              <a:rPr lang="pt-BR" dirty="0"/>
              <a:t>Diretor deve deliberar sobre a necessidade de atribuir outras disciplinas que não a específica do cargo.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9996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3359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Como gerenciar um conflito de interesses na constituição/composição de jornadas e/ou composição de cargas horárias dos docentes?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248167"/>
            <a:ext cx="10339316" cy="2928796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/>
              <a:t>Artigo 2º - Compete ao Diretor de Escola a atribuição de classes e aulas aos docentes da unidade escolar</a:t>
            </a:r>
            <a:r>
              <a:rPr lang="pt-BR" dirty="0"/>
              <a:t>, procurando garantir as </a:t>
            </a:r>
            <a:r>
              <a:rPr lang="pt-BR" b="1" dirty="0"/>
              <a:t>melhores condições </a:t>
            </a:r>
            <a:r>
              <a:rPr lang="pt-BR" dirty="0"/>
              <a:t>para a viabilização da proposta pedagógica da escola, </a:t>
            </a:r>
            <a:r>
              <a:rPr lang="pt-BR" b="1" dirty="0"/>
              <a:t>compatibilizando</a:t>
            </a:r>
            <a:r>
              <a:rPr lang="pt-BR" dirty="0"/>
              <a:t>, </a:t>
            </a:r>
            <a:r>
              <a:rPr lang="pt-BR" b="1" dirty="0"/>
              <a:t>sempre que possível, as cargas horárias das classes e das aulas </a:t>
            </a:r>
            <a:r>
              <a:rPr lang="pt-BR" dirty="0"/>
              <a:t>com as jornadas de trabalho e as opções dos docentes, observando o campo de atuação e seguindo a ordem de classificação.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8687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696" y="365125"/>
            <a:ext cx="10412104" cy="1791221"/>
          </a:xfrm>
        </p:spPr>
        <p:txBody>
          <a:bodyPr/>
          <a:lstStyle/>
          <a:p>
            <a:r>
              <a:rPr lang="pt-BR" b="1" dirty="0"/>
              <a:t>Quando a jornada docente é reduzida compulsoriamente?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2823"/>
            <a:ext cx="10515600" cy="4148920"/>
          </a:xfrm>
        </p:spPr>
        <p:txBody>
          <a:bodyPr>
            <a:normAutofit/>
          </a:bodyPr>
          <a:lstStyle/>
          <a:p>
            <a:endParaRPr lang="pt-BR" b="1" dirty="0"/>
          </a:p>
          <a:p>
            <a:pPr algn="just"/>
            <a:r>
              <a:rPr lang="pt-BR" b="1" dirty="0"/>
              <a:t>O docente </a:t>
            </a:r>
            <a:r>
              <a:rPr lang="pt-BR" dirty="0"/>
              <a:t>com jornada parcialmente constituída, que </a:t>
            </a:r>
            <a:r>
              <a:rPr lang="pt-BR" b="1" dirty="0"/>
              <a:t>não queira ter atribuídas aulas </a:t>
            </a:r>
            <a:r>
              <a:rPr lang="pt-BR" dirty="0"/>
              <a:t>de disciplina(s) não específica(s) e de demais disciplinas de sua habilitação ou decorrentes de outra(s) licenciatura(s) plena(s) que possua, </a:t>
            </a:r>
            <a:r>
              <a:rPr lang="pt-BR" b="1" dirty="0"/>
              <a:t>deverá participar da atribuição em nível de Diretoria de Ensino</a:t>
            </a:r>
            <a:r>
              <a:rPr lang="pt-BR" dirty="0"/>
              <a:t>, </a:t>
            </a:r>
            <a:r>
              <a:rPr lang="pt-BR" b="1" dirty="0"/>
              <a:t>e, ainda, na inexistência de aulas, terá redução compulsória </a:t>
            </a:r>
            <a:r>
              <a:rPr lang="pt-BR" dirty="0"/>
              <a:t>para a jornada imediatamente inferior ou, no mínimo, para a Jornada Inicial de Trabalho Docente, devendo manter a totalidade das aulas atribuídas, a título de carga suplementar, se for o caso.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705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Eu tenho que atender as situações de acúmulo de cargo/função?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Artigo 2º -Compete ao Diretor de Escola a atribuição de classes e aulas aos docentes da unidade escolar, </a:t>
            </a:r>
            <a:r>
              <a:rPr lang="pt-BR" b="1" dirty="0"/>
              <a:t>procurando garantir as melhores condições para a viabilização da proposta pedagógica da escola, compatibilizando, sempre que possível, as cargas horárias das classes e das aulas com as jornadas de trabalho </a:t>
            </a:r>
            <a:r>
              <a:rPr lang="pt-BR" dirty="0"/>
              <a:t>e as opções dos docentes, observando o campo de atuação e seguindo a ordem de classificação. 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§ 1º - </a:t>
            </a:r>
            <a:r>
              <a:rPr lang="pt-BR" b="1" dirty="0"/>
              <a:t>Aplica-se, integralmente</a:t>
            </a:r>
            <a:r>
              <a:rPr lang="pt-BR" dirty="0"/>
              <a:t>, o disposto no caput deste artigo, </a:t>
            </a:r>
            <a:r>
              <a:rPr lang="pt-BR" b="1" dirty="0"/>
              <a:t>às situações de acumulação remunerada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066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Redução de Jornada </a:t>
            </a:r>
            <a:r>
              <a:rPr lang="pt-BR" dirty="0"/>
              <a:t>(Artigo 21)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b="1" dirty="0"/>
              <a:t>É vedada a redução de jornada de trabalho...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No entanto, poderá ocorrer redução da jornada quando...</a:t>
            </a:r>
          </a:p>
          <a:p>
            <a:pPr marL="0" indent="0" algn="just">
              <a:buNone/>
            </a:pPr>
            <a:r>
              <a:rPr lang="pt-BR" b="1" dirty="0"/>
              <a:t>1 </a:t>
            </a:r>
            <a:r>
              <a:rPr lang="pt-BR" dirty="0"/>
              <a:t>- de diminuição do número de turmas/classes na unidade escolar em relação ao ano letivo anterior;</a:t>
            </a:r>
          </a:p>
          <a:p>
            <a:pPr marL="0" indent="0" algn="just">
              <a:buNone/>
            </a:pPr>
            <a:r>
              <a:rPr lang="pt-BR" b="1" dirty="0"/>
              <a:t>2 - </a:t>
            </a:r>
            <a:r>
              <a:rPr lang="pt-BR" dirty="0"/>
              <a:t>de alteração do quadro docente, em decorrência de transferência de titulares de cargo oriundos de escola, que tenha aderido ao Programa Ensino Integral; (NÃO TEMOS CASO NA DE)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532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Redução de Jornada </a:t>
            </a:r>
            <a:r>
              <a:rPr lang="pt-BR" dirty="0"/>
              <a:t>(Artigo 21)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3 - </a:t>
            </a:r>
            <a:r>
              <a:rPr lang="pt-BR" dirty="0"/>
              <a:t>de alteração do quadro docente, em decorrência de extinção ou de municipalização de unidade escolar. (NÃO TEMOS CASO NA DE)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4 </a:t>
            </a:r>
            <a:r>
              <a:rPr lang="pt-BR" dirty="0"/>
              <a:t>- de provimento de cargo nas classes do Quadro do Magistério desta Secretaria, em regime de acumulação de cargos/funções.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5 - em qualquer caso de acumulação ou em situações que se justifique a medida, </a:t>
            </a:r>
            <a:r>
              <a:rPr lang="pt-BR" b="1" dirty="0"/>
              <a:t>a critério do superior imediato</a:t>
            </a:r>
            <a:r>
              <a:rPr lang="pt-BR" dirty="0"/>
              <a:t>, com consulta, se necessário, à Comissão Regional. (É RESPONSABILIDADE DO DIRETOR)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0280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9559"/>
            <a:ext cx="10515600" cy="1692322"/>
          </a:xfrm>
        </p:spPr>
        <p:txBody>
          <a:bodyPr>
            <a:normAutofit/>
          </a:bodyPr>
          <a:lstStyle/>
          <a:p>
            <a:r>
              <a:rPr lang="pt-BR" sz="4000" b="1" dirty="0"/>
              <a:t>Se houve atendimento a um dos itens anteriores e o docente tenha optado pela redução...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§ 2º - </a:t>
            </a:r>
            <a:r>
              <a:rPr lang="pt-BR" dirty="0"/>
              <a:t>Na atribuição referente às situações de que trata o parágrafo anterior, o docente permanecerá, no decorrer do ano em que ocorrer a redução, com a jornada de trabalho de menor duração e mais as aulas que a excederem, a título de carga suplementar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exceto</a:t>
            </a:r>
            <a:r>
              <a:rPr lang="pt-BR" b="1" dirty="0"/>
              <a:t> ...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Na redução para viabilizar a acumulação de cargo/função ou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Para atender a outro titular de cargo em nível de unidade escolar, para constituição ou ampliação da respectiva jornada de trabalho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608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Redução de jornada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3200" dirty="0"/>
              <a:t>O docente pode se </a:t>
            </a:r>
            <a:r>
              <a:rPr lang="pt-BR" sz="3200" b="1" dirty="0"/>
              <a:t>retratar, definitivamente, da opção, para redução da jornada de trabalho</a:t>
            </a:r>
            <a:r>
              <a:rPr lang="pt-BR" sz="3200" dirty="0"/>
              <a:t>, antes de concretizá-la</a:t>
            </a:r>
          </a:p>
        </p:txBody>
      </p:sp>
    </p:spTree>
    <p:extLst>
      <p:ext uri="{BB962C8B-B14F-4D97-AF65-F5344CB8AC3E}">
        <p14:creationId xmlns:p14="http://schemas.microsoft.com/office/powerpoint/2010/main" val="299199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2290"/>
          </a:xfrm>
        </p:spPr>
        <p:txBody>
          <a:bodyPr>
            <a:normAutofit/>
          </a:bodyPr>
          <a:lstStyle/>
          <a:p>
            <a:r>
              <a:rPr lang="pt-BR" sz="3600" b="1" dirty="0"/>
              <a:t>PASSADA A FASE DE CONSTITUIÇÃO/COMPOSIÇÃO... </a:t>
            </a:r>
            <a:br>
              <a:rPr lang="pt-BR" sz="3600" dirty="0"/>
            </a:br>
            <a:br>
              <a:rPr lang="pt-BR" sz="3600" dirty="0"/>
            </a:br>
            <a:r>
              <a:rPr lang="pt-BR" sz="3600" b="1" dirty="0"/>
              <a:t>AMPLIAÇÃO DE JORNADA (Jornada de opção)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2224586"/>
            <a:ext cx="10639567" cy="4189862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Artigo 22 - ... far-se-á, preferencialmente, com </a:t>
            </a:r>
            <a:r>
              <a:rPr lang="pt-BR" b="1" dirty="0"/>
              <a:t>aulas livres da disciplina específica do cargo</a:t>
            </a:r>
            <a:r>
              <a:rPr lang="pt-BR" dirty="0"/>
              <a:t>, existentes na unidade de classificação do docente efetivo, ou </a:t>
            </a:r>
            <a:r>
              <a:rPr lang="pt-BR" b="1" dirty="0"/>
              <a:t>com aulas livres da disciplina não específica da mesma licenciatura plena</a:t>
            </a:r>
            <a:r>
              <a:rPr lang="pt-BR" dirty="0"/>
              <a:t>, bem como com </a:t>
            </a:r>
            <a:r>
              <a:rPr lang="pt-BR" b="1" dirty="0"/>
              <a:t>aulas livres das demais disciplinas de habilitação de seu cargo</a:t>
            </a:r>
            <a:r>
              <a:rPr lang="pt-BR" dirty="0"/>
              <a:t>, respeitado o direito dos demais docentes titulares de cargo da unidade escolar com relação às disciplinas específicas dos respectivos cargos.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OBS: Não pode ser ampliado com disciplinas de outras licenciaturas que o docente possua.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75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Pauta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Composição de carga horária de docente categoria F;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Composição de carga horária de docente categoria O contratado e candidatos à contratação;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3 – </a:t>
            </a:r>
            <a:r>
              <a:rPr lang="pt-BR" dirty="0"/>
              <a:t>Planilhas de atribuição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4</a:t>
            </a:r>
            <a:r>
              <a:rPr lang="pt-BR" dirty="0"/>
              <a:t> – Orientações pertinentes à Classificação Final</a:t>
            </a:r>
          </a:p>
          <a:p>
            <a:pPr marL="0" lv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5</a:t>
            </a:r>
            <a:r>
              <a:rPr lang="pt-BR" dirty="0"/>
              <a:t> - CRH: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Procedimentos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Recados Gerais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7661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AMPLIAÇÃO DE JORNADA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3600" dirty="0"/>
          </a:p>
          <a:p>
            <a:r>
              <a:rPr lang="pt-BR" sz="3600" dirty="0"/>
              <a:t>Não se amplia na Diretoria de Ensino e nem com aulas da EJA</a:t>
            </a:r>
          </a:p>
          <a:p>
            <a:endParaRPr lang="pt-BR" sz="3600" dirty="0"/>
          </a:p>
          <a:p>
            <a:pPr algn="just"/>
            <a:r>
              <a:rPr lang="pt-BR" sz="3600" b="1" dirty="0"/>
              <a:t>Não havendo condições de ampliação </a:t>
            </a:r>
            <a:r>
              <a:rPr lang="pt-BR" sz="3600" dirty="0"/>
              <a:t>para a jornada pretendida, poderá ser concretizada a ampliação para </a:t>
            </a:r>
            <a:r>
              <a:rPr lang="pt-BR" sz="3600" b="1" dirty="0"/>
              <a:t>jornada intermediária </a:t>
            </a:r>
            <a:r>
              <a:rPr lang="pt-BR" sz="3600" dirty="0"/>
              <a:t>que o docente consiga atingir, sendo que </a:t>
            </a:r>
            <a:r>
              <a:rPr lang="pt-BR" sz="3600" b="1" dirty="0"/>
              <a:t>a carga horária que exceder essa jornada ficará atribuída a título de carga suplementar, permanecendo válida a opção do docente ...</a:t>
            </a:r>
            <a:r>
              <a:rPr lang="pt-BR" sz="3600" dirty="0"/>
              <a:t> até a data-limite de 30 de novembro ...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27056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AMPLIAÇÃO DE JORNADA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sz="3200" b="1" dirty="0"/>
          </a:p>
          <a:p>
            <a:pPr marL="0" indent="0">
              <a:buNone/>
            </a:pPr>
            <a:r>
              <a:rPr lang="pt-BR" sz="3200" b="1" dirty="0"/>
              <a:t>Fica facultado </a:t>
            </a:r>
            <a:r>
              <a:rPr lang="pt-BR" sz="3200" dirty="0"/>
              <a:t>ao docente titular de cargo a possibilidade de se </a:t>
            </a:r>
            <a:r>
              <a:rPr lang="pt-BR" sz="3200" b="1" dirty="0"/>
              <a:t>retratar da opção por ampliação de jornada</a:t>
            </a:r>
            <a:r>
              <a:rPr lang="pt-BR" sz="32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3153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r>
              <a:rPr lang="pt-BR" b="1" dirty="0"/>
              <a:t>Carga Suplementar (Artigo 23)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A atribuição da carga suplementar ... far-se-á com aulas livres ou em substituição da disciplina específica do cargo, da não específica ou das demais disciplinas da habilitação do docente, </a:t>
            </a:r>
            <a:r>
              <a:rPr lang="pt-BR" b="1" dirty="0"/>
              <a:t>bem como com aulas de disciplinas de outra(s) licenciatura(s) plena(s) que ele possua.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8477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Carga Suplementar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§ 1º - O docente </a:t>
            </a:r>
            <a:r>
              <a:rPr lang="pt-BR" b="1" dirty="0"/>
              <a:t>não poderá declinar </a:t>
            </a:r>
            <a:r>
              <a:rPr lang="pt-BR" dirty="0"/>
              <a:t>das aulas existentes na unidade escolar para concorrer a atribuição de carga suplementar em nível de Diretoria de Ensino.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533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6286" y="641445"/>
            <a:ext cx="10357513" cy="1555845"/>
          </a:xfrm>
        </p:spPr>
        <p:txBody>
          <a:bodyPr/>
          <a:lstStyle/>
          <a:p>
            <a:r>
              <a:rPr lang="pt-BR" b="1" dirty="0"/>
              <a:t>Designação pelo Artigo 22 (Artigo 25)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6463"/>
          </a:xfrm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3200" dirty="0"/>
              <a:t>Lembrar que na Unidade Escolar de classificação o docente será atendido, no primeiro momento, apenas com a jornada atual, não podendo ampliar ou ter aulas da carga suplementar atribuídas...</a:t>
            </a:r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18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4524" y="900752"/>
            <a:ext cx="10289275" cy="2060812"/>
          </a:xfrm>
        </p:spPr>
        <p:txBody>
          <a:bodyPr>
            <a:normAutofit/>
          </a:bodyPr>
          <a:lstStyle/>
          <a:p>
            <a:r>
              <a:rPr lang="pt-BR" sz="4000" b="1" dirty="0"/>
              <a:t>E se o docente não for designado pelo Artigo 22?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1063"/>
            <a:ext cx="10243782" cy="3815900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Ele volta para a UE de classificação e pode concorrer normalmente a atribuição de aulas durante o ano (ampliação, carga suplementar)...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3711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933" y="668739"/>
            <a:ext cx="9976515" cy="1774209"/>
          </a:xfrm>
        </p:spPr>
        <p:txBody>
          <a:bodyPr/>
          <a:lstStyle/>
          <a:p>
            <a:r>
              <a:rPr lang="pt-BR" b="1" dirty="0"/>
              <a:t>Designação pelo artigo 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 carga horária deverá ser constituída com </a:t>
            </a:r>
            <a:r>
              <a:rPr lang="pt-BR" b="1" dirty="0"/>
              <a:t>aulas livres da disciplina do cargo numa única Unidade Escolar</a:t>
            </a:r>
            <a:r>
              <a:rPr lang="pt-BR" dirty="0"/>
              <a:t>, sempre em quantidade igual ou superior à da carga horária total atribuída ao docente em  seu órgão de origem.</a:t>
            </a:r>
          </a:p>
          <a:p>
            <a:endParaRPr lang="pt-BR" dirty="0"/>
          </a:p>
          <a:p>
            <a:r>
              <a:rPr lang="pt-BR" dirty="0"/>
              <a:t>Quando se tratar de </a:t>
            </a:r>
            <a:r>
              <a:rPr lang="pt-BR" b="1" dirty="0"/>
              <a:t>substituição</a:t>
            </a:r>
            <a:r>
              <a:rPr lang="pt-BR" dirty="0"/>
              <a:t>, a carga horária total do titular de cargo substituído </a:t>
            </a:r>
            <a:r>
              <a:rPr lang="pt-BR" b="1" dirty="0"/>
              <a:t>deverá ser assumida integralmente pelo docente </a:t>
            </a:r>
            <a:r>
              <a:rPr lang="pt-BR" dirty="0"/>
              <a:t>designado, que deverá ser do mesmo campo de atuação.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9498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694158" cy="2173359"/>
          </a:xfrm>
        </p:spPr>
        <p:txBody>
          <a:bodyPr/>
          <a:lstStyle/>
          <a:p>
            <a:r>
              <a:rPr lang="pt-BR" b="1" dirty="0"/>
              <a:t>Caso o docente seja designado pelo artigo 22...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b="1" dirty="0"/>
              <a:t>§ 8º </a:t>
            </a:r>
            <a:r>
              <a:rPr lang="pt-BR" dirty="0"/>
              <a:t>- O docente designado não poderá participar de atribuições de classes ou aulas durante o ano, na unidade escolar ou na Diretoria de Ensino de classificação, </a:t>
            </a:r>
            <a:r>
              <a:rPr lang="pt-BR" b="1" dirty="0"/>
              <a:t>exceto para constituição obrigatória de jornada</a:t>
            </a:r>
            <a:r>
              <a:rPr lang="pt-BR" dirty="0"/>
              <a:t>, sendo-lhe vedado o aumento, a diminuição ou a recomposição da carga horária fixada na unidade de designação.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878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Categoria F (Artigo 26)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A composição de carga horária...</a:t>
            </a:r>
          </a:p>
          <a:p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... dar-se-á com classes ou aulas livres, obrigatoriamente</a:t>
            </a:r>
            <a:r>
              <a:rPr lang="pt-BR" dirty="0"/>
              <a:t>, de acordo com a carga horária de opção registrada no momento da inscrição, e, no mínimo, pela carga horária correspondente à da Jornada Inicial de Trabalho Docente.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247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Categoria 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Após o atendimento à composição de carga horária, caberá aos docentes não efetivos a possibilidade de completar a carga horária atribuída até o limite de 32 (trinta e duas) aulas, tanto em nível de Unidade Escolar como em nível de Diretoria de Ensino.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67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3200" dirty="0">
              <a:solidFill>
                <a:schemeClr val="tx1"/>
              </a:solidFill>
            </a:endParaRPr>
          </a:p>
          <a:p>
            <a:pPr algn="just"/>
            <a:r>
              <a:rPr lang="pt-BR" sz="3200" b="1" dirty="0"/>
              <a:t>Portaria CGRH-11, de 26-12-2018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17/01/2019</a:t>
            </a:r>
            <a:r>
              <a:rPr lang="pt-BR" dirty="0"/>
              <a:t> – Titular de cargo – Efetivos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 </a:t>
            </a:r>
            <a:r>
              <a:rPr lang="pt-BR" b="1" dirty="0"/>
              <a:t>22/01/2019 </a:t>
            </a:r>
            <a:r>
              <a:rPr lang="pt-BR" dirty="0"/>
              <a:t>- divulgação da Classificação Final pós recursos, a partir das 14 horas.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8299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638" y="365125"/>
            <a:ext cx="10371161" cy="1682039"/>
          </a:xfrm>
        </p:spPr>
        <p:txBody>
          <a:bodyPr/>
          <a:lstStyle/>
          <a:p>
            <a:r>
              <a:rPr lang="pt-BR" b="1" dirty="0"/>
              <a:t>Categoria 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639" y="1825625"/>
            <a:ext cx="10167582" cy="4351338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dirty="0"/>
              <a:t>O docente não efetivo, que não conseguir completar a composição da carga horária, em conformidade ao disposto no caput deste artigo, poderá</a:t>
            </a:r>
            <a:r>
              <a:rPr lang="pt-BR" b="1" dirty="0"/>
              <a:t>, a seu expresso pedido, </a:t>
            </a:r>
            <a:r>
              <a:rPr lang="pt-BR" dirty="0"/>
              <a:t>ter atribuídas classe/aulas em substituição, no mínimo correspondente à Jornada Inicial de Trabalho Docente, a fim de evitar a atribuição na Diretoria de Ensino.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esquecer de solicitar ao docente emitir termo de expresso pedido de atribuição de aulas em substituição.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83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pt-BR" b="1" dirty="0"/>
              <a:t>Categoria 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7230" y="1825625"/>
            <a:ext cx="10140286" cy="4351338"/>
          </a:xfrm>
        </p:spPr>
        <p:txBody>
          <a:bodyPr/>
          <a:lstStyle/>
          <a:p>
            <a:endParaRPr lang="pt-BR" b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Na impossibilidade de composição da carga horária, os docentes não efetivos </a:t>
            </a:r>
            <a:r>
              <a:rPr lang="pt-BR" b="1" dirty="0"/>
              <a:t>deverão proceder à composição em nível de Diretoria de Ensino, </a:t>
            </a:r>
            <a:r>
              <a:rPr lang="pt-BR" dirty="0"/>
              <a:t>integralmente em uma única unidade escolar ou em mais de uma, desde que haja compatibilidade de horários e de distância entre elas, no mesmo município</a:t>
            </a:r>
            <a:r>
              <a:rPr lang="pt-BR" b="1" dirty="0"/>
              <a:t>, em municípios limítrofes ou, ainda, em município diverso a seu expresso pedido.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3652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6979"/>
            <a:ext cx="10515600" cy="1296537"/>
          </a:xfrm>
        </p:spPr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b="1" dirty="0"/>
              <a:t>E se não for possível compor a carga horária do F conforme disposto?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06472"/>
            <a:ext cx="10515600" cy="3870491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O docente volta para a Unidade Escolar, sede de sua classificação, com horas de permanência (9 horas aulas) e deverá assumir toda e qualquer substituição eventual que venha a ocorrer dentro do horário a ser cumprido ...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Não haverá atribuição compulsória para o docente Categoria F</a:t>
            </a:r>
          </a:p>
        </p:txBody>
      </p:sp>
    </p:spTree>
    <p:extLst>
      <p:ext uri="{BB962C8B-B14F-4D97-AF65-F5344CB8AC3E}">
        <p14:creationId xmlns:p14="http://schemas.microsoft.com/office/powerpoint/2010/main" val="159453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Horas de Permanência (Artigo 18)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docente titular de cargo adido ou parcialmente atendido, bem como o docente não efetivo, que esteja cumprindo a respectiva carga horária, parcial ou totalmente, com horas de permanência, deverá, </a:t>
            </a:r>
            <a:r>
              <a:rPr lang="pt-BR" b="1" dirty="0"/>
              <a:t>assumir classes ou aulas livres de outras disciplinas que não de sua habilitação, ou, ainda, toda e qualquer substituição, inclusive a título eventual, que venha a surgir na própria unidade escolar</a:t>
            </a:r>
            <a:r>
              <a:rPr lang="pt-BR" dirty="0"/>
              <a:t>, até que as classes/aulas sejam atribuídas a outro docente, exceto, em qualquer dos casos, na situação que envolva a disciplina de Educação Física.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989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5120"/>
          </a:xfrm>
        </p:spPr>
        <p:txBody>
          <a:bodyPr>
            <a:normAutofit/>
          </a:bodyPr>
          <a:lstStyle/>
          <a:p>
            <a:r>
              <a:rPr lang="pt-BR" b="1" dirty="0"/>
              <a:t>E se o professor se recusar a ministrar aulas quando estiver em hora de permanência?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70245"/>
            <a:ext cx="10515600" cy="3706718"/>
          </a:xfrm>
        </p:spPr>
        <p:txBody>
          <a:bodyPr>
            <a:normAutofit lnSpcReduction="10000"/>
          </a:bodyPr>
          <a:lstStyle/>
          <a:p>
            <a:endParaRPr lang="pt-BR" b="1" dirty="0"/>
          </a:p>
          <a:p>
            <a:r>
              <a:rPr lang="pt-BR" b="1" dirty="0"/>
              <a:t>Artigo 18</a:t>
            </a:r>
          </a:p>
          <a:p>
            <a:endParaRPr lang="pt-BR" b="1" dirty="0"/>
          </a:p>
          <a:p>
            <a:pPr algn="just"/>
            <a:r>
              <a:rPr lang="pt-BR" b="1" dirty="0"/>
              <a:t>Parágrafo único </a:t>
            </a:r>
            <a:r>
              <a:rPr lang="pt-BR" dirty="0"/>
              <a:t>- O docente que se recusar ou não comparecer para reger classe ou ministrar aulas, que lhe tenham sido atribuídas ou a título eventual, em conformidade com o caput deste artigo, </a:t>
            </a:r>
            <a:r>
              <a:rPr lang="pt-BR" b="1" dirty="0"/>
              <a:t>terá imputada as devidas faltas, aula ou dia, podendo implicar em instauração de processo administrativo, assegurado a ampla defesa e o contraditório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0094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Docentes contratados e candidatos (Artigo 27)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A atribuição de classes e aulas aos docentes contratados e aos candidatos à contratação, em nível de Diretoria de Ensino, far-se-á, no mínimo, pela carga horária correspondente à da Jornada Inicial de Trabalho Docente, integralmente em uma única unidade escolar ou em mais de uma, se houver compatibilidade de horários e de distância entre as escolas.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03779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Docentes contratados e candidatos (Artigo 27)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/>
          </a:p>
          <a:p>
            <a:endParaRPr lang="pt-BR" b="1" dirty="0"/>
          </a:p>
          <a:p>
            <a:r>
              <a:rPr lang="pt-BR" dirty="0"/>
              <a:t>Depois de esgotadas as possibilidades de atribuição de aulas ... é que poderá ser concluída a atribuição de aulas em quantidade inferior à da carga horária da Jornada Inicial de Trabalho Docente.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0198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Recursos ao processo de atribuição (Artigo 32)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Os recursos referentes ao processo de atribuição de classes e aulas não terão efeito suspensivo nem retroativo e deverão ser interpostos no prazo de 2 (dois) dias úteis após a ocorrência do fato motivador, dispondo a autoridade recorrida de igual prazo para decisão.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8546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Acumulação remunerada (Artigo 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5"/>
            <a:ext cx="10748749" cy="4520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/>
              <a:t>A acumulação remunerada </a:t>
            </a:r>
            <a:r>
              <a:rPr lang="pt-BR" dirty="0"/>
              <a:t>de dois cargos docentes ou de duas funções docentes, ou, ainda, de um cargo de suporte pedagógico com um cargo ou função docente, poderá ser exercida, desde que: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 - o somatório das cargas horárias dos cargos/funções não exceda o </a:t>
            </a:r>
            <a:r>
              <a:rPr lang="pt-BR" b="1" dirty="0"/>
              <a:t>limite de 65 horas</a:t>
            </a:r>
            <a:r>
              <a:rPr lang="pt-BR" dirty="0"/>
              <a:t>, quando ambos integrarem </a:t>
            </a:r>
            <a:r>
              <a:rPr lang="pt-BR" b="1" dirty="0"/>
              <a:t>quadro funcional desta Secretaria da Educação; 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II - </a:t>
            </a:r>
            <a:r>
              <a:rPr lang="pt-BR" b="1" dirty="0"/>
              <a:t>haja compatibilidade de horários</a:t>
            </a:r>
            <a:r>
              <a:rPr lang="pt-BR" dirty="0"/>
              <a:t>, consideradas, no cargo/função docente, também as Aulas de Trabalho Pedagógico Coletivo - ATPC, integrantes de sua carga horária.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2318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Acumulação remunerada (Artigo 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É expressamente </a:t>
            </a:r>
            <a:r>
              <a:rPr lang="pt-BR" b="1" dirty="0"/>
              <a:t>vedado</a:t>
            </a:r>
            <a:r>
              <a:rPr lang="pt-BR" dirty="0"/>
              <a:t> o exercício em regime de acumulação remunerada de </a:t>
            </a:r>
            <a:r>
              <a:rPr lang="pt-BR" b="1" dirty="0"/>
              <a:t>dois contratos </a:t>
            </a:r>
            <a:r>
              <a:rPr lang="pt-BR" dirty="0"/>
              <a:t>de trabalho docente.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 acumulação do exercício de cargo/função docente ou contratação docente com o exercício de cargo ou função docente em </a:t>
            </a:r>
            <a:r>
              <a:rPr lang="pt-BR" b="1" dirty="0"/>
              <a:t>situação de designação como Professor Coordenador </a:t>
            </a:r>
            <a:r>
              <a:rPr lang="pt-BR" dirty="0"/>
              <a:t>somente será possível quando se tratar de unidades escolares</a:t>
            </a:r>
          </a:p>
        </p:txBody>
      </p:sp>
    </p:spTree>
    <p:extLst>
      <p:ext uri="{BB962C8B-B14F-4D97-AF65-F5344CB8AC3E}">
        <p14:creationId xmlns:p14="http://schemas.microsoft.com/office/powerpoint/2010/main" val="396483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4553"/>
          </a:xfrm>
        </p:spPr>
        <p:txBody>
          <a:bodyPr/>
          <a:lstStyle/>
          <a:p>
            <a:pPr algn="ctr"/>
            <a:r>
              <a:rPr lang="pt-BR" b="1" dirty="0"/>
              <a:t>Resolução SE 71/2018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pt-BR" dirty="0">
                <a:solidFill>
                  <a:schemeClr val="tx1"/>
                </a:solidFill>
              </a:rPr>
            </a:b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r>
              <a:rPr lang="pt-BR" sz="3600" dirty="0"/>
              <a:t>Processo de atribuição de classes e aulas ao pessoal docente do Quadro do Magistério</a:t>
            </a:r>
          </a:p>
        </p:txBody>
      </p:sp>
    </p:spTree>
    <p:extLst>
      <p:ext uri="{BB962C8B-B14F-4D97-AF65-F5344CB8AC3E}">
        <p14:creationId xmlns:p14="http://schemas.microsoft.com/office/powerpoint/2010/main" val="25917063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Acumulação remunerada (Artigo 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70459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Aplica-se o mesmo nas situações de designação de Vice-Diretor de Escola ou das classes de suporte pedagógico somente será possível quando as unidades escolares e/ou os setores de trabalho forem distintos. 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A contratação do candidato, em </a:t>
            </a:r>
            <a:r>
              <a:rPr lang="pt-BR" b="1" dirty="0">
                <a:solidFill>
                  <a:schemeClr val="tx1"/>
                </a:solidFill>
              </a:rPr>
              <a:t>regime de acumulação</a:t>
            </a:r>
            <a:r>
              <a:rPr lang="pt-BR" dirty="0">
                <a:solidFill>
                  <a:schemeClr val="tx1"/>
                </a:solidFill>
              </a:rPr>
              <a:t> com o exercício da docência, no campo de atuação relativo a aulas, somente será possível após atribuição, no exercício referente à docência, de carga horária correspondente à da Jornada Básica de Trabalho Docente.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1725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Acumulação remunerada (Artigo 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dirty="0"/>
              <a:t>O superior imediato que permitir o exercício do docente, em situação de ingresso ou de contratação, no segundo cargo/função-atividade, sem a prévia publicação de ato decisório favorável à acumulação, arcará com as responsabilidades decorrentes deste ilícito, inclusive as relativas a pagamento pelo exercício irregular.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6187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Contrato docente (Artigo 34)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pt-BR" dirty="0"/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Trata sobre os documentos necessários para contratação... </a:t>
            </a:r>
          </a:p>
          <a:p>
            <a:pPr algn="just"/>
            <a:r>
              <a:rPr lang="pt-BR" dirty="0"/>
              <a:t>Atentar que a validade do Atestado Admissional é de até 30 (trinta) dias anteriores da contratação e no caso de aluno, validade do Atestado de Matrícula e Frequência ao curso com data de expedição recente, retroativa, no máximo, a 60 (sessenta) dias da data da atribuição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1777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Concluída a fase de atribuição dos licenciados, tem início a atribuição dos qualificados...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5624"/>
            <a:ext cx="10666863" cy="469800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b="1" dirty="0"/>
              <a:t>Ordem de Prioridade dos docentes qualificados (artigo 10):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pt-BR" b="1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1- Portadores de diploma de </a:t>
            </a:r>
            <a:r>
              <a:rPr lang="pt-BR" b="1" dirty="0"/>
              <a:t>Licenciatura Curta</a:t>
            </a:r>
            <a:r>
              <a:rPr lang="pt-BR" dirty="0"/>
              <a:t>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2 - Alunos </a:t>
            </a:r>
            <a:r>
              <a:rPr lang="pt-BR" b="1" dirty="0"/>
              <a:t>de último ano de curso de Licenciatura Plena</a:t>
            </a:r>
            <a:r>
              <a:rPr lang="pt-BR" dirty="0"/>
              <a:t> na disciplina a ser atribuída;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3 - </a:t>
            </a:r>
            <a:r>
              <a:rPr lang="pt-BR" b="1" dirty="0"/>
              <a:t>Bacharel ou tecnólogo de nível superior</a:t>
            </a:r>
            <a:r>
              <a:rPr lang="pt-BR" dirty="0"/>
              <a:t>, desde que na área da disciplina a ser atribuída, identificada pelo histórico do curso;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dirty="0"/>
              <a:t>4 - Alunos </a:t>
            </a:r>
            <a:r>
              <a:rPr lang="pt-BR" b="1" dirty="0"/>
              <a:t>do último ano de curso </a:t>
            </a:r>
            <a:r>
              <a:rPr lang="pt-BR" dirty="0"/>
              <a:t>de </a:t>
            </a:r>
            <a:r>
              <a:rPr lang="pt-BR" b="1" dirty="0"/>
              <a:t>Bacharelado ou de Tecnologia de nível superior</a:t>
            </a:r>
            <a:r>
              <a:rPr lang="pt-BR" dirty="0"/>
              <a:t>, desde que da área da disciplina a ser atribuída, identificada pelo histórico do curso;</a:t>
            </a:r>
          </a:p>
          <a:p>
            <a:pPr algn="just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413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Educação de Jovens e Adultos </a:t>
            </a:r>
            <a:r>
              <a:rPr lang="pt-BR" dirty="0"/>
              <a:t>(Artigo 13)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/>
          </a:p>
          <a:p>
            <a:endParaRPr lang="pt-BR" b="1" dirty="0"/>
          </a:p>
          <a:p>
            <a:pPr marL="0" indent="0" algn="just">
              <a:buNone/>
            </a:pPr>
            <a:r>
              <a:rPr lang="pt-BR" dirty="0"/>
              <a:t>As aulas de EJA poderão ser atribuídas para constituição de jornada e carga suplementar do titular de cargo, bem como para carga horária dos docentes não efetivos e candidatos à contratação;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9496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ACD - Atividades Curriculares Desportivas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/>
              <a:t>Atribuição apenas de turmas já homologadas e mantidas em 2018;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dirty="0"/>
              <a:t>Poderão ser atribuídas para fins de constituição de jornada e carga suplementar, ou para carga horária a docente não efetivo, desde que respeitados os limites estabelecidos na legislação. (Res. SE 4/2016)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0110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Readaptado </a:t>
            </a:r>
            <a:r>
              <a:rPr lang="pt-BR" dirty="0"/>
              <a:t>(Artigo 14) – Novidade...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O docente readaptado que se encontre atuando em classes, turmas ou aulas de projetos/programas da Pasta ou de outras modalidades de ensino, que exijam tratamento e/ou perfil diferenciado, e/ou processo seletivo peculiar, ao ter sua </a:t>
            </a:r>
            <a:r>
              <a:rPr lang="pt-BR" b="1" dirty="0"/>
              <a:t>readaptação cessada </a:t>
            </a:r>
            <a:r>
              <a:rPr lang="pt-BR" dirty="0"/>
              <a:t>no decorrer do ano letivo </a:t>
            </a:r>
            <a:r>
              <a:rPr lang="pt-BR" b="1" dirty="0"/>
              <a:t>deverá permanecer no respectivo Projeto/Programa até o final do ano letivo vigente, e, desde que seja avaliado favoravelmente, poderá ser reconduzido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440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8615"/>
            <a:ext cx="10680510" cy="1172073"/>
          </a:xfrm>
        </p:spPr>
        <p:txBody>
          <a:bodyPr>
            <a:normAutofit/>
          </a:bodyPr>
          <a:lstStyle/>
          <a:p>
            <a:r>
              <a:rPr lang="pt-BR" sz="3600" b="1" dirty="0"/>
              <a:t>Qual o problema de ter aulas em substituição atribuídas?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8800"/>
            <a:ext cx="10680510" cy="4348163"/>
          </a:xfrm>
        </p:spPr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/>
              <a:t>O docente perderá as classes ou aulas atribuídas em substituição ao entrar em licença, afastamento ou designação, a qualquer título</a:t>
            </a:r>
            <a:r>
              <a:rPr lang="pt-BR" dirty="0"/>
              <a:t>, devendo as mesmas serem atribuídas a outro docente, de imediato.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Para o docente que se encontre em situação de afastamento por licença-saúde/auxílio-doença, igual ou superior a 15 (quinze) dias, a ocasional redução de sua carga horária será concretizada ao término do referido afastamento.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2104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Licença saúde </a:t>
            </a:r>
            <a:r>
              <a:rPr lang="pt-BR" dirty="0"/>
              <a:t>(Artigo 15)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O docente que venha a ter novo período de </a:t>
            </a:r>
            <a:r>
              <a:rPr lang="pt-BR" b="1" dirty="0"/>
              <a:t>licença-saúde subsequente</a:t>
            </a:r>
            <a:r>
              <a:rPr lang="pt-BR" dirty="0"/>
              <a:t>, concedido de forma sequencial, em decorrência do mesmo problema de saúde, permanecerá com a carga horária atribuída.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algn="just"/>
            <a:r>
              <a:rPr lang="pt-BR" dirty="0"/>
              <a:t>A concretização da redução de carga horária não ocorrerá nos casos em que a licença/afastamento for inferior à 15 (quinze) dias, permanecendo o docente com as aulas, e caberá atuação eventual durante esse período.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370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Desistência de aulas (Artigo 16)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0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poderá haver desistência de aulas atribuídas, </a:t>
            </a:r>
            <a:r>
              <a:rPr lang="pt-BR" b="1" dirty="0"/>
              <a:t>exceto</a:t>
            </a:r>
            <a:r>
              <a:rPr lang="pt-BR" dirty="0"/>
              <a:t> nas situações de:</a:t>
            </a:r>
          </a:p>
          <a:p>
            <a:pPr marL="0" indent="0" algn="just">
              <a:buNone/>
            </a:pPr>
            <a:r>
              <a:rPr lang="pt-BR" b="1" dirty="0"/>
              <a:t>I</a:t>
            </a:r>
            <a:r>
              <a:rPr lang="pt-BR" dirty="0"/>
              <a:t> - </a:t>
            </a:r>
            <a:r>
              <a:rPr lang="pt-BR" b="1" dirty="0"/>
              <a:t>provimento de novo cargo/função pública</a:t>
            </a:r>
            <a:r>
              <a:rPr lang="pt-BR" dirty="0"/>
              <a:t>, de qualquer alçada, em regime de acumulação;</a:t>
            </a:r>
          </a:p>
          <a:p>
            <a:pPr marL="0" indent="0" algn="just">
              <a:buNone/>
            </a:pPr>
            <a:r>
              <a:rPr lang="pt-BR" b="1" dirty="0"/>
              <a:t>II</a:t>
            </a:r>
            <a:r>
              <a:rPr lang="pt-BR" dirty="0"/>
              <a:t> - </a:t>
            </a:r>
            <a:r>
              <a:rPr lang="pt-BR" b="1" dirty="0"/>
              <a:t>acúmulo de cargo/função, inclusive com desistência na constituição de jornada e carga horária de opção, de forma parcial ou integral, visando a compatibilização</a:t>
            </a:r>
            <a:r>
              <a:rPr lang="pt-BR" dirty="0"/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53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Comissão Regional de Atribuição (Art. 1º)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Designação pelo Dirigente Regional de Ensino</a:t>
            </a:r>
          </a:p>
          <a:p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/>
              <a:t>Supervisores de Ensino: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Roseli, Silvia Helena, Valdinéia, Zenaide, Wanderley e Melo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/>
              <a:t>CRH: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Cecília, Aline, Carmem, Rafaela, Renata, Mateus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5788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Desistência de aulas (Artigo 16)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III</a:t>
            </a:r>
            <a:r>
              <a:rPr lang="pt-BR" dirty="0"/>
              <a:t> - </a:t>
            </a:r>
            <a:r>
              <a:rPr lang="pt-BR" b="1" dirty="0"/>
              <a:t>ampliação de Jornada de Trabalho </a:t>
            </a:r>
            <a:r>
              <a:rPr lang="pt-BR" dirty="0"/>
              <a:t>do titular de cargo durante o ano;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IV</a:t>
            </a:r>
            <a:r>
              <a:rPr lang="pt-BR" dirty="0"/>
              <a:t> - atribuição, com aumento ou manutenção da carga horária, em uma das unidades em que se encontre em exercício, </a:t>
            </a:r>
            <a:r>
              <a:rPr lang="pt-BR" b="1" dirty="0"/>
              <a:t>a fim de reduzir o número de escolas,</a:t>
            </a:r>
            <a:r>
              <a:rPr lang="pt-BR" dirty="0"/>
              <a:t> desde que, para titular de cargo, </a:t>
            </a:r>
            <a:r>
              <a:rPr lang="pt-BR" b="1" dirty="0"/>
              <a:t>não se trate de alteração de unidade de classificação, e quando se tratar de docente não efetivo, que a carga horária de opção esteja atendida, e ainda, que o docente contratado esteja com carga horária atribuída compatível à jornada inicial de trabalho.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6790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Vigência da designação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Em todas as situações de atribuição de classes e aulas, que comportem afastamento de docente, tais como o do artigo 22 da Lei Complementar 444/1985 e o referente ao Programa Ensino Integral, a vigência da designação será o </a:t>
            </a:r>
            <a:r>
              <a:rPr lang="pt-BR" b="1" dirty="0"/>
              <a:t>primeiro dia do ano letivo</a:t>
            </a:r>
            <a:r>
              <a:rPr lang="pt-BR" dirty="0"/>
              <a:t>, ainda que iniciado com atividades de planejamento ou com outras atividades consideradas como de efetivo trabalho escolar.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0908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 caso de dúvida...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dirty="0"/>
              <a:t>Consulte sempre a legislação e documentos que foram encaminhados pela Comissão de Atribuição que orientam sobre o que fazer...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Resolução SE 71/2018</a:t>
            </a:r>
          </a:p>
          <a:p>
            <a:pPr algn="just"/>
            <a:r>
              <a:rPr lang="pt-BR" dirty="0"/>
              <a:t>Cronograma Descritivo</a:t>
            </a:r>
          </a:p>
          <a:p>
            <a:pPr algn="just"/>
            <a:r>
              <a:rPr lang="pt-BR" dirty="0"/>
              <a:t>Cronograma Simplificado</a:t>
            </a:r>
          </a:p>
          <a:p>
            <a:pPr algn="just"/>
            <a:r>
              <a:rPr lang="pt-BR" dirty="0"/>
              <a:t>Fluxograma </a:t>
            </a:r>
          </a:p>
          <a:p>
            <a:pPr algn="just"/>
            <a:r>
              <a:rPr lang="pt-BR" dirty="0"/>
              <a:t>Orientação de Banca</a:t>
            </a:r>
          </a:p>
        </p:txBody>
      </p:sp>
    </p:spTree>
    <p:extLst>
      <p:ext uri="{BB962C8B-B14F-4D97-AF65-F5344CB8AC3E}">
        <p14:creationId xmlns:p14="http://schemas.microsoft.com/office/powerpoint/2010/main" val="72563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Artigo 4º - Vedação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4000" dirty="0">
                <a:solidFill>
                  <a:schemeClr val="tx1"/>
                </a:solidFill>
              </a:rPr>
              <a:t>Não terão aulas atribuídas o docente em...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 - </a:t>
            </a:r>
            <a:r>
              <a:rPr lang="pt-BR" b="1" dirty="0"/>
              <a:t>readaptação</a:t>
            </a:r>
            <a:r>
              <a:rPr lang="pt-BR" dirty="0"/>
              <a:t>; </a:t>
            </a:r>
          </a:p>
          <a:p>
            <a:pPr marL="0" indent="0" algn="just">
              <a:buNone/>
            </a:pPr>
            <a:r>
              <a:rPr lang="pt-BR" dirty="0"/>
              <a:t>II - afastamento nos </a:t>
            </a:r>
            <a:r>
              <a:rPr lang="pt-BR" b="1" dirty="0"/>
              <a:t>termos do inciso IV do artigo 64 da Lei Complementar 444/85</a:t>
            </a:r>
            <a:r>
              <a:rPr lang="pt-BR" dirty="0"/>
              <a:t>; (</a:t>
            </a:r>
            <a:r>
              <a:rPr lang="pt-BR" b="1" dirty="0"/>
              <a:t>Prefeitura – 1 por município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r>
              <a:rPr lang="pt-BR" dirty="0"/>
              <a:t>III - afastamento junto às Prefeituras Municipais conveniadas com esta Secretaria, no </a:t>
            </a:r>
            <a:r>
              <a:rPr lang="pt-BR" b="1" dirty="0"/>
              <a:t>Programa de Ação de Parceria Educacional Estado-Município...</a:t>
            </a:r>
          </a:p>
          <a:p>
            <a:pPr marL="0" indent="0" algn="just">
              <a:buNone/>
            </a:pPr>
            <a:r>
              <a:rPr lang="pt-BR" dirty="0"/>
              <a:t>IV - </a:t>
            </a:r>
            <a:r>
              <a:rPr lang="pt-BR" b="1" dirty="0"/>
              <a:t>designação para o Programa Ensino Integral...</a:t>
            </a:r>
          </a:p>
          <a:p>
            <a:pPr marL="0" indent="0" algn="just">
              <a:buNone/>
            </a:pPr>
            <a:r>
              <a:rPr lang="pt-BR" dirty="0"/>
              <a:t>V - Licença sem vencimentos, nos termos do </a:t>
            </a:r>
            <a:r>
              <a:rPr lang="pt-BR" b="1" dirty="0"/>
              <a:t>artigo 202 da Lei 10.261/68</a:t>
            </a:r>
          </a:p>
          <a:p>
            <a:pPr marL="0" indent="0" algn="just">
              <a:buNone/>
            </a:pPr>
            <a:r>
              <a:rPr lang="pt-BR" dirty="0"/>
              <a:t>VI - afastamento pelo </a:t>
            </a:r>
            <a:r>
              <a:rPr lang="pt-BR" b="1" dirty="0"/>
              <a:t>Código 056...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222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Artigo 4º - Vedação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/>
              <a:t>VII - afastamento nos termos do artigo 70 da Lei 10.261/1968;  (</a:t>
            </a:r>
            <a:r>
              <a:rPr lang="pt-BR" b="1" dirty="0"/>
              <a:t>Preso</a:t>
            </a:r>
            <a:r>
              <a:rPr lang="pt-BR" dirty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VIII - </a:t>
            </a:r>
            <a:r>
              <a:rPr lang="pt-BR" b="1" dirty="0"/>
              <a:t>afastamento para atividades burocráticas</a:t>
            </a:r>
            <a:r>
              <a:rPr lang="pt-BR" dirty="0"/>
              <a:t>, nos termos do inciso II do artigo 266 da Lei 10.261/1968;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IX - afastamento nos termos da Lei Complementar 1.256/2015; (Congelamento)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X - não se encontrar em exercício, no mínimo há 1 (um) ano, por caracterização de abandono ou de </a:t>
            </a:r>
            <a:r>
              <a:rPr lang="pt-BR" dirty="0" err="1"/>
              <a:t>inassiduidade</a:t>
            </a:r>
            <a:r>
              <a:rPr lang="pt-BR" dirty="0"/>
              <a:t> ... </a:t>
            </a:r>
            <a:r>
              <a:rPr lang="pt-BR" b="1" dirty="0"/>
              <a:t>desde que não compareça ao processo inicial de atribuição de classes e aulas.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957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Terão aulas atribuídas: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357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PC, </a:t>
            </a:r>
          </a:p>
          <a:p>
            <a:r>
              <a:rPr lang="pt-BR" dirty="0"/>
              <a:t>PCNP, </a:t>
            </a:r>
          </a:p>
          <a:p>
            <a:r>
              <a:rPr lang="pt-BR" dirty="0"/>
              <a:t>Vice Diretor, </a:t>
            </a:r>
          </a:p>
          <a:p>
            <a:r>
              <a:rPr lang="pt-BR" dirty="0"/>
              <a:t>Diretor, </a:t>
            </a:r>
          </a:p>
          <a:p>
            <a:r>
              <a:rPr lang="pt-BR" dirty="0"/>
              <a:t>Supervisor e </a:t>
            </a:r>
          </a:p>
          <a:p>
            <a:r>
              <a:rPr lang="pt-BR" dirty="0"/>
              <a:t>Afastados nos incisos II, III do artigo 64, da 444/85 – em órgãos centrais (SEE e CEE) e outras modalidades de ensino.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217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4089</Words>
  <Application>Microsoft Office PowerPoint</Application>
  <PresentationFormat>Widescreen</PresentationFormat>
  <Paragraphs>345</Paragraphs>
  <Slides>62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Wingdings</vt:lpstr>
      <vt:lpstr>Tema do Office</vt:lpstr>
      <vt:lpstr>Atribuição de Classes e Aulas</vt:lpstr>
      <vt:lpstr>Pauta</vt:lpstr>
      <vt:lpstr>Pauta</vt:lpstr>
      <vt:lpstr>Classificação</vt:lpstr>
      <vt:lpstr>Resolução SE 71/2018</vt:lpstr>
      <vt:lpstr>Comissão Regional de Atribuição (Art. 1º)</vt:lpstr>
      <vt:lpstr>Artigo 4º - Vedação</vt:lpstr>
      <vt:lpstr>Artigo 4º - Vedação</vt:lpstr>
      <vt:lpstr>Terão aulas atribuídas:</vt:lpstr>
      <vt:lpstr>Da Atribuição Geral – Licenciados (Artigo 9º)</vt:lpstr>
      <vt:lpstr>O que fazer no 1º dia de atribuição</vt:lpstr>
      <vt:lpstr>Dica...</vt:lpstr>
      <vt:lpstr>COMO SE CONSTITUI JORNADA DE EFETIVO?</vt:lpstr>
      <vt:lpstr>E se não houver nenhuma turma da disciplina específica do docente?</vt:lpstr>
      <vt:lpstr>O professor ao iniciar sua constituição de jornada na Unidade Escolar, ele pode completar com aulas em substituição? (misturar aulas livres com substituição)</vt:lpstr>
      <vt:lpstr>O que é situação de adido?</vt:lpstr>
      <vt:lpstr>Como se dá a COMPOSIÇÃO DA JORNADA?</vt:lpstr>
      <vt:lpstr>COMPOSIÇÃO DE JORNADA</vt:lpstr>
      <vt:lpstr>Composição de jornada na Unidade Escolar</vt:lpstr>
      <vt:lpstr> O docente efetivo é obrigado a assumir aulas de disciplinas que não as de seu cargo?</vt:lpstr>
      <vt:lpstr>O professor precisa esgotar as aulas livres da disciplina específica para poder ter aulas atribuídas das demais disciplinas?</vt:lpstr>
      <vt:lpstr>Como gerenciar um conflito de interesses na constituição/composição de jornadas e/ou composição de cargas horárias dos docentes? </vt:lpstr>
      <vt:lpstr>Quando a jornada docente é reduzida compulsoriamente?</vt:lpstr>
      <vt:lpstr>Eu tenho que atender as situações de acúmulo de cargo/função?</vt:lpstr>
      <vt:lpstr>Redução de Jornada (Artigo 21) </vt:lpstr>
      <vt:lpstr>Redução de Jornada (Artigo 21) </vt:lpstr>
      <vt:lpstr>Se houve atendimento a um dos itens anteriores e o docente tenha optado pela redução... </vt:lpstr>
      <vt:lpstr>Redução de jornada</vt:lpstr>
      <vt:lpstr>PASSADA A FASE DE CONSTITUIÇÃO/COMPOSIÇÃO...   AMPLIAÇÃO DE JORNADA (Jornada de opção)</vt:lpstr>
      <vt:lpstr>AMPLIAÇÃO DE JORNADA</vt:lpstr>
      <vt:lpstr>AMPLIAÇÃO DE JORNADA</vt:lpstr>
      <vt:lpstr>Carga Suplementar (Artigo 23) </vt:lpstr>
      <vt:lpstr>Carga Suplementar</vt:lpstr>
      <vt:lpstr>Designação pelo Artigo 22 (Artigo 25)</vt:lpstr>
      <vt:lpstr>E se o docente não for designado pelo Artigo 22? </vt:lpstr>
      <vt:lpstr>Designação pelo artigo 22</vt:lpstr>
      <vt:lpstr>Caso o docente seja designado pelo artigo 22...</vt:lpstr>
      <vt:lpstr>Categoria F (Artigo 26)</vt:lpstr>
      <vt:lpstr>Categoria F</vt:lpstr>
      <vt:lpstr>Categoria F</vt:lpstr>
      <vt:lpstr>Categoria F</vt:lpstr>
      <vt:lpstr> E se não for possível compor a carga horária do F conforme disposto? </vt:lpstr>
      <vt:lpstr>Horas de Permanência (Artigo 18)</vt:lpstr>
      <vt:lpstr>E se o professor se recusar a ministrar aulas quando estiver em hora de permanência?</vt:lpstr>
      <vt:lpstr>Docentes contratados e candidatos (Artigo 27)</vt:lpstr>
      <vt:lpstr>Docentes contratados e candidatos (Artigo 27)</vt:lpstr>
      <vt:lpstr>Recursos ao processo de atribuição (Artigo 32)</vt:lpstr>
      <vt:lpstr>Acumulação remunerada (Artigo 33) </vt:lpstr>
      <vt:lpstr>Acumulação remunerada (Artigo 33) </vt:lpstr>
      <vt:lpstr>Acumulação remunerada (Artigo 33) </vt:lpstr>
      <vt:lpstr>Acumulação remunerada (Artigo 33) </vt:lpstr>
      <vt:lpstr>Contrato docente (Artigo 34)</vt:lpstr>
      <vt:lpstr>Concluída a fase de atribuição dos licenciados, tem início a atribuição dos qualificados...</vt:lpstr>
      <vt:lpstr>Educação de Jovens e Adultos (Artigo 13)</vt:lpstr>
      <vt:lpstr>ACD - Atividades Curriculares Desportivas</vt:lpstr>
      <vt:lpstr>Readaptado (Artigo 14) – Novidade...</vt:lpstr>
      <vt:lpstr>Qual o problema de ter aulas em substituição atribuídas? </vt:lpstr>
      <vt:lpstr>Licença saúde (Artigo 15)</vt:lpstr>
      <vt:lpstr>Desistência de aulas (Artigo 16) </vt:lpstr>
      <vt:lpstr>Desistência de aulas (Artigo 16) </vt:lpstr>
      <vt:lpstr>Vigência da designação</vt:lpstr>
      <vt:lpstr>Em caso de dúvida...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Atribuição de Classes e Aulas</dc:title>
  <dc:creator>silvinha</dc:creator>
  <cp:lastModifiedBy>Gracielle Cristina Vieira De Mattos</cp:lastModifiedBy>
  <cp:revision>39</cp:revision>
  <cp:lastPrinted>2019-01-16T17:29:59Z</cp:lastPrinted>
  <dcterms:created xsi:type="dcterms:W3CDTF">2019-01-14T12:16:11Z</dcterms:created>
  <dcterms:modified xsi:type="dcterms:W3CDTF">2019-01-21T18:55:29Z</dcterms:modified>
</cp:coreProperties>
</file>