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83" r:id="rId3"/>
    <p:sldId id="296" r:id="rId4"/>
    <p:sldId id="282" r:id="rId5"/>
    <p:sldId id="291" r:id="rId6"/>
    <p:sldId id="294" r:id="rId7"/>
    <p:sldId id="293" r:id="rId8"/>
    <p:sldId id="295" r:id="rId9"/>
    <p:sldId id="297" r:id="rId10"/>
    <p:sldId id="298" r:id="rId11"/>
  </p:sldIdLst>
  <p:sldSz cx="9144000" cy="6858000" type="screen4x3"/>
  <p:notesSz cx="6724650" cy="97742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s" initials="M" lastIdx="0" clrIdx="0">
    <p:extLst>
      <p:ext uri="{19B8F6BF-5375-455C-9EA6-DF929625EA0E}">
        <p15:presenceInfo xmlns:p15="http://schemas.microsoft.com/office/powerpoint/2012/main" userId="Marco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C58D"/>
    <a:srgbClr val="2E8E60"/>
    <a:srgbClr val="EC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5753" autoAdjust="0"/>
  </p:normalViewPr>
  <p:slideViewPr>
    <p:cSldViewPr snapToGrid="0">
      <p:cViewPr varScale="1">
        <p:scale>
          <a:sx n="72" d="100"/>
          <a:sy n="72" d="100"/>
        </p:scale>
        <p:origin x="13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08413" y="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2D1A7-EFB9-4153-9CC3-35B3FE8DF7CF}" type="datetimeFigureOut">
              <a:rPr lang="pt-BR" smtClean="0"/>
              <a:t>09/01/2019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22375"/>
            <a:ext cx="439737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3100" y="4703763"/>
            <a:ext cx="5378450" cy="3848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28370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08413" y="928370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832B3-B2D1-4DEF-A033-02497F7564C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6362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E2F-67BB-4A33-9A83-89C41F094DBF}" type="datetimeFigureOut">
              <a:rPr lang="pt-BR" smtClean="0"/>
              <a:t>09/01/2019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C1DF1-AF54-4EEE-AF76-216EB9C6EA4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6971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E2F-67BB-4A33-9A83-89C41F094DBF}" type="datetimeFigureOut">
              <a:rPr lang="pt-BR" smtClean="0"/>
              <a:t>09/01/2019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C1DF1-AF54-4EEE-AF76-216EB9C6EA4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966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E2F-67BB-4A33-9A83-89C41F094DBF}" type="datetimeFigureOut">
              <a:rPr lang="pt-BR" smtClean="0"/>
              <a:t>09/01/2019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C1DF1-AF54-4EEE-AF76-216EB9C6EA4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0566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E2F-67BB-4A33-9A83-89C41F094DBF}" type="datetimeFigureOut">
              <a:rPr lang="pt-BR" smtClean="0"/>
              <a:t>09/01/2019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C1DF1-AF54-4EEE-AF76-216EB9C6EA4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992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E2F-67BB-4A33-9A83-89C41F094DBF}" type="datetimeFigureOut">
              <a:rPr lang="pt-BR" smtClean="0"/>
              <a:t>09/01/2019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C1DF1-AF54-4EEE-AF76-216EB9C6EA4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1979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E2F-67BB-4A33-9A83-89C41F094DBF}" type="datetimeFigureOut">
              <a:rPr lang="pt-BR" smtClean="0"/>
              <a:t>09/01/2019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C1DF1-AF54-4EEE-AF76-216EB9C6EA4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7066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E2F-67BB-4A33-9A83-89C41F094DBF}" type="datetimeFigureOut">
              <a:rPr lang="pt-BR" smtClean="0"/>
              <a:t>09/01/2019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C1DF1-AF54-4EEE-AF76-216EB9C6EA4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5359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E2F-67BB-4A33-9A83-89C41F094DBF}" type="datetimeFigureOut">
              <a:rPr lang="pt-BR" smtClean="0"/>
              <a:t>09/01/2019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C1DF1-AF54-4EEE-AF76-216EB9C6EA4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9093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E2F-67BB-4A33-9A83-89C41F094DBF}" type="datetimeFigureOut">
              <a:rPr lang="pt-BR" smtClean="0"/>
              <a:t>09/01/2019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C1DF1-AF54-4EEE-AF76-216EB9C6EA4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9496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E2F-67BB-4A33-9A83-89C41F094DBF}" type="datetimeFigureOut">
              <a:rPr lang="pt-BR" smtClean="0"/>
              <a:t>09/01/2019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C1DF1-AF54-4EEE-AF76-216EB9C6EA4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0468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E2F-67BB-4A33-9A83-89C41F094DBF}" type="datetimeFigureOut">
              <a:rPr lang="pt-BR" smtClean="0"/>
              <a:t>09/01/2019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C1DF1-AF54-4EEE-AF76-216EB9C6EA4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7505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0"/>
          <p:cNvGrpSpPr/>
          <p:nvPr userDrawn="1"/>
        </p:nvGrpSpPr>
        <p:grpSpPr>
          <a:xfrm>
            <a:off x="-12700" y="-3394"/>
            <a:ext cx="9156700" cy="371693"/>
            <a:chOff x="0" y="-3394"/>
            <a:chExt cx="11550897" cy="468879"/>
          </a:xfrm>
        </p:grpSpPr>
        <p:pic>
          <p:nvPicPr>
            <p:cNvPr id="8" name="Imagem 7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3394"/>
              <a:ext cx="6959600" cy="458270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6" t="740" r="30744" b="-2315"/>
            <a:stretch/>
          </p:blipFill>
          <p:spPr>
            <a:xfrm>
              <a:off x="6819900" y="-1"/>
              <a:ext cx="4730997" cy="465486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C1E2F-67BB-4A33-9A83-89C41F094DBF}" type="datetimeFigureOut">
              <a:rPr lang="pt-BR" smtClean="0"/>
              <a:t>09/01/2019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C1DF1-AF54-4EEE-AF76-216EB9C6EA4E}" type="slidenum">
              <a:rPr lang="pt-BR" smtClean="0"/>
              <a:t>‹nº›</a:t>
            </a:fld>
            <a:endParaRPr lang="pt-BR" dirty="0"/>
          </a:p>
        </p:txBody>
      </p:sp>
      <p:grpSp>
        <p:nvGrpSpPr>
          <p:cNvPr id="15" name="Agrupar 14"/>
          <p:cNvGrpSpPr/>
          <p:nvPr userDrawn="1"/>
        </p:nvGrpSpPr>
        <p:grpSpPr>
          <a:xfrm>
            <a:off x="-12700" y="6375183"/>
            <a:ext cx="9156700" cy="371693"/>
            <a:chOff x="0" y="-3394"/>
            <a:chExt cx="11550897" cy="468879"/>
          </a:xfrm>
        </p:grpSpPr>
        <p:pic>
          <p:nvPicPr>
            <p:cNvPr id="16" name="Imagem 15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3394"/>
              <a:ext cx="6959600" cy="458270"/>
            </a:xfrm>
            <a:prstGeom prst="rect">
              <a:avLst/>
            </a:prstGeom>
          </p:spPr>
        </p:pic>
        <p:pic>
          <p:nvPicPr>
            <p:cNvPr id="17" name="Imagem 16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6" t="740" r="30744" b="-2315"/>
            <a:stretch/>
          </p:blipFill>
          <p:spPr>
            <a:xfrm>
              <a:off x="6819900" y="-1"/>
              <a:ext cx="4730997" cy="4654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11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2" descr="Resultado de imagem para centro nacional de mÃ­dias da educaÃ§Ã£o">
            <a:extLst>
              <a:ext uri="{FF2B5EF4-FFF2-40B4-BE49-F238E27FC236}">
                <a16:creationId xmlns:a16="http://schemas.microsoft.com/office/drawing/2014/main" id="{76FE748C-9FFA-4EF6-BA75-725C75551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52" y="201409"/>
            <a:ext cx="5666879" cy="4173935"/>
          </a:xfrm>
          <a:prstGeom prst="rect">
            <a:avLst/>
          </a:prstGeom>
          <a:solidFill>
            <a:schemeClr val="tx1"/>
          </a:solidFill>
          <a:extLst/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07FEE2B-E80F-4712-B33A-DE2B4CCF218D}"/>
              </a:ext>
            </a:extLst>
          </p:cNvPr>
          <p:cNvSpPr txBox="1"/>
          <p:nvPr/>
        </p:nvSpPr>
        <p:spPr>
          <a:xfrm>
            <a:off x="5319597" y="6006544"/>
            <a:ext cx="3194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u="sng" dirty="0">
                <a:solidFill>
                  <a:srgbClr val="EC1C24"/>
                </a:solidFill>
              </a:rPr>
              <a:t>08/01/2019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E7F4331-F3BE-4F05-AB77-EE90419D1C2C}"/>
              </a:ext>
            </a:extLst>
          </p:cNvPr>
          <p:cNvSpPr txBox="1"/>
          <p:nvPr/>
        </p:nvSpPr>
        <p:spPr>
          <a:xfrm>
            <a:off x="623752" y="4984278"/>
            <a:ext cx="789070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1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 de Estudos e Tecnologias Educacionais CETEC</a:t>
            </a:r>
          </a:p>
        </p:txBody>
      </p:sp>
    </p:spTree>
    <p:extLst>
      <p:ext uri="{BB962C8B-B14F-4D97-AF65-F5344CB8AC3E}">
        <p14:creationId xmlns:p14="http://schemas.microsoft.com/office/powerpoint/2010/main" val="685869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A2BEA98-4668-47B5-9FA8-694DCB999320}"/>
              </a:ext>
            </a:extLst>
          </p:cNvPr>
          <p:cNvSpPr/>
          <p:nvPr/>
        </p:nvSpPr>
        <p:spPr>
          <a:xfrm>
            <a:off x="620109" y="612845"/>
            <a:ext cx="852389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3400" b="1" dirty="0">
                <a:solidFill>
                  <a:srgbClr val="EC1C24"/>
                </a:solidFill>
              </a:rPr>
              <a:t>Enviar dados das escolas de Ensino Médio participantes: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624552" y="1879447"/>
            <a:ext cx="409903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600"/>
              </a:spcAft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dirty="0"/>
              <a:t>Dados do professor:</a:t>
            </a:r>
          </a:p>
          <a:p>
            <a:r>
              <a:rPr lang="pt-BR" dirty="0"/>
              <a:t>RG;</a:t>
            </a:r>
          </a:p>
          <a:p>
            <a:r>
              <a:rPr lang="pt-BR" dirty="0"/>
              <a:t>CPF;</a:t>
            </a:r>
          </a:p>
          <a:p>
            <a:r>
              <a:rPr lang="pt-BR" dirty="0"/>
              <a:t>Disciplina;</a:t>
            </a:r>
          </a:p>
          <a:p>
            <a:r>
              <a:rPr lang="pt-BR" dirty="0"/>
              <a:t>Telefone;</a:t>
            </a:r>
          </a:p>
          <a:p>
            <a:r>
              <a:rPr lang="pt-BR" dirty="0"/>
              <a:t>E-mail.</a:t>
            </a:r>
          </a:p>
          <a:p>
            <a:r>
              <a:rPr lang="pt-BR" dirty="0"/>
              <a:t>DATA: 10/01/2019 até as 12h.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20109" y="1879447"/>
            <a:ext cx="368913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Diretoria de Ensino;</a:t>
            </a:r>
          </a:p>
          <a:p>
            <a:pPr>
              <a:spcAft>
                <a:spcPts val="600"/>
              </a:spcAft>
            </a:pP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Nome da Escola;</a:t>
            </a:r>
          </a:p>
          <a:p>
            <a:pPr>
              <a:spcAft>
                <a:spcPts val="600"/>
              </a:spcAft>
            </a:pP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Endereço;</a:t>
            </a:r>
          </a:p>
          <a:p>
            <a:pPr>
              <a:spcAft>
                <a:spcPts val="600"/>
              </a:spcAft>
            </a:pP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Telefone;</a:t>
            </a:r>
          </a:p>
          <a:p>
            <a:pPr>
              <a:spcAft>
                <a:spcPts val="600"/>
              </a:spcAft>
            </a:pP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E-mail;</a:t>
            </a:r>
          </a:p>
          <a:p>
            <a:pPr>
              <a:spcAft>
                <a:spcPts val="600"/>
              </a:spcAft>
            </a:pP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Código CIE;</a:t>
            </a:r>
          </a:p>
          <a:p>
            <a:pPr>
              <a:spcAft>
                <a:spcPts val="600"/>
              </a:spcAft>
            </a:pP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Contato de um gestor </a:t>
            </a:r>
            <a:b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 função/cargo.</a:t>
            </a:r>
          </a:p>
        </p:txBody>
      </p:sp>
    </p:spTree>
    <p:extLst>
      <p:ext uri="{BB962C8B-B14F-4D97-AF65-F5344CB8AC3E}">
        <p14:creationId xmlns:p14="http://schemas.microsoft.com/office/powerpoint/2010/main" val="1511709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21667" t="25391" r="56667" b="26953"/>
          <a:stretch/>
        </p:blipFill>
        <p:spPr>
          <a:xfrm>
            <a:off x="674913" y="404584"/>
            <a:ext cx="7797205" cy="609781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827315" y="5936343"/>
            <a:ext cx="22497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chemeClr val="bg1"/>
                </a:solidFill>
              </a:rPr>
              <a:t>Vídeo</a:t>
            </a:r>
          </a:p>
        </p:txBody>
      </p:sp>
    </p:spTree>
    <p:extLst>
      <p:ext uri="{BB962C8B-B14F-4D97-AF65-F5344CB8AC3E}">
        <p14:creationId xmlns:p14="http://schemas.microsoft.com/office/powerpoint/2010/main" val="2251180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ECFD20-CBC1-4DA7-A3D0-73C41CED0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71739"/>
            <a:ext cx="7886700" cy="883103"/>
          </a:xfrm>
        </p:spPr>
        <p:txBody>
          <a:bodyPr>
            <a:normAutofit/>
          </a:bodyPr>
          <a:lstStyle/>
          <a:p>
            <a:pPr algn="ctr"/>
            <a:r>
              <a:rPr lang="pt-BR" sz="3800" b="1" dirty="0">
                <a:solidFill>
                  <a:srgbClr val="2E8E60"/>
                </a:solidFill>
                <a:latin typeface="Lucida Sans" panose="020B0602030504020204" pitchFamily="34" charset="0"/>
              </a:rPr>
              <a:t>https://youtu.be/yJqsyfr5wDA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FE8EC3-519A-438A-A6C9-C5FA53118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734" y="1524454"/>
            <a:ext cx="7886700" cy="461871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t-BR" sz="3100" dirty="0"/>
              <a:t>Atividade Presencial mediada por tecnologia.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t-BR" sz="3100" dirty="0"/>
              <a:t>Aprendizagem resultante da construção colaborativa entre o estudante, o professor </a:t>
            </a:r>
            <a:br>
              <a:rPr lang="pt-BR" sz="3100" dirty="0"/>
            </a:br>
            <a:r>
              <a:rPr lang="pt-BR" sz="3100" dirty="0"/>
              <a:t>e o meio que os cerca.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t-BR" sz="3100" dirty="0"/>
              <a:t>Professor tem papel fundamental na mediação, facilitando a inter-relação entre o sujeito e o objeto de seu conhecimento, colaborando ativamente para que os estudantes alcancem os seus objetivos.</a:t>
            </a:r>
          </a:p>
        </p:txBody>
      </p:sp>
    </p:spTree>
    <p:extLst>
      <p:ext uri="{BB962C8B-B14F-4D97-AF65-F5344CB8AC3E}">
        <p14:creationId xmlns:p14="http://schemas.microsoft.com/office/powerpoint/2010/main" val="789809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3062808-A9A9-408C-AB91-B5CA087B5F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57" t="18070" b="6490"/>
          <a:stretch/>
        </p:blipFill>
        <p:spPr>
          <a:xfrm>
            <a:off x="30280" y="1279342"/>
            <a:ext cx="9113720" cy="46426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B2C7425F-AF39-42A6-818B-DBBD6F1724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715498"/>
              </p:ext>
            </p:extLst>
          </p:nvPr>
        </p:nvGraphicFramePr>
        <p:xfrm>
          <a:off x="5902843" y="1871920"/>
          <a:ext cx="2768716" cy="1364679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143212">
                  <a:extLst>
                    <a:ext uri="{9D8B030D-6E8A-4147-A177-3AD203B41FA5}">
                      <a16:colId xmlns:a16="http://schemas.microsoft.com/office/drawing/2014/main" val="3703724087"/>
                    </a:ext>
                  </a:extLst>
                </a:gridCol>
                <a:gridCol w="1625504">
                  <a:extLst>
                    <a:ext uri="{9D8B030D-6E8A-4147-A177-3AD203B41FA5}">
                      <a16:colId xmlns:a16="http://schemas.microsoft.com/office/drawing/2014/main" val="987537407"/>
                    </a:ext>
                  </a:extLst>
                </a:gridCol>
              </a:tblGrid>
              <a:tr h="1715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Diretoria de Ensino</a:t>
                      </a:r>
                      <a:endParaRPr lang="pt-BR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4DC58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Escola</a:t>
                      </a:r>
                      <a:endParaRPr lang="pt-BR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4DC5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067097"/>
                  </a:ext>
                </a:extLst>
              </a:tr>
              <a:tr h="1715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SUL 2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4DC58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Bernadete Ap. Ferreira Godói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4DC5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397706"/>
                  </a:ext>
                </a:extLst>
              </a:tr>
              <a:tr h="1715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NORTE 2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4DC58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Francisco Voccio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4DC5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389333"/>
                  </a:ext>
                </a:extLst>
              </a:tr>
              <a:tr h="33540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SÃO BERNARDO DO CAMPO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4DC58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Maria Luísa Ferrari Cícero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4DC5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129834"/>
                  </a:ext>
                </a:extLst>
              </a:tr>
              <a:tr h="1715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MAUÁ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4DC58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Mário Alexandre Faro Nieri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4DC5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72939"/>
                  </a:ext>
                </a:extLst>
              </a:tr>
              <a:tr h="1715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JUNDIAÍ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4DC58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Odilon Leite Ferraz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4DC5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728062"/>
                  </a:ext>
                </a:extLst>
              </a:tr>
              <a:tr h="1715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DIADEMA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4DC58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Orígenes Lessa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4DC5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4826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5C0BA109-C20E-49C5-BAD2-134D4AE830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108372"/>
              </p:ext>
            </p:extLst>
          </p:nvPr>
        </p:nvGraphicFramePr>
        <p:xfrm>
          <a:off x="1239201" y="2026590"/>
          <a:ext cx="3467376" cy="435632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726567">
                  <a:extLst>
                    <a:ext uri="{9D8B030D-6E8A-4147-A177-3AD203B41FA5}">
                      <a16:colId xmlns:a16="http://schemas.microsoft.com/office/drawing/2014/main" val="3703724087"/>
                    </a:ext>
                  </a:extLst>
                </a:gridCol>
                <a:gridCol w="1740809">
                  <a:extLst>
                    <a:ext uri="{9D8B030D-6E8A-4147-A177-3AD203B41FA5}">
                      <a16:colId xmlns:a16="http://schemas.microsoft.com/office/drawing/2014/main" val="987537407"/>
                    </a:ext>
                  </a:extLst>
                </a:gridCol>
              </a:tblGrid>
              <a:tr h="21781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u="none" strike="noStrike" dirty="0">
                          <a:effectLst/>
                        </a:rPr>
                        <a:t>Diretoria de Ensino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4DC58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u="none" strike="noStrike" dirty="0">
                          <a:effectLst/>
                        </a:rPr>
                        <a:t>Escola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4DC5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067097"/>
                  </a:ext>
                </a:extLst>
              </a:tr>
              <a:tr h="21781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JUNDIAÍ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4DC58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Odilon Leite Ferraz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4DC5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728062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0315E416-BBBD-4DE8-8FEE-2CEDD20316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260683"/>
              </p:ext>
            </p:extLst>
          </p:nvPr>
        </p:nvGraphicFramePr>
        <p:xfrm>
          <a:off x="4979870" y="3513440"/>
          <a:ext cx="2742954" cy="380048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255677">
                  <a:extLst>
                    <a:ext uri="{9D8B030D-6E8A-4147-A177-3AD203B41FA5}">
                      <a16:colId xmlns:a16="http://schemas.microsoft.com/office/drawing/2014/main" val="3703724087"/>
                    </a:ext>
                  </a:extLst>
                </a:gridCol>
                <a:gridCol w="1487277">
                  <a:extLst>
                    <a:ext uri="{9D8B030D-6E8A-4147-A177-3AD203B41FA5}">
                      <a16:colId xmlns:a16="http://schemas.microsoft.com/office/drawing/2014/main" val="987537407"/>
                    </a:ext>
                  </a:extLst>
                </a:gridCol>
              </a:tblGrid>
              <a:tr h="1571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u="none" strike="noStrike" dirty="0">
                          <a:effectLst/>
                        </a:rPr>
                        <a:t>Diretoria de Ensino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4DC58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u="none" strike="noStrike" dirty="0">
                          <a:effectLst/>
                        </a:rPr>
                        <a:t>Escola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4DC5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067097"/>
                  </a:ext>
                </a:extLst>
              </a:tr>
              <a:tr h="1571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NORTE 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4DC58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Francisco Voccio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4DC5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389333"/>
                  </a:ext>
                </a:extLst>
              </a:tr>
            </a:tbl>
          </a:graphicData>
        </a:graphic>
      </p:graphicFrame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CE18E533-42AE-4393-BB4E-3C6EF16F0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191616"/>
              </p:ext>
            </p:extLst>
          </p:nvPr>
        </p:nvGraphicFramePr>
        <p:xfrm>
          <a:off x="6084669" y="5029625"/>
          <a:ext cx="2526030" cy="562928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257806">
                  <a:extLst>
                    <a:ext uri="{9D8B030D-6E8A-4147-A177-3AD203B41FA5}">
                      <a16:colId xmlns:a16="http://schemas.microsoft.com/office/drawing/2014/main" val="3703724087"/>
                    </a:ext>
                  </a:extLst>
                </a:gridCol>
                <a:gridCol w="1268224">
                  <a:extLst>
                    <a:ext uri="{9D8B030D-6E8A-4147-A177-3AD203B41FA5}">
                      <a16:colId xmlns:a16="http://schemas.microsoft.com/office/drawing/2014/main" val="987537407"/>
                    </a:ext>
                  </a:extLst>
                </a:gridCol>
              </a:tblGrid>
              <a:tr h="1571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Diretoria de Ensino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4DC58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Escola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4DC5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067097"/>
                  </a:ext>
                </a:extLst>
              </a:tr>
              <a:tr h="1571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MAUÁ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4DC58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Mário Alexandre Faro Nieri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4DC5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72939"/>
                  </a:ext>
                </a:extLst>
              </a:tr>
            </a:tbl>
          </a:graphicData>
        </a:graphic>
      </p:graphicFrame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0621DFCF-CC39-4B1A-95CB-3D8ADA2B3F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87965"/>
              </p:ext>
            </p:extLst>
          </p:nvPr>
        </p:nvGraphicFramePr>
        <p:xfrm>
          <a:off x="5551370" y="4227803"/>
          <a:ext cx="2896000" cy="562928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378240">
                  <a:extLst>
                    <a:ext uri="{9D8B030D-6E8A-4147-A177-3AD203B41FA5}">
                      <a16:colId xmlns:a16="http://schemas.microsoft.com/office/drawing/2014/main" val="3703724087"/>
                    </a:ext>
                  </a:extLst>
                </a:gridCol>
                <a:gridCol w="1517760">
                  <a:extLst>
                    <a:ext uri="{9D8B030D-6E8A-4147-A177-3AD203B41FA5}">
                      <a16:colId xmlns:a16="http://schemas.microsoft.com/office/drawing/2014/main" val="987537407"/>
                    </a:ext>
                  </a:extLst>
                </a:gridCol>
              </a:tblGrid>
              <a:tr h="1571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Diretoria de Ensino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4DC58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Escola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4DC5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067097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SÃO BERNARDO </a:t>
                      </a:r>
                      <a:b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DO CAMPO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4DC58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Maria Luísa Ferrari Cícero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4DC5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129834"/>
                  </a:ext>
                </a:extLst>
              </a:tr>
            </a:tbl>
          </a:graphicData>
        </a:graphic>
      </p:graphicFrame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8EC42658-6FA0-4E1C-BA66-8969859512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336791"/>
              </p:ext>
            </p:extLst>
          </p:nvPr>
        </p:nvGraphicFramePr>
        <p:xfrm>
          <a:off x="1606115" y="4122319"/>
          <a:ext cx="3100462" cy="562928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369713">
                  <a:extLst>
                    <a:ext uri="{9D8B030D-6E8A-4147-A177-3AD203B41FA5}">
                      <a16:colId xmlns:a16="http://schemas.microsoft.com/office/drawing/2014/main" val="3703724087"/>
                    </a:ext>
                  </a:extLst>
                </a:gridCol>
                <a:gridCol w="1730749">
                  <a:extLst>
                    <a:ext uri="{9D8B030D-6E8A-4147-A177-3AD203B41FA5}">
                      <a16:colId xmlns:a16="http://schemas.microsoft.com/office/drawing/2014/main" val="987537407"/>
                    </a:ext>
                  </a:extLst>
                </a:gridCol>
              </a:tblGrid>
              <a:tr h="1571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Diretoria de Ensino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4DC58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Escola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4DC5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067097"/>
                  </a:ext>
                </a:extLst>
              </a:tr>
              <a:tr h="1571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SUL 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4DC58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Bernadete Ap. Ferreira Godói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4DC5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397706"/>
                  </a:ext>
                </a:extLst>
              </a:tr>
            </a:tbl>
          </a:graphicData>
        </a:graphic>
      </p:graphicFrame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19312C35-11AA-402B-AB7C-690B737DC9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649629"/>
              </p:ext>
            </p:extLst>
          </p:nvPr>
        </p:nvGraphicFramePr>
        <p:xfrm>
          <a:off x="3252034" y="5156657"/>
          <a:ext cx="2299335" cy="380048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358142">
                  <a:extLst>
                    <a:ext uri="{9D8B030D-6E8A-4147-A177-3AD203B41FA5}">
                      <a16:colId xmlns:a16="http://schemas.microsoft.com/office/drawing/2014/main" val="3703724087"/>
                    </a:ext>
                  </a:extLst>
                </a:gridCol>
                <a:gridCol w="941193">
                  <a:extLst>
                    <a:ext uri="{9D8B030D-6E8A-4147-A177-3AD203B41FA5}">
                      <a16:colId xmlns:a16="http://schemas.microsoft.com/office/drawing/2014/main" val="987537407"/>
                    </a:ext>
                  </a:extLst>
                </a:gridCol>
              </a:tblGrid>
              <a:tr h="1571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Diretoria de Ensino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4DC58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Escola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4DC5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067097"/>
                  </a:ext>
                </a:extLst>
              </a:tr>
              <a:tr h="1571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DIADEMA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4DC58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Orígenes Lessa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4DC5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4826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BB9A520B-F0A6-40BB-A1FA-88E84C296A57}"/>
              </a:ext>
            </a:extLst>
          </p:cNvPr>
          <p:cNvSpPr txBox="1"/>
          <p:nvPr/>
        </p:nvSpPr>
        <p:spPr>
          <a:xfrm>
            <a:off x="609576" y="686466"/>
            <a:ext cx="74536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dirty="0"/>
              <a:t>Escolas participantes em 2018 no Estado de SP</a:t>
            </a:r>
          </a:p>
        </p:txBody>
      </p:sp>
    </p:spTree>
    <p:extLst>
      <p:ext uri="{BB962C8B-B14F-4D97-AF65-F5344CB8AC3E}">
        <p14:creationId xmlns:p14="http://schemas.microsoft.com/office/powerpoint/2010/main" val="3628841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0EFD5E-1827-4522-A84E-408A515ECE76}"/>
              </a:ext>
            </a:extLst>
          </p:cNvPr>
          <p:cNvSpPr txBox="1">
            <a:spLocks/>
          </p:cNvSpPr>
          <p:nvPr/>
        </p:nvSpPr>
        <p:spPr>
          <a:xfrm>
            <a:off x="582378" y="1950865"/>
            <a:ext cx="7924161" cy="6736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800" b="1" dirty="0">
                <a:solidFill>
                  <a:srgbClr val="2E8E60"/>
                </a:solidFill>
                <a:latin typeface="Lucida Sans" panose="020B0602030504020204" pitchFamily="34" charset="0"/>
              </a:rPr>
              <a:t>Implementação 2019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A2EF19-2045-45D0-A16E-5C9C052E2491}"/>
              </a:ext>
            </a:extLst>
          </p:cNvPr>
          <p:cNvSpPr txBox="1">
            <a:spLocks/>
          </p:cNvSpPr>
          <p:nvPr/>
        </p:nvSpPr>
        <p:spPr>
          <a:xfrm>
            <a:off x="675877" y="3273965"/>
            <a:ext cx="7429499" cy="11348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t-B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Adequação dos horários das aulas e dos intervalos.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pt-BR" sz="32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88264EA-3497-44F0-935E-1D0D54F446BB}"/>
              </a:ext>
            </a:extLst>
          </p:cNvPr>
          <p:cNvSpPr txBox="1"/>
          <p:nvPr/>
        </p:nvSpPr>
        <p:spPr>
          <a:xfrm>
            <a:off x="607778" y="2633148"/>
            <a:ext cx="213552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400" b="1" dirty="0">
                <a:solidFill>
                  <a:srgbClr val="EC1C24"/>
                </a:solidFill>
              </a:rPr>
              <a:t>Estruturais</a:t>
            </a:r>
          </a:p>
        </p:txBody>
      </p:sp>
      <p:sp>
        <p:nvSpPr>
          <p:cNvPr id="7" name="Seta para a Direita 6"/>
          <p:cNvSpPr/>
          <p:nvPr/>
        </p:nvSpPr>
        <p:spPr>
          <a:xfrm>
            <a:off x="7705910" y="5905500"/>
            <a:ext cx="798931" cy="395732"/>
          </a:xfrm>
          <a:prstGeom prst="rightArrow">
            <a:avLst/>
          </a:prstGeom>
          <a:solidFill>
            <a:srgbClr val="2E8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1778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16BA8E0-4CFA-4DAE-AB1B-1016FFA4785D}"/>
              </a:ext>
            </a:extLst>
          </p:cNvPr>
          <p:cNvSpPr txBox="1"/>
          <p:nvPr/>
        </p:nvSpPr>
        <p:spPr>
          <a:xfrm>
            <a:off x="617572" y="887402"/>
            <a:ext cx="270708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400" b="1" dirty="0">
                <a:solidFill>
                  <a:srgbClr val="EC1C24"/>
                </a:solidFill>
              </a:rPr>
              <a:t>Infraestrutura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A577BA-E8F2-49CA-B734-C4B5180360DE}"/>
              </a:ext>
            </a:extLst>
          </p:cNvPr>
          <p:cNvSpPr txBox="1">
            <a:spLocks/>
          </p:cNvSpPr>
          <p:nvPr/>
        </p:nvSpPr>
        <p:spPr>
          <a:xfrm>
            <a:off x="775653" y="1484947"/>
            <a:ext cx="7492048" cy="36577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t-BR" sz="3200" dirty="0"/>
              <a:t>Antena para transmissão via satélite;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t-BR" sz="3200" dirty="0"/>
              <a:t>Televisão com webcam;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t-BR" sz="3200" dirty="0"/>
              <a:t>Teclado;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t-BR" sz="3200" dirty="0"/>
              <a:t>Microfone;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t-BR" sz="3200" dirty="0"/>
              <a:t>Cabos USB e HDMI;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t-BR" sz="3200" dirty="0"/>
              <a:t>Mano Box (substitui o computador);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t-BR" sz="3200" dirty="0"/>
              <a:t>Uma sala de aula que favoreça o trabalho em grupos.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pt-BR" sz="3200" dirty="0"/>
          </a:p>
        </p:txBody>
      </p:sp>
      <p:sp>
        <p:nvSpPr>
          <p:cNvPr id="5" name="Seta para a Direita 4"/>
          <p:cNvSpPr/>
          <p:nvPr/>
        </p:nvSpPr>
        <p:spPr>
          <a:xfrm>
            <a:off x="7705910" y="5905500"/>
            <a:ext cx="798931" cy="395732"/>
          </a:xfrm>
          <a:prstGeom prst="rightArrow">
            <a:avLst/>
          </a:prstGeom>
          <a:solidFill>
            <a:srgbClr val="2E8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2391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7996CCEE-AADB-49CD-85D6-2D5846566CCA}"/>
              </a:ext>
            </a:extLst>
          </p:cNvPr>
          <p:cNvSpPr txBox="1">
            <a:spLocks/>
          </p:cNvSpPr>
          <p:nvPr/>
        </p:nvSpPr>
        <p:spPr>
          <a:xfrm>
            <a:off x="784940" y="1340406"/>
            <a:ext cx="7429499" cy="44317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lnSpc>
                <a:spcPct val="100000"/>
              </a:lnSpc>
              <a:spcBef>
                <a:spcPts val="600"/>
              </a:spcBef>
            </a:pPr>
            <a:r>
              <a:rPr lang="pt-BR" sz="3200" dirty="0"/>
              <a:t>Professor em efetivo exercício em sala de aula, da escola interessada;</a:t>
            </a:r>
          </a:p>
          <a:p>
            <a:pPr marL="266700" indent="-266700">
              <a:lnSpc>
                <a:spcPct val="100000"/>
              </a:lnSpc>
              <a:spcBef>
                <a:spcPts val="600"/>
              </a:spcBef>
            </a:pPr>
            <a:r>
              <a:rPr lang="pt-BR" sz="3200" dirty="0"/>
              <a:t>Disponibilidade para viagem;</a:t>
            </a:r>
          </a:p>
          <a:p>
            <a:pPr marL="266700" indent="-266700">
              <a:lnSpc>
                <a:spcPct val="100000"/>
              </a:lnSpc>
              <a:spcBef>
                <a:spcPts val="600"/>
              </a:spcBef>
            </a:pPr>
            <a:r>
              <a:rPr lang="pt-BR" sz="3200" dirty="0"/>
              <a:t>Domínio das seguintes dimensões: </a:t>
            </a:r>
          </a:p>
          <a:p>
            <a:pPr marL="723900" lvl="1" indent="-469900">
              <a:lnSpc>
                <a:spcPct val="100000"/>
              </a:lnSpc>
              <a:spcBef>
                <a:spcPts val="600"/>
              </a:spcBef>
              <a:buFont typeface="+mj-lt"/>
              <a:buAutoNum type="alphaLcParenR"/>
            </a:pPr>
            <a:r>
              <a:rPr lang="pt-BR" sz="3200" dirty="0"/>
              <a:t>Pedagógica – relacionada às atividades de orientação, aconselhamento e tutoria, incluindo o domínio de conhecimentos referentes ao processo de aprendizagem;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16BA8E0-4CFA-4DAE-AB1B-1016FFA4785D}"/>
              </a:ext>
            </a:extLst>
          </p:cNvPr>
          <p:cNvSpPr txBox="1"/>
          <p:nvPr/>
        </p:nvSpPr>
        <p:spPr>
          <a:xfrm>
            <a:off x="617572" y="735002"/>
            <a:ext cx="160268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400" b="1" dirty="0">
                <a:solidFill>
                  <a:srgbClr val="EC1C24"/>
                </a:solidFill>
              </a:rPr>
              <a:t>Pessoas</a:t>
            </a:r>
          </a:p>
        </p:txBody>
      </p:sp>
      <p:sp>
        <p:nvSpPr>
          <p:cNvPr id="7" name="Seta para a Direita 6"/>
          <p:cNvSpPr/>
          <p:nvPr/>
        </p:nvSpPr>
        <p:spPr>
          <a:xfrm>
            <a:off x="7705910" y="5905500"/>
            <a:ext cx="798931" cy="395732"/>
          </a:xfrm>
          <a:prstGeom prst="rightArrow">
            <a:avLst/>
          </a:prstGeom>
          <a:solidFill>
            <a:srgbClr val="2E8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3855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7996CCEE-AADB-49CD-85D6-2D5846566CCA}"/>
              </a:ext>
            </a:extLst>
          </p:cNvPr>
          <p:cNvSpPr txBox="1">
            <a:spLocks/>
          </p:cNvSpPr>
          <p:nvPr/>
        </p:nvSpPr>
        <p:spPr>
          <a:xfrm>
            <a:off x="784940" y="832406"/>
            <a:ext cx="7800260" cy="44317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2300" lvl="1" indent="-368300">
              <a:lnSpc>
                <a:spcPct val="100000"/>
              </a:lnSpc>
              <a:spcBef>
                <a:spcPts val="600"/>
              </a:spcBef>
              <a:buFont typeface="+mj-lt"/>
              <a:buAutoNum type="alphaLcParenR" startAt="2"/>
            </a:pPr>
            <a:r>
              <a:rPr lang="pt-BR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Tecnológica – relacionada com tecnologia e educação, isto é, a adequada utilização das tecnologias e dos meios técnicos disponíveis, até a elaboração do material pedagógico que se utilizará desses meios;</a:t>
            </a:r>
          </a:p>
          <a:p>
            <a:pPr marL="622300" lvl="1" indent="-368300">
              <a:lnSpc>
                <a:spcPct val="100000"/>
              </a:lnSpc>
              <a:spcBef>
                <a:spcPts val="600"/>
              </a:spcBef>
              <a:buFont typeface="+mj-lt"/>
              <a:buAutoNum type="alphaLcParenR" startAt="2"/>
            </a:pPr>
            <a:r>
              <a:rPr lang="pt-BR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Didática – relacionada ao conhecimento do docente sobre sua disciplina, considerando a necessidade constante de atualização.</a:t>
            </a:r>
          </a:p>
          <a:p>
            <a:pPr marL="266700" indent="-266700">
              <a:lnSpc>
                <a:spcPct val="100000"/>
              </a:lnSpc>
              <a:spcBef>
                <a:spcPts val="600"/>
              </a:spcBef>
            </a:pPr>
            <a:r>
              <a:rPr lang="pt-BR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Flexibilidade, colaboração, inovação;</a:t>
            </a:r>
          </a:p>
          <a:p>
            <a:pPr marL="266700" indent="-266700">
              <a:lnSpc>
                <a:spcPct val="100000"/>
              </a:lnSpc>
              <a:spcBef>
                <a:spcPts val="600"/>
              </a:spcBef>
            </a:pPr>
            <a:r>
              <a:rPr lang="pt-BR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Facilidade no trânsito entre as áreas do conhecimento.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pt-BR" sz="2900" dirty="0"/>
          </a:p>
        </p:txBody>
      </p:sp>
    </p:spTree>
    <p:extLst>
      <p:ext uri="{BB962C8B-B14F-4D97-AF65-F5344CB8AC3E}">
        <p14:creationId xmlns:p14="http://schemas.microsoft.com/office/powerpoint/2010/main" val="2001067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1E931E0-8828-49B8-B234-665F1BEEB092}"/>
              </a:ext>
            </a:extLst>
          </p:cNvPr>
          <p:cNvSpPr/>
          <p:nvPr/>
        </p:nvSpPr>
        <p:spPr>
          <a:xfrm>
            <a:off x="352096" y="587628"/>
            <a:ext cx="8481848" cy="545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pt-BR" sz="3800" b="1" dirty="0">
                <a:solidFill>
                  <a:srgbClr val="2E8E60"/>
                </a:solidFill>
                <a:latin typeface="Lucida Sans" panose="020B0602030504020204" pitchFamily="34" charset="0"/>
                <a:ea typeface="+mj-ea"/>
                <a:cs typeface="+mj-cs"/>
              </a:rPr>
              <a:t>Critérios para adesão</a:t>
            </a:r>
          </a:p>
          <a:p>
            <a:endParaRPr lang="pt-BR" dirty="0">
              <a:solidFill>
                <a:schemeClr val="tx1">
                  <a:lumMod val="95000"/>
                </a:schemeClr>
              </a:solidFill>
            </a:endParaRPr>
          </a:p>
          <a:p>
            <a:pPr marL="266700" indent="-266700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Oferecer Ensino Médio (Regular ou EJA);</a:t>
            </a:r>
          </a:p>
          <a:p>
            <a:pPr marL="266700" indent="-266700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Possibilidade de ajustes na grade horária das aulas (aulas duplas – 120 minutos);</a:t>
            </a:r>
          </a:p>
          <a:p>
            <a:pPr marL="266700" indent="-266700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Adesão ao Programa Educação Conectada;</a:t>
            </a:r>
          </a:p>
          <a:p>
            <a:pPr marL="266700" indent="-266700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Adequação número de aulas/turma/professor;</a:t>
            </a:r>
          </a:p>
          <a:p>
            <a:pPr marL="266700" indent="-266700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*PEI – articulação/adequação com os Temas das Eletivas;</a:t>
            </a:r>
          </a:p>
          <a:p>
            <a:pPr marL="266700" indent="-266700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Disponibilidade para instalação de antena;</a:t>
            </a:r>
          </a:p>
          <a:p>
            <a:pPr marL="266700" indent="-266700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Possuir espaço disponível para a realização das aulas.</a:t>
            </a:r>
          </a:p>
        </p:txBody>
      </p:sp>
    </p:spTree>
    <p:extLst>
      <p:ext uri="{BB962C8B-B14F-4D97-AF65-F5344CB8AC3E}">
        <p14:creationId xmlns:p14="http://schemas.microsoft.com/office/powerpoint/2010/main" val="18441405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2129</TotalTime>
  <Words>411</Words>
  <Application>Microsoft Office PowerPoint</Application>
  <PresentationFormat>Apresentação na tela (4:3)</PresentationFormat>
  <Paragraphs>90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Lucida Sans</vt:lpstr>
      <vt:lpstr>Tema do Office</vt:lpstr>
      <vt:lpstr>Apresentação do PowerPoint</vt:lpstr>
      <vt:lpstr>Apresentação do PowerPoint</vt:lpstr>
      <vt:lpstr>https://youtu.be/yJqsyfr5wDA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Camila Aparecida Carvalho Lopes</dc:creator>
  <cp:lastModifiedBy>Gracielle Cristina Vieira De Mattos</cp:lastModifiedBy>
  <cp:revision>72</cp:revision>
  <cp:lastPrinted>2018-11-26T19:10:57Z</cp:lastPrinted>
  <dcterms:created xsi:type="dcterms:W3CDTF">2018-11-23T18:15:30Z</dcterms:created>
  <dcterms:modified xsi:type="dcterms:W3CDTF">2019-01-09T18:08:27Z</dcterms:modified>
</cp:coreProperties>
</file>