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handoutMasterIdLst>
    <p:handoutMasterId r:id="rId12"/>
  </p:handoutMasterIdLst>
  <p:sldIdLst>
    <p:sldId id="442" r:id="rId2"/>
    <p:sldId id="439" r:id="rId3"/>
    <p:sldId id="443" r:id="rId4"/>
    <p:sldId id="444" r:id="rId5"/>
    <p:sldId id="445" r:id="rId6"/>
    <p:sldId id="457" r:id="rId7"/>
    <p:sldId id="458" r:id="rId8"/>
    <p:sldId id="474" r:id="rId9"/>
    <p:sldId id="475" r:id="rId10"/>
  </p:sldIdLst>
  <p:sldSz cx="9144000" cy="6858000" type="screen4x3"/>
  <p:notesSz cx="6724650" cy="97742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B8D"/>
    <a:srgbClr val="3F1C5A"/>
    <a:srgbClr val="0066CC"/>
    <a:srgbClr val="3403BD"/>
    <a:srgbClr val="0066FF"/>
    <a:srgbClr val="3366FF"/>
    <a:srgbClr val="3333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4660"/>
  </p:normalViewPr>
  <p:slideViewPr>
    <p:cSldViewPr>
      <p:cViewPr varScale="1">
        <p:scale>
          <a:sx n="90" d="100"/>
          <a:sy n="90" d="100"/>
        </p:scale>
        <p:origin x="15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3321" cy="48839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09728" y="1"/>
            <a:ext cx="2913321" cy="48839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pPr>
              <a:defRPr/>
            </a:pPr>
            <a:fld id="{409B8C55-F54C-4B5A-884E-F7295C31AA8C}" type="datetimeFigureOut">
              <a:rPr lang="pt-BR"/>
              <a:pPr>
                <a:defRPr/>
              </a:pPr>
              <a:t>28/12/2018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84254"/>
            <a:ext cx="2913321" cy="48839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09728" y="9284254"/>
            <a:ext cx="2913321" cy="48839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pPr>
              <a:defRPr/>
            </a:pPr>
            <a:fld id="{BE64B32A-F323-45E2-A32F-EC88F2D55E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394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3321" cy="48839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09728" y="1"/>
            <a:ext cx="2913321" cy="48839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9D68817C-418E-4AB9-B760-564656590028}" type="datetimeFigureOut">
              <a:rPr lang="pt-BR" smtClean="0"/>
              <a:pPr/>
              <a:t>28/12/2018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2305" y="4642127"/>
            <a:ext cx="5380040" cy="4398726"/>
          </a:xfrm>
          <a:prstGeom prst="rect">
            <a:avLst/>
          </a:prstGeom>
        </p:spPr>
        <p:txBody>
          <a:bodyPr vert="horz" lIns="91861" tIns="45930" rIns="91861" bIns="4593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84254"/>
            <a:ext cx="2913321" cy="48839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09728" y="9284254"/>
            <a:ext cx="2913321" cy="48839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E4BFF32C-BE4D-46F4-91CD-0FBC836765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36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F32C-BE4D-46F4-91CD-0FBC8367659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189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7BFF2-71F3-4514-A459-BE79A3A33CE3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6958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7BFF2-71F3-4514-A459-BE79A3A33CE3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4138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7BFF2-71F3-4514-A459-BE79A3A33CE3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5965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7BFF2-71F3-4514-A459-BE79A3A33CE3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4051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F32C-BE4D-46F4-91CD-0FBC8367659E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1628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F32C-BE4D-46F4-91CD-0FBC8367659E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1586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F32C-BE4D-46F4-91CD-0FBC8367659E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6830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F32C-BE4D-46F4-91CD-0FBC8367659E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906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62499-CED8-4E8B-9B49-7CB77227F210}" type="datetime1">
              <a:rPr lang="pt-BR" smtClean="0"/>
              <a:pPr>
                <a:defRPr/>
              </a:pPr>
              <a:t>28/12/2018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8C884-2888-41CD-9A54-20C70A039A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147C3-87C3-4703-A089-3B92AEA71000}" type="datetime1">
              <a:rPr lang="pt-BR" smtClean="0"/>
              <a:pPr>
                <a:defRPr/>
              </a:pPr>
              <a:t>28/12/2018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B928-0FE3-4198-B149-A961BED168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EFCBD-CB46-41D6-B7D7-A4918CC530DF}" type="datetime1">
              <a:rPr lang="pt-BR" smtClean="0"/>
              <a:pPr>
                <a:defRPr/>
              </a:pPr>
              <a:t>28/12/2018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F71A-AC89-402A-B97C-2FED28B3B4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1104F-3A22-4C56-AD0E-B41395C47D20}" type="datetime1">
              <a:rPr lang="pt-BR" smtClean="0"/>
              <a:pPr>
                <a:defRPr/>
              </a:pPr>
              <a:t>28/12/2018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BF8C7-7B42-4885-8A87-87896D0B73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DF00E-5E90-46BF-B572-EF1B04A8F9D6}" type="datetime1">
              <a:rPr lang="pt-BR" smtClean="0"/>
              <a:pPr>
                <a:defRPr/>
              </a:pPr>
              <a:t>28/12/2018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46853-649F-4035-BCC7-8AF4047855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8A3FE-199C-4E26-9797-24E687124D3D}" type="datetime1">
              <a:rPr lang="pt-BR" smtClean="0"/>
              <a:pPr>
                <a:defRPr/>
              </a:pPr>
              <a:t>28/12/2018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7A87C-B475-4C1D-B741-6B3A8154C4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0CF3-B8BF-4537-B03F-E2FE28769451}" type="datetime1">
              <a:rPr lang="pt-BR" smtClean="0"/>
              <a:pPr>
                <a:defRPr/>
              </a:pPr>
              <a:t>28/12/2018</a:t>
            </a:fld>
            <a:endParaRPr lang="pt-BR"/>
          </a:p>
        </p:txBody>
      </p:sp>
      <p:sp>
        <p:nvSpPr>
          <p:cNvPr id="8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BAB4F-C9A1-4213-A454-68EFAA5DA2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FED16-33A6-4392-B1CA-F86A54575AE3}" type="datetime1">
              <a:rPr lang="pt-BR" smtClean="0"/>
              <a:pPr>
                <a:defRPr/>
              </a:pPr>
              <a:t>28/12/2018</a:t>
            </a:fld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F482-37AE-4398-813D-FE24F05FEC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8AD4-0855-4C32-9C8F-DE55B2BE303A}" type="datetime1">
              <a:rPr lang="pt-BR" smtClean="0"/>
              <a:pPr>
                <a:defRPr/>
              </a:pPr>
              <a:t>28/12/2018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D4182-4559-4B2F-9E89-C5F3813273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BF5A3-16CC-493A-8019-066B6095DE14}" type="datetime1">
              <a:rPr lang="pt-BR" smtClean="0"/>
              <a:pPr>
                <a:defRPr/>
              </a:pPr>
              <a:t>28/12/2018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A27EE-004C-426C-9DF4-A4E16FCDEB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ângulo retângu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a liv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AFB15-FE33-4F57-B005-BB0F18DE39A1}" type="datetime1">
              <a:rPr lang="pt-BR" smtClean="0"/>
              <a:pPr>
                <a:defRPr/>
              </a:pPr>
              <a:t>28/12/2018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9E06A-7479-456F-9186-17444A2C53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29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A1ACD15-2607-4EC5-B923-8693862A0123}" type="datetime1">
              <a:rPr lang="pt-BR" smtClean="0"/>
              <a:pPr>
                <a:defRPr/>
              </a:pPr>
              <a:t>28/12/2018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97632D3-3E99-459B-A629-81F3FA0AE0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03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5" r:id="rId9"/>
    <p:sldLayoutId id="2147483933" r:id="rId10"/>
    <p:sldLayoutId id="2147483934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48544" y="2610196"/>
            <a:ext cx="6912768" cy="27630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ClrTx/>
              <a:buNone/>
            </a:pPr>
            <a:r>
              <a:rPr lang="pt-BR" sz="2800" b="1" u="sng" dirty="0"/>
              <a:t>Prazo de entrega da Ata de Resultados Finais de 2018 até 29/03/2019.</a:t>
            </a:r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pt-BR" sz="2800" dirty="0"/>
              <a:t>Deverão ser encaminhadas em uma via anualmente à Diretoria de Ensino, </a:t>
            </a:r>
            <a:r>
              <a:rPr lang="pt-BR" sz="2800" u="sng" dirty="0"/>
              <a:t>devidamente assinadas pelo Diretor de Escola e Secretário.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11560" y="604672"/>
            <a:ext cx="78679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>
                <a:solidFill>
                  <a:srgbClr val="C00000"/>
                </a:solidFill>
                <a:latin typeface="Goudy Old Style" pitchFamily="18" charset="0"/>
              </a:rPr>
              <a:t>ATA DE RESULTADOS FINAIS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 bwMode="auto">
          <a:xfrm>
            <a:off x="1691680" y="1756800"/>
            <a:ext cx="4826496" cy="47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73050" lvl="0" indent="-273050" eaLnBrk="0" hangingPunct="0">
              <a:spcBef>
                <a:spcPct val="20000"/>
              </a:spcBef>
              <a:buSzPct val="95000"/>
              <a:buFont typeface="Wingdings" pitchFamily="2" charset="2"/>
              <a:buChar char="F"/>
              <a:defRPr/>
            </a:pPr>
            <a:r>
              <a:rPr lang="pt-BR" sz="2400" dirty="0">
                <a:latin typeface="+mn-lt"/>
              </a:rPr>
              <a:t>Resolução SE nº 31, de 19/02/1981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Users\lilian.goncalves\Desktop\AS-graduacion (20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8126" y="1374113"/>
            <a:ext cx="1848152" cy="184815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619672" y="404664"/>
            <a:ext cx="6220383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rgbClr val="C00000"/>
                </a:solidFill>
                <a:latin typeface="Goudy Old Style" pitchFamily="18" charset="0"/>
              </a:rPr>
              <a:t>SED – Sistema Concluinte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763688" y="4221088"/>
            <a:ext cx="7200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+mn-lt"/>
              </a:rPr>
              <a:t>1. Confecção do Histórico Escolar de conclusão do curso.</a:t>
            </a:r>
          </a:p>
          <a:p>
            <a:r>
              <a:rPr lang="pt-BR" sz="2000" dirty="0">
                <a:latin typeface="+mn-lt"/>
              </a:rPr>
              <a:t>2. Inclusão de concluintes no sistema pelo Secretário da Escola.</a:t>
            </a:r>
          </a:p>
          <a:p>
            <a:r>
              <a:rPr lang="pt-BR" sz="2000" dirty="0">
                <a:latin typeface="+mn-lt"/>
              </a:rPr>
              <a:t>3. Ratificação dos concluintes no sistema pelo Diretor de Escola.</a:t>
            </a:r>
          </a:p>
          <a:p>
            <a:r>
              <a:rPr lang="pt-BR" sz="2000" dirty="0">
                <a:latin typeface="+mn-lt"/>
              </a:rPr>
              <a:t>4. Impressão das listas do sistema com os alunos incluídos e ratificados.</a:t>
            </a:r>
          </a:p>
          <a:p>
            <a:r>
              <a:rPr lang="pt-BR" sz="2000" dirty="0">
                <a:latin typeface="+mn-lt"/>
              </a:rPr>
              <a:t>5. Disponibilidade da Ata do Conselho final de classe e/ou série.</a:t>
            </a:r>
          </a:p>
          <a:p>
            <a:r>
              <a:rPr lang="pt-BR" sz="2000" dirty="0">
                <a:latin typeface="+mn-lt"/>
              </a:rPr>
              <a:t>6. Disponibilidade da Ata de Resultado Final.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683568" y="1336700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+mn-lt"/>
              </a:rPr>
              <a:t>Garantir o cumprimento da Resolução SE nº 108 de 25/06/2002, que dispõe sobre a informatização e posterior </a:t>
            </a:r>
            <a:r>
              <a:rPr lang="pt-BR" sz="2400" u="sng" dirty="0">
                <a:latin typeface="+mn-lt"/>
              </a:rPr>
              <a:t>publicação dos nomes dos alunos concluintes</a:t>
            </a:r>
            <a:r>
              <a:rPr lang="pt-BR" sz="2400" dirty="0">
                <a:latin typeface="+mn-lt"/>
              </a:rPr>
              <a:t> de estudos de níveis Fundamental e Médio (Regular e EJA) no </a:t>
            </a:r>
            <a:r>
              <a:rPr lang="pt-BR" sz="2400" u="sng" dirty="0">
                <a:latin typeface="+mn-lt"/>
              </a:rPr>
              <a:t>prazo máximo de  120 (cento e vinte) dias</a:t>
            </a:r>
            <a:r>
              <a:rPr lang="pt-BR" sz="2400" dirty="0">
                <a:latin typeface="+mn-lt"/>
              </a:rPr>
              <a:t> a contar da </a:t>
            </a:r>
            <a:r>
              <a:rPr lang="pt-BR" sz="2400" u="sng" dirty="0">
                <a:latin typeface="+mn-lt"/>
              </a:rPr>
              <a:t>data de conclusão </a:t>
            </a:r>
            <a:r>
              <a:rPr lang="pt-BR" sz="2400" dirty="0">
                <a:latin typeface="+mn-lt"/>
              </a:rPr>
              <a:t>dos referidos cursos.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83568" y="3717032"/>
            <a:ext cx="165618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oudy Old Style" pitchFamily="18" charset="0"/>
                <a:ea typeface="+mj-ea"/>
                <a:cs typeface="+mj-cs"/>
              </a:rPr>
              <a:t>Requisitos:</a:t>
            </a:r>
            <a:endParaRPr kumimoji="0" lang="pt-BR" sz="2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1"/>
          <p:cNvSpPr txBox="1">
            <a:spLocks/>
          </p:cNvSpPr>
          <p:nvPr/>
        </p:nvSpPr>
        <p:spPr>
          <a:xfrm>
            <a:off x="611560" y="1412776"/>
            <a:ext cx="8136904" cy="720080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oudy Old Style" pitchFamily="18" charset="0"/>
                <a:ea typeface="+mj-ea"/>
                <a:cs typeface="+mj-cs"/>
              </a:rPr>
              <a:t>Organização da documentação mínima no prontuário do aluno para validação do Supervisor de Ensino:</a:t>
            </a:r>
            <a:endParaRPr kumimoji="0" lang="pt-BR" sz="40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2129075"/>
            <a:ext cx="8208912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/>
              <a:t>ENSINO FUNDAMENTAL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Histórico Escolar de Conclusão do Ensino Fundamental, devidamente assinado pelo Diretor e pelo Secretário da Escola, sem rasuras.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RG ou RNE (confere com o original).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Certidão de nascimento (confere com o original)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Certidão de casamento (nos casos de alteração de estado civil, ver averbação no verso), se houver (confere com o original).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Ficha Individual do Aluno assinado pelo Secretário e Diretor.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Histórico Escolar de Transferência (escola de origem), se houver.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Publicação de equivalência de estudos, se houver.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Publicação de regularização de vida escolar, se houver.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Registros de classificação e reclassificação, se houver.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Ficha Cadastral do Aluno com a rubrica do Secretário de Escola, despacho e assinatura do Diretor de Escola.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Declarações e atestado para os casos de dispensas (saúde, trabalho)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2585900-6D54-474B-8A85-28CA0FE2DF92}"/>
              </a:ext>
            </a:extLst>
          </p:cNvPr>
          <p:cNvSpPr/>
          <p:nvPr/>
        </p:nvSpPr>
        <p:spPr>
          <a:xfrm>
            <a:off x="1619672" y="404664"/>
            <a:ext cx="6220383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rgbClr val="C00000"/>
                </a:solidFill>
                <a:latin typeface="Goudy Old Style" pitchFamily="18" charset="0"/>
              </a:rPr>
              <a:t>SED – Sistema Concluinte</a:t>
            </a:r>
          </a:p>
        </p:txBody>
      </p:sp>
    </p:spTree>
    <p:extLst>
      <p:ext uri="{BB962C8B-B14F-4D97-AF65-F5344CB8AC3E}">
        <p14:creationId xmlns:p14="http://schemas.microsoft.com/office/powerpoint/2010/main" val="3984249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1"/>
          <p:cNvSpPr txBox="1">
            <a:spLocks/>
          </p:cNvSpPr>
          <p:nvPr/>
        </p:nvSpPr>
        <p:spPr>
          <a:xfrm>
            <a:off x="611560" y="1340768"/>
            <a:ext cx="8136904" cy="720080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lvl="0" eaLnBrk="0" hangingPunct="0"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oudy Old Style" pitchFamily="18" charset="0"/>
                <a:ea typeface="+mj-ea"/>
                <a:cs typeface="+mj-cs"/>
              </a:rPr>
              <a:t>Organização da documentação </a:t>
            </a:r>
            <a:r>
              <a:rPr lang="pt-BR" sz="4000" b="1" dirty="0">
                <a:solidFill>
                  <a:srgbClr val="C00000"/>
                </a:solidFill>
                <a:latin typeface="Goudy Old Style" pitchFamily="18" charset="0"/>
              </a:rPr>
              <a:t>mínima</a:t>
            </a: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oudy Old Style" pitchFamily="18" charset="0"/>
                <a:ea typeface="+mj-ea"/>
                <a:cs typeface="+mj-cs"/>
              </a:rPr>
              <a:t> no prontuário do aluno para validação do Supervisor de Ensino:</a:t>
            </a:r>
            <a:endParaRPr kumimoji="0" lang="pt-BR" sz="40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95536" y="2140108"/>
            <a:ext cx="8640960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/>
              <a:t>ENSINO MÉDIO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Histórico Escolar de Conclusão do Ensino Fundamental, devidamente assinado pelo Diretor e pelo Secretário de Escola, sem rasuras.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RG ou RNE (confere com o original).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Certidão de nascimento (confere com o original)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Certidão de casamento (nos casos de alteração de estado civil, ver averbação no verso), se houver (confere com o original).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</a:t>
            </a:r>
            <a:r>
              <a:rPr lang="pt-BR" u="sng" dirty="0"/>
              <a:t>Publicação da conclusão do Ensino Fundamental no sistema GDAE, acompanhada da cópia do Histórico Escolar de conclusão do Ensino Fundamental (ou lauda, para concluintes anteriores à implantação do sistema GDAE).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Ficha Individual do Aluno assinado pelo Secretário e Diretor.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Histórico Escolar de Transferência (escola de origem), se houver.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Publicação de equivalência de estudos, se houver.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Publicação de regularização de vida escolar, se houver.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 Registros de classificação e reclassificação, se houver.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Declarações e atestado para os casos de dispensas (saúde, trabalho)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87DA5C8-9119-45E9-B0AA-1D0797E63CAE}"/>
              </a:ext>
            </a:extLst>
          </p:cNvPr>
          <p:cNvSpPr/>
          <p:nvPr/>
        </p:nvSpPr>
        <p:spPr>
          <a:xfrm>
            <a:off x="1619672" y="404664"/>
            <a:ext cx="6220383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rgbClr val="C00000"/>
                </a:solidFill>
                <a:latin typeface="Goudy Old Style" pitchFamily="18" charset="0"/>
              </a:rPr>
              <a:t>SED – Sistema Concluinte</a:t>
            </a:r>
          </a:p>
        </p:txBody>
      </p:sp>
    </p:spTree>
    <p:extLst>
      <p:ext uri="{BB962C8B-B14F-4D97-AF65-F5344CB8AC3E}">
        <p14:creationId xmlns:p14="http://schemas.microsoft.com/office/powerpoint/2010/main" val="280228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/>
          <p:nvPr/>
        </p:nvSpPr>
        <p:spPr>
          <a:xfrm>
            <a:off x="467544" y="2475761"/>
            <a:ext cx="8352928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1600" b="1" dirty="0"/>
              <a:t>CURSOS TÉCNICOS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u="sng" dirty="0"/>
              <a:t>Histórico Escolar de Conclusão do Ensino Médio</a:t>
            </a:r>
            <a:r>
              <a:rPr lang="pt-BR" sz="2000" dirty="0"/>
              <a:t>, devidamente assinado pelo Diretor e pelo Secretário de Escola, sem rasuras e </a:t>
            </a:r>
            <a:r>
              <a:rPr lang="pt-BR" sz="2000" u="sng" dirty="0"/>
              <a:t>com a publicação no sistema GDAE</a:t>
            </a:r>
            <a:r>
              <a:rPr lang="pt-BR" sz="2000" dirty="0"/>
              <a:t>, quando a natureza do curso técnico assim o exigir para sua conclusão ou;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u="sng" dirty="0"/>
              <a:t>Histórico de Conclusão do Ensino Fundamental</a:t>
            </a:r>
            <a:r>
              <a:rPr lang="pt-BR" sz="2000" dirty="0"/>
              <a:t>, devidamente assinado pelo Diretor e pelo Secretário da Escola, sem rasuras e </a:t>
            </a:r>
            <a:r>
              <a:rPr lang="pt-BR" sz="2000" u="sng" dirty="0"/>
              <a:t>com a publicação no sistema GDAE</a:t>
            </a:r>
            <a:r>
              <a:rPr lang="pt-BR" sz="2000" dirty="0"/>
              <a:t> (ou lauda, para concluintes anteriores à implantação do sistema GDAE), quando a natureza do curso técnico, para sua conclusão, assim o exigir.</a:t>
            </a:r>
          </a:p>
        </p:txBody>
      </p:sp>
      <p:sp>
        <p:nvSpPr>
          <p:cNvPr id="23" name="Título 1"/>
          <p:cNvSpPr txBox="1">
            <a:spLocks/>
          </p:cNvSpPr>
          <p:nvPr/>
        </p:nvSpPr>
        <p:spPr>
          <a:xfrm>
            <a:off x="539552" y="1412776"/>
            <a:ext cx="8136904" cy="72008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eaLnBrk="0" hangingPunct="0"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oudy Old Style" pitchFamily="18" charset="0"/>
                <a:ea typeface="+mj-ea"/>
                <a:cs typeface="+mj-cs"/>
              </a:rPr>
              <a:t>Organização da documentação </a:t>
            </a:r>
            <a:r>
              <a:rPr lang="pt-BR" sz="2000" b="1" dirty="0">
                <a:solidFill>
                  <a:srgbClr val="C00000"/>
                </a:solidFill>
                <a:latin typeface="Goudy Old Style" pitchFamily="18" charset="0"/>
              </a:rPr>
              <a:t>mínima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oudy Old Style" pitchFamily="18" charset="0"/>
                <a:ea typeface="+mj-ea"/>
                <a:cs typeface="+mj-cs"/>
              </a:rPr>
              <a:t>no prontuário do aluno para validação do Supervisor de Ensino:</a:t>
            </a:r>
            <a:endParaRPr kumimoji="0" lang="pt-BR" sz="20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38D35CA-2C7B-4AF8-B50C-7CDE48816350}"/>
              </a:ext>
            </a:extLst>
          </p:cNvPr>
          <p:cNvSpPr/>
          <p:nvPr/>
        </p:nvSpPr>
        <p:spPr>
          <a:xfrm>
            <a:off x="1619672" y="404664"/>
            <a:ext cx="6220383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rgbClr val="C00000"/>
                </a:solidFill>
                <a:latin typeface="Goudy Old Style" pitchFamily="18" charset="0"/>
              </a:rPr>
              <a:t>SED – Sistema Concluinte</a:t>
            </a:r>
          </a:p>
        </p:txBody>
      </p:sp>
    </p:spTree>
    <p:extLst>
      <p:ext uri="{BB962C8B-B14F-4D97-AF65-F5344CB8AC3E}">
        <p14:creationId xmlns:p14="http://schemas.microsoft.com/office/powerpoint/2010/main" val="617145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tângulo 33">
            <a:extLst>
              <a:ext uri="{FF2B5EF4-FFF2-40B4-BE49-F238E27FC236}">
                <a16:creationId xmlns:a16="http://schemas.microsoft.com/office/drawing/2014/main" id="{AD9126EF-C592-48BA-9FCD-D82247AB0E9A}"/>
              </a:ext>
            </a:extLst>
          </p:cNvPr>
          <p:cNvSpPr/>
          <p:nvPr/>
        </p:nvSpPr>
        <p:spPr>
          <a:xfrm>
            <a:off x="233163" y="1242620"/>
            <a:ext cx="867767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dirty="0">
                <a:latin typeface="+mn-lt"/>
              </a:rPr>
              <a:t>A migração é o carregamento da Prodesp, que migra os dados dos alunos cadastrados e aprovados no </a:t>
            </a:r>
            <a:r>
              <a:rPr lang="pt-BR" sz="2200" u="sng" dirty="0">
                <a:latin typeface="+mn-lt"/>
              </a:rPr>
              <a:t>Sistema Cadastro de Alunos para o Sistema Concluintes</a:t>
            </a:r>
            <a:r>
              <a:rPr lang="pt-BR" sz="2200" dirty="0">
                <a:latin typeface="+mn-l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latin typeface="+mn-lt"/>
              </a:rPr>
              <a:t>Somente são migrados os concluintes de Ensino Fundamental (regular e EJA) e Médio (regular e EJA).</a:t>
            </a:r>
            <a:r>
              <a:rPr lang="pt-BR" sz="2200" b="1" dirty="0">
                <a:latin typeface="+mn-lt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latin typeface="+mn-lt"/>
              </a:rPr>
              <a:t>Lembramos que o </a:t>
            </a:r>
            <a:r>
              <a:rPr lang="pt-BR" sz="2200" b="1" dirty="0">
                <a:latin typeface="+mn-lt"/>
              </a:rPr>
              <a:t>RG do aluno </a:t>
            </a:r>
            <a:r>
              <a:rPr lang="pt-BR" sz="2200" dirty="0">
                <a:latin typeface="+mn-lt"/>
              </a:rPr>
              <a:t>deverá estar cadastrado corretamente na ficha do mesmo no Sistema Cadastro de Alunos, assim como o </a:t>
            </a:r>
            <a:r>
              <a:rPr lang="pt-BR" sz="2200" b="1" dirty="0">
                <a:latin typeface="+mn-lt"/>
              </a:rPr>
              <a:t>RENDIMENTO</a:t>
            </a:r>
            <a:r>
              <a:rPr lang="pt-BR" sz="2200" dirty="0">
                <a:latin typeface="+mn-lt"/>
              </a:rPr>
              <a:t> devidamente lançado para migração completa dos dados. Atenção ao prazo de </a:t>
            </a:r>
            <a:r>
              <a:rPr lang="pt-BR" sz="2200" b="1" dirty="0">
                <a:latin typeface="+mn-lt"/>
              </a:rPr>
              <a:t>LANÇAMENTO DE RENDIMENTO</a:t>
            </a:r>
            <a:r>
              <a:rPr lang="pt-BR" sz="2200" dirty="0">
                <a:latin typeface="+mn-l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latin typeface="+mn-lt"/>
              </a:rPr>
              <a:t>Este carregamento dos concluintes </a:t>
            </a:r>
            <a:r>
              <a:rPr lang="pt-BR" sz="2200" b="1" u="sng" dirty="0">
                <a:latin typeface="+mn-lt"/>
              </a:rPr>
              <a:t>ocorre duas vezes ao ano</a:t>
            </a:r>
            <a:r>
              <a:rPr lang="pt-BR" sz="2200" dirty="0">
                <a:latin typeface="+mn-lt"/>
              </a:rPr>
              <a:t>, no início do ano, para os concluintes do final do ano e no meio do ano, para os concluintes dos cursos semestrais.</a:t>
            </a:r>
          </a:p>
          <a:p>
            <a:pPr algn="ctr"/>
            <a:endParaRPr lang="pt-BR" sz="2200" b="1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+mn-lt"/>
              </a:rPr>
              <a:t>AGUARDAR A MIGRAÇÃO PARA EVITAR DUPLICIDADES DE PUBLICAÇÃO!</a:t>
            </a: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7F32550E-4EDC-471F-BF90-B5C446954C32}"/>
              </a:ext>
            </a:extLst>
          </p:cNvPr>
          <p:cNvSpPr/>
          <p:nvPr/>
        </p:nvSpPr>
        <p:spPr>
          <a:xfrm>
            <a:off x="1619672" y="716658"/>
            <a:ext cx="5760640" cy="368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rgbClr val="C00000"/>
                </a:solidFill>
                <a:latin typeface="Goudy Old Style" pitchFamily="18" charset="0"/>
              </a:rPr>
              <a:t>Migração de Concluinte</a:t>
            </a:r>
          </a:p>
        </p:txBody>
      </p:sp>
    </p:spTree>
    <p:extLst>
      <p:ext uri="{BB962C8B-B14F-4D97-AF65-F5344CB8AC3E}">
        <p14:creationId xmlns:p14="http://schemas.microsoft.com/office/powerpoint/2010/main" val="1760134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A2D77402-217C-40F8-8389-313FE3CF4F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4936" y="2063618"/>
            <a:ext cx="5754345" cy="4698168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FD5A389C-C915-4F7D-866E-D7B3AF6C0D91}"/>
              </a:ext>
            </a:extLst>
          </p:cNvPr>
          <p:cNvSpPr/>
          <p:nvPr/>
        </p:nvSpPr>
        <p:spPr>
          <a:xfrm>
            <a:off x="3635897" y="3488012"/>
            <a:ext cx="3168352" cy="25332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68D076-B8F3-4857-917E-FA39E6E0C0FF}"/>
              </a:ext>
            </a:extLst>
          </p:cNvPr>
          <p:cNvGrpSpPr/>
          <p:nvPr/>
        </p:nvGrpSpPr>
        <p:grpSpPr>
          <a:xfrm>
            <a:off x="317849" y="2852937"/>
            <a:ext cx="2165919" cy="3888431"/>
            <a:chOff x="130719" y="1340768"/>
            <a:chExt cx="2165919" cy="3888431"/>
          </a:xfrm>
        </p:grpSpPr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F77F1968-5815-4C26-8A77-B20F22060F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65762"/>
            <a:stretch/>
          </p:blipFill>
          <p:spPr>
            <a:xfrm>
              <a:off x="143521" y="1340768"/>
              <a:ext cx="2153117" cy="2111523"/>
            </a:xfrm>
            <a:prstGeom prst="rect">
              <a:avLst/>
            </a:prstGeom>
          </p:spPr>
        </p:pic>
        <p:pic>
          <p:nvPicPr>
            <p:cNvPr id="20" name="Imagem 19">
              <a:extLst>
                <a:ext uri="{FF2B5EF4-FFF2-40B4-BE49-F238E27FC236}">
                  <a16:creationId xmlns:a16="http://schemas.microsoft.com/office/drawing/2014/main" id="{B0DC3D12-C476-4108-8FED-0A971B0EEB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38665" b="54329"/>
            <a:stretch/>
          </p:blipFill>
          <p:spPr>
            <a:xfrm>
              <a:off x="143521" y="3356992"/>
              <a:ext cx="2152853" cy="432048"/>
            </a:xfrm>
            <a:prstGeom prst="rect">
              <a:avLst/>
            </a:prstGeom>
          </p:spPr>
        </p:pic>
        <p:pic>
          <p:nvPicPr>
            <p:cNvPr id="21" name="Imagem 20">
              <a:extLst>
                <a:ext uri="{FF2B5EF4-FFF2-40B4-BE49-F238E27FC236}">
                  <a16:creationId xmlns:a16="http://schemas.microsoft.com/office/drawing/2014/main" id="{C69FDB2A-BC77-4533-8BF7-740980D7AE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50217" b="40443"/>
            <a:stretch/>
          </p:blipFill>
          <p:spPr>
            <a:xfrm>
              <a:off x="136988" y="3717032"/>
              <a:ext cx="2153117" cy="576064"/>
            </a:xfrm>
            <a:prstGeom prst="rect">
              <a:avLst/>
            </a:prstGeom>
          </p:spPr>
        </p:pic>
        <p:pic>
          <p:nvPicPr>
            <p:cNvPr id="22" name="Imagem 21">
              <a:extLst>
                <a:ext uri="{FF2B5EF4-FFF2-40B4-BE49-F238E27FC236}">
                  <a16:creationId xmlns:a16="http://schemas.microsoft.com/office/drawing/2014/main" id="{3D587D30-B017-4FEF-B6FE-A31959DD23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76081" b="8173"/>
            <a:stretch/>
          </p:blipFill>
          <p:spPr>
            <a:xfrm>
              <a:off x="130719" y="4244379"/>
              <a:ext cx="2153117" cy="984820"/>
            </a:xfrm>
            <a:prstGeom prst="rect">
              <a:avLst/>
            </a:prstGeom>
          </p:spPr>
        </p:pic>
      </p:grpSp>
      <p:sp>
        <p:nvSpPr>
          <p:cNvPr id="28" name="Elipse 27">
            <a:extLst>
              <a:ext uri="{FF2B5EF4-FFF2-40B4-BE49-F238E27FC236}">
                <a16:creationId xmlns:a16="http://schemas.microsoft.com/office/drawing/2014/main" id="{8E15BA66-C3DF-4234-A08B-7EE2F87BAC42}"/>
              </a:ext>
            </a:extLst>
          </p:cNvPr>
          <p:cNvSpPr/>
          <p:nvPr/>
        </p:nvSpPr>
        <p:spPr>
          <a:xfrm rot="5400000">
            <a:off x="690677" y="2600908"/>
            <a:ext cx="432048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BE58BF18-8DCF-47EB-915B-7F93DFC22E4A}"/>
              </a:ext>
            </a:extLst>
          </p:cNvPr>
          <p:cNvSpPr/>
          <p:nvPr/>
        </p:nvSpPr>
        <p:spPr>
          <a:xfrm rot="5400000">
            <a:off x="958478" y="5602554"/>
            <a:ext cx="360042" cy="13020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30" name="Conector de seta reta 5">
            <a:extLst>
              <a:ext uri="{FF2B5EF4-FFF2-40B4-BE49-F238E27FC236}">
                <a16:creationId xmlns:a16="http://schemas.microsoft.com/office/drawing/2014/main" id="{8D72F0C4-CAAF-4D2D-A6C7-B9D5FE9400A0}"/>
              </a:ext>
            </a:extLst>
          </p:cNvPr>
          <p:cNvCxnSpPr>
            <a:cxnSpLocks/>
            <a:stCxn id="29" idx="0"/>
            <a:endCxn id="33" idx="4"/>
          </p:cNvCxnSpPr>
          <p:nvPr/>
        </p:nvCxnSpPr>
        <p:spPr>
          <a:xfrm flipV="1">
            <a:off x="1789527" y="4607264"/>
            <a:ext cx="4883891" cy="16463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Elipse 32">
            <a:extLst>
              <a:ext uri="{FF2B5EF4-FFF2-40B4-BE49-F238E27FC236}">
                <a16:creationId xmlns:a16="http://schemas.microsoft.com/office/drawing/2014/main" id="{BC5A4D29-22CA-452C-8FF9-422F6540BCB2}"/>
              </a:ext>
            </a:extLst>
          </p:cNvPr>
          <p:cNvSpPr/>
          <p:nvPr/>
        </p:nvSpPr>
        <p:spPr>
          <a:xfrm rot="5400000">
            <a:off x="5884605" y="3929781"/>
            <a:ext cx="2932592" cy="13549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9047279E-A4DB-4C64-8C40-F3B1C941D9E9}"/>
              </a:ext>
            </a:extLst>
          </p:cNvPr>
          <p:cNvSpPr/>
          <p:nvPr/>
        </p:nvSpPr>
        <p:spPr>
          <a:xfrm>
            <a:off x="438647" y="404664"/>
            <a:ext cx="84969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+mn-lt"/>
              </a:rPr>
              <a:t>Os alunos que não foram migrados para o Sistema Concluintes, o Secretário/GOE deverá cadastrá-los manualmente.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+mn-lt"/>
              </a:rPr>
              <a:t>Os alunos podem ser cadastrados manualmente no sistema em qualquer época do ano, sempre que houver necessidade.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+mn-lt"/>
              </a:rPr>
              <a:t>No módulo de </a:t>
            </a:r>
            <a:r>
              <a:rPr lang="pt-BR" sz="2000" u="sng" dirty="0">
                <a:latin typeface="+mn-lt"/>
              </a:rPr>
              <a:t>Vida Escolar</a:t>
            </a:r>
            <a:r>
              <a:rPr lang="pt-BR" sz="2000" dirty="0">
                <a:latin typeface="+mn-lt"/>
              </a:rPr>
              <a:t> na opção </a:t>
            </a:r>
            <a:r>
              <a:rPr lang="pt-BR" sz="2000" u="sng" dirty="0">
                <a:latin typeface="+mn-lt"/>
              </a:rPr>
              <a:t>Selecionar Concluinte</a:t>
            </a:r>
            <a:r>
              <a:rPr lang="pt-BR" sz="2000" dirty="0">
                <a:latin typeface="+mn-lt"/>
              </a:rPr>
              <a:t>, clicar no botão “Pesquisar”, repare que: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359D84D7-8D9A-47D8-A17E-1D4472ECBEF5}"/>
              </a:ext>
            </a:extLst>
          </p:cNvPr>
          <p:cNvSpPr/>
          <p:nvPr/>
        </p:nvSpPr>
        <p:spPr>
          <a:xfrm>
            <a:off x="0" y="36526"/>
            <a:ext cx="3779912" cy="368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rgbClr val="C00000"/>
                </a:solidFill>
                <a:latin typeface="Goudy Old Style" pitchFamily="18" charset="0"/>
              </a:rPr>
              <a:t>Migração de Concluinte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432000F7-4621-4712-96F1-6619C01A1CB1}"/>
              </a:ext>
            </a:extLst>
          </p:cNvPr>
          <p:cNvSpPr/>
          <p:nvPr/>
        </p:nvSpPr>
        <p:spPr>
          <a:xfrm>
            <a:off x="7308304" y="4607264"/>
            <a:ext cx="667170" cy="45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45440DC7-EB72-430D-BC48-FE4B5994FCD1}"/>
              </a:ext>
            </a:extLst>
          </p:cNvPr>
          <p:cNvSpPr/>
          <p:nvPr/>
        </p:nvSpPr>
        <p:spPr>
          <a:xfrm>
            <a:off x="2663774" y="2996952"/>
            <a:ext cx="3996458" cy="158417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/>
              <a:t>Na coluna “Cadastrado por”: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/>
              <a:t>irá constar ADMIN quando o aluno foi migrado;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/>
              <a:t>irá constar o nome do Secretário/GOE quando o aluno foi cadastrado manualmente.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5B106E8-7E4D-4BE9-8793-6AFD354D655A}"/>
              </a:ext>
            </a:extLst>
          </p:cNvPr>
          <p:cNvSpPr/>
          <p:nvPr/>
        </p:nvSpPr>
        <p:spPr>
          <a:xfrm rot="5400000">
            <a:off x="8065773" y="1810205"/>
            <a:ext cx="213254" cy="7200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817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8B5DE64-6968-481C-8907-2B42102CF7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375231"/>
            <a:ext cx="8928992" cy="4430033"/>
          </a:xfrm>
          <a:prstGeom prst="rect">
            <a:avLst/>
          </a:prstGeom>
        </p:spPr>
      </p:pic>
      <p:sp>
        <p:nvSpPr>
          <p:cNvPr id="24" name="Retângulo 23">
            <a:extLst>
              <a:ext uri="{FF2B5EF4-FFF2-40B4-BE49-F238E27FC236}">
                <a16:creationId xmlns:a16="http://schemas.microsoft.com/office/drawing/2014/main" id="{A73141E7-938A-4A3A-B236-D440878CE086}"/>
              </a:ext>
            </a:extLst>
          </p:cNvPr>
          <p:cNvSpPr/>
          <p:nvPr/>
        </p:nvSpPr>
        <p:spPr>
          <a:xfrm>
            <a:off x="755576" y="716658"/>
            <a:ext cx="7992888" cy="368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rgbClr val="C00000"/>
                </a:solidFill>
                <a:latin typeface="Goudy Old Style" pitchFamily="18" charset="0"/>
              </a:rPr>
              <a:t>SITE: deosasco.educacao.sp.gov.br</a:t>
            </a:r>
          </a:p>
        </p:txBody>
      </p:sp>
      <p:sp>
        <p:nvSpPr>
          <p:cNvPr id="3" name="Seta: para a Esquerda 2">
            <a:extLst>
              <a:ext uri="{FF2B5EF4-FFF2-40B4-BE49-F238E27FC236}">
                <a16:creationId xmlns:a16="http://schemas.microsoft.com/office/drawing/2014/main" id="{40C31062-7DCE-4C5D-A205-54A0FE03FB0E}"/>
              </a:ext>
            </a:extLst>
          </p:cNvPr>
          <p:cNvSpPr/>
          <p:nvPr/>
        </p:nvSpPr>
        <p:spPr>
          <a:xfrm>
            <a:off x="4355976" y="4073955"/>
            <a:ext cx="4032448" cy="144016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Clicar na página de</a:t>
            </a:r>
          </a:p>
          <a:p>
            <a:pPr algn="ctr"/>
            <a:r>
              <a:rPr lang="pt-BR" dirty="0"/>
              <a:t>Núcleo de Vida Escolar - NVE</a:t>
            </a:r>
          </a:p>
        </p:txBody>
      </p:sp>
    </p:spTree>
    <p:extLst>
      <p:ext uri="{BB962C8B-B14F-4D97-AF65-F5344CB8AC3E}">
        <p14:creationId xmlns:p14="http://schemas.microsoft.com/office/powerpoint/2010/main" val="2881726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2E31B03-02BE-4DC6-A742-44AC328D43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91" y="1228703"/>
            <a:ext cx="8092617" cy="5317513"/>
          </a:xfrm>
          <a:prstGeom prst="rect">
            <a:avLst/>
          </a:prstGeom>
        </p:spPr>
      </p:pic>
      <p:sp>
        <p:nvSpPr>
          <p:cNvPr id="4" name="Seta: para a Esquerda 3">
            <a:extLst>
              <a:ext uri="{FF2B5EF4-FFF2-40B4-BE49-F238E27FC236}">
                <a16:creationId xmlns:a16="http://schemas.microsoft.com/office/drawing/2014/main" id="{8744F5A9-430F-47D3-B43C-3373AC588002}"/>
              </a:ext>
            </a:extLst>
          </p:cNvPr>
          <p:cNvSpPr/>
          <p:nvPr/>
        </p:nvSpPr>
        <p:spPr>
          <a:xfrm>
            <a:off x="3491880" y="4225141"/>
            <a:ext cx="4968552" cy="2632859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Orientações, Modelos e Tutorias</a:t>
            </a:r>
          </a:p>
          <a:p>
            <a:pPr algn="r"/>
            <a:r>
              <a:rPr lang="pt-BR" dirty="0"/>
              <a:t>por assunto: Aluno e Escola</a:t>
            </a:r>
          </a:p>
          <a:p>
            <a:pPr algn="r"/>
            <a:r>
              <a:rPr lang="pt-BR" dirty="0"/>
              <a:t>dividido por: REDE ESTADUAL</a:t>
            </a:r>
          </a:p>
          <a:p>
            <a:pPr algn="r"/>
            <a:r>
              <a:rPr lang="pt-BR" dirty="0"/>
              <a:t>REDE PARTICULAR</a:t>
            </a:r>
          </a:p>
          <a:p>
            <a:pPr algn="r"/>
            <a:r>
              <a:rPr lang="pt-BR" dirty="0"/>
              <a:t>TODAS AS REDES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75CBDD6-D001-41DD-82EF-4003872A5B4C}"/>
              </a:ext>
            </a:extLst>
          </p:cNvPr>
          <p:cNvSpPr/>
          <p:nvPr/>
        </p:nvSpPr>
        <p:spPr>
          <a:xfrm>
            <a:off x="755576" y="716658"/>
            <a:ext cx="7992888" cy="368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rgbClr val="C00000"/>
                </a:solidFill>
                <a:latin typeface="Goudy Old Style" pitchFamily="18" charset="0"/>
              </a:rPr>
              <a:t>SITE: deosasco.educacao.sp.gov.br</a:t>
            </a:r>
          </a:p>
        </p:txBody>
      </p:sp>
    </p:spTree>
    <p:extLst>
      <p:ext uri="{BB962C8B-B14F-4D97-AF65-F5344CB8AC3E}">
        <p14:creationId xmlns:p14="http://schemas.microsoft.com/office/powerpoint/2010/main" val="1687392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5496</TotalTime>
  <Words>870</Words>
  <Application>Microsoft Office PowerPoint</Application>
  <PresentationFormat>Apresentação na tela (4:3)</PresentationFormat>
  <Paragraphs>78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Constantia</vt:lpstr>
      <vt:lpstr>Goudy Old Style</vt:lpstr>
      <vt:lpstr>Wingdings</vt:lpstr>
      <vt:lpstr>Wingdings 2</vt:lpstr>
      <vt:lpstr>Fluxo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FDE</dc:creator>
  <cp:lastModifiedBy>Nailza Serafim Dos Santos</cp:lastModifiedBy>
  <cp:revision>769</cp:revision>
  <dcterms:created xsi:type="dcterms:W3CDTF">2014-10-14T18:36:56Z</dcterms:created>
  <dcterms:modified xsi:type="dcterms:W3CDTF">2018-12-28T13:25:56Z</dcterms:modified>
</cp:coreProperties>
</file>