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539" r:id="rId2"/>
    <p:sldId id="547" r:id="rId3"/>
    <p:sldId id="540" r:id="rId4"/>
    <p:sldId id="534" r:id="rId5"/>
    <p:sldId id="544" r:id="rId6"/>
    <p:sldId id="548" r:id="rId7"/>
    <p:sldId id="549" r:id="rId8"/>
    <p:sldId id="550" r:id="rId9"/>
    <p:sldId id="541" r:id="rId10"/>
    <p:sldId id="535" r:id="rId11"/>
    <p:sldId id="546" r:id="rId12"/>
    <p:sldId id="542" r:id="rId13"/>
    <p:sldId id="536" r:id="rId14"/>
    <p:sldId id="538" r:id="rId15"/>
    <p:sldId id="545" r:id="rId16"/>
    <p:sldId id="543" r:id="rId17"/>
    <p:sldId id="537" r:id="rId18"/>
  </p:sldIdLst>
  <p:sldSz cx="9144000" cy="6858000" type="screen4x3"/>
  <p:notesSz cx="6934200" cy="92202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84">
          <p15:clr>
            <a:srgbClr val="A4A3A4"/>
          </p15:clr>
        </p15:guide>
        <p15:guide id="2" pos="384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3131"/>
    <a:srgbClr val="D6A300"/>
    <a:srgbClr val="459AD6"/>
    <a:srgbClr val="81BBE3"/>
    <a:srgbClr val="FFF2BF"/>
    <a:srgbClr val="FFCC00"/>
    <a:srgbClr val="800000"/>
    <a:srgbClr val="459A02"/>
    <a:srgbClr val="003399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9283" autoAdjust="0"/>
  </p:normalViewPr>
  <p:slideViewPr>
    <p:cSldViewPr snapToGrid="0" snapToObjects="1">
      <p:cViewPr varScale="1">
        <p:scale>
          <a:sx n="79" d="100"/>
          <a:sy n="79" d="100"/>
        </p:scale>
        <p:origin x="870" y="78"/>
      </p:cViewPr>
      <p:guideLst>
        <p:guide orient="horz" pos="1184"/>
        <p:guide pos="38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0CE619-6DB3-487D-AF39-AA31F9BE539B}" type="datetimeFigureOut">
              <a:rPr lang="pt-BR"/>
              <a:pPr/>
              <a:t>16/10/2018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FFA679-FD9C-411E-803F-DAF39EF5801C}" type="slidenum">
              <a:rPr lang="pt-BR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5089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2611"/>
          </a:xfrm>
          <a:prstGeom prst="rect">
            <a:avLst/>
          </a:prstGeom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2611"/>
          </a:xfrm>
          <a:prstGeom prst="rect">
            <a:avLst/>
          </a:prstGeom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BCD71BE-F246-4366-901C-5020CBD320B8}" type="datetimeFigureOut">
              <a:rPr lang="pt-BR"/>
              <a:pPr/>
              <a:t>16/10/2018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92238" y="1152525"/>
            <a:ext cx="4149725" cy="3111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pPr lvl="0"/>
            <a:endParaRPr lang="pt-BR" noProof="0" dirty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93420" y="4437221"/>
            <a:ext cx="5547360" cy="3630454"/>
          </a:xfrm>
          <a:prstGeom prst="rect">
            <a:avLst/>
          </a:prstGeom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de texto mestres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  <a:endParaRPr lang="pt-BR" smtClean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2610"/>
          </a:xfrm>
          <a:prstGeom prst="rect">
            <a:avLst/>
          </a:prstGeom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2610"/>
          </a:xfrm>
          <a:prstGeom prst="rect">
            <a:avLst/>
          </a:prstGeom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DCA2B7D-0A34-452B-8A28-4007F0F13117}" type="slidenum">
              <a:rPr lang="pt-BR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26106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241823" y="6486526"/>
            <a:ext cx="782597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b="1" i="1">
                <a:solidFill>
                  <a:srgbClr val="FFFFFF"/>
                </a:solidFill>
                <a:latin typeface="Verdana" pitchFamily="34" charset="0"/>
              </a:defRPr>
            </a:lvl1pPr>
          </a:lstStyle>
          <a:p>
            <a:r>
              <a:rPr lang="en-US" dirty="0"/>
              <a:t>Slide</a:t>
            </a:r>
          </a:p>
          <a:p>
            <a:fld id="{53436C2C-2B0A-4E5E-B5C2-9AA62017C4A3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ópic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822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sacasdasd.jp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9" r:id="rId2"/>
    <p:sldLayoutId id="2147483910" r:id="rId3"/>
    <p:sldLayoutId id="2147483912" r:id="rId4"/>
  </p:sldLayoutIdLst>
  <p:hf hdr="0" ftr="0" dt="0"/>
  <p:txStyles>
    <p:titleStyle>
      <a:lvl1pPr algn="ctr" defTabSz="547688" rtl="0" eaLnBrk="0" fontAlgn="base" hangingPunct="0">
        <a:spcBef>
          <a:spcPct val="0"/>
        </a:spcBef>
        <a:spcAft>
          <a:spcPct val="0"/>
        </a:spcAft>
        <a:defRPr sz="52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547688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defTabSz="547688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defTabSz="547688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defTabSz="547688" rtl="0" eaLnBrk="0" fontAlgn="base" hangingPunct="0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548640" algn="ctr" defTabSz="548640" rtl="0" fontAlgn="base">
        <a:spcBef>
          <a:spcPct val="0"/>
        </a:spcBef>
        <a:spcAft>
          <a:spcPct val="0"/>
        </a:spcAft>
        <a:defRPr sz="5280">
          <a:solidFill>
            <a:schemeClr val="tx1"/>
          </a:solidFill>
          <a:latin typeface="Calibri" pitchFamily="34" charset="0"/>
        </a:defRPr>
      </a:lvl6pPr>
      <a:lvl7pPr marL="1097280" algn="ctr" defTabSz="548640" rtl="0" fontAlgn="base">
        <a:spcBef>
          <a:spcPct val="0"/>
        </a:spcBef>
        <a:spcAft>
          <a:spcPct val="0"/>
        </a:spcAft>
        <a:defRPr sz="5280">
          <a:solidFill>
            <a:schemeClr val="tx1"/>
          </a:solidFill>
          <a:latin typeface="Calibri" pitchFamily="34" charset="0"/>
        </a:defRPr>
      </a:lvl7pPr>
      <a:lvl8pPr marL="1645920" algn="ctr" defTabSz="548640" rtl="0" fontAlgn="base">
        <a:spcBef>
          <a:spcPct val="0"/>
        </a:spcBef>
        <a:spcAft>
          <a:spcPct val="0"/>
        </a:spcAft>
        <a:defRPr sz="5280">
          <a:solidFill>
            <a:schemeClr val="tx1"/>
          </a:solidFill>
          <a:latin typeface="Calibri" pitchFamily="34" charset="0"/>
        </a:defRPr>
      </a:lvl8pPr>
      <a:lvl9pPr marL="2194560" algn="ctr" defTabSz="548640" rtl="0" fontAlgn="base">
        <a:spcBef>
          <a:spcPct val="0"/>
        </a:spcBef>
        <a:spcAft>
          <a:spcPct val="0"/>
        </a:spcAft>
        <a:defRPr sz="5280">
          <a:solidFill>
            <a:schemeClr val="tx1"/>
          </a:solidFill>
          <a:latin typeface="Calibri" pitchFamily="34" charset="0"/>
        </a:defRPr>
      </a:lvl9pPr>
    </p:titleStyle>
    <p:bodyStyle>
      <a:lvl1pPr marL="411163" indent="-411163" algn="l" defTabSz="5476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890588" indent="-342900" algn="l" defTabSz="5476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371600" indent="-273050" algn="l" defTabSz="5476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919288" indent="-273050" algn="l" defTabSz="5476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468563" indent="-273050" algn="l" defTabSz="5476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301752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52" y="1444190"/>
            <a:ext cx="7985813" cy="551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1058" tIns="55530" rIns="111058" bIns="5553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3800" b="1" dirty="0" smtClean="0">
                <a:solidFill>
                  <a:srgbClr val="003399"/>
                </a:solidFill>
                <a:latin typeface="Lucida Sans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Questionários contextuais</a:t>
            </a:r>
            <a:endParaRPr lang="en-US" altLang="pt-BR" sz="3800" b="1" dirty="0">
              <a:solidFill>
                <a:srgbClr val="003399"/>
              </a:solidFill>
              <a:latin typeface="Lucida Sans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783820" y="2200436"/>
            <a:ext cx="7985813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3400" b="1" dirty="0" smtClean="0">
                <a:solidFill>
                  <a:srgbClr val="D6A300"/>
                </a:solidFill>
              </a:rPr>
              <a:t>Objetivos</a:t>
            </a:r>
          </a:p>
          <a:p>
            <a:pPr marL="446088" indent="-446088">
              <a:spcAft>
                <a:spcPts val="600"/>
              </a:spcAft>
              <a:buFont typeface="+mj-lt"/>
              <a:buAutoNum type="arabicPeriod"/>
            </a:pPr>
            <a:r>
              <a:rPr lang="pt-BR" sz="3400" dirty="0" smtClean="0"/>
              <a:t>Levantar o perfil dos alunos e das comunidades atendidas pela rede estadual de ensino, com a finalidade de atualizar o Nível Socioeconômico (NSE) </a:t>
            </a:r>
            <a:br>
              <a:rPr lang="pt-BR" sz="3400" dirty="0" smtClean="0"/>
            </a:br>
            <a:r>
              <a:rPr lang="pt-BR" sz="3400" dirty="0" smtClean="0"/>
              <a:t>da escola. </a:t>
            </a:r>
          </a:p>
        </p:txBody>
      </p:sp>
      <p:sp>
        <p:nvSpPr>
          <p:cNvPr id="5" name="Seta para a direita 4"/>
          <p:cNvSpPr/>
          <p:nvPr/>
        </p:nvSpPr>
        <p:spPr>
          <a:xfrm>
            <a:off x="7741654" y="6114175"/>
            <a:ext cx="777611" cy="385172"/>
          </a:xfrm>
          <a:prstGeom prst="rightArrow">
            <a:avLst/>
          </a:prstGeom>
          <a:solidFill>
            <a:srgbClr val="0033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1865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654142" y="772894"/>
            <a:ext cx="79881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Passo </a:t>
            </a:r>
            <a:r>
              <a:rPr lang="pt-BR" sz="3200" b="1" dirty="0" smtClean="0"/>
              <a:t>3 </a:t>
            </a:r>
            <a:r>
              <a:rPr lang="pt-BR" sz="3200" dirty="0" smtClean="0"/>
              <a:t>– Preencha os campos para responder às questões.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76" y="1916959"/>
            <a:ext cx="7911919" cy="4365938"/>
          </a:xfrm>
          <a:prstGeom prst="rect">
            <a:avLst/>
          </a:prstGeom>
        </p:spPr>
      </p:pic>
      <p:sp>
        <p:nvSpPr>
          <p:cNvPr id="5" name="Rectangle 1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10980" y="275846"/>
            <a:ext cx="7985813" cy="551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1058" tIns="55530" rIns="111058" bIns="5553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pt-BR" altLang="pt-BR" sz="3000" b="1" dirty="0" smtClean="0">
                <a:solidFill>
                  <a:srgbClr val="D6A300"/>
                </a:solidFill>
                <a:latin typeface="Calibri" pitchFamily="34" charset="0"/>
              </a:rPr>
              <a:t>Questionário dos alunos</a:t>
            </a:r>
            <a:endParaRPr lang="en-US" altLang="pt-BR" sz="3000" b="1" dirty="0" smtClean="0">
              <a:solidFill>
                <a:srgbClr val="D6A3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3288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741230" y="1383249"/>
            <a:ext cx="79881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Passo </a:t>
            </a:r>
            <a:r>
              <a:rPr lang="pt-BR" sz="3200" b="1" dirty="0" smtClean="0"/>
              <a:t>4 </a:t>
            </a:r>
            <a:r>
              <a:rPr lang="pt-BR" sz="3200" dirty="0" smtClean="0"/>
              <a:t>– Ao terminar de preencher todas as respostas, clique </a:t>
            </a:r>
            <a:r>
              <a:rPr lang="pt-BR" sz="3200" dirty="0"/>
              <a:t>em </a:t>
            </a:r>
            <a:r>
              <a:rPr lang="pt-BR" sz="3200" dirty="0" smtClean="0"/>
              <a:t>“Salvar questionário” no </a:t>
            </a:r>
            <a:r>
              <a:rPr lang="pt-BR" sz="3200" dirty="0"/>
              <a:t>final da </a:t>
            </a:r>
            <a:r>
              <a:rPr lang="pt-BR" sz="3200" dirty="0" smtClean="0"/>
              <a:t>página.</a:t>
            </a:r>
            <a:endParaRPr lang="pt-BR" sz="3200" dirty="0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388" y="3113323"/>
            <a:ext cx="7911375" cy="2444473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7164288" y="4818924"/>
            <a:ext cx="1270449" cy="504056"/>
          </a:xfrm>
          <a:prstGeom prst="rect">
            <a:avLst/>
          </a:prstGeom>
          <a:noFill/>
          <a:ln w="38100"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pSp>
        <p:nvGrpSpPr>
          <p:cNvPr id="8" name="Grupo 7"/>
          <p:cNvGrpSpPr/>
          <p:nvPr/>
        </p:nvGrpSpPr>
        <p:grpSpPr>
          <a:xfrm>
            <a:off x="4703231" y="4376323"/>
            <a:ext cx="3731506" cy="1121089"/>
            <a:chOff x="-1457641" y="2166397"/>
            <a:chExt cx="3731506" cy="1121089"/>
          </a:xfrm>
        </p:grpSpPr>
        <p:sp>
          <p:nvSpPr>
            <p:cNvPr id="12" name="Retângulo 11"/>
            <p:cNvSpPr/>
            <p:nvPr/>
          </p:nvSpPr>
          <p:spPr>
            <a:xfrm>
              <a:off x="-1457641" y="2166397"/>
              <a:ext cx="3731506" cy="112108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3" name="Retângulo 12"/>
            <p:cNvSpPr/>
            <p:nvPr/>
          </p:nvSpPr>
          <p:spPr>
            <a:xfrm>
              <a:off x="-1306287" y="2405739"/>
              <a:ext cx="3384209" cy="664029"/>
            </a:xfrm>
            <a:prstGeom prst="rect">
              <a:avLst/>
            </a:prstGeom>
            <a:solidFill>
              <a:srgbClr val="459AD6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3000" dirty="0" smtClean="0">
                  <a:solidFill>
                    <a:schemeClr val="bg1"/>
                  </a:solidFill>
                </a:rPr>
                <a:t>Salvar questionário</a:t>
              </a:r>
              <a:endParaRPr lang="pt-BR" sz="3000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Rectangle 1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10980" y="275846"/>
            <a:ext cx="7985813" cy="551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1058" tIns="55530" rIns="111058" bIns="5553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pt-BR" altLang="pt-BR" sz="3000" b="1" dirty="0" smtClean="0">
                <a:solidFill>
                  <a:srgbClr val="D6A300"/>
                </a:solidFill>
                <a:latin typeface="Calibri" pitchFamily="34" charset="0"/>
              </a:rPr>
              <a:t>Questionário dos alunos</a:t>
            </a:r>
            <a:endParaRPr lang="en-US" altLang="pt-BR" sz="3000" b="1" dirty="0" smtClean="0">
              <a:solidFill>
                <a:srgbClr val="D6A3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1191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589208" y="1608440"/>
            <a:ext cx="79881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Passo </a:t>
            </a:r>
            <a:r>
              <a:rPr lang="pt-BR" sz="3200" b="1" dirty="0" smtClean="0"/>
              <a:t>5 </a:t>
            </a:r>
            <a:r>
              <a:rPr lang="pt-BR" sz="3200" dirty="0" smtClean="0"/>
              <a:t>– </a:t>
            </a:r>
            <a:r>
              <a:rPr lang="pt-BR" sz="3200" dirty="0"/>
              <a:t>Confirme o envio clicando em </a:t>
            </a:r>
            <a:r>
              <a:rPr lang="pt-BR" sz="3200" dirty="0" smtClean="0"/>
              <a:t>“Sim” </a:t>
            </a:r>
            <a:r>
              <a:rPr lang="pt-BR" sz="3200" dirty="0"/>
              <a:t>ou clique em </a:t>
            </a:r>
            <a:r>
              <a:rPr lang="pt-BR" sz="3200" dirty="0" smtClean="0"/>
              <a:t>“Não” </a:t>
            </a:r>
            <a:r>
              <a:rPr lang="pt-BR" sz="3200" dirty="0"/>
              <a:t>para cancelar.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780" y="2830284"/>
            <a:ext cx="7660784" cy="2358616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7130143" y="4293096"/>
            <a:ext cx="534278" cy="504056"/>
          </a:xfrm>
          <a:prstGeom prst="rect">
            <a:avLst/>
          </a:prstGeom>
          <a:noFill/>
          <a:ln w="38100"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pSp>
        <p:nvGrpSpPr>
          <p:cNvPr id="10" name="Grupo 9"/>
          <p:cNvGrpSpPr/>
          <p:nvPr/>
        </p:nvGrpSpPr>
        <p:grpSpPr>
          <a:xfrm>
            <a:off x="6580241" y="4067811"/>
            <a:ext cx="1550511" cy="1121089"/>
            <a:chOff x="-1457641" y="2166397"/>
            <a:chExt cx="1550511" cy="1121089"/>
          </a:xfrm>
        </p:grpSpPr>
        <p:sp>
          <p:nvSpPr>
            <p:cNvPr id="11" name="Retângulo 10"/>
            <p:cNvSpPr/>
            <p:nvPr/>
          </p:nvSpPr>
          <p:spPr>
            <a:xfrm>
              <a:off x="-1457641" y="2166397"/>
              <a:ext cx="1550511" cy="1121089"/>
            </a:xfrm>
            <a:prstGeom prst="rect">
              <a:avLst/>
            </a:prstGeom>
            <a:solidFill>
              <a:srgbClr val="FFCC00"/>
            </a:solidFill>
            <a:ln w="38100"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-1306286" y="2405739"/>
              <a:ext cx="1214100" cy="664029"/>
            </a:xfrm>
            <a:prstGeom prst="rect">
              <a:avLst/>
            </a:prstGeom>
            <a:solidFill>
              <a:srgbClr val="FFF2BF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3000" b="1" dirty="0" smtClean="0">
                  <a:solidFill>
                    <a:schemeClr val="tx1"/>
                  </a:solidFill>
                </a:rPr>
                <a:t>Sim</a:t>
              </a:r>
              <a:endParaRPr lang="pt-BR" sz="30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Rectangle 1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10980" y="275846"/>
            <a:ext cx="7985813" cy="551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1058" tIns="55530" rIns="111058" bIns="5553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pt-BR" altLang="pt-BR" sz="3000" b="1" dirty="0" smtClean="0">
                <a:solidFill>
                  <a:srgbClr val="D6A300"/>
                </a:solidFill>
                <a:latin typeface="Calibri" pitchFamily="34" charset="0"/>
              </a:rPr>
              <a:t>Questionário dos alunos</a:t>
            </a:r>
            <a:endParaRPr lang="en-US" altLang="pt-BR" sz="3000" b="1" dirty="0" smtClean="0">
              <a:solidFill>
                <a:srgbClr val="D6A3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0031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/>
          <p:cNvSpPr txBox="1"/>
          <p:nvPr/>
        </p:nvSpPr>
        <p:spPr>
          <a:xfrm>
            <a:off x="589208" y="2165553"/>
            <a:ext cx="798812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400" dirty="0"/>
              <a:t>Pronto! O questionário foi enviado. 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030" y="2844507"/>
            <a:ext cx="7671941" cy="2221200"/>
          </a:xfrm>
          <a:prstGeom prst="rect">
            <a:avLst/>
          </a:prstGeom>
        </p:spPr>
      </p:pic>
      <p:sp>
        <p:nvSpPr>
          <p:cNvPr id="5" name="Rectangle 1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10980" y="275846"/>
            <a:ext cx="7985813" cy="551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1058" tIns="55530" rIns="111058" bIns="5553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pt-BR" altLang="pt-BR" sz="3000" b="1" dirty="0" smtClean="0">
                <a:solidFill>
                  <a:srgbClr val="D6A300"/>
                </a:solidFill>
                <a:latin typeface="Calibri" pitchFamily="34" charset="0"/>
              </a:rPr>
              <a:t>Questionário dos alunos</a:t>
            </a:r>
            <a:endParaRPr lang="en-US" altLang="pt-BR" sz="3000" b="1" dirty="0" smtClean="0">
              <a:solidFill>
                <a:srgbClr val="D6A3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679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89908" y="1654856"/>
            <a:ext cx="7985813" cy="551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1058" tIns="55530" rIns="111058" bIns="5553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3800" b="1" dirty="0" smtClean="0">
                <a:solidFill>
                  <a:srgbClr val="003399"/>
                </a:solidFill>
                <a:latin typeface="Lucida Sans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Questionário dos Pais/Responsáveis</a:t>
            </a:r>
            <a:endParaRPr lang="en-US" altLang="pt-BR" sz="3800" b="1" dirty="0">
              <a:solidFill>
                <a:srgbClr val="003399"/>
              </a:solidFill>
              <a:latin typeface="Lucida Sans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43638" y="3060954"/>
            <a:ext cx="798812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/>
              <a:t>Passo 1 </a:t>
            </a:r>
            <a:r>
              <a:rPr lang="pt-BR" sz="3200" b="1" dirty="0" smtClean="0"/>
              <a:t>– </a:t>
            </a:r>
            <a:r>
              <a:rPr lang="pt-BR" sz="3200" dirty="0"/>
              <a:t>Acesse a plataforma SED por meio </a:t>
            </a:r>
            <a:r>
              <a:rPr lang="pt-BR" sz="3200" dirty="0" smtClean="0"/>
              <a:t>do </a:t>
            </a:r>
            <a:r>
              <a:rPr lang="pt-BR" sz="3200" dirty="0"/>
              <a:t>link:</a:t>
            </a:r>
            <a:r>
              <a:rPr lang="pt-BR" sz="3200" b="1" dirty="0"/>
              <a:t> https://sed.educacao.sp.gov.br</a:t>
            </a:r>
            <a:r>
              <a:rPr lang="pt-BR" sz="3200" dirty="0"/>
              <a:t> e clique em </a:t>
            </a:r>
            <a:r>
              <a:rPr lang="pt-BR" sz="3200" dirty="0" smtClean="0"/>
              <a:t>“Questionário </a:t>
            </a:r>
            <a:r>
              <a:rPr lang="pt-BR" sz="3200" dirty="0"/>
              <a:t>dos </a:t>
            </a:r>
            <a:r>
              <a:rPr lang="pt-BR" sz="3200" dirty="0" smtClean="0"/>
              <a:t>Pais/Responsáveis” no canto inferior da página. </a:t>
            </a:r>
          </a:p>
        </p:txBody>
      </p:sp>
    </p:spTree>
    <p:extLst>
      <p:ext uri="{BB962C8B-B14F-4D97-AF65-F5344CB8AC3E}">
        <p14:creationId xmlns:p14="http://schemas.microsoft.com/office/powerpoint/2010/main" val="3900128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89208" y="1595364"/>
            <a:ext cx="798812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400" dirty="0"/>
              <a:t>Acesse: </a:t>
            </a:r>
            <a:r>
              <a:rPr lang="pt-BR" sz="3400" b="1" dirty="0" smtClean="0"/>
              <a:t>https</a:t>
            </a:r>
            <a:r>
              <a:rPr lang="pt-BR" sz="3400" b="1" dirty="0"/>
              <a:t>://</a:t>
            </a:r>
            <a:r>
              <a:rPr lang="pt-BR" sz="3400" b="1" dirty="0" smtClean="0"/>
              <a:t>sed.educacao.sp.gov.br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685" y="2389305"/>
            <a:ext cx="7917290" cy="3309143"/>
          </a:xfrm>
          <a:prstGeom prst="rect">
            <a:avLst/>
          </a:prstGeom>
        </p:spPr>
      </p:pic>
      <p:sp>
        <p:nvSpPr>
          <p:cNvPr id="7" name="Rectangle 1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48955" y="283030"/>
            <a:ext cx="7985813" cy="551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1058" tIns="55530" rIns="111058" bIns="5553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pt-BR" altLang="pt-BR" sz="3000" b="1" dirty="0" smtClean="0">
                <a:solidFill>
                  <a:srgbClr val="D6A300"/>
                </a:solidFill>
                <a:latin typeface="Calibri" pitchFamily="34" charset="0"/>
              </a:rPr>
              <a:t>Questionário dos Pais/Responsáveis</a:t>
            </a:r>
            <a:endParaRPr lang="en-US" altLang="pt-BR" sz="3000" b="1" dirty="0" smtClean="0">
              <a:solidFill>
                <a:srgbClr val="D6A300"/>
              </a:solidFill>
              <a:latin typeface="Calibri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766462" y="4670714"/>
            <a:ext cx="1661053" cy="504056"/>
          </a:xfrm>
          <a:prstGeom prst="rect">
            <a:avLst/>
          </a:prstGeom>
          <a:noFill/>
          <a:ln w="38100"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pSp>
        <p:nvGrpSpPr>
          <p:cNvPr id="9" name="Grupo 8"/>
          <p:cNvGrpSpPr/>
          <p:nvPr/>
        </p:nvGrpSpPr>
        <p:grpSpPr>
          <a:xfrm>
            <a:off x="609799" y="4408981"/>
            <a:ext cx="6540422" cy="903371"/>
            <a:chOff x="-1495282" y="2166397"/>
            <a:chExt cx="3769147" cy="903371"/>
          </a:xfrm>
        </p:grpSpPr>
        <p:sp>
          <p:nvSpPr>
            <p:cNvPr id="10" name="Retângulo 9"/>
            <p:cNvSpPr/>
            <p:nvPr/>
          </p:nvSpPr>
          <p:spPr>
            <a:xfrm>
              <a:off x="-1457641" y="2166397"/>
              <a:ext cx="3731506" cy="903371"/>
            </a:xfrm>
            <a:prstGeom prst="rect">
              <a:avLst/>
            </a:prstGeom>
            <a:solidFill>
              <a:srgbClr val="81BBE3"/>
            </a:solidFill>
            <a:ln w="38100"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-1495282" y="2285993"/>
              <a:ext cx="3769147" cy="6640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Clr>
                  <a:srgbClr val="0070C0"/>
                </a:buClr>
                <a:buFont typeface="Wingdings" pitchFamily="2" charset="2"/>
                <a:buChar char="§"/>
              </a:pPr>
              <a:r>
                <a:rPr lang="pt-BR" sz="3000" b="1" dirty="0" smtClean="0">
                  <a:solidFill>
                    <a:schemeClr val="tx2">
                      <a:lumMod val="50000"/>
                    </a:schemeClr>
                  </a:solidFill>
                </a:rPr>
                <a:t> Questionário dos Pais/Responsáveis</a:t>
              </a:r>
              <a:endParaRPr lang="pt-BR" sz="30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21354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49715" y="1072646"/>
            <a:ext cx="8554793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100" b="1" dirty="0"/>
              <a:t>Passo </a:t>
            </a:r>
            <a:r>
              <a:rPr lang="pt-BR" sz="3100" b="1" dirty="0" smtClean="0"/>
              <a:t>2 – </a:t>
            </a:r>
            <a:r>
              <a:rPr lang="pt-BR" sz="3100" dirty="0"/>
              <a:t>Preencha com o RA e Data </a:t>
            </a:r>
            <a:r>
              <a:rPr lang="pt-BR" sz="3100" dirty="0" smtClean="0"/>
              <a:t>de Nascimento </a:t>
            </a:r>
            <a:r>
              <a:rPr lang="pt-BR" sz="3100" dirty="0"/>
              <a:t>do aluno nos campos correspondentes e depois clique em </a:t>
            </a:r>
            <a:r>
              <a:rPr lang="pt-BR" sz="3100" dirty="0" smtClean="0"/>
              <a:t>“Responder”.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554" y="3157407"/>
            <a:ext cx="7722392" cy="2394979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3491880" y="3789040"/>
            <a:ext cx="2184091" cy="459575"/>
          </a:xfrm>
          <a:prstGeom prst="rect">
            <a:avLst/>
          </a:prstGeom>
          <a:noFill/>
          <a:ln w="38100"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pSp>
        <p:nvGrpSpPr>
          <p:cNvPr id="19" name="Grupo 18"/>
          <p:cNvGrpSpPr/>
          <p:nvPr/>
        </p:nvGrpSpPr>
        <p:grpSpPr>
          <a:xfrm>
            <a:off x="869478" y="4055476"/>
            <a:ext cx="6008915" cy="922924"/>
            <a:chOff x="-1457641" y="1750286"/>
            <a:chExt cx="6008915" cy="922924"/>
          </a:xfrm>
        </p:grpSpPr>
        <p:sp>
          <p:nvSpPr>
            <p:cNvPr id="21" name="Retângulo 20"/>
            <p:cNvSpPr/>
            <p:nvPr/>
          </p:nvSpPr>
          <p:spPr>
            <a:xfrm>
              <a:off x="-1457641" y="1750286"/>
              <a:ext cx="6008915" cy="922924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-1415148" y="1926771"/>
              <a:ext cx="354946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000" dirty="0" smtClean="0"/>
                <a:t>Data de Nascimento:</a:t>
              </a:r>
              <a:endParaRPr lang="pt-BR" sz="3000" dirty="0"/>
            </a:p>
          </p:txBody>
        </p:sp>
        <p:sp>
          <p:nvSpPr>
            <p:cNvPr id="23" name="Retângulo 22"/>
            <p:cNvSpPr/>
            <p:nvPr/>
          </p:nvSpPr>
          <p:spPr>
            <a:xfrm>
              <a:off x="2042225" y="1926772"/>
              <a:ext cx="2344444" cy="5539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3000" dirty="0" smtClean="0">
                  <a:solidFill>
                    <a:schemeClr val="tx1"/>
                  </a:solidFill>
                </a:rPr>
                <a:t>01/01/1990</a:t>
              </a:r>
              <a:endParaRPr lang="pt-BR" sz="3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upo 30"/>
          <p:cNvGrpSpPr/>
          <p:nvPr/>
        </p:nvGrpSpPr>
        <p:grpSpPr>
          <a:xfrm>
            <a:off x="5675971" y="4225414"/>
            <a:ext cx="2733370" cy="1121089"/>
            <a:chOff x="717401" y="3277006"/>
            <a:chExt cx="2733370" cy="1121089"/>
          </a:xfrm>
        </p:grpSpPr>
        <p:grpSp>
          <p:nvGrpSpPr>
            <p:cNvPr id="20" name="Grupo 19"/>
            <p:cNvGrpSpPr/>
            <p:nvPr/>
          </p:nvGrpSpPr>
          <p:grpSpPr>
            <a:xfrm>
              <a:off x="717401" y="3277006"/>
              <a:ext cx="2733370" cy="1121089"/>
              <a:chOff x="-1457641" y="2166397"/>
              <a:chExt cx="2733370" cy="1121089"/>
            </a:xfrm>
          </p:grpSpPr>
          <p:sp>
            <p:nvSpPr>
              <p:cNvPr id="25" name="Retângulo 24"/>
              <p:cNvSpPr/>
              <p:nvPr/>
            </p:nvSpPr>
            <p:spPr>
              <a:xfrm>
                <a:off x="-1457641" y="2166397"/>
                <a:ext cx="2733370" cy="1121089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8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26" name="Retângulo 25"/>
              <p:cNvSpPr/>
              <p:nvPr/>
            </p:nvSpPr>
            <p:spPr>
              <a:xfrm>
                <a:off x="-1306286" y="2405739"/>
                <a:ext cx="2342530" cy="664029"/>
              </a:xfrm>
              <a:prstGeom prst="rect">
                <a:avLst/>
              </a:prstGeom>
              <a:solidFill>
                <a:srgbClr val="459AD6"/>
              </a:solidFill>
              <a:ln>
                <a:solidFill>
                  <a:schemeClr val="bg1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446088"/>
                <a:r>
                  <a:rPr lang="pt-BR" sz="3000" dirty="0" smtClean="0">
                    <a:solidFill>
                      <a:schemeClr val="bg1"/>
                    </a:solidFill>
                  </a:rPr>
                  <a:t>Responder</a:t>
                </a:r>
                <a:endParaRPr lang="pt-BR" sz="3000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28" name="Conector reto 27"/>
            <p:cNvCxnSpPr/>
            <p:nvPr/>
          </p:nvCxnSpPr>
          <p:spPr>
            <a:xfrm flipH="1" flipV="1">
              <a:off x="1143000" y="3799117"/>
              <a:ext cx="163620" cy="239486"/>
            </a:xfrm>
            <a:prstGeom prst="line">
              <a:avLst/>
            </a:prstGeom>
            <a:ln w="5715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Elipse 29"/>
            <p:cNvSpPr/>
            <p:nvPr/>
          </p:nvSpPr>
          <p:spPr>
            <a:xfrm>
              <a:off x="1032446" y="3666796"/>
              <a:ext cx="207912" cy="207912"/>
            </a:xfrm>
            <a:prstGeom prst="ellipse">
              <a:avLst/>
            </a:prstGeom>
            <a:solidFill>
              <a:srgbClr val="459AD6"/>
            </a:solidFill>
            <a:ln w="571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32" name="Retângulo 31"/>
          <p:cNvSpPr/>
          <p:nvPr/>
        </p:nvSpPr>
        <p:spPr>
          <a:xfrm>
            <a:off x="2790683" y="4248615"/>
            <a:ext cx="1948585" cy="465378"/>
          </a:xfrm>
          <a:prstGeom prst="rect">
            <a:avLst/>
          </a:prstGeom>
          <a:noFill/>
          <a:ln w="38100"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3" name="Retângulo 32"/>
          <p:cNvSpPr/>
          <p:nvPr/>
        </p:nvSpPr>
        <p:spPr>
          <a:xfrm>
            <a:off x="7482468" y="4664287"/>
            <a:ext cx="785791" cy="459575"/>
          </a:xfrm>
          <a:prstGeom prst="rect">
            <a:avLst/>
          </a:prstGeom>
          <a:noFill/>
          <a:ln w="38100"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4" name="Rectangle 1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48955" y="283030"/>
            <a:ext cx="7985813" cy="551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1058" tIns="55530" rIns="111058" bIns="5553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pt-BR" altLang="pt-BR" sz="3000" b="1" dirty="0" smtClean="0">
                <a:solidFill>
                  <a:srgbClr val="D6A300"/>
                </a:solidFill>
                <a:latin typeface="Calibri" pitchFamily="34" charset="0"/>
              </a:rPr>
              <a:t>Questionário dos Pais/Responsáveis</a:t>
            </a:r>
            <a:endParaRPr lang="en-US" altLang="pt-BR" sz="3000" b="1" dirty="0" smtClean="0">
              <a:solidFill>
                <a:srgbClr val="D6A300"/>
              </a:solidFill>
              <a:latin typeface="Calibri" pitchFamily="34" charset="0"/>
            </a:endParaRPr>
          </a:p>
        </p:txBody>
      </p:sp>
      <p:grpSp>
        <p:nvGrpSpPr>
          <p:cNvPr id="35" name="Grupo 34"/>
          <p:cNvGrpSpPr/>
          <p:nvPr/>
        </p:nvGrpSpPr>
        <p:grpSpPr>
          <a:xfrm>
            <a:off x="1246151" y="3459130"/>
            <a:ext cx="6008915" cy="922924"/>
            <a:chOff x="1371602" y="2903078"/>
            <a:chExt cx="6008915" cy="922924"/>
          </a:xfrm>
        </p:grpSpPr>
        <p:grpSp>
          <p:nvGrpSpPr>
            <p:cNvPr id="24" name="Grupo 23"/>
            <p:cNvGrpSpPr/>
            <p:nvPr/>
          </p:nvGrpSpPr>
          <p:grpSpPr>
            <a:xfrm>
              <a:off x="1371602" y="2903078"/>
              <a:ext cx="6008915" cy="922924"/>
              <a:chOff x="589208" y="5194848"/>
              <a:chExt cx="6008915" cy="922924"/>
            </a:xfrm>
          </p:grpSpPr>
          <p:grpSp>
            <p:nvGrpSpPr>
              <p:cNvPr id="10" name="Grupo 9"/>
              <p:cNvGrpSpPr/>
              <p:nvPr/>
            </p:nvGrpSpPr>
            <p:grpSpPr>
              <a:xfrm>
                <a:off x="589208" y="5194848"/>
                <a:ext cx="6008915" cy="922924"/>
                <a:chOff x="-1457641" y="1750286"/>
                <a:chExt cx="6008915" cy="922924"/>
              </a:xfrm>
            </p:grpSpPr>
            <p:sp>
              <p:nvSpPr>
                <p:cNvPr id="11" name="Retângulo 10"/>
                <p:cNvSpPr/>
                <p:nvPr/>
              </p:nvSpPr>
              <p:spPr>
                <a:xfrm>
                  <a:off x="-1457641" y="1750286"/>
                  <a:ext cx="6008915" cy="922924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rgbClr val="8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" name="CaixaDeTexto 11"/>
                <p:cNvSpPr txBox="1"/>
                <p:nvPr/>
              </p:nvSpPr>
              <p:spPr>
                <a:xfrm>
                  <a:off x="-1415147" y="1926771"/>
                  <a:ext cx="859641" cy="5539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3000" dirty="0" smtClean="0"/>
                    <a:t>RA:</a:t>
                  </a:r>
                  <a:endParaRPr lang="pt-BR" sz="3000" dirty="0"/>
                </a:p>
              </p:txBody>
            </p:sp>
            <p:sp>
              <p:nvSpPr>
                <p:cNvPr id="13" name="Retângulo 12"/>
                <p:cNvSpPr/>
                <p:nvPr/>
              </p:nvSpPr>
              <p:spPr>
                <a:xfrm>
                  <a:off x="-740230" y="1926772"/>
                  <a:ext cx="2808181" cy="553998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pt-BR" sz="3000" dirty="0" smtClean="0">
                      <a:solidFill>
                        <a:schemeClr val="tx1"/>
                      </a:solidFill>
                    </a:rPr>
                    <a:t>0000000000000</a:t>
                  </a:r>
                  <a:endParaRPr lang="pt-BR" sz="30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4" name="Retângulo 13"/>
              <p:cNvSpPr/>
              <p:nvPr/>
            </p:nvSpPr>
            <p:spPr>
              <a:xfrm>
                <a:off x="4376060" y="5371333"/>
                <a:ext cx="598714" cy="55399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pt-BR" sz="3000" dirty="0" smtClean="0">
                    <a:solidFill>
                      <a:schemeClr val="tx1"/>
                    </a:solidFill>
                  </a:rPr>
                  <a:t>0</a:t>
                </a:r>
                <a:endParaRPr lang="pt-BR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CaixaDeTexto 14"/>
              <p:cNvSpPr txBox="1"/>
              <p:nvPr/>
            </p:nvSpPr>
            <p:spPr>
              <a:xfrm>
                <a:off x="5061882" y="5338675"/>
                <a:ext cx="310957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3000" dirty="0" smtClean="0"/>
                  <a:t>/</a:t>
                </a:r>
                <a:endParaRPr lang="pt-BR" sz="3000" dirty="0"/>
              </a:p>
            </p:txBody>
          </p:sp>
          <p:sp>
            <p:nvSpPr>
              <p:cNvPr id="16" name="Retângulo 15"/>
              <p:cNvSpPr/>
              <p:nvPr/>
            </p:nvSpPr>
            <p:spPr>
              <a:xfrm>
                <a:off x="5431971" y="5338675"/>
                <a:ext cx="1040701" cy="55399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pt-BR" sz="3000" dirty="0" smtClean="0">
                    <a:solidFill>
                      <a:schemeClr val="tx1"/>
                    </a:solidFill>
                  </a:rPr>
                  <a:t>SP</a:t>
                </a:r>
                <a:endParaRPr lang="pt-BR" sz="3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Retângulo 16"/>
              <p:cNvSpPr/>
              <p:nvPr/>
            </p:nvSpPr>
            <p:spPr>
              <a:xfrm>
                <a:off x="6095999" y="5341850"/>
                <a:ext cx="376673" cy="543111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8" name="Triângulo isósceles 17"/>
              <p:cNvSpPr/>
              <p:nvPr/>
            </p:nvSpPr>
            <p:spPr>
              <a:xfrm rot="10800000">
                <a:off x="6156176" y="5521426"/>
                <a:ext cx="266190" cy="229474"/>
              </a:xfrm>
              <a:prstGeom prst="triangl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  <p:sp>
          <p:nvSpPr>
            <p:cNvPr id="29" name="CaixaDeTexto 28"/>
            <p:cNvSpPr txBox="1"/>
            <p:nvPr/>
          </p:nvSpPr>
          <p:spPr>
            <a:xfrm>
              <a:off x="4897194" y="3079564"/>
              <a:ext cx="31095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000" dirty="0" smtClean="0"/>
                <a:t>-</a:t>
              </a:r>
              <a:endParaRPr lang="pt-BR" sz="3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103437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2" grpId="0" animBg="1"/>
      <p:bldP spid="3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741612" y="2917397"/>
            <a:ext cx="80750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Acesse:</a:t>
            </a:r>
            <a:endParaRPr lang="pt-BR" sz="3200" dirty="0"/>
          </a:p>
          <a:p>
            <a:r>
              <a:rPr lang="pt-BR" sz="3200" b="1" dirty="0" smtClean="0"/>
              <a:t>https</a:t>
            </a:r>
            <a:r>
              <a:rPr lang="pt-BR" sz="3200" b="1" dirty="0"/>
              <a:t>://</a:t>
            </a:r>
            <a:r>
              <a:rPr lang="pt-BR" sz="3200" b="1" dirty="0" smtClean="0"/>
              <a:t>atendimento.educacao.sp.gov.br/</a:t>
            </a:r>
            <a:br>
              <a:rPr lang="pt-BR" sz="3200" b="1" dirty="0" smtClean="0"/>
            </a:br>
            <a:r>
              <a:rPr lang="pt-BR" sz="3200" b="1" dirty="0" smtClean="0"/>
              <a:t>artigos-de-base-de-conhecimento/tutoriais</a:t>
            </a:r>
            <a:r>
              <a:rPr lang="pt-BR" sz="3200" b="1" dirty="0"/>
              <a:t>/</a:t>
            </a:r>
          </a:p>
        </p:txBody>
      </p:sp>
      <p:sp>
        <p:nvSpPr>
          <p:cNvPr id="8" name="Rectangle 1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76996" y="2140143"/>
            <a:ext cx="7985813" cy="551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1058" tIns="55530" rIns="111058" bIns="5553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3800" b="1" dirty="0" smtClean="0">
                <a:solidFill>
                  <a:srgbClr val="003399"/>
                </a:solidFill>
                <a:latin typeface="Lucida Sans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Tutorial do Questionário</a:t>
            </a:r>
            <a:endParaRPr lang="en-US" altLang="pt-BR" sz="3800" b="1" dirty="0">
              <a:solidFill>
                <a:srgbClr val="003399"/>
              </a:solidFill>
              <a:latin typeface="Lucida Sans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8629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49136" y="1220696"/>
            <a:ext cx="7985813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6088" indent="-446088">
              <a:spcAft>
                <a:spcPts val="600"/>
              </a:spcAft>
              <a:buFont typeface="+mj-lt"/>
              <a:buAutoNum type="arabicPeriod" startAt="2"/>
            </a:pPr>
            <a:r>
              <a:rPr lang="pt-BR" sz="3200" dirty="0" smtClean="0"/>
              <a:t>Estudar sobre temas, como: </a:t>
            </a:r>
          </a:p>
          <a:p>
            <a:pPr>
              <a:spcAft>
                <a:spcPts val="600"/>
              </a:spcAft>
            </a:pPr>
            <a:r>
              <a:rPr lang="pt-BR" sz="3200" b="1" dirty="0" smtClean="0"/>
              <a:t>Questionário dos alunos</a:t>
            </a:r>
            <a:r>
              <a:rPr lang="pt-BR" sz="3200" dirty="0" smtClean="0"/>
              <a:t>: opinião sobre a escola, trajetória escolar, participação dos pais/responsáveis, hábitos de estudo e clima escolar.</a:t>
            </a:r>
          </a:p>
          <a:p>
            <a:pPr>
              <a:spcAft>
                <a:spcPts val="600"/>
              </a:spcAft>
            </a:pPr>
            <a:r>
              <a:rPr lang="pt-BR" sz="3200" b="1" dirty="0" smtClean="0"/>
              <a:t>Questionário dos pais/responsáveis: </a:t>
            </a:r>
            <a:r>
              <a:rPr lang="pt-BR" sz="3200" dirty="0" smtClean="0"/>
              <a:t>escolaridade, renda, situação de trabalho, acesso a bens e serviços domésticos, entre outros. </a:t>
            </a:r>
          </a:p>
        </p:txBody>
      </p:sp>
    </p:spTree>
    <p:extLst>
      <p:ext uri="{BB962C8B-B14F-4D97-AF65-F5344CB8AC3E}">
        <p14:creationId xmlns:p14="http://schemas.microsoft.com/office/powerpoint/2010/main" val="1591865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0939" y="1279176"/>
            <a:ext cx="7988121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3200" b="1" dirty="0" smtClean="0">
                <a:solidFill>
                  <a:srgbClr val="D6A300"/>
                </a:solidFill>
              </a:rPr>
              <a:t>Público-alvo</a:t>
            </a:r>
            <a:endParaRPr lang="pt-BR" sz="3200" b="1" dirty="0">
              <a:solidFill>
                <a:srgbClr val="D6A300"/>
              </a:solidFill>
            </a:endParaRPr>
          </a:p>
          <a:p>
            <a:pPr>
              <a:spcAft>
                <a:spcPts val="600"/>
              </a:spcAft>
            </a:pPr>
            <a:r>
              <a:rPr lang="pt-BR" sz="3200" b="1" dirty="0" smtClean="0"/>
              <a:t>Questionário dos Alunos</a:t>
            </a:r>
            <a:r>
              <a:rPr lang="pt-BR" sz="3200" b="1" u="sng" dirty="0" smtClean="0"/>
              <a:t/>
            </a:r>
            <a:br>
              <a:rPr lang="pt-BR" sz="3200" b="1" u="sng" dirty="0" smtClean="0"/>
            </a:br>
            <a:r>
              <a:rPr lang="pt-BR" sz="3200" dirty="0" smtClean="0"/>
              <a:t>Todos os alunos, do 1º ano do Ensino Fundamental à 3ª série do Ensino Médio. </a:t>
            </a:r>
            <a:endParaRPr lang="pt-BR" sz="3200" i="1" dirty="0" smtClean="0"/>
          </a:p>
          <a:p>
            <a:pPr>
              <a:spcAft>
                <a:spcPts val="600"/>
              </a:spcAft>
            </a:pPr>
            <a:r>
              <a:rPr lang="pt-BR" sz="3200" b="1" dirty="0" smtClean="0"/>
              <a:t>Questionário dos Pais/Responsáveis</a:t>
            </a:r>
            <a:r>
              <a:rPr lang="pt-BR" sz="3200" b="1" dirty="0"/>
              <a:t/>
            </a:r>
            <a:br>
              <a:rPr lang="pt-BR" sz="3200" b="1" dirty="0"/>
            </a:br>
            <a:r>
              <a:rPr lang="pt-BR" sz="3200" dirty="0" smtClean="0"/>
              <a:t>Pais/responsáveis dos alunos.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659167" y="4648197"/>
            <a:ext cx="7838326" cy="1477328"/>
          </a:xfrm>
          <a:prstGeom prst="rect">
            <a:avLst/>
          </a:prstGeom>
          <a:solidFill>
            <a:srgbClr val="FDE951"/>
          </a:solidFill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t-BR" sz="3000" b="1" dirty="0" smtClean="0">
                <a:solidFill>
                  <a:srgbClr val="800000"/>
                </a:solidFill>
              </a:rPr>
              <a:t>Atenção</a:t>
            </a:r>
            <a:r>
              <a:rPr lang="pt-BR" sz="3000" b="1" dirty="0" smtClean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t-BR" sz="3000" dirty="0" smtClean="0"/>
              <a:t>O pai/responsável deve responder a um questionário para cada aluno sob seus cuidados.</a:t>
            </a:r>
          </a:p>
        </p:txBody>
      </p:sp>
      <p:sp>
        <p:nvSpPr>
          <p:cNvPr id="6" name="Rectangle 1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52" y="595082"/>
            <a:ext cx="7985813" cy="551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1058" tIns="55530" rIns="111058" bIns="5553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3800" b="1" dirty="0" smtClean="0">
                <a:solidFill>
                  <a:srgbClr val="003399"/>
                </a:solidFill>
                <a:latin typeface="Lucida Sans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Questionários contextuais</a:t>
            </a:r>
            <a:endParaRPr lang="en-US" altLang="pt-BR" sz="3800" b="1" dirty="0">
              <a:solidFill>
                <a:srgbClr val="003399"/>
              </a:solidFill>
              <a:latin typeface="Lucida Sans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0884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89208" y="1799965"/>
            <a:ext cx="7985813" cy="551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1058" tIns="55530" rIns="111058" bIns="5553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3800" b="1" dirty="0" smtClean="0">
                <a:solidFill>
                  <a:srgbClr val="003399"/>
                </a:solidFill>
                <a:latin typeface="Lucida Sans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Questionário dos alunos</a:t>
            </a:r>
            <a:endParaRPr lang="en-US" altLang="pt-BR" sz="3800" b="1" dirty="0">
              <a:solidFill>
                <a:srgbClr val="003399"/>
              </a:solidFill>
              <a:latin typeface="Lucida Sans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32752" y="2542789"/>
            <a:ext cx="7988121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400" b="1" dirty="0"/>
              <a:t>Passo 1 </a:t>
            </a:r>
            <a:r>
              <a:rPr lang="pt-BR" sz="3400" b="1" dirty="0" smtClean="0"/>
              <a:t>– </a:t>
            </a:r>
            <a:r>
              <a:rPr lang="pt-BR" sz="3400" dirty="0"/>
              <a:t>Acesse a plataforma SED por meio do link: </a:t>
            </a:r>
            <a:r>
              <a:rPr lang="pt-BR" sz="3400" b="1" dirty="0"/>
              <a:t>https://sed.educacao.sp.gov.br </a:t>
            </a:r>
            <a:r>
              <a:rPr lang="pt-BR" sz="3400" dirty="0"/>
              <a:t>com seu login e senha. Caso não se lembre do seu login ou </a:t>
            </a:r>
            <a:r>
              <a:rPr lang="pt-BR" sz="3400" dirty="0" smtClean="0"/>
              <a:t>senha, </a:t>
            </a:r>
            <a:r>
              <a:rPr lang="pt-BR" sz="3400" dirty="0"/>
              <a:t>clique em “Esqueci a senha”.</a:t>
            </a:r>
            <a:endParaRPr lang="pt-BR" sz="3400" dirty="0" smtClean="0"/>
          </a:p>
        </p:txBody>
      </p:sp>
    </p:spTree>
    <p:extLst>
      <p:ext uri="{BB962C8B-B14F-4D97-AF65-F5344CB8AC3E}">
        <p14:creationId xmlns:p14="http://schemas.microsoft.com/office/powerpoint/2010/main" val="42310059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556550" y="801901"/>
            <a:ext cx="79881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Acesse: </a:t>
            </a:r>
            <a:r>
              <a:rPr lang="pt-BR" sz="3200" b="1" dirty="0" smtClean="0"/>
              <a:t>https</a:t>
            </a:r>
            <a:r>
              <a:rPr lang="pt-BR" sz="3200" b="1" dirty="0"/>
              <a:t>://</a:t>
            </a:r>
            <a:r>
              <a:rPr lang="pt-BR" sz="3200" b="1" dirty="0" smtClean="0"/>
              <a:t>sed.educacao.sp.gov.br</a:t>
            </a:r>
          </a:p>
        </p:txBody>
      </p:sp>
      <p:grpSp>
        <p:nvGrpSpPr>
          <p:cNvPr id="12" name="Grupo 11"/>
          <p:cNvGrpSpPr/>
          <p:nvPr/>
        </p:nvGrpSpPr>
        <p:grpSpPr>
          <a:xfrm>
            <a:off x="1044524" y="1420243"/>
            <a:ext cx="7044292" cy="4957669"/>
            <a:chOff x="898191" y="1251857"/>
            <a:chExt cx="7407292" cy="5213143"/>
          </a:xfrm>
        </p:grpSpPr>
        <p:pic>
          <p:nvPicPr>
            <p:cNvPr id="2" name="Imagem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09400" y="1251857"/>
              <a:ext cx="7396083" cy="5213143"/>
            </a:xfrm>
            <a:prstGeom prst="rect">
              <a:avLst/>
            </a:prstGeom>
          </p:spPr>
        </p:pic>
        <p:pic>
          <p:nvPicPr>
            <p:cNvPr id="8" name="Imagem 7"/>
            <p:cNvPicPr>
              <a:picLocks noChangeAspect="1"/>
            </p:cNvPicPr>
            <p:nvPr/>
          </p:nvPicPr>
          <p:blipFill>
            <a:blip r:embed="rId4"/>
            <a:srcRect l="37783" t="5429" r="29494" b="84548"/>
            <a:stretch>
              <a:fillRect/>
            </a:stretch>
          </p:blipFill>
          <p:spPr>
            <a:xfrm>
              <a:off x="926768" y="1507331"/>
              <a:ext cx="745551" cy="625525"/>
            </a:xfrm>
            <a:prstGeom prst="rect">
              <a:avLst/>
            </a:prstGeom>
          </p:spPr>
        </p:pic>
        <p:sp>
          <p:nvSpPr>
            <p:cNvPr id="9" name="Retângulo 8"/>
            <p:cNvSpPr/>
            <p:nvPr/>
          </p:nvSpPr>
          <p:spPr>
            <a:xfrm>
              <a:off x="898191" y="1251857"/>
              <a:ext cx="528177" cy="2554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pic>
          <p:nvPicPr>
            <p:cNvPr id="10" name="Imagem 9"/>
            <p:cNvPicPr>
              <a:picLocks noChangeAspect="1"/>
            </p:cNvPicPr>
            <p:nvPr/>
          </p:nvPicPr>
          <p:blipFill>
            <a:blip r:embed="rId4"/>
            <a:srcRect l="37783" t="5429" r="29494" b="84548"/>
            <a:stretch>
              <a:fillRect/>
            </a:stretch>
          </p:blipFill>
          <p:spPr>
            <a:xfrm>
              <a:off x="7062455" y="1507331"/>
              <a:ext cx="1167145" cy="543719"/>
            </a:xfrm>
            <a:prstGeom prst="rect">
              <a:avLst/>
            </a:prstGeom>
          </p:spPr>
        </p:pic>
      </p:grpSp>
      <p:sp>
        <p:nvSpPr>
          <p:cNvPr id="11" name="Rectangle 1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10980" y="275846"/>
            <a:ext cx="7985813" cy="551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1058" tIns="55530" rIns="111058" bIns="5553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pt-BR" altLang="pt-BR" sz="3000" b="1" dirty="0" smtClean="0">
                <a:solidFill>
                  <a:srgbClr val="D6A300"/>
                </a:solidFill>
                <a:latin typeface="Calibri" pitchFamily="34" charset="0"/>
              </a:rPr>
              <a:t>Questionário dos alunos</a:t>
            </a:r>
            <a:endParaRPr lang="en-US" altLang="pt-BR" sz="3000" b="1" dirty="0" smtClean="0">
              <a:solidFill>
                <a:srgbClr val="D6A300"/>
              </a:solidFill>
              <a:latin typeface="Calibri" pitchFamily="34" charset="0"/>
            </a:endParaRPr>
          </a:p>
        </p:txBody>
      </p:sp>
      <p:grpSp>
        <p:nvGrpSpPr>
          <p:cNvPr id="16" name="Grupo 15"/>
          <p:cNvGrpSpPr/>
          <p:nvPr/>
        </p:nvGrpSpPr>
        <p:grpSpPr>
          <a:xfrm>
            <a:off x="2340429" y="2655423"/>
            <a:ext cx="6008915" cy="1537201"/>
            <a:chOff x="-1457641" y="1750285"/>
            <a:chExt cx="6008915" cy="1537201"/>
          </a:xfrm>
        </p:grpSpPr>
        <p:sp>
          <p:nvSpPr>
            <p:cNvPr id="13" name="Retângulo 12"/>
            <p:cNvSpPr/>
            <p:nvPr/>
          </p:nvSpPr>
          <p:spPr>
            <a:xfrm>
              <a:off x="-1457641" y="1750285"/>
              <a:ext cx="6008915" cy="1537201"/>
            </a:xfrm>
            <a:prstGeom prst="rect">
              <a:avLst/>
            </a:prstGeom>
            <a:solidFill>
              <a:srgbClr val="459AD6"/>
            </a:solidFill>
            <a:ln w="38100"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4" name="CaixaDeTexto 13"/>
            <p:cNvSpPr txBox="1"/>
            <p:nvPr/>
          </p:nvSpPr>
          <p:spPr>
            <a:xfrm>
              <a:off x="-1415147" y="1807025"/>
              <a:ext cx="353785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000" dirty="0" smtClean="0">
                  <a:solidFill>
                    <a:schemeClr val="bg1"/>
                  </a:solidFill>
                </a:rPr>
                <a:t>NOME DE USUÁRIO</a:t>
              </a:r>
              <a:endParaRPr lang="pt-BR" sz="3000" dirty="0">
                <a:solidFill>
                  <a:schemeClr val="bg1"/>
                </a:solidFill>
              </a:endParaRPr>
            </a:p>
          </p:txBody>
        </p:sp>
        <p:sp>
          <p:nvSpPr>
            <p:cNvPr id="15" name="Retângulo 14"/>
            <p:cNvSpPr/>
            <p:nvPr/>
          </p:nvSpPr>
          <p:spPr>
            <a:xfrm>
              <a:off x="-1328059" y="2362195"/>
              <a:ext cx="5682347" cy="6640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3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Digite seu login</a:t>
              </a:r>
              <a:endPara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7" name="Retângulo 16"/>
          <p:cNvSpPr/>
          <p:nvPr/>
        </p:nvSpPr>
        <p:spPr>
          <a:xfrm>
            <a:off x="5170714" y="3450770"/>
            <a:ext cx="2713654" cy="643880"/>
          </a:xfrm>
          <a:prstGeom prst="rect">
            <a:avLst/>
          </a:prstGeom>
          <a:noFill/>
          <a:ln w="38100"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5170714" y="4192624"/>
            <a:ext cx="2713654" cy="643880"/>
          </a:xfrm>
          <a:prstGeom prst="rect">
            <a:avLst/>
          </a:prstGeom>
          <a:noFill/>
          <a:ln w="38100"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pSp>
        <p:nvGrpSpPr>
          <p:cNvPr id="19" name="Grupo 18"/>
          <p:cNvGrpSpPr/>
          <p:nvPr/>
        </p:nvGrpSpPr>
        <p:grpSpPr>
          <a:xfrm>
            <a:off x="2382923" y="3326049"/>
            <a:ext cx="6008915" cy="1537201"/>
            <a:chOff x="-1457641" y="1750285"/>
            <a:chExt cx="6008915" cy="1537201"/>
          </a:xfrm>
        </p:grpSpPr>
        <p:sp>
          <p:nvSpPr>
            <p:cNvPr id="21" name="Retângulo 20"/>
            <p:cNvSpPr/>
            <p:nvPr/>
          </p:nvSpPr>
          <p:spPr>
            <a:xfrm>
              <a:off x="-1457641" y="1750285"/>
              <a:ext cx="6008915" cy="1537201"/>
            </a:xfrm>
            <a:prstGeom prst="rect">
              <a:avLst/>
            </a:prstGeom>
            <a:solidFill>
              <a:srgbClr val="459AD6"/>
            </a:solidFill>
            <a:ln w="38100"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-1415147" y="1807025"/>
              <a:ext cx="353785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3000" dirty="0" smtClean="0">
                  <a:solidFill>
                    <a:schemeClr val="bg1"/>
                  </a:solidFill>
                </a:rPr>
                <a:t>SENHA</a:t>
              </a:r>
              <a:endParaRPr lang="pt-BR" sz="3000" dirty="0">
                <a:solidFill>
                  <a:schemeClr val="bg1"/>
                </a:solidFill>
              </a:endParaRPr>
            </a:p>
          </p:txBody>
        </p:sp>
        <p:sp>
          <p:nvSpPr>
            <p:cNvPr id="23" name="Retângulo 22"/>
            <p:cNvSpPr/>
            <p:nvPr/>
          </p:nvSpPr>
          <p:spPr>
            <a:xfrm>
              <a:off x="-1328059" y="2362195"/>
              <a:ext cx="5682347" cy="6640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BR" sz="3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Digite sua senha</a:t>
              </a:r>
              <a:endParaRPr lang="pt-BR" sz="3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4" name="Retângulo 23"/>
          <p:cNvSpPr/>
          <p:nvPr/>
        </p:nvSpPr>
        <p:spPr>
          <a:xfrm>
            <a:off x="5198300" y="4915202"/>
            <a:ext cx="792088" cy="432048"/>
          </a:xfrm>
          <a:prstGeom prst="rect">
            <a:avLst/>
          </a:prstGeom>
          <a:noFill/>
          <a:ln w="38100"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pSp>
        <p:nvGrpSpPr>
          <p:cNvPr id="25" name="Grupo 24"/>
          <p:cNvGrpSpPr/>
          <p:nvPr/>
        </p:nvGrpSpPr>
        <p:grpSpPr>
          <a:xfrm>
            <a:off x="4511239" y="4601988"/>
            <a:ext cx="2395465" cy="1121089"/>
            <a:chOff x="-1457641" y="2166397"/>
            <a:chExt cx="2395465" cy="1121089"/>
          </a:xfrm>
        </p:grpSpPr>
        <p:sp>
          <p:nvSpPr>
            <p:cNvPr id="26" name="Retângulo 25"/>
            <p:cNvSpPr/>
            <p:nvPr/>
          </p:nvSpPr>
          <p:spPr>
            <a:xfrm>
              <a:off x="-1457641" y="2166397"/>
              <a:ext cx="2395465" cy="1121089"/>
            </a:xfrm>
            <a:prstGeom prst="rect">
              <a:avLst/>
            </a:prstGeom>
            <a:solidFill>
              <a:srgbClr val="459AD6"/>
            </a:solidFill>
            <a:ln w="38100"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8" name="Retângulo 27"/>
            <p:cNvSpPr/>
            <p:nvPr/>
          </p:nvSpPr>
          <p:spPr>
            <a:xfrm>
              <a:off x="-1284514" y="2405739"/>
              <a:ext cx="2025788" cy="664029"/>
            </a:xfrm>
            <a:prstGeom prst="rect">
              <a:avLst/>
            </a:prstGeom>
            <a:solidFill>
              <a:srgbClr val="BD3131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3000" dirty="0" smtClean="0">
                  <a:solidFill>
                    <a:schemeClr val="bg1"/>
                  </a:solidFill>
                </a:rPr>
                <a:t>ACESSAR</a:t>
              </a:r>
              <a:endParaRPr lang="pt-BR" sz="3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55896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1"/>
          <p:cNvSpPr txBox="1">
            <a:spLocks/>
          </p:cNvSpPr>
          <p:nvPr/>
        </p:nvSpPr>
        <p:spPr bwMode="auto">
          <a:xfrm>
            <a:off x="6972300" y="5674609"/>
            <a:ext cx="2133600" cy="2728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defTabSz="685800">
              <a:defRPr/>
            </a:pPr>
            <a:endParaRPr lang="pt-BR" altLang="en-US" sz="1950" b="1" dirty="0">
              <a:solidFill>
                <a:schemeClr val="bg1"/>
              </a:solidFill>
              <a:latin typeface="+mn-lt"/>
              <a:cs typeface="Arial" charset="0"/>
            </a:endParaRPr>
          </a:p>
        </p:txBody>
      </p:sp>
      <p:sp>
        <p:nvSpPr>
          <p:cNvPr id="6" name="Rectangle 1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89908" y="988020"/>
            <a:ext cx="7985813" cy="413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294" tIns="41648" rIns="83294" bIns="41648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100" b="1"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ALUNOS – PRIMEIRO ACESSO</a:t>
            </a:r>
            <a:endParaRPr lang="en-US" altLang="pt-BR" sz="2100" b="1" dirty="0">
              <a:latin typeface="Arial Black" panose="020B0A04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094" y="1900859"/>
            <a:ext cx="7985813" cy="336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479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1"/>
          <p:cNvSpPr txBox="1">
            <a:spLocks/>
          </p:cNvSpPr>
          <p:nvPr/>
        </p:nvSpPr>
        <p:spPr bwMode="auto">
          <a:xfrm>
            <a:off x="6972300" y="5674609"/>
            <a:ext cx="2133600" cy="2728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defTabSz="685800">
              <a:defRPr/>
            </a:pPr>
            <a:endParaRPr lang="pt-BR" altLang="en-US" sz="1950" b="1" dirty="0">
              <a:solidFill>
                <a:schemeClr val="bg1"/>
              </a:solidFill>
              <a:latin typeface="+mn-lt"/>
              <a:cs typeface="Arial" charset="0"/>
            </a:endParaRPr>
          </a:p>
        </p:txBody>
      </p:sp>
      <p:sp>
        <p:nvSpPr>
          <p:cNvPr id="6" name="Rectangle 1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89908" y="988020"/>
            <a:ext cx="7985813" cy="413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294" tIns="41648" rIns="83294" bIns="41648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100" b="1"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ALUNOS – PRIMEIRO ACESSO</a:t>
            </a:r>
            <a:endParaRPr lang="en-US" altLang="pt-BR" sz="2100" b="1" dirty="0">
              <a:latin typeface="Arial Black" panose="020B0A04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53" y="2034836"/>
            <a:ext cx="7898096" cy="288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7121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1"/>
          <p:cNvSpPr txBox="1">
            <a:spLocks/>
          </p:cNvSpPr>
          <p:nvPr/>
        </p:nvSpPr>
        <p:spPr bwMode="auto">
          <a:xfrm>
            <a:off x="6972300" y="5674609"/>
            <a:ext cx="2133600" cy="2728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defTabSz="685800">
              <a:defRPr/>
            </a:pPr>
            <a:endParaRPr lang="pt-BR" altLang="en-US" sz="1950" b="1" dirty="0">
              <a:solidFill>
                <a:schemeClr val="bg1"/>
              </a:solidFill>
              <a:latin typeface="+mn-lt"/>
              <a:cs typeface="Arial" charset="0"/>
            </a:endParaRPr>
          </a:p>
        </p:txBody>
      </p:sp>
      <p:sp>
        <p:nvSpPr>
          <p:cNvPr id="6" name="Rectangle 1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89908" y="988020"/>
            <a:ext cx="7985813" cy="413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294" tIns="41648" rIns="83294" bIns="41648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100" b="1"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ALUNOS – PRIMEIRO ACESSO</a:t>
            </a:r>
            <a:endParaRPr lang="en-US" altLang="pt-BR" sz="2100" b="1" dirty="0">
              <a:latin typeface="Arial Black" panose="020B0A04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863" y="1657954"/>
            <a:ext cx="6458275" cy="387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072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65028" y="798983"/>
            <a:ext cx="79881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100" b="1" dirty="0" smtClean="0"/>
              <a:t>Passo 2 – </a:t>
            </a:r>
            <a:r>
              <a:rPr lang="pt-BR" sz="3100" dirty="0" smtClean="0"/>
              <a:t>No canto inferior direito da tela, clique em “Questionário dos Alunos”.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540" y="1894117"/>
            <a:ext cx="7700920" cy="4381558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6754012" y="5484499"/>
            <a:ext cx="1486473" cy="600616"/>
          </a:xfrm>
          <a:prstGeom prst="rect">
            <a:avLst/>
          </a:prstGeom>
          <a:noFill/>
          <a:ln w="38100">
            <a:solidFill>
              <a:srgbClr val="8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pSp>
        <p:nvGrpSpPr>
          <p:cNvPr id="8" name="Grupo 7"/>
          <p:cNvGrpSpPr/>
          <p:nvPr/>
        </p:nvGrpSpPr>
        <p:grpSpPr>
          <a:xfrm>
            <a:off x="4005152" y="5154586"/>
            <a:ext cx="4417308" cy="1121089"/>
            <a:chOff x="-1457641" y="2166397"/>
            <a:chExt cx="4417308" cy="1121089"/>
          </a:xfrm>
        </p:grpSpPr>
        <p:sp>
          <p:nvSpPr>
            <p:cNvPr id="10" name="Retângulo 9"/>
            <p:cNvSpPr/>
            <p:nvPr/>
          </p:nvSpPr>
          <p:spPr>
            <a:xfrm>
              <a:off x="-1457641" y="2166397"/>
              <a:ext cx="4417308" cy="112108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8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-1306287" y="2405739"/>
              <a:ext cx="4113552" cy="664029"/>
            </a:xfrm>
            <a:prstGeom prst="rect">
              <a:avLst/>
            </a:prstGeom>
            <a:solidFill>
              <a:srgbClr val="459AD6"/>
            </a:solidFill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3000" dirty="0" smtClean="0">
                  <a:solidFill>
                    <a:schemeClr val="bg1"/>
                  </a:solidFill>
                </a:rPr>
                <a:t>Questionário dos Alunos</a:t>
              </a:r>
              <a:endParaRPr lang="pt-BR" sz="3000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Rectangle 1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10980" y="275846"/>
            <a:ext cx="7985813" cy="551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1058" tIns="55530" rIns="111058" bIns="5553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pt-BR" altLang="pt-BR" sz="3000" b="1" dirty="0" smtClean="0">
                <a:solidFill>
                  <a:srgbClr val="D6A300"/>
                </a:solidFill>
                <a:latin typeface="Calibri" pitchFamily="34" charset="0"/>
              </a:rPr>
              <a:t>Questionário dos alunos</a:t>
            </a:r>
            <a:endParaRPr lang="en-US" altLang="pt-BR" sz="3000" b="1" dirty="0" smtClean="0">
              <a:solidFill>
                <a:srgbClr val="D6A3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6037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SDRc_gyoSEC9KKYJ0XayX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SDRc_gyoSEC9KKYJ0XayX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SDRc_gyoSEC9KKYJ0XayX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SDRc_gyoSEC9KKYJ0XayX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SDRc_gyoSEC9KKYJ0XayX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SDRc_gyoSEC9KKYJ0XayX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SDRc_gyoSEC9KKYJ0XayX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SDRc_gyoSEC9KKYJ0XayX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SDRc_gyoSEC9KKYJ0XayX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SDRc_gyoSEC9KKYJ0XayX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SDRc_gyoSEC9KKYJ0XayX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SDRc_gyoSEC9KKYJ0XayX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SDRc_gyoSEC9KKYJ0XayX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SDRc_gyoSEC9KKYJ0XayX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SDRc_gyoSEC9KKYJ0XayX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SDRc_gyoSEC9KKYJ0XayXQ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28676</TotalTime>
  <Words>363</Words>
  <Application>Microsoft Office PowerPoint</Application>
  <PresentationFormat>Apresentação na tela (4:3)</PresentationFormat>
  <Paragraphs>56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5" baseType="lpstr">
      <vt:lpstr>MS PGothic</vt:lpstr>
      <vt:lpstr>Arial</vt:lpstr>
      <vt:lpstr>Arial Black</vt:lpstr>
      <vt:lpstr>Calibri</vt:lpstr>
      <vt:lpstr>Lucida Sans</vt:lpstr>
      <vt:lpstr>Verdana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Nilson Paes</dc:creator>
  <cp:lastModifiedBy>Raphaella Burti</cp:lastModifiedBy>
  <cp:revision>1051</cp:revision>
  <dcterms:created xsi:type="dcterms:W3CDTF">2015-07-31T13:05:01Z</dcterms:created>
  <dcterms:modified xsi:type="dcterms:W3CDTF">2018-10-16T20:11:52Z</dcterms:modified>
</cp:coreProperties>
</file>