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36" r:id="rId4"/>
  </p:sldMasterIdLst>
  <p:handoutMasterIdLst>
    <p:handoutMasterId r:id="rId41"/>
  </p:handoutMasterIdLst>
  <p:sldIdLst>
    <p:sldId id="256" r:id="rId5"/>
    <p:sldId id="282" r:id="rId6"/>
    <p:sldId id="283" r:id="rId7"/>
    <p:sldId id="257" r:id="rId8"/>
    <p:sldId id="294" r:id="rId9"/>
    <p:sldId id="258" r:id="rId10"/>
    <p:sldId id="259" r:id="rId11"/>
    <p:sldId id="261" r:id="rId12"/>
    <p:sldId id="284" r:id="rId13"/>
    <p:sldId id="262" r:id="rId14"/>
    <p:sldId id="293" r:id="rId15"/>
    <p:sldId id="264" r:id="rId16"/>
    <p:sldId id="285" r:id="rId17"/>
    <p:sldId id="286" r:id="rId18"/>
    <p:sldId id="263" r:id="rId19"/>
    <p:sldId id="265" r:id="rId20"/>
    <p:sldId id="266" r:id="rId21"/>
    <p:sldId id="269" r:id="rId22"/>
    <p:sldId id="270" r:id="rId23"/>
    <p:sldId id="297" r:id="rId24"/>
    <p:sldId id="290" r:id="rId25"/>
    <p:sldId id="291" r:id="rId26"/>
    <p:sldId id="287" r:id="rId27"/>
    <p:sldId id="288" r:id="rId28"/>
    <p:sldId id="292" r:id="rId29"/>
    <p:sldId id="296" r:id="rId30"/>
    <p:sldId id="295" r:id="rId31"/>
    <p:sldId id="289" r:id="rId32"/>
    <p:sldId id="273" r:id="rId33"/>
    <p:sldId id="274" r:id="rId34"/>
    <p:sldId id="275" r:id="rId35"/>
    <p:sldId id="276" r:id="rId36"/>
    <p:sldId id="281" r:id="rId37"/>
    <p:sldId id="280" r:id="rId38"/>
    <p:sldId id="277" r:id="rId39"/>
    <p:sldId id="278" r:id="rId4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ADE"/>
    <a:srgbClr val="DA584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4660"/>
  </p:normalViewPr>
  <p:slideViewPr>
    <p:cSldViewPr>
      <p:cViewPr varScale="1">
        <p:scale>
          <a:sx n="82" d="100"/>
          <a:sy n="82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D0495-45C5-4E38-9E68-950EE60D3632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35E3DF-234F-4D78-AB0F-2FC32D165B5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7D6BD0-B4F6-4FE5-9AFD-42D2F82BF7A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0F05A71-4E0C-4EAB-B07A-5156B1A4927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7" r:id="rId1"/>
    <p:sldLayoutId id="2147484538" r:id="rId2"/>
    <p:sldLayoutId id="2147484539" r:id="rId3"/>
    <p:sldLayoutId id="2147484540" r:id="rId4"/>
    <p:sldLayoutId id="2147484541" r:id="rId5"/>
    <p:sldLayoutId id="2147484542" r:id="rId6"/>
    <p:sldLayoutId id="2147484543" r:id="rId7"/>
    <p:sldLayoutId id="2147484544" r:id="rId8"/>
    <p:sldLayoutId id="2147484545" r:id="rId9"/>
    <p:sldLayoutId id="2147484546" r:id="rId10"/>
    <p:sldLayoutId id="2147484547" r:id="rId11"/>
  </p:sldLayoutIdLst>
  <p:transition spd="med"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ntegra.gov.br/" TargetMode="External"/><Relationship Id="rId2" Type="http://schemas.openxmlformats.org/officeDocument/2006/relationships/hyperlink" Target="http://www.receita.fazenda.gov.br/pessoajuridica/cnpj/cnpjreva/cnpjreva_solicitacao.as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contas.tcu.gov.br/debito/Web/Debito/CalculoDeDebito.faces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nde.gov.br/pls/simad/internet_fnde.liberacoes_01_pc" TargetMode="External"/><Relationship Id="rId2" Type="http://schemas.openxmlformats.org/officeDocument/2006/relationships/hyperlink" Target="http://www.fnde.gov.br/pls/simad/internet_fnde.pdderex_2_pc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5786" y="2000240"/>
            <a:ext cx="7772400" cy="1042982"/>
          </a:xfrm>
          <a:effectLst/>
        </p:spPr>
        <p:txBody>
          <a:bodyPr>
            <a:normAutofit fontScale="90000"/>
          </a:bodyPr>
          <a:lstStyle/>
          <a:p>
            <a:pPr algn="ctr"/>
            <a:r>
              <a:rPr lang="pt-BR" sz="4300" b="1" i="1" dirty="0" smtClean="0">
                <a:solidFill>
                  <a:schemeClr val="bg2">
                    <a:lumMod val="50000"/>
                  </a:schemeClr>
                </a:solidFill>
              </a:rPr>
              <a:t>ORIENTAÇÕES PARA UTILIZAÇÃO E PRESTAÇÃO DE CONTAS DE RECURSOS DO FNDE</a:t>
            </a:r>
            <a:endParaRPr lang="pt-BR" sz="43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535785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b="1" u="sng" dirty="0" smtClean="0">
                <a:solidFill>
                  <a:schemeClr val="bg2">
                    <a:lumMod val="50000"/>
                  </a:schemeClr>
                </a:solidFill>
              </a:rPr>
              <a:t>O QUE É CORRETO FAZER?</a:t>
            </a:r>
          </a:p>
          <a:p>
            <a:pPr algn="ctr">
              <a:buNone/>
            </a:pPr>
            <a:endParaRPr lang="pt-BR" sz="2600" b="1" u="sng" dirty="0" smtClean="0">
              <a:solidFill>
                <a:srgbClr val="DA5846"/>
              </a:solidFill>
            </a:endParaRPr>
          </a:p>
          <a:p>
            <a:pPr marL="0" indent="0" algn="just">
              <a:spcBef>
                <a:spcPts val="0"/>
              </a:spcBef>
            </a:pPr>
            <a:r>
              <a:rPr lang="pt-BR" sz="2100" dirty="0" smtClean="0"/>
              <a:t> </a:t>
            </a:r>
            <a:r>
              <a:rPr lang="pt-BR" sz="2200" dirty="0" smtClean="0">
                <a:solidFill>
                  <a:schemeClr val="tx1"/>
                </a:solidFill>
              </a:rPr>
              <a:t>Os recursos têm finalidade principal de uso em </a:t>
            </a:r>
            <a:r>
              <a:rPr lang="pt-BR" sz="2200" b="1" dirty="0" smtClean="0">
                <a:solidFill>
                  <a:schemeClr val="tx1"/>
                </a:solidFill>
              </a:rPr>
              <a:t>benefício do aluno</a:t>
            </a:r>
            <a:r>
              <a:rPr lang="pt-BR" sz="2200" dirty="0" smtClean="0">
                <a:solidFill>
                  <a:schemeClr val="tx1"/>
                </a:solidFill>
              </a:rPr>
              <a:t> e devem ser utilizados de acordo com as prioridades que forem definidas em reunião prévia do conselho escolar.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20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</a:pPr>
            <a:r>
              <a:rPr lang="pt-BR" sz="2200" dirty="0" smtClean="0">
                <a:solidFill>
                  <a:schemeClr val="tx1"/>
                </a:solidFill>
              </a:rPr>
              <a:t> Pesquisa prévia de preços;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20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</a:pPr>
            <a:r>
              <a:rPr lang="pt-BR" sz="2200" dirty="0" smtClean="0">
                <a:solidFill>
                  <a:schemeClr val="tx1"/>
                </a:solidFill>
              </a:rPr>
              <a:t> Consolidação de pesquisas de preços;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200" dirty="0" smtClean="0">
              <a:solidFill>
                <a:schemeClr val="tx1"/>
              </a:solidFill>
            </a:endParaRPr>
          </a:p>
          <a:p>
            <a:pPr marL="0" lvl="0" indent="0" algn="just">
              <a:spcBef>
                <a:spcPts val="0"/>
              </a:spcBef>
            </a:pPr>
            <a:r>
              <a:rPr lang="pt-BR" sz="2200" dirty="0" smtClean="0">
                <a:solidFill>
                  <a:schemeClr val="tx1"/>
                </a:solidFill>
              </a:rPr>
              <a:t> Acesse o site da Receita Federal </a:t>
            </a:r>
            <a:r>
              <a:rPr lang="pt-BR" sz="2200" dirty="0" smtClean="0">
                <a:solidFill>
                  <a:schemeClr val="tx1"/>
                </a:solidFill>
                <a:hlinkClick r:id="rId2"/>
              </a:rPr>
              <a:t>http://www.receita.fazenda.gov.br/pessoajuridica/cnpj/cnpjreva/cnpjreva_solicitacao.asp</a:t>
            </a:r>
            <a:r>
              <a:rPr lang="pt-BR" sz="2200" dirty="0" smtClean="0">
                <a:solidFill>
                  <a:schemeClr val="tx1"/>
                </a:solidFill>
              </a:rPr>
              <a:t> ou o SINTEGRA </a:t>
            </a:r>
            <a:r>
              <a:rPr lang="pt-BR" sz="2200" dirty="0" smtClean="0">
                <a:solidFill>
                  <a:schemeClr val="tx1"/>
                </a:solidFill>
                <a:hlinkClick r:id="rId3"/>
              </a:rPr>
              <a:t>http://www.sintegra.gov.br/</a:t>
            </a:r>
            <a:r>
              <a:rPr lang="pt-BR" sz="2200" dirty="0" smtClean="0">
                <a:solidFill>
                  <a:schemeClr val="tx1"/>
                </a:solidFill>
              </a:rPr>
              <a:t> de posse do CNPJ da empresa a ser pesquisada.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736"/>
            <a:ext cx="8686800" cy="435771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000" b="1" u="sng" dirty="0" smtClean="0">
                <a:solidFill>
                  <a:schemeClr val="bg2">
                    <a:lumMod val="50000"/>
                  </a:schemeClr>
                </a:solidFill>
              </a:rPr>
              <a:t>APLICAÇÃO FINANCEIRA DO RECURSO</a:t>
            </a:r>
          </a:p>
          <a:p>
            <a:pPr lvl="0"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   </a:t>
            </a:r>
          </a:p>
          <a:p>
            <a:pPr lvl="0" algn="just">
              <a:buNone/>
            </a:pPr>
            <a:r>
              <a:rPr lang="pt-BR" sz="3000" dirty="0" smtClean="0">
                <a:solidFill>
                  <a:schemeClr val="tx1"/>
                </a:solidFill>
              </a:rPr>
              <a:t>   Todo o recurso, </a:t>
            </a:r>
            <a:r>
              <a:rPr lang="pt-BR" sz="3000" b="1" dirty="0" smtClean="0">
                <a:solidFill>
                  <a:srgbClr val="FF0000"/>
                </a:solidFill>
              </a:rPr>
              <a:t>OBRIGATORIAMENTE</a:t>
            </a:r>
            <a:r>
              <a:rPr lang="pt-BR" sz="3000" dirty="0" smtClean="0">
                <a:solidFill>
                  <a:schemeClr val="tx1"/>
                </a:solidFill>
              </a:rPr>
              <a:t>, deverá ser aplicado em conta aplicação/investimento com resgate automático. Converse com o gerente do Banco.</a:t>
            </a:r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1000108"/>
            <a:ext cx="8183880" cy="514353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 algn="ctr">
              <a:buNone/>
            </a:pPr>
            <a:r>
              <a:rPr lang="pt-BR" sz="3400" b="1" u="sng" dirty="0" smtClean="0">
                <a:solidFill>
                  <a:schemeClr val="bg2">
                    <a:lumMod val="50000"/>
                  </a:schemeClr>
                </a:solidFill>
              </a:rPr>
              <a:t>CATEGORIA ECONÔMICA</a:t>
            </a:r>
          </a:p>
          <a:p>
            <a:pPr algn="ctr">
              <a:buNone/>
            </a:pPr>
            <a:endParaRPr lang="pt-BR" sz="2400" b="1" u="sng" dirty="0" smtClean="0">
              <a:solidFill>
                <a:srgbClr val="DA5846"/>
              </a:solidFill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400" b="1" dirty="0" smtClean="0"/>
              <a:t> </a:t>
            </a:r>
            <a:r>
              <a:rPr lang="pt-BR" sz="2400" b="1" dirty="0" smtClean="0">
                <a:solidFill>
                  <a:schemeClr val="tx1"/>
                </a:solidFill>
              </a:rPr>
              <a:t>CUSTEIO: </a:t>
            </a:r>
            <a:r>
              <a:rPr lang="pt-BR" sz="2400" dirty="0" smtClean="0">
                <a:solidFill>
                  <a:schemeClr val="tx1"/>
                </a:solidFill>
              </a:rPr>
              <a:t>AQUISIÇÃO DE MATERIAL DE CONSUMO E SERVIÇOS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pt-BR" sz="2400" dirty="0" smtClean="0">
              <a:solidFill>
                <a:schemeClr val="tx1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2400" b="1" dirty="0" smtClean="0">
                <a:solidFill>
                  <a:schemeClr val="tx1"/>
                </a:solidFill>
              </a:rPr>
              <a:t> CAPITAL: </a:t>
            </a:r>
            <a:r>
              <a:rPr lang="pt-BR" sz="2400" dirty="0" smtClean="0">
                <a:solidFill>
                  <a:schemeClr val="tx1"/>
                </a:solidFill>
              </a:rPr>
              <a:t>AQUISIÇÃO DE MATERIAL PERMANENTE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2400" dirty="0" smtClean="0">
                <a:solidFill>
                  <a:schemeClr val="tx1"/>
                </a:solidFill>
              </a:rPr>
              <a:t> 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2400" b="1" dirty="0" smtClean="0">
                <a:solidFill>
                  <a:schemeClr val="tx1"/>
                </a:solidFill>
              </a:rPr>
              <a:t>Legislação:</a:t>
            </a:r>
            <a:r>
              <a:rPr lang="pt-BR" sz="2400" dirty="0" smtClean="0">
                <a:solidFill>
                  <a:schemeClr val="tx1"/>
                </a:solidFill>
              </a:rPr>
              <a:t> Portaria 448 de 13/09/2002 – Secretaria do Tesouro Nacional e Manual Adaptado da Portaria 448.</a:t>
            </a:r>
          </a:p>
          <a:p>
            <a:pPr algn="ctr"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1428736"/>
            <a:ext cx="8420128" cy="4722827"/>
          </a:xfrm>
        </p:spPr>
        <p:txBody>
          <a:bodyPr/>
          <a:lstStyle/>
          <a:p>
            <a:pPr algn="just">
              <a:buNone/>
            </a:pPr>
            <a:r>
              <a:rPr lang="pt-BR" sz="3000" b="1" dirty="0" smtClean="0">
                <a:solidFill>
                  <a:schemeClr val="tx1"/>
                </a:solidFill>
              </a:rPr>
              <a:t>   </a:t>
            </a:r>
            <a:r>
              <a:rPr lang="pt-BR" sz="3000" b="1" u="sng" dirty="0" smtClean="0">
                <a:solidFill>
                  <a:schemeClr val="tx1"/>
                </a:solidFill>
              </a:rPr>
              <a:t>Obs.:</a:t>
            </a:r>
            <a:r>
              <a:rPr lang="pt-BR" sz="3000" b="1" dirty="0" smtClean="0">
                <a:solidFill>
                  <a:schemeClr val="tx1"/>
                </a:solidFill>
              </a:rPr>
              <a:t> </a:t>
            </a:r>
            <a:r>
              <a:rPr lang="pt-BR" sz="3000" dirty="0" smtClean="0">
                <a:solidFill>
                  <a:schemeClr val="tx1"/>
                </a:solidFill>
              </a:rPr>
              <a:t>Para contratação de serviços com pessoa física é necessário além das três pesquisas de preço que sejam recolhidos os impostos e tributos (ISS junto à Prefeitura e INSS no site da previdência social, IR- Imposto de Renda de acordo com a tabela Receita Federal). Os comprovantes dos impostos devem compor a prestação de contas.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/>
          <a:lstStyle/>
          <a:p>
            <a:pPr algn="just">
              <a:buNone/>
            </a:pPr>
            <a:r>
              <a:rPr lang="pt-BR" sz="3000" dirty="0" smtClean="0"/>
              <a:t>   </a:t>
            </a:r>
            <a:r>
              <a:rPr lang="pt-BR" sz="3000" dirty="0" smtClean="0">
                <a:solidFill>
                  <a:schemeClr val="tx1"/>
                </a:solidFill>
              </a:rPr>
              <a:t>Os materiais permanentes adquiridos deverão constar da Relação de Bens Adquiridos ou Produzidos e do Termo de Doação, em nome do CDCE da Escola.</a:t>
            </a:r>
          </a:p>
          <a:p>
            <a:pPr algn="just">
              <a:buNone/>
            </a:pPr>
            <a:endParaRPr lang="pt-BR" sz="30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sz="3000" b="1" dirty="0" smtClean="0">
                <a:solidFill>
                  <a:schemeClr val="tx1"/>
                </a:solidFill>
              </a:rPr>
              <a:t>   Importante: Os recursos destinados à aquisição de material permanente (Capital) não poderão ser utilizados em material de consumo (Custeio) e vice-versa.</a:t>
            </a:r>
            <a:endParaRPr lang="pt-BR" sz="3000" dirty="0" smtClean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214290"/>
            <a:ext cx="8183880" cy="542928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pt-BR" b="1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pt-BR" sz="4600" b="1" u="sng" dirty="0" smtClean="0">
                <a:solidFill>
                  <a:schemeClr val="bg2">
                    <a:lumMod val="50000"/>
                  </a:schemeClr>
                </a:solidFill>
              </a:rPr>
              <a:t>KITS DE MATERIAS DO PROGRAMA</a:t>
            </a:r>
          </a:p>
          <a:p>
            <a:pPr algn="ctr">
              <a:buNone/>
            </a:pPr>
            <a:r>
              <a:rPr lang="pt-BR" sz="4600" b="1" u="sng" dirty="0" smtClean="0">
                <a:solidFill>
                  <a:schemeClr val="bg2">
                    <a:lumMod val="50000"/>
                  </a:schemeClr>
                </a:solidFill>
              </a:rPr>
              <a:t> MAIS EDUCAÇÃO</a:t>
            </a:r>
          </a:p>
          <a:p>
            <a:pPr algn="ctr">
              <a:buNone/>
            </a:pPr>
            <a:endParaRPr lang="pt-BR" b="1" u="sng" dirty="0" smtClean="0">
              <a:solidFill>
                <a:schemeClr val="tx1"/>
              </a:solidFill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chemeClr val="tx1"/>
                </a:solidFill>
              </a:rPr>
              <a:t>Os kits são compostos por materiais pedagógicos e de apoio indicados para o desenvolvimento de cada uma das atividades. Para cada uma das atividades do Programa, há um kit de material específico. 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tx1"/>
                </a:solidFill>
              </a:rPr>
              <a:t>Observação:</a:t>
            </a:r>
            <a:r>
              <a:rPr lang="pt-BR" dirty="0" smtClean="0">
                <a:solidFill>
                  <a:schemeClr val="tx1"/>
                </a:solidFill>
              </a:rPr>
              <a:t> Os Kits estão disponíveis no MANUAL OPERACIONAL DA EDUCAÇÃO INTEGRAL</a:t>
            </a:r>
          </a:p>
          <a:p>
            <a:pPr algn="ctr"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071546"/>
            <a:ext cx="8183880" cy="4187952"/>
          </a:xfrm>
        </p:spPr>
        <p:txBody>
          <a:bodyPr>
            <a:normAutofit/>
          </a:bodyPr>
          <a:lstStyle/>
          <a:p>
            <a:pPr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 algn="ctr">
              <a:lnSpc>
                <a:spcPct val="150000"/>
              </a:lnSpc>
              <a:buNone/>
            </a:pPr>
            <a:r>
              <a:rPr lang="pt-BR" b="1" u="sng" dirty="0" smtClean="0">
                <a:solidFill>
                  <a:schemeClr val="bg2">
                    <a:lumMod val="50000"/>
                  </a:schemeClr>
                </a:solidFill>
              </a:rPr>
              <a:t>DESPESAS COM RESSARCIMENTO </a:t>
            </a:r>
          </a:p>
          <a:p>
            <a:pPr algn="ctr">
              <a:lnSpc>
                <a:spcPct val="150000"/>
              </a:lnSpc>
              <a:buNone/>
            </a:pPr>
            <a:r>
              <a:rPr lang="pt-BR" sz="2400" b="1" dirty="0" smtClean="0">
                <a:solidFill>
                  <a:schemeClr val="bg2">
                    <a:lumMod val="50000"/>
                  </a:schemeClr>
                </a:solidFill>
              </a:rPr>
              <a:t>(TRANSPORTE E ALIMENTAÇÃO)</a:t>
            </a:r>
          </a:p>
          <a:p>
            <a:pPr>
              <a:buNone/>
            </a:pPr>
            <a:endParaRPr lang="pt-BR" b="1" i="1" dirty="0" smtClean="0"/>
          </a:p>
          <a:p>
            <a:pPr>
              <a:buNone/>
            </a:pPr>
            <a:endParaRPr lang="pt-BR" dirty="0" smtClean="0"/>
          </a:p>
          <a:p>
            <a:pPr algn="ctr">
              <a:buNone/>
            </a:pPr>
            <a:r>
              <a:rPr lang="pt-BR" b="1" i="1" dirty="0" smtClean="0">
                <a:solidFill>
                  <a:schemeClr val="tx1"/>
                </a:solidFill>
              </a:rPr>
              <a:t>Lei do Voluntariado: Nº 9.608 de 02/08/1998</a:t>
            </a:r>
            <a:endParaRPr lang="pt-BR" dirty="0" smtClean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56102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pPr>
              <a:buNone/>
            </a:pPr>
            <a:r>
              <a:rPr lang="pt-BR" b="1" u="sng" dirty="0" smtClean="0">
                <a:solidFill>
                  <a:schemeClr val="bg2">
                    <a:lumMod val="50000"/>
                  </a:schemeClr>
                </a:solidFill>
              </a:rPr>
              <a:t>IMPORTANTE:</a:t>
            </a:r>
          </a:p>
          <a:p>
            <a:pPr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algn="just"/>
            <a:r>
              <a:rPr lang="pt-BR" sz="2200" dirty="0" smtClean="0">
                <a:solidFill>
                  <a:schemeClr val="tx1"/>
                </a:solidFill>
              </a:rPr>
              <a:t>O Valor recebido pelos </a:t>
            </a:r>
            <a:r>
              <a:rPr lang="pt-BR" sz="2200" b="1" dirty="0" smtClean="0">
                <a:solidFill>
                  <a:schemeClr val="tx1"/>
                </a:solidFill>
              </a:rPr>
              <a:t>MONITORES E TUTORES  (atividade não remunerada) </a:t>
            </a:r>
            <a:r>
              <a:rPr lang="pt-BR" sz="2200" dirty="0" smtClean="0">
                <a:solidFill>
                  <a:schemeClr val="tx1"/>
                </a:solidFill>
              </a:rPr>
              <a:t> não configura Pagamento e sim ressarcimento de despesas com alimentação e transporte.</a:t>
            </a:r>
          </a:p>
          <a:p>
            <a:pPr algn="just">
              <a:buNone/>
            </a:pPr>
            <a:endParaRPr lang="pt-BR" sz="2200" dirty="0" smtClean="0">
              <a:solidFill>
                <a:schemeClr val="tx1"/>
              </a:solidFill>
            </a:endParaRPr>
          </a:p>
          <a:p>
            <a:pPr algn="just"/>
            <a:r>
              <a:rPr lang="pt-BR" sz="2200" b="1" dirty="0" smtClean="0">
                <a:solidFill>
                  <a:schemeClr val="tx1"/>
                </a:solidFill>
              </a:rPr>
              <a:t>Recomenda-se</a:t>
            </a:r>
            <a:r>
              <a:rPr lang="pt-BR" sz="2200" dirty="0" smtClean="0">
                <a:solidFill>
                  <a:schemeClr val="tx1"/>
                </a:solidFill>
              </a:rPr>
              <a:t> a não utilização de professores da própria escola para atuarem como monitores, quando isso significar ressarcimento de despesas de transporte e alimentação com recursos do FNDE.</a:t>
            </a:r>
          </a:p>
          <a:p>
            <a:pPr>
              <a:buNone/>
            </a:pPr>
            <a:endParaRPr lang="pt-BR" sz="2400" dirty="0" smtClean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428728" y="214290"/>
            <a:ext cx="6572296" cy="1479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pt-BR" sz="3200" b="1" u="sng" dirty="0" smtClean="0">
                <a:solidFill>
                  <a:schemeClr val="bg2">
                    <a:lumMod val="50000"/>
                  </a:schemeClr>
                </a:solidFill>
              </a:rPr>
              <a:t>MAIS EDUCAÇÃO</a:t>
            </a:r>
          </a:p>
          <a:p>
            <a:pPr algn="ctr">
              <a:lnSpc>
                <a:spcPct val="150000"/>
              </a:lnSpc>
              <a:buNone/>
            </a:pPr>
            <a:r>
              <a:rPr lang="pt-BR" sz="3200" b="1" u="sng" dirty="0" smtClean="0">
                <a:solidFill>
                  <a:schemeClr val="bg2">
                    <a:lumMod val="50000"/>
                  </a:schemeClr>
                </a:solidFill>
              </a:rPr>
              <a:t>ESCOLAS URBANAS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714348" y="2000240"/>
          <a:ext cx="8001055" cy="3357587"/>
        </p:xfrm>
        <a:graphic>
          <a:graphicData uri="http://schemas.openxmlformats.org/drawingml/2006/table">
            <a:tbl>
              <a:tblPr/>
              <a:tblGrid>
                <a:gridCol w="1987911"/>
                <a:gridCol w="1845103"/>
                <a:gridCol w="4168041"/>
              </a:tblGrid>
              <a:tr h="959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QUANTIDADE DE TURMAS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 smtClean="0">
                          <a:latin typeface="+mj-lt"/>
                          <a:ea typeface="Calibri"/>
                          <a:cs typeface="Times New Roman"/>
                        </a:rPr>
                        <a:t>Carga Horária Semanal</a:t>
                      </a:r>
                      <a:endParaRPr lang="pt-BR" sz="18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VALOR DO RESSARCIMENTO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R$80,00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R$160,00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>
                          <a:latin typeface="+mj-lt"/>
                          <a:ea typeface="Calibri"/>
                          <a:cs typeface="Times New Roman"/>
                        </a:rPr>
                        <a:t>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R$240,00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>
                          <a:latin typeface="+mj-lt"/>
                          <a:ea typeface="Calibri"/>
                          <a:cs typeface="Times New Roman"/>
                        </a:rPr>
                        <a:t>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>
                          <a:latin typeface="+mj-lt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R$320,00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R$400,00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472" y="214290"/>
            <a:ext cx="8183880" cy="532754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pt-BR" b="1" u="sng" dirty="0" smtClean="0">
                <a:solidFill>
                  <a:schemeClr val="bg2">
                    <a:lumMod val="50000"/>
                  </a:schemeClr>
                </a:solidFill>
              </a:rPr>
              <a:t>MAIS EDUCAÇÃO</a:t>
            </a:r>
          </a:p>
          <a:p>
            <a:pPr algn="ctr">
              <a:lnSpc>
                <a:spcPct val="150000"/>
              </a:lnSpc>
              <a:buNone/>
            </a:pPr>
            <a:r>
              <a:rPr lang="pt-BR" b="1" u="sng" dirty="0" smtClean="0">
                <a:solidFill>
                  <a:schemeClr val="bg2">
                    <a:lumMod val="50000"/>
                  </a:schemeClr>
                </a:solidFill>
              </a:rPr>
              <a:t>ESCOLAS RURAIS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69148" y="2357430"/>
          <a:ext cx="8146256" cy="3143272"/>
        </p:xfrm>
        <a:graphic>
          <a:graphicData uri="http://schemas.openxmlformats.org/drawingml/2006/table">
            <a:tbl>
              <a:tblPr/>
              <a:tblGrid>
                <a:gridCol w="1928827"/>
                <a:gridCol w="2043747"/>
                <a:gridCol w="4173682"/>
              </a:tblGrid>
              <a:tr h="898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QUANTIDADE DE TURMAS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 smtClean="0">
                          <a:latin typeface="+mj-lt"/>
                          <a:ea typeface="Calibri"/>
                          <a:cs typeface="Times New Roman"/>
                        </a:rPr>
                        <a:t>Carga Horária SEMANAL</a:t>
                      </a:r>
                      <a:endParaRPr lang="pt-BR" sz="18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VALOR DO RESSARCIMENTO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0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R$120,00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0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>
                          <a:latin typeface="+mj-lt"/>
                          <a:ea typeface="Calibri"/>
                          <a:cs typeface="Times New Roman"/>
                        </a:rPr>
                        <a:t>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R$240,00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0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>
                          <a:latin typeface="+mj-lt"/>
                          <a:ea typeface="Calibri"/>
                          <a:cs typeface="Times New Roman"/>
                        </a:rPr>
                        <a:t>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>
                          <a:latin typeface="+mj-lt"/>
                          <a:ea typeface="Calibri"/>
                          <a:cs typeface="Times New Roman"/>
                        </a:rPr>
                        <a:t>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R$360,00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0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>
                          <a:latin typeface="+mj-lt"/>
                          <a:ea typeface="Calibri"/>
                          <a:cs typeface="Times New Roman"/>
                        </a:rPr>
                        <a:t>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>
                          <a:latin typeface="+mj-lt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R$480,00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0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>
                          <a:latin typeface="+mj-lt"/>
                          <a:ea typeface="Calibri"/>
                          <a:cs typeface="Times New Roman"/>
                        </a:rPr>
                        <a:t>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>
                          <a:latin typeface="+mj-lt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01675" algn="l"/>
                        </a:tabLst>
                      </a:pPr>
                      <a:r>
                        <a:rPr lang="pt-BR" sz="1800" b="1" dirty="0">
                          <a:latin typeface="+mj-lt"/>
                          <a:ea typeface="Calibri"/>
                          <a:cs typeface="Times New Roman"/>
                        </a:rPr>
                        <a:t>R$600,00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1500174"/>
            <a:ext cx="8183880" cy="4187952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pt-BR" dirty="0" smtClean="0"/>
              <a:t>    </a:t>
            </a:r>
            <a:r>
              <a:rPr lang="pt-BR" dirty="0" smtClean="0">
                <a:solidFill>
                  <a:schemeClr val="tx1"/>
                </a:solidFill>
              </a:rPr>
              <a:t>O PDDE consiste na assistência financeira às escolas públicas da educação básica das redes estaduais, municipais e do Distrito Federal e às escolas privadas de educação especial mantidas por entidades sem fins lucrativos. O objetivo do programa é: melhorar a </a:t>
            </a:r>
            <a:r>
              <a:rPr lang="pt-BR" dirty="0" err="1" smtClean="0">
                <a:solidFill>
                  <a:schemeClr val="tx1"/>
                </a:solidFill>
              </a:rPr>
              <a:t>infraestrutura</a:t>
            </a:r>
            <a:r>
              <a:rPr lang="pt-BR" dirty="0" smtClean="0">
                <a:solidFill>
                  <a:schemeClr val="tx1"/>
                </a:solidFill>
              </a:rPr>
              <a:t> física e pedagógica, o reforça a autogestão escolar e a elevação dos índices de desempenho da educação básica. Os recursos do programa são transferidos de acordo com o número de alunos, com base no censo escolar do ano anterior ao do repasse.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643050"/>
            <a:ext cx="8686800" cy="4071966"/>
          </a:xfrm>
        </p:spPr>
        <p:txBody>
          <a:bodyPr/>
          <a:lstStyle/>
          <a:p>
            <a:pPr algn="ctr">
              <a:buNone/>
            </a:pPr>
            <a:r>
              <a:rPr lang="pt-BR" b="1" dirty="0" smtClean="0">
                <a:solidFill>
                  <a:schemeClr val="tx1"/>
                </a:solidFill>
              </a:rPr>
              <a:t>  </a:t>
            </a:r>
            <a:r>
              <a:rPr lang="pt-BR" b="1" u="sng" dirty="0" smtClean="0">
                <a:solidFill>
                  <a:schemeClr val="tx1"/>
                </a:solidFill>
              </a:rPr>
              <a:t>O importante é a garantia da carga horária de três horas diárias e quinze horas semanais do educando, conforme planejamento do SIMEC</a:t>
            </a:r>
            <a:r>
              <a:rPr lang="pt-BR" dirty="0" smtClean="0">
                <a:solidFill>
                  <a:schemeClr val="tx1"/>
                </a:solidFill>
              </a:rPr>
              <a:t>. </a:t>
            </a:r>
          </a:p>
          <a:p>
            <a:pPr algn="ctr">
              <a:buNone/>
            </a:pPr>
            <a:endParaRPr lang="pt-BR" b="1" u="sng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pt-BR" dirty="0" smtClean="0">
                <a:solidFill>
                  <a:schemeClr val="tx1"/>
                </a:solidFill>
              </a:rPr>
              <a:t>Não há limite de turmas para cada monitor, mas pedagogicamente, sabemos que não é possível mais que 10 turmas.</a:t>
            </a:r>
            <a:endParaRPr lang="pt-BR" b="1" u="sng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14414" y="428604"/>
            <a:ext cx="71912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1675" algn="l"/>
              </a:tabLst>
            </a:pPr>
            <a:r>
              <a:rPr kumimoji="0" lang="pt-BR" sz="36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ATIVIDADES NOS FINAIS DE SEMANA</a:t>
            </a:r>
            <a:endParaRPr kumimoji="0" lang="pt-BR" sz="36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7510" t="42617" r="27232" b="28972"/>
          <a:stretch>
            <a:fillRect/>
          </a:stretch>
        </p:blipFill>
        <p:spPr bwMode="auto">
          <a:xfrm>
            <a:off x="285720" y="1428736"/>
            <a:ext cx="8620217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686800" cy="938234"/>
          </a:xfrm>
        </p:spPr>
        <p:txBody>
          <a:bodyPr>
            <a:normAutofit fontScale="90000"/>
          </a:bodyPr>
          <a:lstStyle/>
          <a:p>
            <a:pPr lvl="0" algn="ctr"/>
            <a:r>
              <a:rPr lang="pt-BR" sz="4000" b="1" i="1" u="sng" cap="none" dirty="0" smtClean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ATIVIDADES NOS FINAIS DE SEMANA</a:t>
            </a:r>
            <a:r>
              <a:rPr lang="pt-BR" cap="none" dirty="0" smtClean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pt-BR" cap="none" dirty="0" smtClean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pt-BR" dirty="0"/>
          </a:p>
        </p:txBody>
      </p:sp>
      <p:pic>
        <p:nvPicPr>
          <p:cNvPr id="430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7755" t="63522" r="27874" b="20694"/>
          <a:stretch>
            <a:fillRect/>
          </a:stretch>
        </p:blipFill>
        <p:spPr bwMode="auto">
          <a:xfrm>
            <a:off x="357158" y="2000240"/>
            <a:ext cx="850112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000" b="1" dirty="0" smtClean="0">
                <a:solidFill>
                  <a:schemeClr val="bg2">
                    <a:lumMod val="50000"/>
                  </a:schemeClr>
                </a:solidFill>
              </a:rPr>
              <a:t>O QUE </a:t>
            </a:r>
            <a:r>
              <a:rPr lang="pt-BR" sz="4000" b="1" u="sng" dirty="0" smtClean="0">
                <a:solidFill>
                  <a:srgbClr val="FF0000"/>
                </a:solidFill>
              </a:rPr>
              <a:t>NÃO</a:t>
            </a:r>
            <a:r>
              <a:rPr lang="pt-BR" sz="4000" b="1" dirty="0" smtClean="0">
                <a:solidFill>
                  <a:schemeClr val="bg2">
                    <a:lumMod val="50000"/>
                  </a:schemeClr>
                </a:solidFill>
              </a:rPr>
              <a:t> É PERMITIDO</a:t>
            </a:r>
            <a:endParaRPr lang="pt-BR" sz="4000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lvl="0" algn="just"/>
            <a:r>
              <a:rPr lang="pt-BR" sz="2600" dirty="0" smtClean="0">
                <a:solidFill>
                  <a:schemeClr val="tx1"/>
                </a:solidFill>
              </a:rPr>
              <a:t>Saques em dinheiro da conta-corrente para realizar qualquer pagamento ou recolhimento de impostos;</a:t>
            </a:r>
          </a:p>
          <a:p>
            <a:pPr lvl="0" algn="just"/>
            <a:r>
              <a:rPr lang="pt-BR" sz="2600" dirty="0" smtClean="0">
                <a:solidFill>
                  <a:schemeClr val="tx1"/>
                </a:solidFill>
              </a:rPr>
              <a:t>Utilizar os recursos sem obedecer o plano de ação;</a:t>
            </a:r>
          </a:p>
          <a:p>
            <a:pPr lvl="0" algn="just"/>
            <a:r>
              <a:rPr lang="pt-BR" sz="2600" dirty="0" smtClean="0">
                <a:solidFill>
                  <a:schemeClr val="tx1"/>
                </a:solidFill>
              </a:rPr>
              <a:t>Ultrapassar os limites de recursos destinados para Custeio e Capital;</a:t>
            </a:r>
          </a:p>
          <a:p>
            <a:pPr lvl="0" algn="just"/>
            <a:r>
              <a:rPr lang="pt-BR" sz="2600" dirty="0" smtClean="0">
                <a:solidFill>
                  <a:schemeClr val="tx1"/>
                </a:solidFill>
              </a:rPr>
              <a:t>Festividades, comemorações, coquetéis, recepções,flores, premiações, presentes </a:t>
            </a:r>
            <a:r>
              <a:rPr lang="pt-BR" sz="2600" dirty="0" err="1" smtClean="0">
                <a:solidFill>
                  <a:schemeClr val="tx1"/>
                </a:solidFill>
              </a:rPr>
              <a:t>etc</a:t>
            </a:r>
            <a:r>
              <a:rPr lang="pt-BR" sz="2600" dirty="0" smtClean="0">
                <a:solidFill>
                  <a:schemeClr val="tx1"/>
                </a:solidFill>
              </a:rPr>
              <a:t>;</a:t>
            </a:r>
          </a:p>
          <a:p>
            <a:pPr lvl="0" algn="just"/>
            <a:r>
              <a:rPr lang="pt-BR" sz="2600" dirty="0" smtClean="0">
                <a:solidFill>
                  <a:schemeClr val="tx1"/>
                </a:solidFill>
              </a:rPr>
              <a:t>Pagamento de serviço de água, energia elétrica ou telefone;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285728"/>
            <a:ext cx="8686800" cy="579439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000" b="1" dirty="0" smtClean="0">
                <a:solidFill>
                  <a:schemeClr val="bg2">
                    <a:lumMod val="50000"/>
                  </a:schemeClr>
                </a:solidFill>
              </a:rPr>
              <a:t>O QUE </a:t>
            </a:r>
            <a:r>
              <a:rPr lang="pt-BR" sz="4000" b="1" u="sng" dirty="0" smtClean="0">
                <a:solidFill>
                  <a:srgbClr val="FF0000"/>
                </a:solidFill>
              </a:rPr>
              <a:t>NÃO</a:t>
            </a:r>
            <a:r>
              <a:rPr lang="pt-BR" sz="4000" b="1" dirty="0" smtClean="0">
                <a:solidFill>
                  <a:schemeClr val="bg2">
                    <a:lumMod val="50000"/>
                  </a:schemeClr>
                </a:solidFill>
              </a:rPr>
              <a:t> É PERMITIDO:</a:t>
            </a:r>
          </a:p>
          <a:p>
            <a:pPr algn="ctr">
              <a:buNone/>
            </a:pPr>
            <a:endParaRPr lang="pt-BR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0" algn="just"/>
            <a:r>
              <a:rPr lang="pt-BR" sz="2600" dirty="0" smtClean="0">
                <a:solidFill>
                  <a:schemeClr val="tx1"/>
                </a:solidFill>
              </a:rPr>
              <a:t>Pagamento de combustíveis, materiais para manutenção de veículos e transportes para desenvolvimento de ações administrativas;</a:t>
            </a:r>
          </a:p>
          <a:p>
            <a:pPr algn="just"/>
            <a:r>
              <a:rPr lang="pt-BR" sz="2600" dirty="0" smtClean="0">
                <a:solidFill>
                  <a:schemeClr val="tx1"/>
                </a:solidFill>
              </a:rPr>
              <a:t>Contratação serviços de servidores da administração pública federal, estadual, distrital ou municipal;</a:t>
            </a:r>
          </a:p>
          <a:p>
            <a:pPr lvl="0" algn="just"/>
            <a:r>
              <a:rPr lang="pt-BR" sz="2600" dirty="0" smtClean="0">
                <a:solidFill>
                  <a:schemeClr val="tx1"/>
                </a:solidFill>
              </a:rPr>
              <a:t>Realização de reformas de grande porte e ampliação de áreas construídas;</a:t>
            </a:r>
          </a:p>
          <a:p>
            <a:pPr lvl="0" algn="just"/>
            <a:r>
              <a:rPr lang="pt-BR" sz="2600" dirty="0" smtClean="0">
                <a:solidFill>
                  <a:schemeClr val="tx1"/>
                </a:solidFill>
              </a:rPr>
              <a:t>Despesas de qualquer espécie que caracterizem auxílio assistencial ou individual.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357166"/>
            <a:ext cx="8686800" cy="557216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t-BR" sz="4000" b="1" dirty="0" smtClean="0">
                <a:solidFill>
                  <a:schemeClr val="bg2">
                    <a:lumMod val="50000"/>
                  </a:schemeClr>
                </a:solidFill>
              </a:rPr>
              <a:t>O QUE </a:t>
            </a:r>
            <a:r>
              <a:rPr lang="pt-BR" sz="4000" b="1" u="sng" dirty="0" smtClean="0">
                <a:solidFill>
                  <a:srgbClr val="FF0000"/>
                </a:solidFill>
              </a:rPr>
              <a:t>NÃO</a:t>
            </a:r>
            <a:r>
              <a:rPr lang="pt-BR" sz="4000" b="1" dirty="0" smtClean="0">
                <a:solidFill>
                  <a:schemeClr val="bg2">
                    <a:lumMod val="50000"/>
                  </a:schemeClr>
                </a:solidFill>
              </a:rPr>
              <a:t> É PERMITIDO</a:t>
            </a:r>
            <a:r>
              <a:rPr lang="pt-BR" sz="4400" b="1" dirty="0" smtClean="0">
                <a:solidFill>
                  <a:schemeClr val="bg2">
                    <a:lumMod val="50000"/>
                  </a:schemeClr>
                </a:solidFill>
              </a:rPr>
              <a:t>:</a:t>
            </a:r>
          </a:p>
          <a:p>
            <a:pPr algn="ctr">
              <a:buNone/>
            </a:pPr>
            <a:endParaRPr lang="pt-BR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0" algn="just"/>
            <a:r>
              <a:rPr lang="pt-BR" sz="2600" dirty="0" smtClean="0">
                <a:solidFill>
                  <a:schemeClr val="tx1"/>
                </a:solidFill>
              </a:rPr>
              <a:t>Pagamento antecipado aos fornecedores;</a:t>
            </a:r>
          </a:p>
          <a:p>
            <a:pPr algn="just"/>
            <a:r>
              <a:rPr lang="pt-BR" sz="2600" dirty="0" smtClean="0">
                <a:solidFill>
                  <a:schemeClr val="tx1"/>
                </a:solidFill>
              </a:rPr>
              <a:t>Despesas com cheques, extrato bancário, encargos por devolução de cheque e outros serviços bancários, pois os bancos, conforme acordo firmado com o FNDE, devem fornecer talões, saldos, extratos e garantir a manutenção da conta, em condições de ser movimentada, sem ônus para a escola;</a:t>
            </a:r>
          </a:p>
          <a:p>
            <a:pPr lvl="0" algn="just"/>
            <a:r>
              <a:rPr lang="pt-BR" sz="2600" dirty="0" smtClean="0">
                <a:solidFill>
                  <a:schemeClr val="tx1"/>
                </a:solidFill>
              </a:rPr>
              <a:t>Ressarcimento à maior efetuado aos monitores voluntários;</a:t>
            </a:r>
          </a:p>
          <a:p>
            <a:pPr lvl="0" algn="just"/>
            <a:r>
              <a:rPr lang="pt-BR" sz="2600" dirty="0" smtClean="0">
                <a:solidFill>
                  <a:schemeClr val="tx1"/>
                </a:solidFill>
              </a:rPr>
              <a:t>Encadernar o processo de prestação de contas;</a:t>
            </a:r>
          </a:p>
          <a:p>
            <a:pPr lvl="0" algn="just"/>
            <a:endParaRPr lang="pt-BR" dirty="0" smtClean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621510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pt-BR" b="1" i="1" dirty="0" smtClean="0">
                <a:solidFill>
                  <a:schemeClr val="bg2">
                    <a:lumMod val="50000"/>
                  </a:schemeClr>
                </a:solidFill>
              </a:rPr>
              <a:t> DEVOLUÇÃO DE RECURSOS</a:t>
            </a:r>
          </a:p>
          <a:p>
            <a:endParaRPr lang="pt-BR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pt-BR" sz="2000" b="1" dirty="0" smtClean="0">
                <a:solidFill>
                  <a:schemeClr val="tx1"/>
                </a:solidFill>
              </a:rPr>
              <a:t>De acordo com o artigo 22 da resolução FNDE/MEC  nº. 10/2013:</a:t>
            </a:r>
          </a:p>
          <a:p>
            <a:endParaRPr lang="pt-BR" sz="20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sz="2000" i="1" dirty="0" smtClean="0">
                <a:solidFill>
                  <a:schemeClr val="tx1"/>
                </a:solidFill>
              </a:rPr>
              <a:t>      Art. 22. As devoluções de recursos, independentemente do fato gerador que lhes deu origem, deverão ser efetuadas em agência do Banco do Brasil S/A. mediante utilização da </a:t>
            </a:r>
            <a:r>
              <a:rPr lang="pt-BR" sz="2000" b="1" i="1" dirty="0" smtClean="0">
                <a:solidFill>
                  <a:schemeClr val="tx1"/>
                </a:solidFill>
              </a:rPr>
              <a:t>Guia de Recolhimento da União (GRU), </a:t>
            </a:r>
            <a:r>
              <a:rPr lang="pt-BR" sz="2000" i="1" dirty="0" smtClean="0">
                <a:solidFill>
                  <a:schemeClr val="tx1"/>
                </a:solidFill>
              </a:rPr>
              <a:t>que pode ser emitida no sítio </a:t>
            </a:r>
            <a:r>
              <a:rPr lang="pt-BR" sz="2000" b="1" i="1" dirty="0" smtClean="0">
                <a:solidFill>
                  <a:srgbClr val="004ADE"/>
                </a:solidFill>
              </a:rPr>
              <a:t>www.fnde.gov.br</a:t>
            </a:r>
            <a:r>
              <a:rPr lang="pt-BR" sz="2000" i="1" dirty="0" smtClean="0">
                <a:solidFill>
                  <a:schemeClr val="tx1"/>
                </a:solidFill>
              </a:rPr>
              <a:t>, na qual deverão ser indicados, além da razão social e número de inscrição no CNPJ da </a:t>
            </a:r>
            <a:r>
              <a:rPr lang="pt-BR" sz="2000" i="1" dirty="0" err="1" smtClean="0">
                <a:solidFill>
                  <a:schemeClr val="tx1"/>
                </a:solidFill>
              </a:rPr>
              <a:t>UEx</a:t>
            </a:r>
            <a:r>
              <a:rPr lang="pt-BR" sz="2000" i="1" dirty="0" smtClean="0">
                <a:solidFill>
                  <a:schemeClr val="tx1"/>
                </a:solidFill>
              </a:rPr>
              <a:t>, os códigos: </a:t>
            </a:r>
          </a:p>
          <a:p>
            <a:pPr algn="just">
              <a:buNone/>
            </a:pPr>
            <a:endParaRPr lang="pt-BR" sz="2000" i="1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sz="2000" i="1" dirty="0" smtClean="0">
                <a:solidFill>
                  <a:schemeClr val="tx1"/>
                </a:solidFill>
              </a:rPr>
              <a:t>      I – 153173 no campo “Unidade Gestora”, 15253 no campo “Gestão”, 66666-1 no campo “Código de Recolhimento” e 212198002 no campo “Número de Referência”, se a devolução ocorrer no mesmo ano do repasse dos recursos e essa não for decorrente de Restos a Pagar inscritos pelo FNDE; e </a:t>
            </a:r>
          </a:p>
          <a:p>
            <a:pPr algn="just">
              <a:buNone/>
            </a:pPr>
            <a:endParaRPr lang="pt-BR" sz="2000" i="1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sz="2000" i="1" dirty="0" smtClean="0">
                <a:solidFill>
                  <a:schemeClr val="tx1"/>
                </a:solidFill>
              </a:rPr>
              <a:t>      II – 153173 no campo “Unidade Gestora”, 15253 no campo “Gestão”, 18858-1 no campo “Código de Recolhimento” e 212198002 no campo “Número de Referência”, se a devolução for decorrente de Restos a Pagar inscritos pelo FNDE ou cujo ano do repasse seja anterior ao do recolhimento por meio da GRU. </a:t>
            </a:r>
            <a:endParaRPr lang="pt-BR" sz="20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 fontScale="92500" lnSpcReduction="10000"/>
          </a:bodyPr>
          <a:lstStyle/>
          <a:p>
            <a:pPr>
              <a:buSzPct val="85000"/>
              <a:buFont typeface="Wingdings" pitchFamily="2" charset="2"/>
              <a:buChar char="Ø"/>
            </a:pPr>
            <a:r>
              <a:rPr lang="pt-BR" sz="4300" b="1" u="sng" dirty="0" smtClean="0">
                <a:solidFill>
                  <a:schemeClr val="bg2">
                    <a:lumMod val="50000"/>
                  </a:schemeClr>
                </a:solidFill>
              </a:rPr>
              <a:t>IMPORTANTE!!!!!</a:t>
            </a:r>
          </a:p>
          <a:p>
            <a:pPr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   Conforme artigo 21 da resolução FNDE/MEC nº 10/2013, todas as Devoluções deveram ser </a:t>
            </a:r>
            <a:r>
              <a:rPr lang="pt-BR" u="sng" dirty="0" smtClean="0">
                <a:solidFill>
                  <a:schemeClr val="tx1"/>
                </a:solidFill>
              </a:rPr>
              <a:t>acrescidos de juros e  correção monetária</a:t>
            </a:r>
            <a:r>
              <a:rPr lang="pt-BR" dirty="0" smtClean="0">
                <a:solidFill>
                  <a:schemeClr val="tx1"/>
                </a:solidFill>
              </a:rPr>
              <a:t> que deverão ser calculados pelo “Sistema de Atualização de Débito” do Tribunal de Contas da União, disponível no site do TCU:</a:t>
            </a:r>
          </a:p>
          <a:p>
            <a:pPr>
              <a:buNone/>
            </a:pPr>
            <a:r>
              <a:rPr lang="pt-BR" u="sng" dirty="0" smtClean="0">
                <a:hlinkClick r:id="rId2"/>
              </a:rPr>
              <a:t>  </a:t>
            </a:r>
            <a:r>
              <a:rPr lang="pt-BR" u="sng" dirty="0" smtClean="0">
                <a:solidFill>
                  <a:srgbClr val="FFC000"/>
                </a:solidFill>
                <a:hlinkClick r:id="rId2"/>
              </a:rPr>
              <a:t>http://contas.tcu.gov.br/debito/Web/Debito/CalculoDeDebito.faces</a:t>
            </a:r>
            <a:endParaRPr lang="pt-BR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tx1"/>
                </a:solidFill>
              </a:rPr>
              <a:t> 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pt-BR" sz="4700" b="1" u="sng" dirty="0" smtClean="0">
                <a:solidFill>
                  <a:schemeClr val="bg2">
                    <a:lumMod val="50000"/>
                  </a:schemeClr>
                </a:solidFill>
              </a:rPr>
              <a:t>ATENÇÃO!!!!!</a:t>
            </a:r>
          </a:p>
          <a:p>
            <a:pPr algn="just"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2800" dirty="0" smtClean="0">
                <a:solidFill>
                  <a:schemeClr val="tx1"/>
                </a:solidFill>
              </a:rPr>
              <a:t>A prestação de contas é anual e deve ser realizada por conta corrente. Caso o CDCE receba dois programas na mesma conta corrente deverá apresentar na mesma prestação de contas, o Demonstrativo de Execução de Receita e Despesa relacionando todas as despesas dos </a:t>
            </a:r>
            <a:r>
              <a:rPr lang="pt-BR" sz="2800" b="1" dirty="0" smtClean="0">
                <a:solidFill>
                  <a:schemeClr val="tx1"/>
                </a:solidFill>
              </a:rPr>
              <a:t>programas que receberam recursos na mesma conta-corrente </a:t>
            </a:r>
            <a:r>
              <a:rPr lang="pt-BR" sz="2800" dirty="0" smtClean="0">
                <a:solidFill>
                  <a:schemeClr val="tx1"/>
                </a:solidFill>
              </a:rPr>
              <a:t>pela ordem cronológica de emissão dos cheques, com as notas fiscais identificadas através dos carimbos</a:t>
            </a:r>
            <a:r>
              <a:rPr lang="pt-BR" sz="2800" b="1" dirty="0" smtClean="0">
                <a:solidFill>
                  <a:schemeClr val="tx1"/>
                </a:solidFill>
              </a:rPr>
              <a:t>: </a:t>
            </a:r>
            <a:r>
              <a:rPr lang="pt-BR" sz="2800" dirty="0" smtClean="0">
                <a:solidFill>
                  <a:schemeClr val="tx1"/>
                </a:solidFill>
              </a:rPr>
              <a:t>“Pago com recursos do PDDE/2014” - “Pago com recursos do PDDE/PROEMI/2014”, “Pago com recursos do PDDE/Acessibilidade/2014” -“Pago com recursos do PDDE/Mais Educação/2014”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502920" y="214290"/>
            <a:ext cx="8183880" cy="6143668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 algn="ctr">
              <a:lnSpc>
                <a:spcPct val="170000"/>
              </a:lnSpc>
              <a:buNone/>
            </a:pPr>
            <a:r>
              <a:rPr lang="pt-BR" sz="6700" b="1" u="sng" dirty="0" smtClean="0">
                <a:solidFill>
                  <a:schemeClr val="bg2">
                    <a:lumMod val="50000"/>
                  </a:schemeClr>
                </a:solidFill>
              </a:rPr>
              <a:t>DOCUMENTOS QUE DEVEM CONSTAR </a:t>
            </a:r>
          </a:p>
          <a:p>
            <a:pPr algn="ctr">
              <a:lnSpc>
                <a:spcPct val="170000"/>
              </a:lnSpc>
              <a:buNone/>
            </a:pPr>
            <a:r>
              <a:rPr lang="pt-BR" sz="6700" b="1" u="sng" dirty="0" smtClean="0">
                <a:solidFill>
                  <a:schemeClr val="bg2">
                    <a:lumMod val="50000"/>
                  </a:schemeClr>
                </a:solidFill>
              </a:rPr>
              <a:t>NA PRESTAÇÃO DE CONTAS</a:t>
            </a:r>
          </a:p>
          <a:p>
            <a:pPr algn="ctr"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pt-BR" sz="6800" b="1" dirty="0" smtClean="0">
                <a:solidFill>
                  <a:schemeClr val="tx1"/>
                </a:solidFill>
              </a:rPr>
              <a:t>Inserir os dados no sistema GPO e enviar o processo original contendo: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6800" dirty="0" smtClean="0">
                <a:solidFill>
                  <a:schemeClr val="tx1"/>
                </a:solidFill>
              </a:rPr>
              <a:t> Ofício de encaminhamento;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6800" dirty="0" smtClean="0">
                <a:solidFill>
                  <a:schemeClr val="tx1"/>
                </a:solidFill>
              </a:rPr>
              <a:t> Sumário;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6800" dirty="0" smtClean="0">
                <a:solidFill>
                  <a:schemeClr val="tx1"/>
                </a:solidFill>
              </a:rPr>
              <a:t> Ata de Aprovação emitida pelo CDCE e Conselho Fiscal;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6800" dirty="0" smtClean="0">
                <a:solidFill>
                  <a:schemeClr val="tx1"/>
                </a:solidFill>
              </a:rPr>
              <a:t> Anexo I: Demonstrativo de Execução da Receita e Despesa;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6800" dirty="0" smtClean="0">
                <a:solidFill>
                  <a:schemeClr val="tx1"/>
                </a:solidFill>
              </a:rPr>
              <a:t> Anexo II – Relação de Bens adquiridos ou Produzidos;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6800" dirty="0" smtClean="0">
                <a:solidFill>
                  <a:schemeClr val="tx1"/>
                </a:solidFill>
              </a:rPr>
              <a:t> Anexo III – Termo de Doação;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6800" dirty="0" smtClean="0">
                <a:solidFill>
                  <a:schemeClr val="tx1"/>
                </a:solidFill>
              </a:rPr>
              <a:t> Anexo IV – Conciliação Bancária;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928802"/>
            <a:ext cx="8686800" cy="316072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   Visite o site </a:t>
            </a:r>
            <a:r>
              <a:rPr lang="pt-BR" i="1" u="sng" dirty="0" smtClean="0">
                <a:solidFill>
                  <a:srgbClr val="00B0F0"/>
                </a:solidFill>
              </a:rPr>
              <a:t>www.fnde.gov.br</a:t>
            </a:r>
            <a:r>
              <a:rPr lang="pt-BR" dirty="0" smtClean="0">
                <a:solidFill>
                  <a:schemeClr val="tx1"/>
                </a:solidFill>
              </a:rPr>
              <a:t> no link “Dinheiro Direto na Escola” e clique em “Legislação”. Lá também encontram-se todos os formulários que compõem a prestação de contas de todos os programas.</a:t>
            </a:r>
          </a:p>
          <a:p>
            <a:pPr algn="ctr">
              <a:buNone/>
            </a:pPr>
            <a:endParaRPr lang="pt-BR" sz="30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pt-BR" sz="3000" dirty="0" smtClean="0">
                <a:solidFill>
                  <a:schemeClr val="tx1"/>
                </a:solidFill>
              </a:rPr>
              <a:t>Programas &gt; PDDE &gt; Consultas &gt; Legislação</a:t>
            </a:r>
            <a:endParaRPr lang="pt-BR" sz="3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472" y="214290"/>
            <a:ext cx="8183880" cy="550072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 algn="ctr">
              <a:lnSpc>
                <a:spcPct val="170000"/>
              </a:lnSpc>
              <a:buNone/>
            </a:pPr>
            <a:r>
              <a:rPr lang="pt-BR" sz="4000" b="1" u="sng" dirty="0" smtClean="0">
                <a:solidFill>
                  <a:schemeClr val="bg2">
                    <a:lumMod val="50000"/>
                  </a:schemeClr>
                </a:solidFill>
              </a:rPr>
              <a:t>DOCUMENTOS QUE DEVEM CONSTAR </a:t>
            </a:r>
          </a:p>
          <a:p>
            <a:pPr algn="ctr">
              <a:lnSpc>
                <a:spcPct val="170000"/>
              </a:lnSpc>
              <a:buNone/>
            </a:pPr>
            <a:r>
              <a:rPr lang="pt-BR" sz="4000" b="1" u="sng" dirty="0" smtClean="0">
                <a:solidFill>
                  <a:schemeClr val="bg2">
                    <a:lumMod val="50000"/>
                  </a:schemeClr>
                </a:solidFill>
              </a:rPr>
              <a:t>NA PRESTAÇÃO DE CONTAS</a:t>
            </a:r>
          </a:p>
          <a:p>
            <a:pPr algn="ctr">
              <a:lnSpc>
                <a:spcPct val="170000"/>
              </a:lnSpc>
              <a:buNone/>
            </a:pPr>
            <a:endParaRPr lang="pt-BR" sz="4000" b="1" u="sng" dirty="0" smtClean="0">
              <a:solidFill>
                <a:srgbClr val="DA5846"/>
              </a:solidFill>
            </a:endParaRP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4000" dirty="0" smtClean="0"/>
              <a:t> </a:t>
            </a:r>
            <a:r>
              <a:rPr lang="pt-BR" sz="4000" dirty="0" smtClean="0">
                <a:solidFill>
                  <a:schemeClr val="tx1"/>
                </a:solidFill>
              </a:rPr>
              <a:t>03 Pesquisas de Preço, com carimbo da empresa pesquisada;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4000" dirty="0" smtClean="0">
                <a:solidFill>
                  <a:schemeClr val="tx1"/>
                </a:solidFill>
              </a:rPr>
              <a:t> Consolidação de Pesquisa de Preço;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4000" dirty="0" smtClean="0">
                <a:solidFill>
                  <a:schemeClr val="tx1"/>
                </a:solidFill>
              </a:rPr>
              <a:t> Ordem de Compra;</a:t>
            </a:r>
            <a:endParaRPr lang="pt-BR" sz="4000" b="1" u="sng" dirty="0" smtClean="0">
              <a:solidFill>
                <a:schemeClr val="tx1"/>
              </a:solidFill>
            </a:endParaRP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4000" dirty="0" smtClean="0">
                <a:solidFill>
                  <a:schemeClr val="tx1"/>
                </a:solidFill>
              </a:rPr>
              <a:t> Notas Fiscais de Compra (Eletrônica) e de Serviços (Manual);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4000" dirty="0" smtClean="0">
                <a:solidFill>
                  <a:schemeClr val="tx1"/>
                </a:solidFill>
              </a:rPr>
              <a:t> Cópias (legíveis)  dos cheques com 03 assinaturas;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4000" dirty="0" smtClean="0">
                <a:solidFill>
                  <a:schemeClr val="tx1"/>
                </a:solidFill>
              </a:rPr>
              <a:t> Extrato Bancário do exercício (conta corrente e aplicação);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357166"/>
            <a:ext cx="8183880" cy="5429288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pt-BR" sz="4000" b="1" u="sng" dirty="0" smtClean="0">
                <a:solidFill>
                  <a:schemeClr val="bg2">
                    <a:lumMod val="50000"/>
                  </a:schemeClr>
                </a:solidFill>
              </a:rPr>
              <a:t>DOCUMENTOS QUE DEVEM CONSTAR NA </a:t>
            </a:r>
          </a:p>
          <a:p>
            <a:pPr algn="ctr">
              <a:lnSpc>
                <a:spcPct val="170000"/>
              </a:lnSpc>
              <a:buNone/>
            </a:pPr>
            <a:r>
              <a:rPr lang="pt-BR" sz="4000" b="1" u="sng" dirty="0" smtClean="0">
                <a:solidFill>
                  <a:schemeClr val="bg2">
                    <a:lumMod val="50000"/>
                  </a:schemeClr>
                </a:solidFill>
              </a:rPr>
              <a:t>PRESTAÇÃO DE CONTAS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pt-BR" sz="4000" dirty="0" smtClean="0"/>
          </a:p>
          <a:p>
            <a:pPr marL="0" lvl="0" indent="0">
              <a:lnSpc>
                <a:spcPct val="170000"/>
              </a:lnSpc>
              <a:spcBef>
                <a:spcPts val="0"/>
              </a:spcBef>
            </a:pPr>
            <a:r>
              <a:rPr lang="pt-BR" sz="4000" dirty="0" smtClean="0">
                <a:solidFill>
                  <a:schemeClr val="tx1"/>
                </a:solidFill>
              </a:rPr>
              <a:t> Plano de Ação autorizado pela SEDUC/ SUGT;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sz="4000" dirty="0" smtClean="0">
                <a:solidFill>
                  <a:schemeClr val="tx1"/>
                </a:solidFill>
              </a:rPr>
              <a:t> </a:t>
            </a:r>
            <a:r>
              <a:rPr lang="pt-BR" sz="4000" b="1" dirty="0" smtClean="0">
                <a:solidFill>
                  <a:schemeClr val="tx1"/>
                </a:solidFill>
              </a:rPr>
              <a:t>Mais Educação: </a:t>
            </a:r>
            <a:r>
              <a:rPr lang="pt-BR" sz="4000" dirty="0" smtClean="0">
                <a:solidFill>
                  <a:schemeClr val="tx1"/>
                </a:solidFill>
              </a:rPr>
              <a:t>Recibo e Relatórios de Atividades (mensal); Termo de Adesão e Compromisso de Voluntário; Cópia de Documentos pessoais (RG e CPF) dos voluntários.</a:t>
            </a:r>
          </a:p>
          <a:p>
            <a:pPr algn="ctr"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 algn="ctr"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 algn="ctr">
              <a:buNone/>
            </a:pPr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357166"/>
            <a:ext cx="8183880" cy="578647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>
              <a:buNone/>
            </a:pPr>
            <a:r>
              <a:rPr lang="pt-BR" sz="3800" b="1" u="sng" dirty="0" smtClean="0">
                <a:solidFill>
                  <a:schemeClr val="bg2">
                    <a:lumMod val="50000"/>
                  </a:schemeClr>
                </a:solidFill>
              </a:rPr>
              <a:t>OBSERVAÇÕES:</a:t>
            </a:r>
          </a:p>
          <a:p>
            <a:pPr>
              <a:buNone/>
            </a:pPr>
            <a:endParaRPr lang="pt-BR" b="1" u="sng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pt-BR" u="sng" dirty="0" smtClean="0">
                <a:solidFill>
                  <a:schemeClr val="tx1"/>
                </a:solidFill>
              </a:rPr>
              <a:t>A Nota Fiscal tem que constar:</a:t>
            </a:r>
          </a:p>
          <a:p>
            <a:pPr>
              <a:buNone/>
            </a:pPr>
            <a:endParaRPr lang="pt-BR" u="sng" dirty="0" smtClean="0">
              <a:solidFill>
                <a:schemeClr val="tx1"/>
              </a:solidFill>
            </a:endParaRP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dirty="0" smtClean="0">
                <a:solidFill>
                  <a:schemeClr val="tx1"/>
                </a:solidFill>
              </a:rPr>
              <a:t> Razão Social em nome do CDCE da Escola;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dirty="0" smtClean="0">
                <a:solidFill>
                  <a:schemeClr val="tx1"/>
                </a:solidFill>
              </a:rPr>
              <a:t> Carimbo de </a:t>
            </a:r>
            <a:r>
              <a:rPr lang="pt-BR" b="1" dirty="0" smtClean="0">
                <a:solidFill>
                  <a:schemeClr val="tx1"/>
                </a:solidFill>
              </a:rPr>
              <a:t>Atesto que o Material Foi Recebido</a:t>
            </a:r>
            <a:r>
              <a:rPr lang="pt-BR" dirty="0" smtClean="0">
                <a:solidFill>
                  <a:schemeClr val="tx1"/>
                </a:solidFill>
              </a:rPr>
              <a:t> ou </a:t>
            </a:r>
            <a:r>
              <a:rPr lang="pt-BR" b="1" dirty="0" smtClean="0">
                <a:solidFill>
                  <a:schemeClr val="tx1"/>
                </a:solidFill>
              </a:rPr>
              <a:t>Atesto que o Serviço foi prestado</a:t>
            </a:r>
            <a:r>
              <a:rPr lang="pt-BR" dirty="0" smtClean="0">
                <a:solidFill>
                  <a:schemeClr val="tx1"/>
                </a:solidFill>
              </a:rPr>
              <a:t>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dirty="0" smtClean="0">
                <a:solidFill>
                  <a:schemeClr val="tx1"/>
                </a:solidFill>
              </a:rPr>
              <a:t> Carimbo de </a:t>
            </a:r>
            <a:r>
              <a:rPr lang="pt-BR" b="1" dirty="0" smtClean="0">
                <a:solidFill>
                  <a:schemeClr val="tx1"/>
                </a:solidFill>
              </a:rPr>
              <a:t>PAGUE-SE</a:t>
            </a:r>
            <a:r>
              <a:rPr lang="pt-BR" dirty="0" smtClean="0">
                <a:solidFill>
                  <a:schemeClr val="tx1"/>
                </a:solidFill>
              </a:rPr>
              <a:t>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dirty="0" smtClean="0">
                <a:solidFill>
                  <a:schemeClr val="tx1"/>
                </a:solidFill>
              </a:rPr>
              <a:t> O Recebido por parte da empresa;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</a:pPr>
            <a:r>
              <a:rPr lang="pt-BR" dirty="0" smtClean="0">
                <a:solidFill>
                  <a:schemeClr val="tx1"/>
                </a:solidFill>
              </a:rPr>
              <a:t> Carimbo específico do Programa/Ação: Exemplo: PDDE/MAIS EDUCAÇÃO/2014, PDDE/ENSINO MÉDIO INOVADOR/2014, PDDE/ATLETA NA ESCOLA/2014, PDDE/CAMPO/2014, PDDE/ACESSIBILIDADE/2014;</a:t>
            </a:r>
          </a:p>
          <a:p>
            <a:pPr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/>
          <a:lstStyle/>
          <a:p>
            <a:pPr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 algn="ctr">
              <a:buNone/>
            </a:pPr>
            <a:r>
              <a:rPr lang="pt-BR" sz="3600" b="1" u="sng" dirty="0" smtClean="0">
                <a:solidFill>
                  <a:schemeClr val="bg2">
                    <a:lumMod val="50000"/>
                  </a:schemeClr>
                </a:solidFill>
              </a:rPr>
              <a:t>IMPORTANTE</a:t>
            </a:r>
          </a:p>
          <a:p>
            <a:pPr>
              <a:buNone/>
            </a:pPr>
            <a:endParaRPr lang="pt-BR" b="1" u="sng" dirty="0" smtClean="0">
              <a:solidFill>
                <a:schemeClr val="tx1"/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600" dirty="0" smtClean="0">
                <a:solidFill>
                  <a:schemeClr val="tx1"/>
                </a:solidFill>
              </a:rPr>
              <a:t>A prestação de contas deverá ser realizada pelo exercício financeiro,  e a mesma entregue na </a:t>
            </a:r>
            <a:r>
              <a:rPr lang="pt-BR" sz="2600" dirty="0" smtClean="0">
                <a:solidFill>
                  <a:schemeClr val="tx1"/>
                </a:solidFill>
              </a:rPr>
              <a:t>DIRETORIA DE ENSINO CAF, </a:t>
            </a:r>
            <a:r>
              <a:rPr lang="pt-BR" sz="2600" b="1" dirty="0" smtClean="0">
                <a:solidFill>
                  <a:schemeClr val="tx1"/>
                </a:solidFill>
              </a:rPr>
              <a:t>até o último dia útil de janeiro do ano subsequente </a:t>
            </a:r>
            <a:r>
              <a:rPr lang="pt-BR" sz="2600" dirty="0" smtClean="0">
                <a:solidFill>
                  <a:schemeClr val="tx1"/>
                </a:solidFill>
              </a:rPr>
              <a:t>conforme </a:t>
            </a:r>
            <a:r>
              <a:rPr lang="pt-BR" sz="2600" dirty="0" smtClean="0">
                <a:solidFill>
                  <a:schemeClr val="tx1"/>
                </a:solidFill>
              </a:rPr>
              <a:t>estabelece o artigo 2º da resolução FNDE/MEC nº. 15 de 10/07/2014.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5786478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pt-BR" sz="3700" b="1" u="sng" dirty="0" smtClean="0">
                <a:solidFill>
                  <a:schemeClr val="bg2">
                    <a:lumMod val="50000"/>
                  </a:schemeClr>
                </a:solidFill>
              </a:rPr>
              <a:t>Equipe de Prestação de Contas referente </a:t>
            </a:r>
          </a:p>
          <a:p>
            <a:pPr algn="ctr">
              <a:lnSpc>
                <a:spcPct val="170000"/>
              </a:lnSpc>
              <a:buNone/>
            </a:pPr>
            <a:r>
              <a:rPr lang="pt-BR" sz="3700" b="1" u="sng" dirty="0" smtClean="0">
                <a:solidFill>
                  <a:schemeClr val="bg2">
                    <a:lumMod val="50000"/>
                  </a:schemeClr>
                </a:solidFill>
              </a:rPr>
              <a:t>aos Recursos Federais</a:t>
            </a:r>
          </a:p>
          <a:p>
            <a:pPr algn="ctr"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 algn="ctr">
              <a:buNone/>
            </a:pPr>
            <a:r>
              <a:rPr lang="pt-BR" sz="2600" b="1" dirty="0" smtClean="0">
                <a:solidFill>
                  <a:schemeClr val="tx1"/>
                </a:solidFill>
              </a:rPr>
              <a:t>Elenice da Silva Ferreira</a:t>
            </a:r>
          </a:p>
          <a:p>
            <a:pPr algn="ctr">
              <a:buNone/>
            </a:pPr>
            <a:r>
              <a:rPr lang="pt-BR" sz="2600" dirty="0" smtClean="0">
                <a:solidFill>
                  <a:schemeClr val="tx1"/>
                </a:solidFill>
              </a:rPr>
              <a:t>elenice.ferreira@seduc.mt.gov.br</a:t>
            </a:r>
          </a:p>
          <a:p>
            <a:pPr algn="ctr">
              <a:buNone/>
            </a:pPr>
            <a:endParaRPr lang="pt-BR" sz="26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pt-BR" sz="2600" b="1" dirty="0" err="1" smtClean="0">
                <a:solidFill>
                  <a:schemeClr val="tx1"/>
                </a:solidFill>
              </a:rPr>
              <a:t>Keila</a:t>
            </a:r>
            <a:r>
              <a:rPr lang="pt-BR" sz="2600" b="1" dirty="0" smtClean="0">
                <a:solidFill>
                  <a:schemeClr val="tx1"/>
                </a:solidFill>
              </a:rPr>
              <a:t> Assunção da Silva</a:t>
            </a:r>
          </a:p>
          <a:p>
            <a:pPr algn="ctr">
              <a:buNone/>
            </a:pPr>
            <a:r>
              <a:rPr lang="pt-BR" sz="2600" dirty="0" smtClean="0">
                <a:solidFill>
                  <a:schemeClr val="tx1"/>
                </a:solidFill>
              </a:rPr>
              <a:t>keila.silva@seduc.mt.gov.br</a:t>
            </a:r>
          </a:p>
          <a:p>
            <a:pPr algn="ctr">
              <a:buNone/>
            </a:pPr>
            <a:endParaRPr lang="pt-BR" sz="26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pt-BR" sz="2600" b="1" dirty="0" smtClean="0">
                <a:solidFill>
                  <a:schemeClr val="tx1"/>
                </a:solidFill>
              </a:rPr>
              <a:t>Leda Correa de Moras</a:t>
            </a:r>
          </a:p>
          <a:p>
            <a:pPr algn="ctr">
              <a:buNone/>
            </a:pPr>
            <a:r>
              <a:rPr lang="pt-BR" sz="2600" dirty="0" smtClean="0">
                <a:solidFill>
                  <a:schemeClr val="tx1"/>
                </a:solidFill>
              </a:rPr>
              <a:t>leda.moraes@seduc.mt.gov.br</a:t>
            </a:r>
          </a:p>
          <a:p>
            <a:pPr algn="ctr">
              <a:buNone/>
            </a:pPr>
            <a:endParaRPr lang="pt-BR" sz="26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pt-BR" sz="2600" b="1" dirty="0" err="1" smtClean="0">
                <a:solidFill>
                  <a:schemeClr val="tx1"/>
                </a:solidFill>
              </a:rPr>
              <a:t>Neumes</a:t>
            </a:r>
            <a:r>
              <a:rPr lang="pt-BR" sz="2600" b="1" dirty="0" smtClean="0">
                <a:solidFill>
                  <a:schemeClr val="tx1"/>
                </a:solidFill>
              </a:rPr>
              <a:t> de Moraes Mesquita</a:t>
            </a:r>
          </a:p>
          <a:p>
            <a:pPr algn="ctr">
              <a:buNone/>
            </a:pPr>
            <a:r>
              <a:rPr lang="pt-BR" sz="2600" dirty="0" smtClean="0">
                <a:solidFill>
                  <a:schemeClr val="tx1"/>
                </a:solidFill>
              </a:rPr>
              <a:t>neumes.mesquita@seduc.mt.gov.br</a:t>
            </a:r>
          </a:p>
          <a:p>
            <a:pPr algn="ctr">
              <a:buNone/>
            </a:pPr>
            <a:endParaRPr lang="pt-BR" sz="26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pt-BR" sz="2600" b="1" dirty="0" err="1" smtClean="0">
                <a:solidFill>
                  <a:schemeClr val="tx1"/>
                </a:solidFill>
              </a:rPr>
              <a:t>Roselida</a:t>
            </a:r>
            <a:r>
              <a:rPr lang="pt-BR" sz="2600" b="1" dirty="0" smtClean="0">
                <a:solidFill>
                  <a:schemeClr val="tx1"/>
                </a:solidFill>
              </a:rPr>
              <a:t> Benedita Pinto Ribeiro Franca</a:t>
            </a:r>
          </a:p>
          <a:p>
            <a:pPr algn="ctr">
              <a:buNone/>
            </a:pPr>
            <a:r>
              <a:rPr lang="pt-BR" sz="2600" dirty="0" smtClean="0">
                <a:solidFill>
                  <a:schemeClr val="tx1"/>
                </a:solidFill>
              </a:rPr>
              <a:t>roselida.franca@seduc.mt.gov.br</a:t>
            </a:r>
          </a:p>
          <a:p>
            <a:pPr algn="ctr">
              <a:buNone/>
            </a:pPr>
            <a:endParaRPr lang="pt-BR" sz="2300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1214422"/>
            <a:ext cx="8183880" cy="4857784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endParaRPr lang="pt-BR" sz="1300" b="1" u="sng" dirty="0" smtClean="0">
              <a:solidFill>
                <a:srgbClr val="DA5846"/>
              </a:solidFill>
            </a:endParaRPr>
          </a:p>
          <a:p>
            <a:pPr algn="ctr">
              <a:lnSpc>
                <a:spcPct val="120000"/>
              </a:lnSpc>
              <a:buNone/>
            </a:pPr>
            <a:r>
              <a:rPr lang="pt-BR" sz="4600" b="1" u="sng" dirty="0" smtClean="0">
                <a:solidFill>
                  <a:schemeClr val="bg2">
                    <a:lumMod val="50000"/>
                  </a:schemeClr>
                </a:solidFill>
              </a:rPr>
              <a:t>Superintendente de Planejamento e Finanças</a:t>
            </a:r>
          </a:p>
          <a:p>
            <a:pPr algn="ctr">
              <a:lnSpc>
                <a:spcPct val="120000"/>
              </a:lnSpc>
              <a:buNone/>
            </a:pPr>
            <a:endParaRPr lang="pt-BR" sz="4600" b="1" u="sng" dirty="0" smtClean="0">
              <a:solidFill>
                <a:srgbClr val="DA5846"/>
              </a:solidFill>
            </a:endParaRPr>
          </a:p>
          <a:p>
            <a:pPr algn="ctr">
              <a:lnSpc>
                <a:spcPct val="120000"/>
              </a:lnSpc>
              <a:buNone/>
            </a:pPr>
            <a:r>
              <a:rPr lang="pt-BR" sz="4600" b="1" dirty="0" smtClean="0">
                <a:solidFill>
                  <a:schemeClr val="tx1"/>
                </a:solidFill>
              </a:rPr>
              <a:t>Ronaldo Miranda da Silva</a:t>
            </a:r>
          </a:p>
          <a:p>
            <a:pPr algn="ctr">
              <a:lnSpc>
                <a:spcPct val="120000"/>
              </a:lnSpc>
              <a:buNone/>
            </a:pPr>
            <a:r>
              <a:rPr lang="pt-BR" sz="4600" dirty="0" smtClean="0">
                <a:solidFill>
                  <a:schemeClr val="tx1"/>
                </a:solidFill>
              </a:rPr>
              <a:t>ronaldo.silva@seduc.mt.gov.br</a:t>
            </a:r>
          </a:p>
          <a:p>
            <a:pPr algn="ctr">
              <a:lnSpc>
                <a:spcPct val="120000"/>
              </a:lnSpc>
              <a:buNone/>
            </a:pPr>
            <a:endParaRPr lang="pt-BR" sz="4600" dirty="0" smtClean="0"/>
          </a:p>
          <a:p>
            <a:pPr algn="ctr">
              <a:lnSpc>
                <a:spcPct val="120000"/>
              </a:lnSpc>
              <a:buNone/>
            </a:pPr>
            <a:r>
              <a:rPr lang="pt-BR" sz="4600" b="1" u="sng" dirty="0" smtClean="0">
                <a:solidFill>
                  <a:schemeClr val="bg2">
                    <a:lumMod val="50000"/>
                  </a:schemeClr>
                </a:solidFill>
              </a:rPr>
              <a:t>Coordenador de Convênios e Transferências Descentralizadas</a:t>
            </a:r>
          </a:p>
          <a:p>
            <a:pPr algn="ctr">
              <a:lnSpc>
                <a:spcPct val="120000"/>
              </a:lnSpc>
              <a:buNone/>
            </a:pPr>
            <a:endParaRPr lang="pt-BR" sz="4600" b="1" u="sng" dirty="0" smtClean="0">
              <a:solidFill>
                <a:schemeClr val="tx1"/>
              </a:solidFill>
            </a:endParaRPr>
          </a:p>
          <a:p>
            <a:pPr algn="ctr">
              <a:lnSpc>
                <a:spcPct val="120000"/>
              </a:lnSpc>
              <a:buNone/>
            </a:pPr>
            <a:r>
              <a:rPr lang="pt-BR" sz="4600" b="1" dirty="0" err="1" smtClean="0">
                <a:solidFill>
                  <a:schemeClr val="tx1"/>
                </a:solidFill>
              </a:rPr>
              <a:t>Juvercy</a:t>
            </a:r>
            <a:r>
              <a:rPr lang="pt-BR" sz="4600" b="1" dirty="0" smtClean="0">
                <a:solidFill>
                  <a:schemeClr val="tx1"/>
                </a:solidFill>
              </a:rPr>
              <a:t> Alves Gonçalves </a:t>
            </a:r>
            <a:r>
              <a:rPr lang="pt-BR" sz="4600" b="1" dirty="0" err="1" smtClean="0">
                <a:solidFill>
                  <a:schemeClr val="tx1"/>
                </a:solidFill>
              </a:rPr>
              <a:t>junior</a:t>
            </a:r>
            <a:endParaRPr lang="pt-BR" sz="46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20000"/>
              </a:lnSpc>
              <a:buNone/>
            </a:pPr>
            <a:r>
              <a:rPr lang="pt-BR" sz="4600" dirty="0" smtClean="0">
                <a:solidFill>
                  <a:schemeClr val="tx1"/>
                </a:solidFill>
              </a:rPr>
              <a:t>juvercy.goncalves@seduc.mt.gov.br</a:t>
            </a:r>
          </a:p>
          <a:p>
            <a:pPr algn="ctr">
              <a:lnSpc>
                <a:spcPct val="120000"/>
              </a:lnSpc>
              <a:buNone/>
            </a:pPr>
            <a:endParaRPr lang="pt-BR" sz="4600" b="1" u="sng" dirty="0" smtClean="0">
              <a:solidFill>
                <a:srgbClr val="DA5846"/>
              </a:solidFill>
            </a:endParaRPr>
          </a:p>
          <a:p>
            <a:pPr algn="ctr">
              <a:lnSpc>
                <a:spcPct val="120000"/>
              </a:lnSpc>
              <a:buNone/>
            </a:pPr>
            <a:r>
              <a:rPr lang="pt-BR" sz="4600" b="1" u="sng" dirty="0" smtClean="0">
                <a:solidFill>
                  <a:schemeClr val="bg2">
                    <a:lumMod val="50000"/>
                  </a:schemeClr>
                </a:solidFill>
              </a:rPr>
              <a:t>Gerente de Prestação de Contas de Transferências Descentralizadas</a:t>
            </a:r>
          </a:p>
          <a:p>
            <a:pPr algn="ctr">
              <a:lnSpc>
                <a:spcPct val="120000"/>
              </a:lnSpc>
              <a:buNone/>
            </a:pPr>
            <a:endParaRPr lang="pt-BR" sz="4600" b="1" u="sng" dirty="0" smtClean="0">
              <a:solidFill>
                <a:srgbClr val="DA5846"/>
              </a:solidFill>
            </a:endParaRPr>
          </a:p>
          <a:p>
            <a:pPr algn="ctr">
              <a:lnSpc>
                <a:spcPct val="120000"/>
              </a:lnSpc>
              <a:buNone/>
            </a:pPr>
            <a:r>
              <a:rPr lang="pt-BR" sz="4600" b="1" dirty="0" err="1" smtClean="0">
                <a:solidFill>
                  <a:schemeClr val="tx1"/>
                </a:solidFill>
              </a:rPr>
              <a:t>Jaconesio</a:t>
            </a:r>
            <a:r>
              <a:rPr lang="pt-BR" sz="4600" b="1" dirty="0" smtClean="0">
                <a:solidFill>
                  <a:schemeClr val="tx1"/>
                </a:solidFill>
              </a:rPr>
              <a:t> Alves da Silva</a:t>
            </a:r>
          </a:p>
          <a:p>
            <a:pPr algn="ctr">
              <a:lnSpc>
                <a:spcPct val="120000"/>
              </a:lnSpc>
              <a:buNone/>
            </a:pPr>
            <a:r>
              <a:rPr lang="pt-BR" sz="4600" dirty="0" smtClean="0">
                <a:solidFill>
                  <a:schemeClr val="tx1"/>
                </a:solidFill>
              </a:rPr>
              <a:t>jaconesio.silva@seduc.mt.gov.br</a:t>
            </a:r>
          </a:p>
          <a:p>
            <a:pPr algn="ctr">
              <a:lnSpc>
                <a:spcPct val="120000"/>
              </a:lnSpc>
              <a:buNone/>
            </a:pPr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56102"/>
          </a:xfrm>
        </p:spPr>
        <p:txBody>
          <a:bodyPr/>
          <a:lstStyle/>
          <a:p>
            <a:pPr algn="ctr"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 algn="ctr">
              <a:lnSpc>
                <a:spcPct val="150000"/>
              </a:lnSpc>
              <a:buNone/>
            </a:pPr>
            <a:r>
              <a:rPr lang="pt-BR" b="1" u="sng" dirty="0" smtClean="0">
                <a:solidFill>
                  <a:schemeClr val="bg2">
                    <a:lumMod val="50000"/>
                  </a:schemeClr>
                </a:solidFill>
              </a:rPr>
              <a:t>Gerência de Prestação de Contas de Transferências Descentralizadas</a:t>
            </a:r>
          </a:p>
          <a:p>
            <a:pPr algn="ctr">
              <a:lnSpc>
                <a:spcPct val="150000"/>
              </a:lnSpc>
              <a:buNone/>
            </a:pPr>
            <a:endParaRPr lang="pt-BR" sz="2400" u="sng" dirty="0" smtClean="0"/>
          </a:p>
          <a:p>
            <a:pPr algn="ctr">
              <a:lnSpc>
                <a:spcPct val="150000"/>
              </a:lnSpc>
              <a:buNone/>
            </a:pPr>
            <a:r>
              <a:rPr lang="pt-BR" sz="2600" u="sng" dirty="0" smtClean="0">
                <a:solidFill>
                  <a:schemeClr val="tx1"/>
                </a:solidFill>
              </a:rPr>
              <a:t>Telefones:</a:t>
            </a:r>
          </a:p>
          <a:p>
            <a:pPr algn="ctr">
              <a:lnSpc>
                <a:spcPct val="150000"/>
              </a:lnSpc>
              <a:buNone/>
            </a:pPr>
            <a:r>
              <a:rPr lang="pt-BR" sz="2600" dirty="0" smtClean="0">
                <a:solidFill>
                  <a:schemeClr val="tx1"/>
                </a:solidFill>
              </a:rPr>
              <a:t>(65) 3613-6381 – PABX</a:t>
            </a:r>
          </a:p>
          <a:p>
            <a:pPr algn="ctr">
              <a:lnSpc>
                <a:spcPct val="150000"/>
              </a:lnSpc>
              <a:buNone/>
            </a:pPr>
            <a:r>
              <a:rPr lang="pt-BR" sz="2600" dirty="0" smtClean="0">
                <a:solidFill>
                  <a:schemeClr val="tx1"/>
                </a:solidFill>
              </a:rPr>
              <a:t>(65) 3613-6398 - Gerente</a:t>
            </a:r>
            <a:endParaRPr lang="pt-BR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214290"/>
            <a:ext cx="8229600" cy="5786478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pt-BR" sz="7300" b="1" u="sng" dirty="0" smtClean="0">
                <a:solidFill>
                  <a:schemeClr val="bg2">
                    <a:lumMod val="50000"/>
                  </a:schemeClr>
                </a:solidFill>
              </a:rPr>
              <a:t>EMBASAMENTO LEGAL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pt-BR" sz="3700" b="1" dirty="0" smtClean="0"/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pt-BR" sz="6200" b="1" dirty="0" smtClean="0"/>
              <a:t> </a:t>
            </a:r>
            <a:r>
              <a:rPr lang="pt-BR" sz="6700" b="1" dirty="0" smtClean="0">
                <a:solidFill>
                  <a:schemeClr val="tx1"/>
                </a:solidFill>
              </a:rPr>
              <a:t>Resolução </a:t>
            </a:r>
            <a:r>
              <a:rPr lang="pt-BR" sz="6700" b="1" dirty="0">
                <a:solidFill>
                  <a:schemeClr val="tx1"/>
                </a:solidFill>
              </a:rPr>
              <a:t>nº </a:t>
            </a:r>
            <a:r>
              <a:rPr lang="pt-BR" sz="6700" b="1" dirty="0" smtClean="0">
                <a:solidFill>
                  <a:schemeClr val="tx1"/>
                </a:solidFill>
              </a:rPr>
              <a:t>15 de 10/07/2014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t-BR" sz="6700" dirty="0" smtClean="0">
                <a:solidFill>
                  <a:schemeClr val="tx1"/>
                </a:solidFill>
              </a:rPr>
              <a:t>PDDE (Programa Dinheiro Direto na Escola)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pt-BR" sz="6700" dirty="0" smtClean="0">
                <a:solidFill>
                  <a:schemeClr val="tx1"/>
                </a:solidFill>
              </a:rPr>
              <a:t> </a:t>
            </a:r>
            <a:r>
              <a:rPr lang="pt-BR" sz="6700" b="1" dirty="0">
                <a:solidFill>
                  <a:schemeClr val="tx1"/>
                </a:solidFill>
              </a:rPr>
              <a:t>Resolução nº </a:t>
            </a:r>
            <a:r>
              <a:rPr lang="pt-BR" sz="6700" b="1" dirty="0" smtClean="0">
                <a:solidFill>
                  <a:schemeClr val="tx1"/>
                </a:solidFill>
              </a:rPr>
              <a:t>05 </a:t>
            </a:r>
            <a:r>
              <a:rPr lang="pt-BR" sz="6700" b="1" dirty="0">
                <a:solidFill>
                  <a:schemeClr val="tx1"/>
                </a:solidFill>
              </a:rPr>
              <a:t>de </a:t>
            </a:r>
            <a:r>
              <a:rPr lang="pt-BR" sz="6700" b="1" dirty="0" smtClean="0">
                <a:solidFill>
                  <a:schemeClr val="tx1"/>
                </a:solidFill>
              </a:rPr>
              <a:t>31/03/2014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</a:pPr>
            <a:r>
              <a:rPr lang="pt-BR" sz="6700" b="1" dirty="0" smtClean="0">
                <a:solidFill>
                  <a:schemeClr val="tx1"/>
                </a:solidFill>
              </a:rPr>
              <a:t> Resolução nº 09 de 02/03/2011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t-BR" sz="6700" dirty="0" smtClean="0">
                <a:solidFill>
                  <a:schemeClr val="tx1"/>
                </a:solidFill>
              </a:rPr>
              <a:t>Consolidação de Pesquisa de Preço</a:t>
            </a:r>
            <a:endParaRPr lang="pt-BR" sz="6700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u="sng" dirty="0" smtClean="0">
                <a:solidFill>
                  <a:schemeClr val="bg2">
                    <a:lumMod val="50000"/>
                  </a:schemeClr>
                </a:solidFill>
              </a:rPr>
              <a:t>NOVO AGRUPAMENTO DE CONTAS BANCÁRIAS</a:t>
            </a:r>
            <a:r>
              <a:rPr lang="pt-BR" b="1" u="sng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pt-BR" b="1" u="sng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pt-B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3630" t="44581" r="18928" b="16211"/>
          <a:stretch>
            <a:fillRect/>
          </a:stretch>
        </p:blipFill>
        <p:spPr bwMode="auto">
          <a:xfrm>
            <a:off x="571472" y="1857364"/>
            <a:ext cx="7929618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472" y="1142984"/>
            <a:ext cx="8183880" cy="418795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pt-BR" b="1" i="1" dirty="0" smtClean="0">
                <a:solidFill>
                  <a:schemeClr val="tx1"/>
                </a:solidFill>
              </a:rPr>
              <a:t>1 - PDDE REGULAR OU BÁSICO </a:t>
            </a:r>
            <a:endParaRPr lang="pt-BR" b="1" dirty="0" smtClean="0">
              <a:solidFill>
                <a:schemeClr val="tx1"/>
              </a:solidFill>
            </a:endParaRPr>
          </a:p>
          <a:p>
            <a:r>
              <a:rPr lang="pt-BR" b="1" i="1" dirty="0" smtClean="0">
                <a:solidFill>
                  <a:schemeClr val="tx1"/>
                </a:solidFill>
              </a:rPr>
              <a:t> </a:t>
            </a:r>
            <a:r>
              <a:rPr lang="pt-BR" sz="2200" dirty="0" smtClean="0">
                <a:solidFill>
                  <a:schemeClr val="tx1"/>
                </a:solidFill>
              </a:rPr>
              <a:t>RESOLUÇÃO Nº 15 de 10/07/2014</a:t>
            </a:r>
          </a:p>
          <a:p>
            <a:pPr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b="1" i="1" dirty="0" smtClean="0">
                <a:solidFill>
                  <a:schemeClr val="tx1"/>
                </a:solidFill>
              </a:rPr>
              <a:t>2 -	PDDE- ESTRUTURA</a:t>
            </a:r>
            <a:endParaRPr lang="pt-BR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pt-BR" b="1" i="1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pt-BR" i="1" dirty="0" smtClean="0">
                <a:solidFill>
                  <a:schemeClr val="tx1"/>
                </a:solidFill>
              </a:rPr>
              <a:t>PROGRAMAS:</a:t>
            </a:r>
            <a:endParaRPr lang="pt-BR" dirty="0" smtClean="0">
              <a:solidFill>
                <a:schemeClr val="tx1"/>
              </a:solidFill>
            </a:endParaRPr>
          </a:p>
          <a:p>
            <a:pPr lvl="0"/>
            <a:r>
              <a:rPr lang="pt-BR" sz="2400" dirty="0" smtClean="0">
                <a:solidFill>
                  <a:schemeClr val="tx1"/>
                </a:solidFill>
              </a:rPr>
              <a:t>PDDE Acessibilidade – RESOLUÇÃO Nº 19 DE 21/05/2013</a:t>
            </a:r>
          </a:p>
          <a:p>
            <a:pPr lvl="0"/>
            <a:r>
              <a:rPr lang="pt-BR" sz="2400" dirty="0" smtClean="0">
                <a:solidFill>
                  <a:schemeClr val="tx1"/>
                </a:solidFill>
              </a:rPr>
              <a:t>PDDE Água e Esgotamento Sanitário:  RESOLUÇÃO Nº 33 DE 09/08/2013</a:t>
            </a:r>
          </a:p>
          <a:p>
            <a:pPr lvl="0"/>
            <a:r>
              <a:rPr lang="pt-BR" sz="2400" dirty="0" smtClean="0">
                <a:solidFill>
                  <a:schemeClr val="tx1"/>
                </a:solidFill>
              </a:rPr>
              <a:t>PDDE Campo: RESOLUÇÃO 32 DE 02/08/2013 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472" y="1214422"/>
            <a:ext cx="8183880" cy="4187952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pt-BR" sz="4300" b="1" i="1" dirty="0" smtClean="0">
                <a:solidFill>
                  <a:schemeClr val="tx1"/>
                </a:solidFill>
              </a:rPr>
              <a:t>3 - PDDE- QUALIDADE</a:t>
            </a:r>
            <a:endParaRPr lang="pt-BR" sz="43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pt-BR" b="1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pt-BR" sz="4300" i="1" dirty="0" smtClean="0">
                <a:solidFill>
                  <a:schemeClr val="tx1"/>
                </a:solidFill>
              </a:rPr>
              <a:t>PROGRAMAS:</a:t>
            </a:r>
            <a:endParaRPr lang="pt-BR" sz="4300" dirty="0" smtClean="0">
              <a:solidFill>
                <a:schemeClr val="tx1"/>
              </a:solidFill>
            </a:endParaRPr>
          </a:p>
          <a:p>
            <a:pPr lvl="0"/>
            <a:r>
              <a:rPr lang="pt-BR" dirty="0" smtClean="0">
                <a:solidFill>
                  <a:schemeClr val="tx1"/>
                </a:solidFill>
              </a:rPr>
              <a:t>PDDE – ENSINO MÉDIO INOVADOR – RESOLUÇÃO Nº 04 de 31/03/2014</a:t>
            </a:r>
          </a:p>
          <a:p>
            <a:pPr lvl="0"/>
            <a:r>
              <a:rPr lang="pt-BR" dirty="0" smtClean="0">
                <a:solidFill>
                  <a:schemeClr val="tx1"/>
                </a:solidFill>
              </a:rPr>
              <a:t>PDDE Escolas Sustentáveis –  RESOLUÇÃO Nº 18 de 21/05/2013</a:t>
            </a:r>
          </a:p>
          <a:p>
            <a:pPr lvl="0"/>
            <a:r>
              <a:rPr lang="pt-BR" dirty="0" smtClean="0">
                <a:solidFill>
                  <a:schemeClr val="tx1"/>
                </a:solidFill>
              </a:rPr>
              <a:t>PDDE Atleta na Escola – RESOLUÇÃO Nº 11 de 07/05/2013</a:t>
            </a:r>
          </a:p>
          <a:p>
            <a:endParaRPr lang="pt-BR" b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4300" b="1" dirty="0" smtClean="0">
                <a:solidFill>
                  <a:schemeClr val="tx1"/>
                </a:solidFill>
              </a:rPr>
              <a:t>4 - PDDE – EDUCAÇÃO INTEGRAL/MAIS EDUCAÇÃO </a:t>
            </a:r>
            <a:r>
              <a:rPr lang="pt-BR" b="1" dirty="0" smtClean="0">
                <a:solidFill>
                  <a:schemeClr val="tx1"/>
                </a:solidFill>
              </a:rPr>
              <a:t>– </a:t>
            </a:r>
            <a:r>
              <a:rPr lang="pt-BR" dirty="0" smtClean="0">
                <a:solidFill>
                  <a:schemeClr val="tx1"/>
                </a:solidFill>
              </a:rPr>
              <a:t>RESOLUÇÃO Nº 14 DE 09/06/2014</a:t>
            </a:r>
          </a:p>
          <a:p>
            <a:pPr algn="ctr">
              <a:buNone/>
            </a:pPr>
            <a:endParaRPr lang="pt-BR" b="1" u="sng" dirty="0" smtClean="0">
              <a:solidFill>
                <a:srgbClr val="DA5846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428604"/>
            <a:ext cx="8183880" cy="60007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b="1" u="sng" dirty="0" smtClean="0">
                <a:solidFill>
                  <a:schemeClr val="bg2">
                    <a:lumMod val="50000"/>
                  </a:schemeClr>
                </a:solidFill>
              </a:rPr>
              <a:t>O QUE É CORRETO FAZER?</a:t>
            </a:r>
          </a:p>
          <a:p>
            <a:pPr>
              <a:buNone/>
            </a:pPr>
            <a:endParaRPr lang="pt-BR" b="1" u="sng" dirty="0" smtClean="0">
              <a:solidFill>
                <a:srgbClr val="DA5846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r>
              <a:rPr lang="pt-BR" sz="1900" dirty="0" smtClean="0"/>
              <a:t> </a:t>
            </a:r>
            <a:r>
              <a:rPr lang="pt-BR" sz="2200" dirty="0" smtClean="0">
                <a:solidFill>
                  <a:schemeClr val="tx1"/>
                </a:solidFill>
              </a:rPr>
              <a:t>CADASTRO ANUAL PDDE NET / PDDE WEB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</a:pPr>
            <a:endParaRPr lang="pt-BR" sz="2200" dirty="0" smtClean="0">
              <a:solidFill>
                <a:schemeClr val="tx1"/>
              </a:solidFill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</a:pPr>
            <a:r>
              <a:rPr lang="pt-BR" sz="2200" dirty="0" smtClean="0">
                <a:solidFill>
                  <a:schemeClr val="tx1"/>
                </a:solidFill>
              </a:rPr>
              <a:t> CONSULTA DO VALOR PLANEJADO: Acessar o PDDEREX no link </a:t>
            </a:r>
            <a:r>
              <a:rPr lang="pt-BR" sz="2200" dirty="0" smtClean="0">
                <a:solidFill>
                  <a:srgbClr val="FFC000"/>
                </a:solidFill>
                <a:hlinkClick r:id="rId2"/>
              </a:rPr>
              <a:t>http://www.fnde.gov.br/pls/simad/internet_fnde.pdderex_2_</a:t>
            </a:r>
            <a:r>
              <a:rPr lang="pt-BR" sz="2200" dirty="0" err="1" smtClean="0">
                <a:solidFill>
                  <a:srgbClr val="FFC000"/>
                </a:solidFill>
                <a:hlinkClick r:id="rId2"/>
              </a:rPr>
              <a:t>pc</a:t>
            </a:r>
            <a:r>
              <a:rPr lang="pt-BR" sz="2200" dirty="0" smtClean="0">
                <a:solidFill>
                  <a:srgbClr val="FFC000"/>
                </a:solidFill>
              </a:rPr>
              <a:t> </a:t>
            </a:r>
            <a:r>
              <a:rPr lang="pt-BR" sz="2200" dirty="0" smtClean="0">
                <a:solidFill>
                  <a:schemeClr val="tx1"/>
                </a:solidFill>
              </a:rPr>
              <a:t>para verificar os valores destinados ao CUSTEIO E CAPITAL;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2200" dirty="0" smtClean="0">
              <a:solidFill>
                <a:schemeClr val="tx1"/>
              </a:solidFill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</a:pPr>
            <a:r>
              <a:rPr lang="pt-BR" sz="2200" dirty="0" smtClean="0">
                <a:solidFill>
                  <a:schemeClr val="tx1"/>
                </a:solidFill>
              </a:rPr>
              <a:t> CONSULTA DO VALOR RECEBIDO: Acessar a LIBERAÇÃO DE RECURSOS no link </a:t>
            </a:r>
            <a:r>
              <a:rPr lang="pt-BR" sz="2200" u="sng" dirty="0" smtClean="0">
                <a:solidFill>
                  <a:schemeClr val="tx1"/>
                </a:solidFill>
                <a:hlinkClick r:id="rId3"/>
              </a:rPr>
              <a:t>http://www.fnde.gov.br/pls/simad/internet_fnde.liberacoes_01_</a:t>
            </a:r>
            <a:r>
              <a:rPr lang="pt-BR" sz="2200" u="sng" dirty="0" err="1" smtClean="0">
                <a:solidFill>
                  <a:schemeClr val="tx1"/>
                </a:solidFill>
                <a:hlinkClick r:id="rId3"/>
              </a:rPr>
              <a:t>pc</a:t>
            </a:r>
            <a:r>
              <a:rPr lang="pt-BR" sz="2200" dirty="0" smtClean="0">
                <a:solidFill>
                  <a:schemeClr val="tx1"/>
                </a:solidFill>
              </a:rPr>
              <a:t> para verificar os valores depositados pelo FNDE na conta da escola;</a:t>
            </a:r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500042"/>
            <a:ext cx="8686800" cy="57229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b="1" u="sng" dirty="0" smtClean="0">
                <a:solidFill>
                  <a:schemeClr val="bg2">
                    <a:lumMod val="50000"/>
                  </a:schemeClr>
                </a:solidFill>
              </a:rPr>
              <a:t>O QUE É CORRETO FAZER?</a:t>
            </a:r>
          </a:p>
          <a:p>
            <a:pPr algn="ctr">
              <a:buNone/>
            </a:pPr>
            <a:endParaRPr lang="pt-BR" b="1" u="sng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 algn="just"/>
            <a:r>
              <a:rPr lang="pt-BR" sz="2200" dirty="0" smtClean="0">
                <a:solidFill>
                  <a:schemeClr val="tx1"/>
                </a:solidFill>
              </a:rPr>
              <a:t>Retirada por mês de 01 (um) talonário de cheques, até 04 (quatro) extratos bancários do mês corrente e de 01 (um) do mês anterior </a:t>
            </a:r>
            <a:r>
              <a:rPr lang="pt-BR" sz="2200" b="1" dirty="0" smtClean="0">
                <a:solidFill>
                  <a:schemeClr val="tx1"/>
                </a:solidFill>
              </a:rPr>
              <a:t>sem cobrança de taxas.</a:t>
            </a:r>
            <a:endParaRPr lang="pt-BR" sz="22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sz="2200" dirty="0" smtClean="0">
                <a:solidFill>
                  <a:schemeClr val="tx1"/>
                </a:solidFill>
              </a:rPr>
              <a:t> </a:t>
            </a:r>
          </a:p>
          <a:p>
            <a:pPr lvl="0" algn="just"/>
            <a:r>
              <a:rPr lang="pt-BR" sz="2200" dirty="0" smtClean="0">
                <a:solidFill>
                  <a:schemeClr val="tx1"/>
                </a:solidFill>
              </a:rPr>
              <a:t>REPROGRAMAÇÃO DE SALDOS: Caso o recurso recebido não seja utilizado até o final do exercício (mês de Dezembro), o Conselho Escolar deverá solicitar a reprogramação do recurso, via processo protocolado na Seduc, através de ofício e anexar cópia do extrato bancário do mês de Dezembro, obedecendo aos prazos para prestação de contas junto à SEDUC.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Áp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8A1186674C1540AD0FB95FC3D16ED3" ma:contentTypeVersion="1" ma:contentTypeDescription="Crie um novo documento." ma:contentTypeScope="" ma:versionID="ed6562eb76bd7a278139e24ffc85b121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7df3e864a1ba1b0c791d115cbe9943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Agendamento de Data de Início" ma:description="Data de Início de Agendamento é uma coluna de site criada pelo recurso de Publicação. Ela é usada para especificar a data e hora em que essa página aparecerá pela primeira vez aos visitantes do site." ma:hidden="true" ma:internalName="PublishingStartDate">
      <xsd:simpleType>
        <xsd:restriction base="dms:Unknown"/>
      </xsd:simpleType>
    </xsd:element>
    <xsd:element name="PublishingExpirationDate" ma:index="9" nillable="true" ma:displayName="Agendamento de Data de Término" ma:description="Data Final de Agendamento é uma coluna de site criada pelo recurso de Publicação. Ela é usada para especificar a data e a hora em que essa página não será mais exibida aos visitantes do site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AB0E62C-8435-4753-B66C-E8B3B5CA82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286ADE-3A76-4932-9DF5-A0857137F8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44EE68D-2004-4E84-9CEE-BFA9730676E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604</TotalTime>
  <Words>1798</Words>
  <Application>Microsoft Office PowerPoint</Application>
  <PresentationFormat>Apresentação na tela (4:3)</PresentationFormat>
  <Paragraphs>247</Paragraphs>
  <Slides>36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37" baseType="lpstr">
      <vt:lpstr>Viagem</vt:lpstr>
      <vt:lpstr>ORIENTAÇÕES PARA UTILIZAÇÃO E PRESTAÇÃO DE CONTAS DE RECURSOS DO FNDE</vt:lpstr>
      <vt:lpstr>Slide 2</vt:lpstr>
      <vt:lpstr>Slide 3</vt:lpstr>
      <vt:lpstr>Slide 4</vt:lpstr>
      <vt:lpstr>NOVO AGRUPAMENTO DE CONTAS BANCÁRIAS 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ATIVIDADES NOS FINAIS DE SEMANA 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PRESTAÇÃO DE CONTAS DO PROGRAMA MAIS EDUCAÇÃO</dc:title>
  <dc:creator>kasilva</dc:creator>
  <cp:lastModifiedBy>FDE</cp:lastModifiedBy>
  <cp:revision>115</cp:revision>
  <dcterms:created xsi:type="dcterms:W3CDTF">2013-10-30T13:24:32Z</dcterms:created>
  <dcterms:modified xsi:type="dcterms:W3CDTF">2018-08-20T13:56:26Z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0x010100498A1186674C1540AD0FB95FC3D16ED3</vt:lpwstr>
  </property>
</Properties>
</file>