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1" r:id="rId4"/>
  </p:sldMasterIdLst>
  <p:notesMasterIdLst>
    <p:notesMasterId r:id="rId34"/>
  </p:notesMasterIdLst>
  <p:handoutMasterIdLst>
    <p:handoutMasterId r:id="rId35"/>
  </p:handoutMasterIdLst>
  <p:sldIdLst>
    <p:sldId id="1935" r:id="rId5"/>
    <p:sldId id="1904" r:id="rId6"/>
    <p:sldId id="1917" r:id="rId7"/>
    <p:sldId id="1936" r:id="rId8"/>
    <p:sldId id="1906" r:id="rId9"/>
    <p:sldId id="1954" r:id="rId10"/>
    <p:sldId id="1955" r:id="rId11"/>
    <p:sldId id="1953" r:id="rId12"/>
    <p:sldId id="1946" r:id="rId13"/>
    <p:sldId id="1947" r:id="rId14"/>
    <p:sldId id="1948" r:id="rId15"/>
    <p:sldId id="1925" r:id="rId16"/>
    <p:sldId id="1956" r:id="rId17"/>
    <p:sldId id="1907" r:id="rId18"/>
    <p:sldId id="1949" r:id="rId19"/>
    <p:sldId id="1927" r:id="rId20"/>
    <p:sldId id="1950" r:id="rId21"/>
    <p:sldId id="1951" r:id="rId22"/>
    <p:sldId id="1952" r:id="rId23"/>
    <p:sldId id="1908" r:id="rId24"/>
    <p:sldId id="1960" r:id="rId25"/>
    <p:sldId id="1924" r:id="rId26"/>
    <p:sldId id="1944" r:id="rId27"/>
    <p:sldId id="1945" r:id="rId28"/>
    <p:sldId id="1957" r:id="rId29"/>
    <p:sldId id="1958" r:id="rId30"/>
    <p:sldId id="1959" r:id="rId31"/>
    <p:sldId id="1962" r:id="rId32"/>
    <p:sldId id="1961" r:id="rId33"/>
  </p:sldIdLst>
  <p:sldSz cx="9906000" cy="6858000" type="A4"/>
  <p:notesSz cx="9850438" cy="66484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31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A4E0B"/>
    <a:srgbClr val="DEB900"/>
    <a:srgbClr val="000000"/>
    <a:srgbClr val="FFFFFF"/>
    <a:srgbClr val="ED1C24"/>
    <a:srgbClr val="78C240"/>
    <a:srgbClr val="0A5AAA"/>
    <a:srgbClr val="92D050"/>
    <a:srgbClr val="F37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0" autoAdjust="0"/>
    <p:restoredTop sz="93904" autoAdjust="0"/>
  </p:normalViewPr>
  <p:slideViewPr>
    <p:cSldViewPr snapToGrid="0" snapToObjects="1">
      <p:cViewPr varScale="1">
        <p:scale>
          <a:sx n="74" d="100"/>
          <a:sy n="74" d="100"/>
        </p:scale>
        <p:origin x="1062" y="72"/>
      </p:cViewPr>
      <p:guideLst>
        <p:guide orient="horz" pos="2173"/>
        <p:guide pos="3128"/>
      </p:guideLst>
    </p:cSldViewPr>
  </p:slideViewPr>
  <p:outlineViewPr>
    <p:cViewPr>
      <p:scale>
        <a:sx n="33" d="100"/>
        <a:sy n="33" d="100"/>
      </p:scale>
      <p:origin x="0" y="112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704" y="-96"/>
      </p:cViewPr>
      <p:guideLst>
        <p:guide orient="horz" pos="2094"/>
        <p:guide pos="31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AF-44B5-8D06-6F9A3FFBBE7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AF-44B5-8D06-6F9A3FFBBE7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AF-44B5-8D06-6F9A3FFBBE7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AF-44B5-8D06-6F9A3FFBBE7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AF-44B5-8D06-6F9A3FFBBE7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AF-44B5-8D06-6F9A3FFBBE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AF-44B5-8D06-6F9A3FFBB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Plan1!$D$3</c:f>
              <c:strCache>
                <c:ptCount val="1"/>
                <c:pt idx="0">
                  <c:v>Quantidade de ações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63-405A-84EA-959A7FB41AE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63-405A-84EA-959A7FB41AE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63-405A-84EA-959A7FB41AE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63-405A-84EA-959A7FB41AEB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63-405A-84EA-959A7FB41AEB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63-405A-84EA-959A7FB41A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Plan1!$C$4:$C$9</c:f>
              <c:strCache>
                <c:ptCount val="6"/>
                <c:pt idx="0">
                  <c:v>Cancelada</c:v>
                </c:pt>
                <c:pt idx="1">
                  <c:v>Atrasada</c:v>
                </c:pt>
                <c:pt idx="2">
                  <c:v>Não iniciada</c:v>
                </c:pt>
                <c:pt idx="3">
                  <c:v>Em andamento</c:v>
                </c:pt>
                <c:pt idx="4">
                  <c:v>Concuída</c:v>
                </c:pt>
                <c:pt idx="5">
                  <c:v>Concuída com atraso</c:v>
                </c:pt>
              </c:strCache>
            </c:strRef>
          </c:cat>
          <c:val>
            <c:numRef>
              <c:f>Plan1!$D$4:$D$9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63-405A-84EA-959A7FB4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4</c:v>
                </c:pt>
                <c:pt idx="1">
                  <c:v>4.2</c:v>
                </c:pt>
                <c:pt idx="2">
                  <c:v>4.5999999999999996</c:v>
                </c:pt>
                <c:pt idx="3">
                  <c:v>4.8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479913216"/>
        <c:axId val="-479907232"/>
      </c:barChart>
      <c:catAx>
        <c:axId val="-47991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-479907232"/>
        <c:crosses val="autoZero"/>
        <c:auto val="1"/>
        <c:lblAlgn val="ctr"/>
        <c:lblOffset val="100"/>
        <c:noMultiLvlLbl val="0"/>
      </c:catAx>
      <c:valAx>
        <c:axId val="-479907232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47991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3.6</c:v>
                </c:pt>
                <c:pt idx="3">
                  <c:v>3.8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479912672"/>
        <c:axId val="-479912128"/>
      </c:barChart>
      <c:catAx>
        <c:axId val="-4799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-479912128"/>
        <c:crosses val="autoZero"/>
        <c:auto val="1"/>
        <c:lblAlgn val="ctr"/>
        <c:lblOffset val="100"/>
        <c:noMultiLvlLbl val="0"/>
      </c:catAx>
      <c:valAx>
        <c:axId val="-479912128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47991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accent1">
                <a:alpha val="69804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69804"/>
                </a:schemeClr>
              </a:solidFill>
            </c:spPr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6"/>
                </a:solidFill>
                <a:prstDash val="dash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Plan1!$C$4:$C$8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Plan1!$D$4:$D$8</c:f>
              <c:numCache>
                <c:formatCode>0.0</c:formatCode>
                <c:ptCount val="5"/>
                <c:pt idx="0">
                  <c:v>2</c:v>
                </c:pt>
                <c:pt idx="1">
                  <c:v>2.2000000000000002</c:v>
                </c:pt>
                <c:pt idx="2">
                  <c:v>2.6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479908320"/>
        <c:axId val="-479910496"/>
      </c:barChart>
      <c:catAx>
        <c:axId val="-4799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pt-BR"/>
          </a:p>
        </c:txPr>
        <c:crossAx val="-479910496"/>
        <c:crosses val="autoZero"/>
        <c:auto val="1"/>
        <c:lblAlgn val="ctr"/>
        <c:lblOffset val="100"/>
        <c:noMultiLvlLbl val="0"/>
      </c:catAx>
      <c:valAx>
        <c:axId val="-479910496"/>
        <c:scaling>
          <c:orientation val="minMax"/>
          <c:max val="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4799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C5CF1F-B663-4013-8A7F-1C9F3588FF71}" type="datetime1">
              <a:rPr lang="pt-BR"/>
              <a:pPr>
                <a:defRPr/>
              </a:pPr>
              <a:t>28/05/2018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3DEA66-5195-4166-BD63-E4E3C01E94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12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0063" y="0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9532402-32F3-4787-93D0-BD35FD7FD3DD}" type="datetime1">
              <a:rPr lang="pt-BR"/>
              <a:pPr>
                <a:defRPr/>
              </a:pPr>
              <a:t>28/05/2018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498475"/>
            <a:ext cx="3598862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157538"/>
            <a:ext cx="7880350" cy="299243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 noProof="0" dirty="0" smtClean="0"/>
              <a:t>Click to edit Master text styles</a:t>
            </a:r>
          </a:p>
          <a:p>
            <a:pPr lvl="1"/>
            <a:r>
              <a:rPr lang="x-none" noProof="0" dirty="0" smtClean="0"/>
              <a:t>Second level</a:t>
            </a:r>
          </a:p>
          <a:p>
            <a:pPr lvl="2"/>
            <a:r>
              <a:rPr lang="x-none" noProof="0" dirty="0" smtClean="0"/>
              <a:t>Third level</a:t>
            </a:r>
          </a:p>
          <a:p>
            <a:pPr lvl="3"/>
            <a:r>
              <a:rPr lang="x-none" noProof="0" dirty="0" smtClean="0"/>
              <a:t>Fourth level</a:t>
            </a:r>
          </a:p>
          <a:p>
            <a:pPr lvl="4"/>
            <a:r>
              <a:rPr lang="x-none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15075"/>
            <a:ext cx="4268788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"/>
                <a:cs typeface="+mn-cs"/>
              </a:defRPr>
            </a:lvl1pPr>
          </a:lstStyle>
          <a:p>
            <a:pPr>
              <a:defRPr/>
            </a:pPr>
            <a:fld id="{2B07BB68-89D0-440A-A608-ACC4A9FE18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6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5433531" y="5762731"/>
            <a:ext cx="432000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pt-BR" sz="1800" kern="1200" baseline="0" dirty="0" smtClean="0">
                <a:solidFill>
                  <a:schemeClr val="accent6"/>
                </a:solidFill>
                <a:latin typeface="+mj-lt"/>
                <a:ea typeface="+mn-ea"/>
                <a:cs typeface="Aharoni" panose="02010803020104030203" pitchFamily="2" charset="-79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Realizada em DD/MM/AAAA.</a:t>
            </a:r>
          </a:p>
        </p:txBody>
      </p:sp>
      <p:sp>
        <p:nvSpPr>
          <p:cNvPr id="21" name="Subtítulo 2"/>
          <p:cNvSpPr txBox="1">
            <a:spLocks/>
          </p:cNvSpPr>
          <p:nvPr userDrawn="1"/>
        </p:nvSpPr>
        <p:spPr>
          <a:xfrm>
            <a:off x="4816641" y="914592"/>
            <a:ext cx="4936890" cy="10800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4000" b="1" dirty="0" smtClean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Método de Melhoria</a:t>
            </a:r>
            <a:r>
              <a:rPr lang="pt-BR" sz="4000" b="1" baseline="0" dirty="0" smtClean="0">
                <a:solidFill>
                  <a:srgbClr val="231F20"/>
                </a:solidFill>
                <a:effectLst/>
                <a:latin typeface="+mj-lt"/>
                <a:cs typeface="Segoe UI Light" panose="020B0502040204020203" pitchFamily="34" charset="0"/>
              </a:rPr>
              <a:t> de Resultados</a:t>
            </a:r>
            <a:endParaRPr lang="pt-BR" sz="4000" b="1" dirty="0">
              <a:solidFill>
                <a:srgbClr val="231F20"/>
              </a:solidFill>
              <a:effectLst/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5278109" y="2488931"/>
            <a:ext cx="432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400" b="0" dirty="0" smtClean="0">
                <a:solidFill>
                  <a:schemeClr val="accent6"/>
                </a:solidFill>
              </a:rPr>
              <a:t>Reunião de acompanhamento de planos e resultados - Nível 3</a:t>
            </a:r>
            <a:endParaRPr lang="pt-BR" sz="2400" b="0" u="sng" dirty="0" smtClean="0">
              <a:solidFill>
                <a:schemeClr val="accent6"/>
              </a:solidFill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278110" y="3837393"/>
            <a:ext cx="4320000" cy="10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escreva o nome da escola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8" y="1118526"/>
            <a:ext cx="457849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d. processo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" y="354496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9698078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/>
                <a:gridCol w="7701230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 smtClean="0"/>
                        <a:t>% de alunos com desempenho acima do básico na AAP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Pelo</a:t>
            </a:r>
            <a:r>
              <a:rPr lang="pt-BR" sz="2000" baseline="0" dirty="0" smtClean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As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referências</a:t>
            </a:r>
            <a:r>
              <a:rPr lang="pt-BR" sz="2000" baseline="0" dirty="0" smtClean="0">
                <a:solidFill>
                  <a:schemeClr val="accent6"/>
                </a:solidFill>
              </a:rPr>
              <a:t>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resultados</a:t>
            </a:r>
            <a:r>
              <a:rPr lang="pt-BR" sz="2000" baseline="0" dirty="0" smtClean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AAP:</a:t>
            </a:r>
            <a:r>
              <a:rPr lang="pt-BR" sz="1200" baseline="0" dirty="0" smtClean="0">
                <a:solidFill>
                  <a:schemeClr val="accent6"/>
                </a:solidFill>
              </a:rPr>
              <a:t> Avaliação da Aprendizagem em Processo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 smtClean="0">
                <a:solidFill>
                  <a:schemeClr val="accent6"/>
                </a:solidFill>
              </a:rPr>
              <a:t>	Mat.: Matemática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1º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2º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3º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1" name="CaixaDeTexto 40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43" name="CaixaDeTexto 42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8" name="Retângulo 47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49" name="Retângulo 48"/>
          <p:cNvSpPr/>
          <p:nvPr userDrawn="1"/>
        </p:nvSpPr>
        <p:spPr>
          <a:xfrm>
            <a:off x="1854257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51" name="CaixaDeTexto 50"/>
          <p:cNvSpPr txBox="1"/>
          <p:nvPr userDrawn="1"/>
        </p:nvSpPr>
        <p:spPr>
          <a:xfrm>
            <a:off x="48663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2" name="CaixaDeTexto 51"/>
          <p:cNvSpPr txBox="1"/>
          <p:nvPr userDrawn="1"/>
        </p:nvSpPr>
        <p:spPr>
          <a:xfrm>
            <a:off x="194599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3" name="Retângulo 52"/>
          <p:cNvSpPr/>
          <p:nvPr userDrawn="1"/>
        </p:nvSpPr>
        <p:spPr>
          <a:xfrm>
            <a:off x="3598448" y="6006847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55" name="CaixaDeTexto 54"/>
          <p:cNvSpPr txBox="1"/>
          <p:nvPr userDrawn="1"/>
        </p:nvSpPr>
        <p:spPr>
          <a:xfrm>
            <a:off x="3704699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Parcialmente satisfatório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58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. processo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9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4" y="3568793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538399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/>
                <a:gridCol w="3582296"/>
                <a:gridCol w="4118934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 smtClean="0"/>
                        <a:t>% de alunos com desempenho acima do básico na AAP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de alunos com frequência suficiente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Pelo</a:t>
            </a:r>
            <a:r>
              <a:rPr lang="pt-BR" sz="2000" baseline="0" dirty="0" smtClean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As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referências</a:t>
            </a:r>
            <a:r>
              <a:rPr lang="pt-BR" sz="2000" baseline="0" dirty="0" smtClean="0">
                <a:solidFill>
                  <a:schemeClr val="accent6"/>
                </a:solidFill>
              </a:rPr>
              <a:t>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resultados</a:t>
            </a:r>
            <a:r>
              <a:rPr lang="pt-BR" sz="2000" baseline="0" dirty="0" smtClean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AAP:</a:t>
            </a:r>
            <a:r>
              <a:rPr lang="pt-BR" sz="1200" baseline="0" dirty="0" smtClean="0">
                <a:solidFill>
                  <a:schemeClr val="accent6"/>
                </a:solidFill>
              </a:rPr>
              <a:t> Avaliação da Aprendizagem em Processo 	AF</a:t>
            </a:r>
            <a:r>
              <a:rPr lang="pt-BR" sz="1200" dirty="0" smtClean="0">
                <a:solidFill>
                  <a:schemeClr val="accent6"/>
                </a:solidFill>
              </a:rPr>
              <a:t>: Anos</a:t>
            </a:r>
            <a:r>
              <a:rPr lang="pt-BR" sz="1200" baseline="0" dirty="0" smtClean="0">
                <a:solidFill>
                  <a:schemeClr val="accent6"/>
                </a:solidFill>
              </a:rPr>
              <a:t> finais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 smtClean="0">
                <a:solidFill>
                  <a:schemeClr val="accent6"/>
                </a:solidFill>
              </a:rPr>
              <a:t>	Mat.: Matemática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1º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2º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3º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6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6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4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78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20" name="CaixaDeTexto 119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1º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2º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3º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30" name="CaixaDeTexto 12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4º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5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5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61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2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3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4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5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6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7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68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19" name="CaixaDeTexto 218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6º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22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3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4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5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6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7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8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29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30" name="CaixaDeTexto 229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7º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55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56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57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58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59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0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1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2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3" name="CaixaDeTexto 262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8º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66" name="Espaço Reservado para Texto 42"/>
          <p:cNvSpPr>
            <a:spLocks noGrp="1"/>
          </p:cNvSpPr>
          <p:nvPr>
            <p:ph type="body" sz="quarter" idx="93" hasCustomPrompt="1"/>
          </p:nvPr>
        </p:nvSpPr>
        <p:spPr>
          <a:xfrm>
            <a:off x="6751430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7" name="Espaço Reservado para Texto 42"/>
          <p:cNvSpPr>
            <a:spLocks noGrp="1"/>
          </p:cNvSpPr>
          <p:nvPr>
            <p:ph type="body" sz="quarter" idx="94" hasCustomPrompt="1"/>
          </p:nvPr>
        </p:nvSpPr>
        <p:spPr>
          <a:xfrm>
            <a:off x="7427705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8" name="Espaço Reservado para Texto 42"/>
          <p:cNvSpPr>
            <a:spLocks noGrp="1"/>
          </p:cNvSpPr>
          <p:nvPr>
            <p:ph type="body" sz="quarter" idx="95" hasCustomPrompt="1"/>
          </p:nvPr>
        </p:nvSpPr>
        <p:spPr>
          <a:xfrm>
            <a:off x="8119399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69" name="Espaço Reservado para Texto 42"/>
          <p:cNvSpPr>
            <a:spLocks noGrp="1"/>
          </p:cNvSpPr>
          <p:nvPr>
            <p:ph type="body" sz="quarter" idx="96" hasCustomPrompt="1"/>
          </p:nvPr>
        </p:nvSpPr>
        <p:spPr>
          <a:xfrm>
            <a:off x="6751430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70" name="Espaço Reservado para Texto 42"/>
          <p:cNvSpPr>
            <a:spLocks noGrp="1"/>
          </p:cNvSpPr>
          <p:nvPr>
            <p:ph type="body" sz="quarter" idx="97" hasCustomPrompt="1"/>
          </p:nvPr>
        </p:nvSpPr>
        <p:spPr>
          <a:xfrm>
            <a:off x="7427705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71" name="Espaço Reservado para Texto 42"/>
          <p:cNvSpPr>
            <a:spLocks noGrp="1"/>
          </p:cNvSpPr>
          <p:nvPr>
            <p:ph type="body" sz="quarter" idx="98" hasCustomPrompt="1"/>
          </p:nvPr>
        </p:nvSpPr>
        <p:spPr>
          <a:xfrm>
            <a:off x="8119399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72" name="Espaço Reservado para Texto 42"/>
          <p:cNvSpPr>
            <a:spLocks noGrp="1"/>
          </p:cNvSpPr>
          <p:nvPr>
            <p:ph type="body" sz="quarter" idx="99" hasCustomPrompt="1"/>
          </p:nvPr>
        </p:nvSpPr>
        <p:spPr>
          <a:xfrm>
            <a:off x="8801367" y="6129153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73" name="Espaço Reservado para Texto 42"/>
          <p:cNvSpPr>
            <a:spLocks noGrp="1"/>
          </p:cNvSpPr>
          <p:nvPr>
            <p:ph type="body" sz="quarter" idx="100" hasCustomPrompt="1"/>
          </p:nvPr>
        </p:nvSpPr>
        <p:spPr>
          <a:xfrm>
            <a:off x="8801367" y="6356966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274" name="CaixaDeTexto 273"/>
          <p:cNvSpPr txBox="1"/>
          <p:nvPr userDrawn="1"/>
        </p:nvSpPr>
        <p:spPr>
          <a:xfrm>
            <a:off x="5401006" y="6104966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9º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ano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275" name="CaixaDeTexto 274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AF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7" name="CaixaDeTexto 96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9" name="CaixaDeTexto 98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94" name="Imagem 9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17" name="CaixaDeTexto 116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8" name="CaixaDeTexto 117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5" name="CaixaDeTexto 124"/>
          <p:cNvSpPr txBox="1"/>
          <p:nvPr userDrawn="1"/>
        </p:nvSpPr>
        <p:spPr>
          <a:xfrm>
            <a:off x="6160284" y="628496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6" name="CaixaDeTexto 125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7" name="CaixaDeTexto 126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8" name="CaixaDeTexto 127"/>
          <p:cNvSpPr txBox="1"/>
          <p:nvPr userDrawn="1"/>
        </p:nvSpPr>
        <p:spPr>
          <a:xfrm>
            <a:off x="6160284" y="604939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0" name="Retângulo 99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05" name="Retângulo 104"/>
          <p:cNvSpPr/>
          <p:nvPr userDrawn="1"/>
        </p:nvSpPr>
        <p:spPr>
          <a:xfrm>
            <a:off x="1854257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48663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194599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1" name="Retângulo 100"/>
          <p:cNvSpPr/>
          <p:nvPr userDrawn="1"/>
        </p:nvSpPr>
        <p:spPr>
          <a:xfrm>
            <a:off x="3598448" y="6006847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02" name="CaixaDeTexto 101"/>
          <p:cNvSpPr txBox="1"/>
          <p:nvPr userDrawn="1"/>
        </p:nvSpPr>
        <p:spPr>
          <a:xfrm>
            <a:off x="3704699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Parcialmente satisfatório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3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d. processo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4" y="3568793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 Plano e Resultados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121219"/>
              </p:ext>
            </p:extLst>
          </p:nvPr>
        </p:nvGraphicFramePr>
        <p:xfrm>
          <a:off x="435941" y="2188024"/>
          <a:ext cx="9040301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71"/>
                <a:gridCol w="3582296"/>
                <a:gridCol w="4118934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1800" kern="1200" dirty="0" smtClean="0"/>
                        <a:t>% de alunos com desempenho acima do básico na AAP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de alunos com frequência suficiente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616551" y="3949613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ENSINO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Pelo</a:t>
            </a:r>
            <a:r>
              <a:rPr lang="pt-BR" sz="2000" baseline="0" dirty="0" smtClean="0">
                <a:solidFill>
                  <a:schemeClr val="accent6"/>
                </a:solidFill>
              </a:rPr>
              <a:t> IDESP ter resultado anual, foram criados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sinalizadores de processo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serem acompanhados bimestralmente.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As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referências</a:t>
            </a:r>
            <a:r>
              <a:rPr lang="pt-BR" sz="2000" baseline="0" dirty="0" smtClean="0">
                <a:solidFill>
                  <a:schemeClr val="accent6"/>
                </a:solidFill>
              </a:rPr>
              <a:t>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resultados</a:t>
            </a:r>
            <a:r>
              <a:rPr lang="pt-BR" sz="2000" baseline="0" dirty="0" smtClean="0">
                <a:solidFill>
                  <a:schemeClr val="accent6"/>
                </a:solidFill>
              </a:rPr>
              <a:t> da nossa escola estão apresentados abaixo.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2560399" y="382071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3165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AAP:</a:t>
            </a:r>
            <a:r>
              <a:rPr lang="pt-BR" sz="1200" baseline="0" dirty="0" smtClean="0">
                <a:solidFill>
                  <a:schemeClr val="accent6"/>
                </a:solidFill>
              </a:rPr>
              <a:t> Avaliação da Aprendizagem em Processo 	EM</a:t>
            </a:r>
            <a:r>
              <a:rPr lang="pt-BR" sz="1200" dirty="0" smtClean="0">
                <a:solidFill>
                  <a:schemeClr val="accent6"/>
                </a:solidFill>
              </a:rPr>
              <a:t>: Ensino</a:t>
            </a:r>
            <a:r>
              <a:rPr lang="pt-BR" sz="1200" baseline="0" dirty="0" smtClean="0">
                <a:solidFill>
                  <a:schemeClr val="accent6"/>
                </a:solidFill>
              </a:rPr>
              <a:t> médio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LP.: Língua portuguesa</a:t>
            </a:r>
            <a:r>
              <a:rPr lang="pt-BR" sz="1200" baseline="0" dirty="0" smtClean="0">
                <a:solidFill>
                  <a:schemeClr val="accent6"/>
                </a:solidFill>
              </a:rPr>
              <a:t>	Mat.: Matemática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1593005" y="3368377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LP.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63" name="CaixaDeTexto 62"/>
          <p:cNvSpPr txBox="1"/>
          <p:nvPr userDrawn="1"/>
        </p:nvSpPr>
        <p:spPr>
          <a:xfrm>
            <a:off x="3138176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1º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4" name="CaixaDeTexto 63"/>
          <p:cNvSpPr txBox="1"/>
          <p:nvPr userDrawn="1"/>
        </p:nvSpPr>
        <p:spPr>
          <a:xfrm>
            <a:off x="38144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2º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65" name="CaixaDeTexto 64"/>
          <p:cNvSpPr txBox="1"/>
          <p:nvPr userDrawn="1"/>
        </p:nvSpPr>
        <p:spPr>
          <a:xfrm>
            <a:off x="4506145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3º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76" name="CaixaDeTexto 75"/>
          <p:cNvSpPr txBox="1"/>
          <p:nvPr userDrawn="1"/>
        </p:nvSpPr>
        <p:spPr>
          <a:xfrm>
            <a:off x="2560399" y="531459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7" name="CaixaDeTexto 76"/>
          <p:cNvSpPr txBox="1"/>
          <p:nvPr userDrawn="1"/>
        </p:nvSpPr>
        <p:spPr>
          <a:xfrm>
            <a:off x="1593005" y="4819234"/>
            <a:ext cx="624786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6"/>
                </a:solidFill>
              </a:rPr>
              <a:t>Mat.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6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144569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7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3820844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8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4512538" y="3159151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89" name="Espaço Reservado para Texto 42"/>
          <p:cNvSpPr>
            <a:spLocks noGrp="1"/>
          </p:cNvSpPr>
          <p:nvPr>
            <p:ph type="body" sz="quarter" idx="36" hasCustomPrompt="1"/>
          </p:nvPr>
        </p:nvSpPr>
        <p:spPr>
          <a:xfrm>
            <a:off x="3144569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0" name="Espaço Reservado para Texto 42"/>
          <p:cNvSpPr>
            <a:spLocks noGrp="1"/>
          </p:cNvSpPr>
          <p:nvPr>
            <p:ph type="body" sz="quarter" idx="37" hasCustomPrompt="1"/>
          </p:nvPr>
        </p:nvSpPr>
        <p:spPr>
          <a:xfrm>
            <a:off x="3820844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4512538" y="3760322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2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3144569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3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3820844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4" name="Espaço Reservado para Texto 42"/>
          <p:cNvSpPr>
            <a:spLocks noGrp="1"/>
          </p:cNvSpPr>
          <p:nvPr>
            <p:ph type="body" sz="quarter" idx="41" hasCustomPrompt="1"/>
          </p:nvPr>
        </p:nvSpPr>
        <p:spPr>
          <a:xfrm>
            <a:off x="4512538" y="4653036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95" name="Espaço Reservado para Texto 42"/>
          <p:cNvSpPr>
            <a:spLocks noGrp="1"/>
          </p:cNvSpPr>
          <p:nvPr>
            <p:ph type="body" sz="quarter" idx="42" hasCustomPrompt="1"/>
          </p:nvPr>
        </p:nvSpPr>
        <p:spPr>
          <a:xfrm>
            <a:off x="3144569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37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3820844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38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4512538" y="5254207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05" name="CaixaDeTexto 104"/>
          <p:cNvSpPr txBox="1"/>
          <p:nvPr userDrawn="1"/>
        </p:nvSpPr>
        <p:spPr>
          <a:xfrm>
            <a:off x="2200285" y="325624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6" name="CaixaDeTexto 105"/>
          <p:cNvSpPr txBox="1"/>
          <p:nvPr userDrawn="1"/>
        </p:nvSpPr>
        <p:spPr>
          <a:xfrm>
            <a:off x="2200285" y="478484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4" name="CaixaDeTexto 103"/>
          <p:cNvSpPr txBox="1"/>
          <p:nvPr userDrawn="1"/>
        </p:nvSpPr>
        <p:spPr>
          <a:xfrm>
            <a:off x="6210302" y="382262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Real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07" name="CaixaDeTexto 106"/>
          <p:cNvSpPr txBox="1"/>
          <p:nvPr userDrawn="1"/>
        </p:nvSpPr>
        <p:spPr>
          <a:xfrm>
            <a:off x="673864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1º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7423151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2º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113274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3º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0" name="CaixaDeTexto 109"/>
          <p:cNvSpPr txBox="1"/>
          <p:nvPr userDrawn="1"/>
        </p:nvSpPr>
        <p:spPr>
          <a:xfrm>
            <a:off x="8784842" y="283015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0" dirty="0" smtClean="0">
                <a:solidFill>
                  <a:schemeClr val="accent6"/>
                </a:solidFill>
              </a:rPr>
              <a:t>4º</a:t>
            </a:r>
            <a:r>
              <a:rPr lang="pt-BR" sz="1200" b="0" baseline="0" dirty="0" smtClean="0">
                <a:solidFill>
                  <a:schemeClr val="accent6"/>
                </a:solidFill>
              </a:rPr>
              <a:t> BI</a:t>
            </a:r>
            <a:endParaRPr lang="es-ES" sz="1200" b="0" dirty="0">
              <a:solidFill>
                <a:schemeClr val="accent6"/>
              </a:solidFill>
            </a:endParaRPr>
          </a:p>
        </p:txBody>
      </p:sp>
      <p:sp>
        <p:nvSpPr>
          <p:cNvPr id="111" name="Espaço Reservado para Texto 42"/>
          <p:cNvSpPr>
            <a:spLocks noGrp="1"/>
          </p:cNvSpPr>
          <p:nvPr>
            <p:ph type="body" sz="quarter" idx="61" hasCustomPrompt="1"/>
          </p:nvPr>
        </p:nvSpPr>
        <p:spPr>
          <a:xfrm>
            <a:off x="6747074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2" name="Espaço Reservado para Texto 42"/>
          <p:cNvSpPr>
            <a:spLocks noGrp="1"/>
          </p:cNvSpPr>
          <p:nvPr>
            <p:ph type="body" sz="quarter" idx="62" hasCustomPrompt="1"/>
          </p:nvPr>
        </p:nvSpPr>
        <p:spPr>
          <a:xfrm>
            <a:off x="7423349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3" name="Espaço Reservado para Texto 42"/>
          <p:cNvSpPr>
            <a:spLocks noGrp="1"/>
          </p:cNvSpPr>
          <p:nvPr>
            <p:ph type="body" sz="quarter" idx="63" hasCustomPrompt="1"/>
          </p:nvPr>
        </p:nvSpPr>
        <p:spPr>
          <a:xfrm>
            <a:off x="8115043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4" name="Espaço Reservado para Texto 42"/>
          <p:cNvSpPr>
            <a:spLocks noGrp="1"/>
          </p:cNvSpPr>
          <p:nvPr>
            <p:ph type="body" sz="quarter" idx="64" hasCustomPrompt="1"/>
          </p:nvPr>
        </p:nvSpPr>
        <p:spPr>
          <a:xfrm>
            <a:off x="6747074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5" name="Espaço Reservado para Texto 42"/>
          <p:cNvSpPr>
            <a:spLocks noGrp="1"/>
          </p:cNvSpPr>
          <p:nvPr>
            <p:ph type="body" sz="quarter" idx="65" hasCustomPrompt="1"/>
          </p:nvPr>
        </p:nvSpPr>
        <p:spPr>
          <a:xfrm>
            <a:off x="7423349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6" name="Espaço Reservado para Texto 42"/>
          <p:cNvSpPr>
            <a:spLocks noGrp="1"/>
          </p:cNvSpPr>
          <p:nvPr>
            <p:ph type="body" sz="quarter" idx="66" hasCustomPrompt="1"/>
          </p:nvPr>
        </p:nvSpPr>
        <p:spPr>
          <a:xfrm>
            <a:off x="8115043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7" name="Espaço Reservado para Texto 42"/>
          <p:cNvSpPr>
            <a:spLocks noGrp="1"/>
          </p:cNvSpPr>
          <p:nvPr>
            <p:ph type="body" sz="quarter" idx="67" hasCustomPrompt="1"/>
          </p:nvPr>
        </p:nvSpPr>
        <p:spPr>
          <a:xfrm>
            <a:off x="8794355" y="3170855"/>
            <a:ext cx="612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8" name="Espaço Reservado para Texto 42"/>
          <p:cNvSpPr>
            <a:spLocks noGrp="1"/>
          </p:cNvSpPr>
          <p:nvPr>
            <p:ph type="body" sz="quarter" idx="68" hasCustomPrompt="1"/>
          </p:nvPr>
        </p:nvSpPr>
        <p:spPr>
          <a:xfrm>
            <a:off x="8794355" y="3772026"/>
            <a:ext cx="612000" cy="5400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</a:t>
            </a:r>
            <a:endParaRPr lang="es-ES" dirty="0"/>
          </a:p>
        </p:txBody>
      </p:sp>
      <p:sp>
        <p:nvSpPr>
          <p:cNvPr id="119" name="CaixaDeTexto 118"/>
          <p:cNvSpPr txBox="1"/>
          <p:nvPr userDrawn="1"/>
        </p:nvSpPr>
        <p:spPr>
          <a:xfrm>
            <a:off x="5401006" y="3361604"/>
            <a:ext cx="468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ES" sz="1600" b="1" dirty="0" smtClean="0">
                <a:solidFill>
                  <a:schemeClr val="accent6"/>
                </a:solidFill>
              </a:rPr>
              <a:t>EM</a:t>
            </a:r>
            <a:endParaRPr lang="es-ES" sz="1600" b="1" dirty="0">
              <a:solidFill>
                <a:schemeClr val="accent6"/>
              </a:solidFill>
            </a:endParaRPr>
          </a:p>
        </p:txBody>
      </p:sp>
      <p:sp>
        <p:nvSpPr>
          <p:cNvPr id="121" name="CaixaDeTexto 120"/>
          <p:cNvSpPr txBox="1"/>
          <p:nvPr userDrawn="1"/>
        </p:nvSpPr>
        <p:spPr>
          <a:xfrm>
            <a:off x="5836948" y="326684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Referência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27" name="Espaço Reservado para Texto 42"/>
          <p:cNvSpPr>
            <a:spLocks noGrp="1"/>
          </p:cNvSpPr>
          <p:nvPr>
            <p:ph type="body" sz="quarter" idx="69" hasCustomPrompt="1"/>
          </p:nvPr>
        </p:nvSpPr>
        <p:spPr>
          <a:xfrm>
            <a:off x="6751430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28" name="Espaço Reservado para Texto 42"/>
          <p:cNvSpPr>
            <a:spLocks noGrp="1"/>
          </p:cNvSpPr>
          <p:nvPr>
            <p:ph type="body" sz="quarter" idx="70" hasCustomPrompt="1"/>
          </p:nvPr>
        </p:nvSpPr>
        <p:spPr>
          <a:xfrm>
            <a:off x="7427705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29" name="Espaço Reservado para Texto 42"/>
          <p:cNvSpPr>
            <a:spLocks noGrp="1"/>
          </p:cNvSpPr>
          <p:nvPr>
            <p:ph type="body" sz="quarter" idx="71" hasCustomPrompt="1"/>
          </p:nvPr>
        </p:nvSpPr>
        <p:spPr>
          <a:xfrm>
            <a:off x="8119399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1" name="Espaço Reservado para Texto 42"/>
          <p:cNvSpPr>
            <a:spLocks noGrp="1"/>
          </p:cNvSpPr>
          <p:nvPr>
            <p:ph type="body" sz="quarter" idx="72" hasCustomPrompt="1"/>
          </p:nvPr>
        </p:nvSpPr>
        <p:spPr>
          <a:xfrm>
            <a:off x="6751430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2" name="Espaço Reservado para Texto 42"/>
          <p:cNvSpPr>
            <a:spLocks noGrp="1"/>
          </p:cNvSpPr>
          <p:nvPr>
            <p:ph type="body" sz="quarter" idx="73" hasCustomPrompt="1"/>
          </p:nvPr>
        </p:nvSpPr>
        <p:spPr>
          <a:xfrm>
            <a:off x="7427705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3" name="Espaço Reservado para Texto 42"/>
          <p:cNvSpPr>
            <a:spLocks noGrp="1"/>
          </p:cNvSpPr>
          <p:nvPr>
            <p:ph type="body" sz="quarter" idx="74" hasCustomPrompt="1"/>
          </p:nvPr>
        </p:nvSpPr>
        <p:spPr>
          <a:xfrm>
            <a:off x="8119399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4" name="Espaço Reservado para Texto 42"/>
          <p:cNvSpPr>
            <a:spLocks noGrp="1"/>
          </p:cNvSpPr>
          <p:nvPr>
            <p:ph type="body" sz="quarter" idx="75" hasCustomPrompt="1"/>
          </p:nvPr>
        </p:nvSpPr>
        <p:spPr>
          <a:xfrm>
            <a:off x="8801367" y="4579862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5" name="Espaço Reservado para Texto 42"/>
          <p:cNvSpPr>
            <a:spLocks noGrp="1"/>
          </p:cNvSpPr>
          <p:nvPr>
            <p:ph type="body" sz="quarter" idx="76" hasCustomPrompt="1"/>
          </p:nvPr>
        </p:nvSpPr>
        <p:spPr>
          <a:xfrm>
            <a:off x="8801367" y="4807675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36" name="CaixaDeTexto 135"/>
          <p:cNvSpPr txBox="1"/>
          <p:nvPr userDrawn="1"/>
        </p:nvSpPr>
        <p:spPr>
          <a:xfrm>
            <a:off x="5401006" y="4555675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1ª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49" name="Espaço Reservado para Texto 42"/>
          <p:cNvSpPr>
            <a:spLocks noGrp="1"/>
          </p:cNvSpPr>
          <p:nvPr>
            <p:ph type="body" sz="quarter" idx="77" hasCustomPrompt="1"/>
          </p:nvPr>
        </p:nvSpPr>
        <p:spPr>
          <a:xfrm>
            <a:off x="6751430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50" name="Espaço Reservado para Texto 42"/>
          <p:cNvSpPr>
            <a:spLocks noGrp="1"/>
          </p:cNvSpPr>
          <p:nvPr>
            <p:ph type="body" sz="quarter" idx="78" hasCustomPrompt="1"/>
          </p:nvPr>
        </p:nvSpPr>
        <p:spPr>
          <a:xfrm>
            <a:off x="7427705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59" name="Espaço Reservado para Texto 42"/>
          <p:cNvSpPr>
            <a:spLocks noGrp="1"/>
          </p:cNvSpPr>
          <p:nvPr>
            <p:ph type="body" sz="quarter" idx="79" hasCustomPrompt="1"/>
          </p:nvPr>
        </p:nvSpPr>
        <p:spPr>
          <a:xfrm>
            <a:off x="8119399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77" name="Espaço Reservado para Texto 42"/>
          <p:cNvSpPr>
            <a:spLocks noGrp="1"/>
          </p:cNvSpPr>
          <p:nvPr>
            <p:ph type="body" sz="quarter" idx="80" hasCustomPrompt="1"/>
          </p:nvPr>
        </p:nvSpPr>
        <p:spPr>
          <a:xfrm>
            <a:off x="6751430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78" name="Espaço Reservado para Texto 42"/>
          <p:cNvSpPr>
            <a:spLocks noGrp="1"/>
          </p:cNvSpPr>
          <p:nvPr>
            <p:ph type="body" sz="quarter" idx="81" hasCustomPrompt="1"/>
          </p:nvPr>
        </p:nvSpPr>
        <p:spPr>
          <a:xfrm>
            <a:off x="7427705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79" name="Espaço Reservado para Texto 42"/>
          <p:cNvSpPr>
            <a:spLocks noGrp="1"/>
          </p:cNvSpPr>
          <p:nvPr>
            <p:ph type="body" sz="quarter" idx="82" hasCustomPrompt="1"/>
          </p:nvPr>
        </p:nvSpPr>
        <p:spPr>
          <a:xfrm>
            <a:off x="8119399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0" name="Espaço Reservado para Texto 42"/>
          <p:cNvSpPr>
            <a:spLocks noGrp="1"/>
          </p:cNvSpPr>
          <p:nvPr>
            <p:ph type="body" sz="quarter" idx="83" hasCustomPrompt="1"/>
          </p:nvPr>
        </p:nvSpPr>
        <p:spPr>
          <a:xfrm>
            <a:off x="8801367" y="5096464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1" name="Espaço Reservado para Texto 42"/>
          <p:cNvSpPr>
            <a:spLocks noGrp="1"/>
          </p:cNvSpPr>
          <p:nvPr>
            <p:ph type="body" sz="quarter" idx="84" hasCustomPrompt="1"/>
          </p:nvPr>
        </p:nvSpPr>
        <p:spPr>
          <a:xfrm>
            <a:off x="8801367" y="5324277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2" name="CaixaDeTexto 181"/>
          <p:cNvSpPr txBox="1"/>
          <p:nvPr userDrawn="1"/>
        </p:nvSpPr>
        <p:spPr>
          <a:xfrm>
            <a:off x="5401006" y="5072277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2ª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sp>
        <p:nvSpPr>
          <p:cNvPr id="184" name="Espaço Reservado para Texto 42"/>
          <p:cNvSpPr>
            <a:spLocks noGrp="1"/>
          </p:cNvSpPr>
          <p:nvPr>
            <p:ph type="body" sz="quarter" idx="85" hasCustomPrompt="1"/>
          </p:nvPr>
        </p:nvSpPr>
        <p:spPr>
          <a:xfrm>
            <a:off x="6751430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5" name="Espaço Reservado para Texto 42"/>
          <p:cNvSpPr>
            <a:spLocks noGrp="1"/>
          </p:cNvSpPr>
          <p:nvPr>
            <p:ph type="body" sz="quarter" idx="86" hasCustomPrompt="1"/>
          </p:nvPr>
        </p:nvSpPr>
        <p:spPr>
          <a:xfrm>
            <a:off x="7427705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6" name="Espaço Reservado para Texto 42"/>
          <p:cNvSpPr>
            <a:spLocks noGrp="1"/>
          </p:cNvSpPr>
          <p:nvPr>
            <p:ph type="body" sz="quarter" idx="87" hasCustomPrompt="1"/>
          </p:nvPr>
        </p:nvSpPr>
        <p:spPr>
          <a:xfrm>
            <a:off x="8119399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7" name="Espaço Reservado para Texto 42"/>
          <p:cNvSpPr>
            <a:spLocks noGrp="1"/>
          </p:cNvSpPr>
          <p:nvPr>
            <p:ph type="body" sz="quarter" idx="88" hasCustomPrompt="1"/>
          </p:nvPr>
        </p:nvSpPr>
        <p:spPr>
          <a:xfrm>
            <a:off x="6751430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8" name="Espaço Reservado para Texto 42"/>
          <p:cNvSpPr>
            <a:spLocks noGrp="1"/>
          </p:cNvSpPr>
          <p:nvPr>
            <p:ph type="body" sz="quarter" idx="89" hasCustomPrompt="1"/>
          </p:nvPr>
        </p:nvSpPr>
        <p:spPr>
          <a:xfrm>
            <a:off x="7427705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89" name="Espaço Reservado para Texto 42"/>
          <p:cNvSpPr>
            <a:spLocks noGrp="1"/>
          </p:cNvSpPr>
          <p:nvPr>
            <p:ph type="body" sz="quarter" idx="90" hasCustomPrompt="1"/>
          </p:nvPr>
        </p:nvSpPr>
        <p:spPr>
          <a:xfrm>
            <a:off x="8119399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90" name="Espaço Reservado para Texto 42"/>
          <p:cNvSpPr>
            <a:spLocks noGrp="1"/>
          </p:cNvSpPr>
          <p:nvPr>
            <p:ph type="body" sz="quarter" idx="91" hasCustomPrompt="1"/>
          </p:nvPr>
        </p:nvSpPr>
        <p:spPr>
          <a:xfrm>
            <a:off x="8801367" y="5612551"/>
            <a:ext cx="61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91" name="Espaço Reservado para Texto 42"/>
          <p:cNvSpPr>
            <a:spLocks noGrp="1"/>
          </p:cNvSpPr>
          <p:nvPr>
            <p:ph type="body" sz="quarter" idx="92" hasCustomPrompt="1"/>
          </p:nvPr>
        </p:nvSpPr>
        <p:spPr>
          <a:xfrm>
            <a:off x="8801367" y="5840364"/>
            <a:ext cx="612000" cy="180000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0,0</a:t>
            </a:r>
            <a:endParaRPr lang="es-ES" dirty="0"/>
          </a:p>
        </p:txBody>
      </p:sp>
      <p:sp>
        <p:nvSpPr>
          <p:cNvPr id="192" name="CaixaDeTexto 191"/>
          <p:cNvSpPr txBox="1"/>
          <p:nvPr userDrawn="1"/>
        </p:nvSpPr>
        <p:spPr>
          <a:xfrm>
            <a:off x="5401006" y="5588364"/>
            <a:ext cx="468000" cy="468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accent6"/>
                </a:solidFill>
              </a:rPr>
              <a:t>3ª</a:t>
            </a:r>
          </a:p>
          <a:p>
            <a:pPr algn="ctr"/>
            <a:r>
              <a:rPr lang="pt-BR" sz="1400" b="0" dirty="0" smtClean="0">
                <a:solidFill>
                  <a:schemeClr val="accent6"/>
                </a:solidFill>
              </a:rPr>
              <a:t>série</a:t>
            </a:r>
            <a:endParaRPr lang="es-ES" sz="1100" b="0" dirty="0">
              <a:solidFill>
                <a:schemeClr val="accent6"/>
              </a:solidFill>
            </a:endParaRPr>
          </a:p>
        </p:txBody>
      </p:sp>
      <p:pic>
        <p:nvPicPr>
          <p:cNvPr id="83" name="Imagem 8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00" name="CaixaDeTexto 99"/>
          <p:cNvSpPr txBox="1"/>
          <p:nvPr userDrawn="1"/>
        </p:nvSpPr>
        <p:spPr>
          <a:xfrm>
            <a:off x="6160284" y="450786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1" name="CaixaDeTexto 100"/>
          <p:cNvSpPr txBox="1"/>
          <p:nvPr userDrawn="1"/>
        </p:nvSpPr>
        <p:spPr>
          <a:xfrm>
            <a:off x="6160284" y="473567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2" name="CaixaDeTexto 101"/>
          <p:cNvSpPr txBox="1"/>
          <p:nvPr userDrawn="1"/>
        </p:nvSpPr>
        <p:spPr>
          <a:xfrm>
            <a:off x="6160284" y="525227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6160284" y="576836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Real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2" name="CaixaDeTexto 121"/>
          <p:cNvSpPr txBox="1"/>
          <p:nvPr userDrawn="1"/>
        </p:nvSpPr>
        <p:spPr>
          <a:xfrm>
            <a:off x="6160284" y="50063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6160284" y="553814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pt-BR" sz="1050" dirty="0" smtClean="0">
                <a:solidFill>
                  <a:schemeClr val="accent6"/>
                </a:solidFill>
              </a:rPr>
              <a:t>Referência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85" name="Retângulo 84"/>
          <p:cNvSpPr/>
          <p:nvPr userDrawn="1"/>
        </p:nvSpPr>
        <p:spPr>
          <a:xfrm>
            <a:off x="379204" y="6006847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97" name="Retângulo 96"/>
          <p:cNvSpPr/>
          <p:nvPr userDrawn="1"/>
        </p:nvSpPr>
        <p:spPr>
          <a:xfrm>
            <a:off x="1854257" y="6006847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98" name="CaixaDeTexto 97"/>
          <p:cNvSpPr txBox="1"/>
          <p:nvPr userDrawn="1"/>
        </p:nvSpPr>
        <p:spPr>
          <a:xfrm>
            <a:off x="48663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99" name="CaixaDeTexto 98"/>
          <p:cNvSpPr txBox="1"/>
          <p:nvPr userDrawn="1"/>
        </p:nvSpPr>
        <p:spPr>
          <a:xfrm>
            <a:off x="1945994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30" name="Retângulo 129"/>
          <p:cNvSpPr/>
          <p:nvPr userDrawn="1"/>
        </p:nvSpPr>
        <p:spPr>
          <a:xfrm>
            <a:off x="3598448" y="6006847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39" name="CaixaDeTexto 138"/>
          <p:cNvSpPr txBox="1"/>
          <p:nvPr userDrawn="1"/>
        </p:nvSpPr>
        <p:spPr>
          <a:xfrm>
            <a:off x="3704699" y="6005413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Parcialmente satisfatório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 Plano e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Como</a:t>
            </a:r>
            <a:r>
              <a:rPr lang="pt-BR" sz="2000" baseline="0" dirty="0" smtClean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atingiu os sinalizadores de referência</a:t>
            </a:r>
            <a:r>
              <a:rPr lang="pt-BR" sz="2000" baseline="0" dirty="0" smtClean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Esse resultado positivo se deve ao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empenho e dedicação de todos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 na busca por melhores resultados educacionais.</a:t>
            </a:r>
          </a:p>
          <a:p>
            <a:pPr algn="just">
              <a:spcBef>
                <a:spcPts val="1200"/>
              </a:spcBef>
            </a:pPr>
            <a:r>
              <a:rPr lang="pt-BR" sz="2000" b="0" baseline="0" dirty="0" smtClean="0">
                <a:solidFill>
                  <a:schemeClr val="accent6"/>
                </a:solidFill>
              </a:rPr>
              <a:t>Realize uma reflexão sobre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boas práticas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 a serem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registradas e compartilhadas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.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85" y="2116849"/>
            <a:ext cx="93681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>
            <a:grpSpLocks noChangeAspect="1"/>
          </p:cNvGrpSpPr>
          <p:nvPr userDrawn="1"/>
        </p:nvGrpSpPr>
        <p:grpSpPr>
          <a:xfrm>
            <a:off x="597406" y="2898000"/>
            <a:ext cx="8711188" cy="3960000"/>
            <a:chOff x="-11520" y="2001687"/>
            <a:chExt cx="10286929" cy="4676313"/>
          </a:xfrm>
        </p:grpSpPr>
        <p:pic>
          <p:nvPicPr>
            <p:cNvPr id="1034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76"/>
            <a:stretch/>
          </p:blipFill>
          <p:spPr bwMode="auto">
            <a:xfrm>
              <a:off x="-11520" y="3528508"/>
              <a:ext cx="10286928" cy="314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19" y="302289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>
              <a:off x="-11520" y="2506528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Resultado de imagem para Many of thumb go up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75" b="48364"/>
            <a:stretch/>
          </p:blipFill>
          <p:spPr bwMode="auto">
            <a:xfrm flipV="1">
              <a:off x="-11520" y="2001687"/>
              <a:ext cx="10286928" cy="52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7742" y="2984575"/>
            <a:ext cx="5590517" cy="21337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9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9" name="CaixaDeTexto 28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Pauta da Reunião</a:t>
            </a:r>
            <a:endParaRPr lang="es-ES" dirty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  <a:endParaRPr lang="pt-BR" sz="2400" b="1" dirty="0">
              <a:solidFill>
                <a:srgbClr val="F37029">
                  <a:lumMod val="75000"/>
                </a:srgbClr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  <a:endParaRPr lang="pt-BR" sz="2400" b="1" dirty="0">
              <a:solidFill>
                <a:srgbClr val="FFD400">
                  <a:lumMod val="75000"/>
                </a:srgbClr>
              </a:solidFill>
            </a:endParaRP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251644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  <a:endParaRPr lang="pt-BR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84231" y="5073795"/>
            <a:ext cx="10081421" cy="14051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51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 des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Corrigindo os Rumos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Como</a:t>
            </a:r>
            <a:r>
              <a:rPr lang="pt-BR" sz="2000" baseline="0" dirty="0" smtClean="0">
                <a:solidFill>
                  <a:schemeClr val="accent6"/>
                </a:solidFill>
              </a:rPr>
              <a:t> vimos anteriormente, nesse bimestre, nossa escola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não atingiu o(s) sinalizador(es) de referência</a:t>
            </a:r>
            <a:r>
              <a:rPr lang="pt-BR" sz="2000" baseline="0" dirty="0" smtClean="0">
                <a:solidFill>
                  <a:schemeClr val="accent6"/>
                </a:solidFill>
              </a:rPr>
              <a:t>. O(s) sinalizador(es) que não atingimos a referência foram: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453000" y="1957388"/>
            <a:ext cx="9000000" cy="468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Escreva os sinalizadores que não atingiram a referência nesse bimestre (ex. %</a:t>
            </a:r>
            <a:r>
              <a:rPr lang="pt-BR" baseline="0" dirty="0" smtClean="0"/>
              <a:t> </a:t>
            </a:r>
            <a:r>
              <a:rPr lang="pt-BR" dirty="0" smtClean="0"/>
              <a:t>de alunos com frequência suficiente nos anos finais).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3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/>
          <p:cNvSpPr txBox="1">
            <a:spLocks/>
          </p:cNvSpPr>
          <p:nvPr userDrawn="1"/>
        </p:nvSpPr>
        <p:spPr>
          <a:xfrm>
            <a:off x="518695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 smtClean="0">
                <a:solidFill>
                  <a:schemeClr val="accent6"/>
                </a:solidFill>
              </a:rPr>
              <a:t>Identificar se as ações relacionadas ao sinalizador com desvio foram</a:t>
            </a:r>
            <a:r>
              <a:rPr lang="pt-BR" altLang="pt-BR" sz="1600" baseline="0" dirty="0" smtClean="0">
                <a:solidFill>
                  <a:schemeClr val="accent6"/>
                </a:solidFill>
              </a:rPr>
              <a:t> rea</a:t>
            </a:r>
            <a:r>
              <a:rPr lang="pt-BR" altLang="pt-BR" sz="1600" dirty="0" smtClean="0">
                <a:solidFill>
                  <a:schemeClr val="accent6"/>
                </a:solidFill>
              </a:rPr>
              <a:t>lizadas.</a:t>
            </a:r>
          </a:p>
        </p:txBody>
      </p:sp>
      <p:sp>
        <p:nvSpPr>
          <p:cNvPr id="19" name="TextBox 32"/>
          <p:cNvSpPr txBox="1">
            <a:spLocks/>
          </p:cNvSpPr>
          <p:nvPr userDrawn="1"/>
        </p:nvSpPr>
        <p:spPr>
          <a:xfrm>
            <a:off x="3545847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kern="1200" dirty="0" smtClean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Quantificar</a:t>
            </a:r>
            <a:r>
              <a:rPr lang="pt-BR" altLang="pt-BR" sz="1600" kern="1200" baseline="0" dirty="0" smtClean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 o tamanho do desvio</a:t>
            </a:r>
            <a:r>
              <a:rPr lang="pt-BR" altLang="pt-BR" sz="1600" kern="1200" dirty="0" smtClean="0">
                <a:solidFill>
                  <a:schemeClr val="accent6"/>
                </a:solidFill>
                <a:latin typeface="Calibri" pitchFamily="34" charset="0"/>
                <a:ea typeface="+mn-ea"/>
                <a:cs typeface="Arial" charset="0"/>
              </a:rPr>
              <a:t>/problema.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 smtClean="0">
                <a:solidFill>
                  <a:schemeClr val="accent6"/>
                </a:solidFill>
              </a:rPr>
              <a:t>Quebrar o problema para identificar onde o problema se concentra (ano, turma, turno, etc.).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 smtClean="0">
                <a:solidFill>
                  <a:schemeClr val="accent6"/>
                </a:solidFill>
              </a:rPr>
              <a:t>Realizar </a:t>
            </a:r>
            <a:r>
              <a:rPr lang="pt-BR" altLang="pt-BR" sz="1600" baseline="0" dirty="0" smtClean="0">
                <a:solidFill>
                  <a:schemeClr val="accent6"/>
                </a:solidFill>
              </a:rPr>
              <a:t>um </a:t>
            </a:r>
            <a:r>
              <a:rPr lang="pt-BR" altLang="pt-BR" sz="1600" i="1" baseline="0" dirty="0" smtClean="0">
                <a:solidFill>
                  <a:schemeClr val="accent6"/>
                </a:solidFill>
              </a:rPr>
              <a:t>brainstorming, </a:t>
            </a:r>
            <a:r>
              <a:rPr lang="pt-BR" altLang="pt-BR" sz="1600" dirty="0" smtClean="0">
                <a:solidFill>
                  <a:schemeClr val="accent6"/>
                </a:solidFill>
              </a:rPr>
              <a:t>levantar as causas</a:t>
            </a:r>
            <a:r>
              <a:rPr lang="pt-BR" altLang="pt-BR" sz="1600" baseline="0" dirty="0" smtClean="0">
                <a:solidFill>
                  <a:schemeClr val="accent6"/>
                </a:solidFill>
              </a:rPr>
              <a:t> primárias e i</a:t>
            </a:r>
            <a:r>
              <a:rPr lang="pt-BR" altLang="pt-BR" sz="1600" dirty="0" smtClean="0">
                <a:solidFill>
                  <a:schemeClr val="accent6"/>
                </a:solidFill>
              </a:rPr>
              <a:t>dentificar</a:t>
            </a:r>
            <a:r>
              <a:rPr lang="pt-BR" altLang="pt-BR" sz="1600" baseline="0" dirty="0" smtClean="0">
                <a:solidFill>
                  <a:schemeClr val="accent6"/>
                </a:solidFill>
              </a:rPr>
              <a:t> as causas raiz.</a:t>
            </a:r>
            <a:endParaRPr lang="pt-BR" altLang="pt-BR" sz="1600" dirty="0" smtClean="0">
              <a:solidFill>
                <a:schemeClr val="accent6"/>
              </a:solidFill>
            </a:endParaRPr>
          </a:p>
        </p:txBody>
      </p:sp>
      <p:sp>
        <p:nvSpPr>
          <p:cNvPr id="20" name="TextBox 32"/>
          <p:cNvSpPr txBox="1">
            <a:spLocks/>
          </p:cNvSpPr>
          <p:nvPr userDrawn="1"/>
        </p:nvSpPr>
        <p:spPr>
          <a:xfrm>
            <a:off x="6573000" y="2468163"/>
            <a:ext cx="2880000" cy="41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1332000" rIns="72000" bIns="3600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 smtClean="0">
                <a:solidFill>
                  <a:schemeClr val="accent6"/>
                </a:solidFill>
              </a:rPr>
              <a:t>Propor ações corretivas para bloquear as causas raiz identificadas.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600" dirty="0" smtClean="0">
                <a:solidFill>
                  <a:schemeClr val="accent6"/>
                </a:solidFill>
              </a:rPr>
              <a:t>Inserir as novas ações no plano de melhoria</a:t>
            </a:r>
            <a:r>
              <a:rPr lang="pt-BR" altLang="pt-BR" sz="1600" baseline="0" dirty="0" smtClean="0">
                <a:solidFill>
                  <a:schemeClr val="accent6"/>
                </a:solidFill>
              </a:rPr>
              <a:t> da escola.</a:t>
            </a:r>
            <a:endParaRPr lang="pt-BR" altLang="pt-BR" sz="1600" dirty="0" smtClean="0">
              <a:solidFill>
                <a:schemeClr val="accent6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Para cada um dos</a:t>
            </a:r>
            <a:r>
              <a:rPr lang="pt-BR" sz="2000" baseline="0" dirty="0" smtClean="0">
                <a:solidFill>
                  <a:schemeClr val="accent6"/>
                </a:solidFill>
              </a:rPr>
              <a:t> sinalizadores que não atingiram a referência, é necessário realizar o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Relatório de Três Gerações (R3G).</a:t>
            </a:r>
          </a:p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Precisamos analisar o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desvio</a:t>
            </a:r>
            <a:r>
              <a:rPr lang="pt-BR" sz="2000" baseline="0" dirty="0" smtClean="0">
                <a:solidFill>
                  <a:schemeClr val="accent6"/>
                </a:solidFill>
              </a:rPr>
              <a:t> no sinalizador,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identificar as causas </a:t>
            </a:r>
            <a:r>
              <a:rPr lang="pt-BR" sz="2000" baseline="0" dirty="0" smtClean="0">
                <a:solidFill>
                  <a:schemeClr val="accent6"/>
                </a:solidFill>
              </a:rPr>
              <a:t>do desvio e propor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ação corretivas</a:t>
            </a:r>
            <a:r>
              <a:rPr lang="pt-BR" sz="2000" baseline="0" dirty="0" smtClean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Arredondar Retângulo no Mesmo Canto Lateral 3"/>
          <p:cNvSpPr/>
          <p:nvPr userDrawn="1"/>
        </p:nvSpPr>
        <p:spPr>
          <a:xfrm flipV="1">
            <a:off x="5186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pic>
        <p:nvPicPr>
          <p:cNvPr id="9" name="Picture 2" descr="C:\Users\Consultor\Downloads\left-arrow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09" y="2574352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onsultor\Downloads\download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onsultor\Downloads\right-arrow-circular-button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3000" y="25743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 userDrawn="1"/>
        </p:nvSpPr>
        <p:spPr>
          <a:xfrm>
            <a:off x="1051572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PASSADO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405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PRESENTE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7112963" y="3096703"/>
            <a:ext cx="1800074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FUTURO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Arredondar Retângulo no Mesmo Canto Lateral 20"/>
          <p:cNvSpPr/>
          <p:nvPr userDrawn="1"/>
        </p:nvSpPr>
        <p:spPr>
          <a:xfrm flipV="1">
            <a:off x="3551095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22" name="Arredondar Retângulo no Mesmo Canto Lateral 21"/>
          <p:cNvSpPr/>
          <p:nvPr userDrawn="1"/>
        </p:nvSpPr>
        <p:spPr>
          <a:xfrm flipV="1">
            <a:off x="6578248" y="2468163"/>
            <a:ext cx="2880000" cy="116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9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3G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5" y="2254959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As</a:t>
            </a:r>
            <a:r>
              <a:rPr lang="pt-BR" sz="2000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causas raiz</a:t>
            </a:r>
            <a:r>
              <a:rPr lang="pt-BR" sz="2000" baseline="0" dirty="0" smtClean="0">
                <a:solidFill>
                  <a:schemeClr val="accent6"/>
                </a:solidFill>
              </a:rPr>
              <a:t> identificadas,</a:t>
            </a:r>
            <a:r>
              <a:rPr lang="pt-BR" sz="2000" dirty="0" smtClean="0">
                <a:solidFill>
                  <a:schemeClr val="accent6"/>
                </a:solidFill>
              </a:rPr>
              <a:t> </a:t>
            </a:r>
            <a:r>
              <a:rPr lang="pt-BR" sz="2000" b="1" dirty="0" smtClean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 smtClean="0"/>
              <a:t>Escreva o problema (ex. Baixo % de alunos com desempenho acima do básico na AAP de matemática nos 5º anos dos Anos Iniciais).</a:t>
            </a:r>
            <a:endParaRPr lang="es-ES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CAUSAS</a:t>
            </a:r>
            <a:r>
              <a:rPr lang="pt-BR" b="1" baseline="0" dirty="0" smtClean="0">
                <a:solidFill>
                  <a:schemeClr val="accent6"/>
                </a:solidFill>
              </a:rPr>
              <a:t> RAIZ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marR="0" indent="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as causas raiz identificadas para o desvio desse sinalizador.</a:t>
            </a: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TRATATIVAS DEFINIDAS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6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o que será realizado para atacar a causa e reverter o desvio observado (ex.: elaborar ação corretiva, definir novos prazos para ações já existentes, etc.)</a:t>
            </a: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0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3G 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8" y="2268616"/>
            <a:ext cx="501429" cy="450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As</a:t>
            </a:r>
            <a:r>
              <a:rPr lang="pt-BR" sz="2000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causas raiz</a:t>
            </a:r>
            <a:r>
              <a:rPr lang="pt-BR" sz="2000" baseline="0" dirty="0" smtClean="0">
                <a:solidFill>
                  <a:schemeClr val="accent6"/>
                </a:solidFill>
              </a:rPr>
              <a:t> identificadas,</a:t>
            </a:r>
            <a:r>
              <a:rPr lang="pt-BR" sz="2000" dirty="0" smtClean="0">
                <a:solidFill>
                  <a:schemeClr val="accent6"/>
                </a:solidFill>
              </a:rPr>
              <a:t> </a:t>
            </a:r>
            <a:r>
              <a:rPr lang="pt-BR" sz="2000" b="1" dirty="0" smtClean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o problema (ex. Baixo % de alunos com desempenho acima do básico na AAP de matemática nos 9º anos dos Anos Finais).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CAUSAS</a:t>
            </a:r>
            <a:r>
              <a:rPr lang="pt-BR" b="1" baseline="0" dirty="0" smtClean="0">
                <a:solidFill>
                  <a:schemeClr val="accent6"/>
                </a:solidFill>
              </a:rPr>
              <a:t> RAIZ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as causas raiz identificadas para o desvio desse sinalizador.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TRATATIVAS DEFINIDAS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o que será realizado para atacar a causa e reverter o desvio observado (ex.: elaborar ação corretiva, definir novos prazos para ações já existentes, etc.)</a:t>
            </a:r>
          </a:p>
          <a:p>
            <a:pPr lvl="0"/>
            <a:endParaRPr lang="pt-BR" dirty="0" smtClean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9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3G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6" y="2308058"/>
            <a:ext cx="501429" cy="449079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Corrigindo os Rumos – Relatório 3G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As</a:t>
            </a:r>
            <a:r>
              <a:rPr lang="pt-BR" sz="2000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causas raiz</a:t>
            </a:r>
            <a:r>
              <a:rPr lang="pt-BR" sz="2000" baseline="0" dirty="0" smtClean="0">
                <a:solidFill>
                  <a:schemeClr val="accent6"/>
                </a:solidFill>
              </a:rPr>
              <a:t> identificadas,</a:t>
            </a:r>
            <a:r>
              <a:rPr lang="pt-BR" sz="2000" dirty="0" smtClean="0">
                <a:solidFill>
                  <a:schemeClr val="accent6"/>
                </a:solidFill>
              </a:rPr>
              <a:t> </a:t>
            </a:r>
            <a:r>
              <a:rPr lang="pt-BR" sz="2000" b="1" dirty="0" smtClean="0">
                <a:solidFill>
                  <a:schemeClr val="accent6"/>
                </a:solidFill>
              </a:rPr>
              <a:t>tratativas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definidas e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ações corretivas propostas </a:t>
            </a:r>
            <a:r>
              <a:rPr lang="pt-BR" sz="2000" baseline="0" dirty="0" smtClean="0">
                <a:solidFill>
                  <a:schemeClr val="accent6"/>
                </a:solidFill>
              </a:rPr>
              <a:t>para revertemos o desvio nos resultados são as seguintes.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6551" y="2674265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ENSINO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3399416" y="1602716"/>
            <a:ext cx="6053583" cy="90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o problema (ex. Baixo % de alunos com desempenho acima do básico na AAP de matemática nas 3ª séries do Ensino Médio).</a:t>
            </a:r>
            <a:endParaRPr lang="es-ES" dirty="0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995320" y="1602716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PROBLEMA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2" name="CaixaDeTexto 21"/>
          <p:cNvSpPr txBox="1"/>
          <p:nvPr userDrawn="1"/>
        </p:nvSpPr>
        <p:spPr>
          <a:xfrm>
            <a:off x="1995320" y="26060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0000" rIns="90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CAUSAS</a:t>
            </a:r>
            <a:r>
              <a:rPr lang="pt-BR" b="1" baseline="0" dirty="0" smtClean="0">
                <a:solidFill>
                  <a:schemeClr val="accent6"/>
                </a:solidFill>
              </a:rPr>
              <a:t> RAIZ DO DESVIO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3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3399415" y="2599674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as causas raiz identificadas para o desvio desse sinalizador.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1995322" y="3596635"/>
            <a:ext cx="12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TRATATIVAS DEFINIDAS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0" hasCustomPrompt="1"/>
          </p:nvPr>
        </p:nvSpPr>
        <p:spPr>
          <a:xfrm>
            <a:off x="3399417" y="3596633"/>
            <a:ext cx="6053583" cy="900001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tIns="36000" bIns="36000" anchor="t">
            <a:noAutofit/>
          </a:bodyPr>
          <a:lstStyle>
            <a:lvl1pPr marL="0" indent="0" algn="just">
              <a:buFont typeface="Arial" panose="020B0604020202020204" pitchFamily="34" charset="0"/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Escreva o que será realizado para atacar a causa e reverter o desvio observado (ex.: elaborar ação corretiva, definir novos prazos para ações já existentes, etc.)</a:t>
            </a:r>
          </a:p>
          <a:p>
            <a:pPr lvl="0"/>
            <a:endParaRPr lang="pt-BR" dirty="0" smtClean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5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Entrada manual 2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23" name="Fluxograma: Entrada manual 22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24" name="Fluxograma: Entrada manual 23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25" name="Fluxograma: Entrada manual 24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  <a:endParaRPr lang="pt-BR" sz="2400" b="1" dirty="0">
              <a:solidFill>
                <a:srgbClr val="F37029">
                  <a:lumMod val="75000"/>
                </a:srgbClr>
              </a:solidFill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  <a:endParaRPr lang="pt-BR" sz="2400" b="1" dirty="0">
              <a:solidFill>
                <a:srgbClr val="FFD400">
                  <a:lumMod val="75000"/>
                </a:srgbClr>
              </a:solidFill>
            </a:endParaRPr>
          </a:p>
        </p:txBody>
      </p:sp>
      <p:sp>
        <p:nvSpPr>
          <p:cNvPr id="15" name="Retângulo 1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1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21" name="Retângulo 20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  <a:endParaRPr lang="pt-BR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Pauta da Reunião</a:t>
            </a:r>
            <a:endParaRPr lang="es-ES" dirty="0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7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Pauta da Reunião</a:t>
            </a:r>
            <a:endParaRPr lang="es-ES" dirty="0"/>
          </a:p>
        </p:txBody>
      </p:sp>
      <p:sp>
        <p:nvSpPr>
          <p:cNvPr id="27" name="Fluxograma: Entrada manual 26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3" name="Fluxograma: Entrada manual 32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  <a:endParaRPr lang="pt-BR" sz="2400" b="1" dirty="0">
              <a:solidFill>
                <a:srgbClr val="F37029">
                  <a:lumMod val="75000"/>
                </a:srgbClr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  <a:endParaRPr lang="pt-BR" sz="2400" b="1" dirty="0">
              <a:solidFill>
                <a:srgbClr val="FFD400">
                  <a:lumMod val="75000"/>
                </a:srgbClr>
              </a:solidFill>
            </a:endParaRPr>
          </a:p>
        </p:txBody>
      </p:sp>
      <p:sp>
        <p:nvSpPr>
          <p:cNvPr id="36" name="Retângulo 35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9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3" name="Retângulo 42"/>
          <p:cNvSpPr/>
          <p:nvPr userDrawn="1"/>
        </p:nvSpPr>
        <p:spPr>
          <a:xfrm>
            <a:off x="-156941" y="1367197"/>
            <a:ext cx="10081421" cy="368999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  <a:endParaRPr lang="pt-BR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48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óximos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89927" y="1380309"/>
            <a:ext cx="9613284" cy="24025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22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203373" y="2008849"/>
            <a:ext cx="9595949" cy="177401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indent="-285750" algn="just" defTabSz="457200" rtl="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t-BR" altLang="pt-BR" sz="1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accent6"/>
                </a:solidFill>
              </a:rPr>
              <a:t>Escreva os pontos mais relevantes que estiveram em pauta. </a:t>
            </a:r>
          </a:p>
        </p:txBody>
      </p:sp>
      <p:sp>
        <p:nvSpPr>
          <p:cNvPr id="28" name="Retângulo 27"/>
          <p:cNvSpPr/>
          <p:nvPr userDrawn="1"/>
        </p:nvSpPr>
        <p:spPr>
          <a:xfrm>
            <a:off x="203374" y="3920394"/>
            <a:ext cx="9613284" cy="258061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12" name="Arredondar Retângulo no Mesmo Canto Lateral 11"/>
          <p:cNvSpPr/>
          <p:nvPr userDrawn="1"/>
        </p:nvSpPr>
        <p:spPr>
          <a:xfrm flipV="1">
            <a:off x="171842" y="138030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25" name="Espaço Reservado para Texto 42"/>
          <p:cNvSpPr>
            <a:spLocks noGrp="1"/>
          </p:cNvSpPr>
          <p:nvPr>
            <p:ph type="body" sz="quarter" idx="31" hasCustomPrompt="1"/>
          </p:nvPr>
        </p:nvSpPr>
        <p:spPr>
          <a:xfrm>
            <a:off x="208762" y="4543159"/>
            <a:ext cx="9607895" cy="1954841"/>
          </a:xfrm>
          <a:prstGeom prst="rect">
            <a:avLst/>
          </a:prstGeom>
          <a:noFill/>
        </p:spPr>
        <p:txBody>
          <a:bodyPr tIns="36000" bIns="36000" anchor="t">
            <a:noAutofit/>
          </a:bodyPr>
          <a:lstStyle>
            <a:lvl1pPr marL="285750" marR="0" indent="-28575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accent6"/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accent6"/>
                </a:solidFill>
              </a:rPr>
              <a:t>Listar os pontos que a Escola necessita de apoio da Diretoria de Ensino e/ou principais encaminhamentos a serem realizados para as questões levantadas na reunião, sejam elas internas ou externas à Escola.</a:t>
            </a:r>
            <a:endParaRPr lang="pt-BR" altLang="pt-BR" sz="1600" dirty="0">
              <a:solidFill>
                <a:schemeClr val="accent6"/>
              </a:solidFill>
            </a:endParaRP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Conclusões</a:t>
            </a:r>
            <a:r>
              <a:rPr lang="pt-BR" baseline="0" noProof="0" dirty="0" smtClean="0"/>
              <a:t> da etapa de Acompanhamento</a:t>
            </a:r>
            <a:endParaRPr lang="pt-BR" noProof="0" dirty="0" smtClean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39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baseline="0" dirty="0" smtClean="0">
                <a:solidFill>
                  <a:schemeClr val="accent6"/>
                </a:solidFill>
              </a:rPr>
              <a:t>Após analisar as ações e resultados, chegamos às seguintes conclusões: 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171843" y="1380309"/>
            <a:ext cx="9627480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PONTOS RELEVANTES</a:t>
            </a:r>
            <a:r>
              <a:rPr lang="pt-BR" sz="2000" b="1" baseline="0" dirty="0" smtClean="0">
                <a:solidFill>
                  <a:schemeClr val="accent2">
                    <a:lumMod val="75000"/>
                  </a:schemeClr>
                </a:solidFill>
              </a:rPr>
              <a:t> DA REUNIÃO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Arredondar Retângulo no Mesmo Canto Lateral 28"/>
          <p:cNvSpPr/>
          <p:nvPr userDrawn="1"/>
        </p:nvSpPr>
        <p:spPr>
          <a:xfrm flipV="1">
            <a:off x="186016" y="3914619"/>
            <a:ext cx="9648000" cy="628540"/>
          </a:xfrm>
          <a:prstGeom prst="round2SameRect">
            <a:avLst/>
          </a:prstGeom>
          <a:solidFill>
            <a:srgbClr val="F37029">
              <a:alpha val="3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30" name="CaixaDeTexto 29"/>
          <p:cNvSpPr txBox="1"/>
          <p:nvPr userDrawn="1"/>
        </p:nvSpPr>
        <p:spPr>
          <a:xfrm>
            <a:off x="551309" y="3958889"/>
            <a:ext cx="8931643" cy="5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NECESSIDADE</a:t>
            </a:r>
            <a:r>
              <a:rPr lang="pt-BR" sz="2000" b="1" baseline="0" dirty="0" smtClean="0">
                <a:solidFill>
                  <a:schemeClr val="accent2">
                    <a:lumMod val="75000"/>
                  </a:schemeClr>
                </a:solidFill>
              </a:rPr>
              <a:t> DE APOIO E ENCAMINHAMENTOS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6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 userDrawn="1"/>
        </p:nvSpPr>
        <p:spPr>
          <a:xfrm>
            <a:off x="2253000" y="301238"/>
            <a:ext cx="5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accent6"/>
                </a:solidFill>
              </a:rPr>
              <a:t>OBRIGADO(A)!</a:t>
            </a:r>
            <a:endParaRPr lang="es-ES" sz="6000" dirty="0">
              <a:solidFill>
                <a:schemeClr val="accent6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 rot="16200000">
            <a:off x="4929480" y="-329192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>
          <a:xfrm>
            <a:off x="420853" y="1948984"/>
            <a:ext cx="5400000" cy="46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imagem para encerramento (opcional).</a:t>
            </a:r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5961285" y="3855376"/>
            <a:ext cx="3600000" cy="2160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dirty="0" smtClean="0"/>
              <a:t>Insira uma frase para encerramento (opcional).</a:t>
            </a:r>
            <a:endParaRPr lang="es-ES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9639" y="6141749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7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vidên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Evidências da Reunião de Nível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24172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Data: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372979" y="1656877"/>
            <a:ext cx="9080021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Insira aqui </a:t>
            </a:r>
            <a:r>
              <a:rPr lang="pt-BR" sz="2000" b="1" dirty="0" smtClean="0">
                <a:solidFill>
                  <a:schemeClr val="accent6"/>
                </a:solidFill>
              </a:rPr>
              <a:t>fotos</a:t>
            </a:r>
            <a:r>
              <a:rPr lang="pt-BR" sz="2000" dirty="0" smtClean="0">
                <a:solidFill>
                  <a:schemeClr val="accent6"/>
                </a:solidFill>
              </a:rPr>
              <a:t> que</a:t>
            </a:r>
            <a:r>
              <a:rPr lang="pt-BR" sz="2000" baseline="0" dirty="0" smtClean="0">
                <a:solidFill>
                  <a:schemeClr val="accent6"/>
                </a:solidFill>
              </a:rPr>
              <a:t> evidenciem a realização da reunião de nível.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870200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Local: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6365455" y="878505"/>
            <a:ext cx="3276600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Nº Participantes: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4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372979" y="42863"/>
            <a:ext cx="7740000" cy="720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Clique para adicionar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888646"/>
            <a:ext cx="9001125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Clique para adicionar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 hasCustomPrompt="1"/>
          </p:nvPr>
        </p:nvSpPr>
        <p:spPr>
          <a:xfrm>
            <a:off x="452438" y="2430462"/>
            <a:ext cx="9001125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Adicione imagens, textos e etc.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4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7590" y="4985444"/>
            <a:ext cx="7777779" cy="12747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lang="pt-BR" sz="4000" b="1" cap="all" baseline="0" smtClean="0">
                <a:solidFill>
                  <a:schemeClr val="accent6"/>
                </a:solidFill>
                <a:latin typeface="Calibri" pitchFamily="34" charset="0"/>
                <a:ea typeface="+mj-ea"/>
                <a:cs typeface="Segoe UI Light" panose="020B0502040204020203" pitchFamily="34" charset="0"/>
              </a:defRPr>
            </a:lvl1pPr>
            <a:lvl2pPr>
              <a:defRPr lang="pt-BR" sz="4400" smtClean="0">
                <a:latin typeface="Calibri" pitchFamily="34" charset="0"/>
                <a:cs typeface="Arial" charset="0"/>
              </a:defRPr>
            </a:lvl2pPr>
            <a:lvl3pPr>
              <a:defRPr lang="pt-BR" sz="4400" smtClean="0">
                <a:latin typeface="Calibri" pitchFamily="34" charset="0"/>
                <a:cs typeface="Arial" charset="0"/>
              </a:defRPr>
            </a:lvl3pPr>
            <a:lvl4pPr>
              <a:defRPr lang="pt-BR" sz="4400" smtClean="0">
                <a:latin typeface="Calibri" pitchFamily="34" charset="0"/>
                <a:cs typeface="Arial" charset="0"/>
              </a:defRPr>
            </a:lvl4pPr>
            <a:lvl5pPr>
              <a:defRPr lang="es-ES" sz="4400">
                <a:latin typeface="Calibri" pitchFamily="34" charset="0"/>
                <a:cs typeface="Arial" charset="0"/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pt-BR" dirty="0" smtClean="0"/>
              <a:t>Escreva o nome da Escola</a:t>
            </a:r>
          </a:p>
        </p:txBody>
      </p:sp>
      <p:sp>
        <p:nvSpPr>
          <p:cNvPr id="9" name="Retângulo 8"/>
          <p:cNvSpPr/>
          <p:nvPr userDrawn="1"/>
        </p:nvSpPr>
        <p:spPr>
          <a:xfrm rot="16200000">
            <a:off x="4926000" y="-521287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00" y="708597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ângulo 169"/>
          <p:cNvSpPr/>
          <p:nvPr userDrawn="1"/>
        </p:nvSpPr>
        <p:spPr>
          <a:xfrm>
            <a:off x="7823200" y="3345627"/>
            <a:ext cx="1542286" cy="2732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9" name="Retângulo 8"/>
          <p:cNvSpPr/>
          <p:nvPr userDrawn="1"/>
        </p:nvSpPr>
        <p:spPr>
          <a:xfrm>
            <a:off x="5438071" y="2190672"/>
            <a:ext cx="2040044" cy="3887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os Resultados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6"/>
                </a:solidFill>
              </a:rPr>
              <a:t>AAP:</a:t>
            </a:r>
            <a:r>
              <a:rPr lang="pt-BR" sz="1200" baseline="0" dirty="0" smtClean="0">
                <a:solidFill>
                  <a:schemeClr val="accent6"/>
                </a:solidFill>
              </a:rPr>
              <a:t> Avaliação de Aprendizagem de Processo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Fonte: Coordenadoria de Informação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23" name="CaixaDeTexto 122"/>
          <p:cNvSpPr txBox="1"/>
          <p:nvPr userDrawn="1"/>
        </p:nvSpPr>
        <p:spPr>
          <a:xfrm>
            <a:off x="5686536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 smtClean="0">
                <a:solidFill>
                  <a:schemeClr val="accent6"/>
                </a:solidFill>
              </a:rPr>
              <a:t>Língua</a:t>
            </a:r>
            <a:r>
              <a:rPr lang="pt-BR" sz="1200" b="1" baseline="0" dirty="0" smtClean="0">
                <a:solidFill>
                  <a:schemeClr val="accent6"/>
                </a:solidFill>
              </a:rPr>
              <a:t> Portuguesa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24" name="CaixaDeTexto 123"/>
          <p:cNvSpPr txBox="1"/>
          <p:nvPr userDrawn="1"/>
        </p:nvSpPr>
        <p:spPr>
          <a:xfrm>
            <a:off x="6747287" y="1830672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pt-BR" sz="1200" b="1" dirty="0" smtClean="0">
                <a:solidFill>
                  <a:schemeClr val="accent6"/>
                </a:solidFill>
              </a:rPr>
              <a:t>Matemática</a:t>
            </a:r>
            <a:endParaRPr lang="es-ES" sz="1200" b="1" dirty="0">
              <a:solidFill>
                <a:schemeClr val="accent6"/>
              </a:solidFill>
            </a:endParaRP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138" name="Conector reto 137"/>
          <p:cNvCxnSpPr/>
          <p:nvPr userDrawn="1"/>
        </p:nvCxnSpPr>
        <p:spPr>
          <a:xfrm flipV="1">
            <a:off x="664562" y="3345627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to 138"/>
          <p:cNvCxnSpPr/>
          <p:nvPr userDrawn="1"/>
        </p:nvCxnSpPr>
        <p:spPr>
          <a:xfrm flipV="1">
            <a:off x="664562" y="5006810"/>
            <a:ext cx="8640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 userDrawn="1"/>
        </p:nvSpPr>
        <p:spPr>
          <a:xfrm>
            <a:off x="2249005" y="1364341"/>
            <a:ext cx="180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6"/>
                </a:solidFill>
              </a:rPr>
              <a:t>RESULTADO DO IDESP</a:t>
            </a:r>
            <a:endParaRPr lang="pt-BR" sz="1400" b="1" dirty="0">
              <a:solidFill>
                <a:schemeClr val="accent6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5247492" y="1364340"/>
            <a:ext cx="2520000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ctr" defTabSz="457200" rtl="0" eaLnBrk="1" latinLnBrk="0" hangingPunct="1"/>
            <a:r>
              <a:rPr lang="pt-BR" sz="1400" b="1" kern="1200" dirty="0" smtClean="0">
                <a:solidFill>
                  <a:schemeClr val="accent6"/>
                </a:solidFill>
              </a:rPr>
              <a:t>% de alunos com desempenho acima do básico na AAP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7477832" y="1364340"/>
            <a:ext cx="2233022" cy="72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accent6"/>
                </a:solidFill>
              </a:rPr>
              <a:t>% de alunos com frequência suficiente</a:t>
            </a:r>
          </a:p>
        </p:txBody>
      </p:sp>
      <p:sp>
        <p:nvSpPr>
          <p:cNvPr id="153" name="CaixaDeTexto 152"/>
          <p:cNvSpPr txBox="1"/>
          <p:nvPr userDrawn="1"/>
        </p:nvSpPr>
        <p:spPr>
          <a:xfrm>
            <a:off x="453000" y="878505"/>
            <a:ext cx="9000000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Os resultados da </a:t>
            </a:r>
            <a:r>
              <a:rPr lang="pt-BR" sz="2000" b="1" dirty="0" smtClean="0">
                <a:solidFill>
                  <a:schemeClr val="accent6"/>
                </a:solidFill>
              </a:rPr>
              <a:t>Escola 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no    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bimestre </a:t>
            </a:r>
            <a:r>
              <a:rPr lang="pt-BR" sz="2000" baseline="0" dirty="0" smtClean="0">
                <a:solidFill>
                  <a:schemeClr val="accent6"/>
                </a:solidFill>
              </a:rPr>
              <a:t>são os seguintes.</a:t>
            </a:r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0" y="1984719"/>
            <a:ext cx="468000" cy="468000"/>
          </a:xfrm>
          <a:prstGeom prst="rect">
            <a:avLst/>
          </a:prstGeom>
        </p:spPr>
      </p:pic>
      <p:sp>
        <p:nvSpPr>
          <p:cNvPr id="35" name="CaixaDeTexto 34"/>
          <p:cNvSpPr txBox="1"/>
          <p:nvPr userDrawn="1"/>
        </p:nvSpPr>
        <p:spPr>
          <a:xfrm>
            <a:off x="465310" y="2356389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6" name="Imagem 3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3684611"/>
            <a:ext cx="501429" cy="450000"/>
          </a:xfrm>
          <a:prstGeom prst="rect">
            <a:avLst/>
          </a:prstGeom>
        </p:spPr>
      </p:pic>
      <p:sp>
        <p:nvSpPr>
          <p:cNvPr id="37" name="CaixaDeTexto 36"/>
          <p:cNvSpPr txBox="1"/>
          <p:nvPr userDrawn="1"/>
        </p:nvSpPr>
        <p:spPr>
          <a:xfrm>
            <a:off x="465310" y="4090260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FINAIS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8" name="Imagem 37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" y="5168379"/>
            <a:ext cx="501429" cy="449079"/>
          </a:xfrm>
          <a:prstGeom prst="rect">
            <a:avLst/>
          </a:prstGeom>
        </p:spPr>
      </p:pic>
      <p:sp>
        <p:nvSpPr>
          <p:cNvPr id="39" name="CaixaDeTexto 38"/>
          <p:cNvSpPr txBox="1"/>
          <p:nvPr userDrawn="1"/>
        </p:nvSpPr>
        <p:spPr>
          <a:xfrm>
            <a:off x="465310" y="5545612"/>
            <a:ext cx="964020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0" algn="ctr"/>
            <a:r>
              <a:rPr lang="pt-BR" b="1" dirty="0" smtClean="0">
                <a:solidFill>
                  <a:schemeClr val="accent6"/>
                </a:solidFill>
              </a:rPr>
              <a:t>ENSINO</a:t>
            </a:r>
            <a:endParaRPr lang="pt-BR" b="1" baseline="0" dirty="0" smtClean="0">
              <a:solidFill>
                <a:schemeClr val="accent6"/>
              </a:solidFill>
            </a:endParaRPr>
          </a:p>
          <a:p>
            <a:pPr lvl="0" algn="ctr"/>
            <a:r>
              <a:rPr lang="pt-BR" b="1" baseline="0" dirty="0" smtClean="0">
                <a:solidFill>
                  <a:schemeClr val="accent6"/>
                </a:solidFill>
              </a:rPr>
              <a:t>MÉDIO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61213" y="1357052"/>
            <a:ext cx="420560" cy="360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02803" y="931678"/>
            <a:ext cx="288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000" b="1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2º</a:t>
            </a:r>
            <a:endParaRPr lang="es-ES" dirty="0"/>
          </a:p>
        </p:txBody>
      </p:sp>
      <p:pic>
        <p:nvPicPr>
          <p:cNvPr id="44" name="Imagem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45" name="Retângulo 44"/>
          <p:cNvSpPr/>
          <p:nvPr userDrawn="1"/>
        </p:nvSpPr>
        <p:spPr>
          <a:xfrm>
            <a:off x="3607623" y="6321936"/>
            <a:ext cx="180000" cy="180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3787623" y="6321219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Resultado histórico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9" name="Retângulo 48"/>
          <p:cNvSpPr/>
          <p:nvPr userDrawn="1"/>
        </p:nvSpPr>
        <p:spPr>
          <a:xfrm>
            <a:off x="5182061" y="6321219"/>
            <a:ext cx="180000" cy="180000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5375396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Meta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1" name="Retângulo 50"/>
          <p:cNvSpPr/>
          <p:nvPr userDrawn="1"/>
        </p:nvSpPr>
        <p:spPr>
          <a:xfrm>
            <a:off x="5953489" y="6320502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52" name="Retângulo 51"/>
          <p:cNvSpPr/>
          <p:nvPr userDrawn="1"/>
        </p:nvSpPr>
        <p:spPr>
          <a:xfrm>
            <a:off x="7515626" y="6320502"/>
            <a:ext cx="1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53" name="CaixaDeTexto 52"/>
          <p:cNvSpPr txBox="1"/>
          <p:nvPr userDrawn="1"/>
        </p:nvSpPr>
        <p:spPr>
          <a:xfrm>
            <a:off x="6104461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4" name="CaixaDeTexto 53"/>
          <p:cNvSpPr txBox="1"/>
          <p:nvPr userDrawn="1"/>
        </p:nvSpPr>
        <p:spPr>
          <a:xfrm>
            <a:off x="7694447" y="63205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Não atingiu a referência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3" name="Retângulo 32"/>
          <p:cNvSpPr/>
          <p:nvPr userDrawn="1"/>
        </p:nvSpPr>
        <p:spPr>
          <a:xfrm>
            <a:off x="5953489" y="6594902"/>
            <a:ext cx="180000" cy="18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6104461" y="6594902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Parcialmente satisfatório</a:t>
            </a:r>
            <a:endParaRPr lang="es-E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06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49"/>
          <p:cNvSpPr txBox="1"/>
          <p:nvPr userDrawn="1"/>
        </p:nvSpPr>
        <p:spPr>
          <a:xfrm>
            <a:off x="453000" y="878505"/>
            <a:ext cx="8999999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Por meio do</a:t>
            </a:r>
            <a:r>
              <a:rPr lang="pt-BR" sz="2000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Relatório de Três Gerações (R3G)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,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</a:t>
            </a:r>
            <a:r>
              <a:rPr lang="pt-BR" sz="2000" b="0" baseline="0" dirty="0" smtClean="0">
                <a:solidFill>
                  <a:schemeClr val="accent6"/>
                </a:solidFill>
              </a:rPr>
              <a:t>foram</a:t>
            </a:r>
            <a:r>
              <a:rPr lang="pt-BR" sz="2000" baseline="0" dirty="0" smtClean="0">
                <a:solidFill>
                  <a:schemeClr val="accent6"/>
                </a:solidFill>
              </a:rPr>
              <a:t> propostas as seguintes ações para melhoria dos resultados.</a:t>
            </a:r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os Resultados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67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Boas</a:t>
            </a:r>
            <a:r>
              <a:rPr lang="pt-BR" baseline="0" noProof="0" dirty="0" smtClean="0"/>
              <a:t> Práticas</a:t>
            </a:r>
            <a:endParaRPr lang="pt-BR" noProof="0" dirty="0" smtClean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Principal ação da </a:t>
            </a:r>
            <a:r>
              <a:rPr lang="pt-BR" sz="2000" b="1" dirty="0" smtClean="0">
                <a:solidFill>
                  <a:schemeClr val="accent6"/>
                </a:solidFill>
              </a:rPr>
              <a:t>escola </a:t>
            </a:r>
            <a:r>
              <a:rPr lang="pt-BR" sz="2000" b="0" dirty="0" smtClean="0">
                <a:solidFill>
                  <a:schemeClr val="accent6"/>
                </a:solidFill>
              </a:rPr>
              <a:t>que</a:t>
            </a:r>
            <a:r>
              <a:rPr lang="pt-BR" sz="2000" b="1" dirty="0" smtClean="0">
                <a:solidFill>
                  <a:schemeClr val="accent6"/>
                </a:solidFill>
              </a:rPr>
              <a:t> </a:t>
            </a:r>
            <a:r>
              <a:rPr lang="pt-BR" sz="2000" dirty="0" smtClean="0">
                <a:solidFill>
                  <a:schemeClr val="accent6"/>
                </a:solidFill>
              </a:rPr>
              <a:t>foi implementada</a:t>
            </a:r>
            <a:r>
              <a:rPr lang="pt-BR" sz="2000" baseline="0" dirty="0" smtClean="0">
                <a:solidFill>
                  <a:schemeClr val="accent6"/>
                </a:solidFill>
              </a:rPr>
              <a:t> e </a:t>
            </a:r>
            <a:r>
              <a:rPr lang="pt-BR" sz="2000" dirty="0" smtClean="0">
                <a:solidFill>
                  <a:schemeClr val="accent6"/>
                </a:solidFill>
              </a:rPr>
              <a:t>impactou o resultado.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447876" y="2167827"/>
            <a:ext cx="9000000" cy="4510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7" name="Arredondar Retângulo no Mesmo Canto Lateral 16"/>
          <p:cNvSpPr/>
          <p:nvPr userDrawn="1"/>
        </p:nvSpPr>
        <p:spPr>
          <a:xfrm flipV="1">
            <a:off x="442752" y="2167827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47876" y="2167826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Descreva a ação de melhoria e os fatores de destaque que impactaram o resultado.</a:t>
            </a:r>
          </a:p>
        </p:txBody>
      </p:sp>
      <p:sp>
        <p:nvSpPr>
          <p:cNvPr id="19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549275" y="3370653"/>
            <a:ext cx="4320000" cy="320431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evidência da ação sendo implementada.</a:t>
            </a:r>
            <a:endParaRPr lang="es-ES" dirty="0"/>
          </a:p>
        </p:txBody>
      </p:sp>
      <p:sp>
        <p:nvSpPr>
          <p:cNvPr id="20" name="Espaço Reservado para Imagem 8"/>
          <p:cNvSpPr>
            <a:spLocks noGrp="1"/>
          </p:cNvSpPr>
          <p:nvPr>
            <p:ph type="pic" sz="quarter" idx="13" hasCustomPrompt="1"/>
          </p:nvPr>
        </p:nvSpPr>
        <p:spPr>
          <a:xfrm>
            <a:off x="4998575" y="3379707"/>
            <a:ext cx="4320000" cy="319526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evidência da ação sendo implementada.</a:t>
            </a:r>
            <a:endParaRPr lang="es-ES" dirty="0"/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escreva o nome da escola</a:t>
            </a:r>
          </a:p>
        </p:txBody>
      </p:sp>
      <p:sp>
        <p:nvSpPr>
          <p:cNvPr id="22" name="Espaço Reservado para Tex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3000" y="1784876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i="1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Problema impactado</a:t>
            </a:r>
          </a:p>
        </p:txBody>
      </p:sp>
    </p:spTree>
    <p:extLst>
      <p:ext uri="{BB962C8B-B14F-4D97-AF65-F5344CB8AC3E}">
        <p14:creationId xmlns:p14="http://schemas.microsoft.com/office/powerpoint/2010/main" val="2776008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47876" y="1390471"/>
            <a:ext cx="9000000" cy="5274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9" name="Arredondar Retângulo no Mesmo Canto Lateral 8"/>
          <p:cNvSpPr/>
          <p:nvPr userDrawn="1"/>
        </p:nvSpPr>
        <p:spPr>
          <a:xfrm flipV="1">
            <a:off x="455278" y="1378689"/>
            <a:ext cx="9000000" cy="54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Gestão à</a:t>
            </a:r>
            <a:r>
              <a:rPr lang="pt-BR" baseline="0" noProof="0" dirty="0" smtClean="0"/>
              <a:t> Vista</a:t>
            </a:r>
            <a:endParaRPr lang="pt-BR" noProof="0" dirty="0" smtClean="0"/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O Gestão à</a:t>
            </a:r>
            <a:r>
              <a:rPr lang="pt-BR" sz="2000" baseline="0" dirty="0" smtClean="0">
                <a:solidFill>
                  <a:schemeClr val="accent6"/>
                </a:solidFill>
              </a:rPr>
              <a:t> Vista da </a:t>
            </a:r>
            <a:r>
              <a:rPr lang="pt-BR" sz="2000" b="0" dirty="0" smtClean="0">
                <a:solidFill>
                  <a:schemeClr val="accent6"/>
                </a:solidFill>
              </a:rPr>
              <a:t>escola </a:t>
            </a:r>
            <a:r>
              <a:rPr lang="pt-BR" sz="2000" dirty="0" smtClean="0">
                <a:solidFill>
                  <a:schemeClr val="accent6"/>
                </a:solidFill>
              </a:rPr>
              <a:t>foi atualizado</a:t>
            </a:r>
            <a:r>
              <a:rPr lang="pt-BR" sz="2000" baseline="0" dirty="0" smtClean="0">
                <a:solidFill>
                  <a:schemeClr val="accent6"/>
                </a:solidFill>
              </a:rPr>
              <a:t> conforme foto abaixo.</a:t>
            </a:r>
            <a:endParaRPr lang="pt-BR" sz="2000" dirty="0" smtClean="0">
              <a:solidFill>
                <a:schemeClr val="accent6"/>
              </a:solidFill>
            </a:endParaRPr>
          </a:p>
        </p:txBody>
      </p:sp>
      <p:sp>
        <p:nvSpPr>
          <p:cNvPr id="11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56569" y="2066795"/>
            <a:ext cx="8782615" cy="450302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foto da Gestão à Vista da escola atualizado.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escreva o nome da escola</a:t>
            </a:r>
          </a:p>
        </p:txBody>
      </p:sp>
    </p:spTree>
    <p:extLst>
      <p:ext uri="{BB962C8B-B14F-4D97-AF65-F5344CB8AC3E}">
        <p14:creationId xmlns:p14="http://schemas.microsoft.com/office/powerpoint/2010/main" val="80024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7" name="CaixaDeTexto 26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Pauta da Reunião</a:t>
            </a:r>
            <a:endParaRPr lang="es-ES" dirty="0"/>
          </a:p>
        </p:txBody>
      </p:sp>
      <p:sp>
        <p:nvSpPr>
          <p:cNvPr id="28" name="Fluxograma: Entrada manual 27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2" name="Retângulo 31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  <a:endParaRPr lang="pt-BR" sz="2400" b="1" dirty="0">
              <a:solidFill>
                <a:srgbClr val="F37029">
                  <a:lumMod val="75000"/>
                </a:srgbClr>
              </a:solidFill>
            </a:endParaRPr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  <a:endParaRPr lang="pt-BR" sz="2400" b="1" dirty="0">
              <a:solidFill>
                <a:srgbClr val="FFD400">
                  <a:lumMod val="75000"/>
                </a:srgbClr>
              </a:solidFill>
            </a:endParaRP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7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  <a:endParaRPr lang="pt-BR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175421" y="2590554"/>
            <a:ext cx="10081421" cy="38802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91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el de M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3309927"/>
            <a:ext cx="468000" cy="4680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Painel</a:t>
            </a:r>
            <a:r>
              <a:rPr lang="pt-BR" baseline="0" noProof="0" dirty="0" smtClean="0"/>
              <a:t> de Metas</a:t>
            </a:r>
            <a:endParaRPr lang="es-ES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7182828"/>
              </p:ext>
            </p:extLst>
          </p:nvPr>
        </p:nvGraphicFramePr>
        <p:xfrm>
          <a:off x="435941" y="2521514"/>
          <a:ext cx="9040301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301"/>
                <a:gridCol w="3168000"/>
                <a:gridCol w="3168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Segmento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Meta </a:t>
                      </a:r>
                      <a:r>
                        <a:rPr lang="pt-BR" baseline="0" dirty="0" smtClean="0"/>
                        <a:t>2018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Resultado 2017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CaixaDeTexto 20"/>
          <p:cNvSpPr txBox="1"/>
          <p:nvPr userDrawn="1"/>
        </p:nvSpPr>
        <p:spPr>
          <a:xfrm>
            <a:off x="437647" y="3201075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r>
              <a:rPr lang="pt-BR" b="1" baseline="0" dirty="0" smtClean="0">
                <a:solidFill>
                  <a:schemeClr val="accent6"/>
                </a:solidFill>
              </a:rPr>
              <a:t> INICIAIS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23" name="Imagem 2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4503084"/>
            <a:ext cx="501429" cy="450000"/>
          </a:xfrm>
          <a:prstGeom prst="rect">
            <a:avLst/>
          </a:prstGeom>
        </p:spPr>
      </p:pic>
      <p:pic>
        <p:nvPicPr>
          <p:cNvPr id="24" name="Imagem 2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" y="5666505"/>
            <a:ext cx="501429" cy="449079"/>
          </a:xfrm>
          <a:prstGeom prst="rect">
            <a:avLst/>
          </a:prstGeom>
        </p:spPr>
      </p:pic>
      <p:sp>
        <p:nvSpPr>
          <p:cNvPr id="33" name="CaixaDeTexto 32"/>
          <p:cNvSpPr txBox="1"/>
          <p:nvPr userDrawn="1"/>
        </p:nvSpPr>
        <p:spPr>
          <a:xfrm>
            <a:off x="437647" y="4370459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 smtClean="0">
                <a:solidFill>
                  <a:schemeClr val="accent6"/>
                </a:solidFill>
              </a:rPr>
              <a:t>ANOS</a:t>
            </a:r>
            <a:r>
              <a:rPr lang="pt-BR" b="1" baseline="0" dirty="0" smtClean="0">
                <a:solidFill>
                  <a:schemeClr val="accent6"/>
                </a:solidFill>
              </a:rPr>
              <a:t> FINAIS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9" name="CaixaDeTexto 38"/>
          <p:cNvSpPr txBox="1"/>
          <p:nvPr userDrawn="1"/>
        </p:nvSpPr>
        <p:spPr>
          <a:xfrm>
            <a:off x="437647" y="5539843"/>
            <a:ext cx="2990728" cy="72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lvl="2"/>
            <a:r>
              <a:rPr lang="pt-BR" b="1" dirty="0" smtClean="0">
                <a:solidFill>
                  <a:schemeClr val="accent6"/>
                </a:solidFill>
              </a:rPr>
              <a:t>ENSINO MÉDIO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44" name="Espaço Reservado para Texto 42"/>
          <p:cNvSpPr>
            <a:spLocks noGrp="1"/>
          </p:cNvSpPr>
          <p:nvPr>
            <p:ph type="body" sz="quarter" idx="23" hasCustomPrompt="1"/>
          </p:nvPr>
        </p:nvSpPr>
        <p:spPr>
          <a:xfrm>
            <a:off x="3178161" y="3104819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Meta 2018 (ex. 0,00)</a:t>
            </a:r>
            <a:endParaRPr lang="es-ES" dirty="0"/>
          </a:p>
        </p:txBody>
      </p:sp>
      <p:sp>
        <p:nvSpPr>
          <p:cNvPr id="46" name="Espaço Reservado para Texto 42"/>
          <p:cNvSpPr>
            <a:spLocks noGrp="1"/>
          </p:cNvSpPr>
          <p:nvPr>
            <p:ph type="body" sz="quarter" idx="25" hasCustomPrompt="1"/>
          </p:nvPr>
        </p:nvSpPr>
        <p:spPr>
          <a:xfrm>
            <a:off x="3178161" y="4286235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Meta 2018 (ex. 0,00)</a:t>
            </a:r>
            <a:endParaRPr lang="es-ES" dirty="0"/>
          </a:p>
        </p:txBody>
      </p:sp>
      <p:sp>
        <p:nvSpPr>
          <p:cNvPr id="48" name="Espaço Reservado para Texto 42"/>
          <p:cNvSpPr>
            <a:spLocks noGrp="1"/>
          </p:cNvSpPr>
          <p:nvPr>
            <p:ph type="body" sz="quarter" idx="27" hasCustomPrompt="1"/>
          </p:nvPr>
        </p:nvSpPr>
        <p:spPr>
          <a:xfrm>
            <a:off x="3178161" y="5443587"/>
            <a:ext cx="1440000" cy="72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22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Meta 2018 (ex. 0,00)</a:t>
            </a:r>
            <a:endParaRPr lang="es-ES" dirty="0"/>
          </a:p>
        </p:txBody>
      </p:sp>
      <p:sp>
        <p:nvSpPr>
          <p:cNvPr id="49" name="CaixaDeTexto 4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ID.: Indicador de desempenho	LP.: Língua portuguesa</a:t>
            </a:r>
            <a:r>
              <a:rPr lang="pt-BR" sz="1200" baseline="0" dirty="0" smtClean="0">
                <a:solidFill>
                  <a:schemeClr val="accent6"/>
                </a:solidFill>
              </a:rPr>
              <a:t>	Mat.: Matemática</a:t>
            </a:r>
            <a:endParaRPr lang="pt-BR" sz="1200" dirty="0" smtClean="0">
              <a:solidFill>
                <a:schemeClr val="accent6"/>
              </a:solidFill>
            </a:endParaRPr>
          </a:p>
          <a:p>
            <a:r>
              <a:rPr lang="pt-BR" sz="1200" dirty="0" smtClean="0">
                <a:solidFill>
                  <a:schemeClr val="accent6"/>
                </a:solidFill>
              </a:rPr>
              <a:t>Fonte: Coordenadoria de Informação, Monitoramento e Avaliação Educacional - CIMA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O principal indicador para acompanhamento</a:t>
            </a:r>
            <a:r>
              <a:rPr lang="pt-BR" sz="2000" baseline="0" dirty="0" smtClean="0">
                <a:solidFill>
                  <a:schemeClr val="accent6"/>
                </a:solidFill>
              </a:rPr>
              <a:t> da </a:t>
            </a:r>
            <a:r>
              <a:rPr lang="pt-BR" sz="2000" dirty="0" smtClean="0">
                <a:solidFill>
                  <a:schemeClr val="accent6"/>
                </a:solidFill>
              </a:rPr>
              <a:t>qualidade</a:t>
            </a:r>
            <a:r>
              <a:rPr lang="pt-BR" sz="2000" baseline="0" dirty="0" smtClean="0">
                <a:solidFill>
                  <a:schemeClr val="accent6"/>
                </a:solidFill>
              </a:rPr>
              <a:t> da educação na rede paulista de ensino é o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Índice de Desenvolvimento da Educação do Estado de São Paulo - IDESP</a:t>
            </a:r>
            <a:r>
              <a:rPr lang="pt-BR" sz="2000" baseline="0" dirty="0" smtClean="0">
                <a:solidFill>
                  <a:schemeClr val="accent6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Nossa escola possui os</a:t>
            </a:r>
            <a:r>
              <a:rPr lang="pt-BR" sz="2000" baseline="0" dirty="0" smtClean="0">
                <a:solidFill>
                  <a:schemeClr val="accent6"/>
                </a:solidFill>
              </a:rPr>
              <a:t> seguintes resultados no IDESP em 2017 e desafios para 2018.</a:t>
            </a:r>
            <a:endParaRPr lang="es-ES" sz="2000" dirty="0">
              <a:solidFill>
                <a:schemeClr val="accent6"/>
              </a:solidFill>
            </a:endParaRPr>
          </a:p>
        </p:txBody>
      </p:sp>
      <p:cxnSp>
        <p:nvCxnSpPr>
          <p:cNvPr id="52" name="Conector reto 51"/>
          <p:cNvCxnSpPr/>
          <p:nvPr userDrawn="1"/>
        </p:nvCxnSpPr>
        <p:spPr>
          <a:xfrm flipV="1">
            <a:off x="7845758" y="331952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 userDrawn="1"/>
        </p:nvCxnSpPr>
        <p:spPr>
          <a:xfrm>
            <a:off x="7845758" y="345964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ço Reservado para Texto 42"/>
          <p:cNvSpPr>
            <a:spLocks noGrp="1"/>
          </p:cNvSpPr>
          <p:nvPr>
            <p:ph type="body" sz="quarter" idx="28" hasCustomPrompt="1"/>
          </p:nvPr>
        </p:nvSpPr>
        <p:spPr>
          <a:xfrm>
            <a:off x="6527503" y="3104819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IDESP 2017         (ex. 0,00)</a:t>
            </a:r>
            <a:endParaRPr lang="es-ES" dirty="0"/>
          </a:p>
        </p:txBody>
      </p:sp>
      <p:sp>
        <p:nvSpPr>
          <p:cNvPr id="55" name="Espaço Reservado para Texto 42"/>
          <p:cNvSpPr>
            <a:spLocks noGrp="1"/>
          </p:cNvSpPr>
          <p:nvPr>
            <p:ph type="body" sz="quarter" idx="29" hasCustomPrompt="1"/>
          </p:nvPr>
        </p:nvSpPr>
        <p:spPr>
          <a:xfrm>
            <a:off x="8551048" y="3103527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80" name="CaixaDeTexto 79"/>
          <p:cNvSpPr txBox="1"/>
          <p:nvPr userDrawn="1"/>
        </p:nvSpPr>
        <p:spPr>
          <a:xfrm>
            <a:off x="8029055" y="3115508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81" name="Espaço Reservado para Texto 42"/>
          <p:cNvSpPr>
            <a:spLocks noGrp="1"/>
          </p:cNvSpPr>
          <p:nvPr>
            <p:ph type="body" sz="quarter" idx="33" hasCustomPrompt="1"/>
          </p:nvPr>
        </p:nvSpPr>
        <p:spPr>
          <a:xfrm>
            <a:off x="8551048" y="3475508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84" name="CaixaDeTexto 83"/>
          <p:cNvSpPr txBox="1"/>
          <p:nvPr userDrawn="1"/>
        </p:nvSpPr>
        <p:spPr>
          <a:xfrm>
            <a:off x="8014778" y="3464819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86" name="Conector reto 85"/>
          <p:cNvCxnSpPr/>
          <p:nvPr userDrawn="1"/>
        </p:nvCxnSpPr>
        <p:spPr>
          <a:xfrm flipV="1">
            <a:off x="475742" y="4174502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 userDrawn="1"/>
        </p:nvCxnSpPr>
        <p:spPr>
          <a:xfrm flipV="1">
            <a:off x="475742" y="5344426"/>
            <a:ext cx="9000000" cy="18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 userDrawn="1"/>
        </p:nvCxnSpPr>
        <p:spPr>
          <a:xfrm flipV="1">
            <a:off x="7845758" y="4485844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 userDrawn="1"/>
        </p:nvCxnSpPr>
        <p:spPr>
          <a:xfrm>
            <a:off x="7845758" y="4625959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Espaço Reservado para Texto 42"/>
          <p:cNvSpPr>
            <a:spLocks noGrp="1"/>
          </p:cNvSpPr>
          <p:nvPr>
            <p:ph type="body" sz="quarter" idx="34" hasCustomPrompt="1"/>
          </p:nvPr>
        </p:nvSpPr>
        <p:spPr>
          <a:xfrm>
            <a:off x="6527503" y="4271136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IDESP 2017         (ex. 0,00)</a:t>
            </a:r>
            <a:endParaRPr lang="es-ES" dirty="0"/>
          </a:p>
        </p:txBody>
      </p:sp>
      <p:sp>
        <p:nvSpPr>
          <p:cNvPr id="91" name="Espaço Reservado para Texto 42"/>
          <p:cNvSpPr>
            <a:spLocks noGrp="1"/>
          </p:cNvSpPr>
          <p:nvPr>
            <p:ph type="body" sz="quarter" idx="35" hasCustomPrompt="1"/>
          </p:nvPr>
        </p:nvSpPr>
        <p:spPr>
          <a:xfrm>
            <a:off x="8551048" y="4269844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96" name="CaixaDeTexto 95"/>
          <p:cNvSpPr txBox="1"/>
          <p:nvPr userDrawn="1"/>
        </p:nvSpPr>
        <p:spPr>
          <a:xfrm>
            <a:off x="8029055" y="428182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97" name="Espaço Reservado para Texto 42"/>
          <p:cNvSpPr>
            <a:spLocks noGrp="1"/>
          </p:cNvSpPr>
          <p:nvPr>
            <p:ph type="body" sz="quarter" idx="38" hasCustomPrompt="1"/>
          </p:nvPr>
        </p:nvSpPr>
        <p:spPr>
          <a:xfrm>
            <a:off x="8551048" y="464182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100" name="CaixaDeTexto 99"/>
          <p:cNvSpPr txBox="1"/>
          <p:nvPr userDrawn="1"/>
        </p:nvSpPr>
        <p:spPr>
          <a:xfrm>
            <a:off x="8014778" y="463113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101" name="Conector reto 100"/>
          <p:cNvCxnSpPr/>
          <p:nvPr userDrawn="1"/>
        </p:nvCxnSpPr>
        <p:spPr>
          <a:xfrm flipV="1">
            <a:off x="7845758" y="565829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 userDrawn="1"/>
        </p:nvCxnSpPr>
        <p:spPr>
          <a:xfrm>
            <a:off x="7845758" y="579841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Espaço Reservado para Texto 42"/>
          <p:cNvSpPr>
            <a:spLocks noGrp="1"/>
          </p:cNvSpPr>
          <p:nvPr>
            <p:ph type="body" sz="quarter" idx="39" hasCustomPrompt="1"/>
          </p:nvPr>
        </p:nvSpPr>
        <p:spPr>
          <a:xfrm>
            <a:off x="6527503" y="5443587"/>
            <a:ext cx="1318402" cy="72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IDESP 2017         (ex. 0,00)</a:t>
            </a:r>
            <a:endParaRPr lang="es-ES" dirty="0"/>
          </a:p>
        </p:txBody>
      </p:sp>
      <p:sp>
        <p:nvSpPr>
          <p:cNvPr id="104" name="Espaço Reservado para Texto 42"/>
          <p:cNvSpPr>
            <a:spLocks noGrp="1"/>
          </p:cNvSpPr>
          <p:nvPr>
            <p:ph type="body" sz="quarter" idx="40" hasCustomPrompt="1"/>
          </p:nvPr>
        </p:nvSpPr>
        <p:spPr>
          <a:xfrm>
            <a:off x="8551048" y="5442295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109" name="CaixaDeTexto 108"/>
          <p:cNvSpPr txBox="1"/>
          <p:nvPr userDrawn="1"/>
        </p:nvSpPr>
        <p:spPr>
          <a:xfrm>
            <a:off x="8029055" y="545427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110" name="Espaço Reservado para Texto 42"/>
          <p:cNvSpPr>
            <a:spLocks noGrp="1"/>
          </p:cNvSpPr>
          <p:nvPr>
            <p:ph type="body" sz="quarter" idx="43" hasCustomPrompt="1"/>
          </p:nvPr>
        </p:nvSpPr>
        <p:spPr>
          <a:xfrm>
            <a:off x="8551048" y="5814276"/>
            <a:ext cx="828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113" name="CaixaDeTexto 112"/>
          <p:cNvSpPr txBox="1"/>
          <p:nvPr userDrawn="1"/>
        </p:nvSpPr>
        <p:spPr>
          <a:xfrm>
            <a:off x="8014778" y="580358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2" name="CaixaDeTexto 61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cxnSp>
        <p:nvCxnSpPr>
          <p:cNvPr id="63" name="Conector reto 62"/>
          <p:cNvCxnSpPr/>
          <p:nvPr userDrawn="1"/>
        </p:nvCxnSpPr>
        <p:spPr>
          <a:xfrm flipV="1">
            <a:off x="4646884" y="3286675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 userDrawn="1"/>
        </p:nvCxnSpPr>
        <p:spPr>
          <a:xfrm>
            <a:off x="4646884" y="3426790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Espaço Reservado para Texto 42"/>
          <p:cNvSpPr>
            <a:spLocks noGrp="1"/>
          </p:cNvSpPr>
          <p:nvPr>
            <p:ph type="body" sz="quarter" idx="44" hasCustomPrompt="1"/>
          </p:nvPr>
        </p:nvSpPr>
        <p:spPr>
          <a:xfrm>
            <a:off x="5428374" y="3070675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66" name="CaixaDeTexto 65"/>
          <p:cNvSpPr txBox="1"/>
          <p:nvPr userDrawn="1"/>
        </p:nvSpPr>
        <p:spPr>
          <a:xfrm>
            <a:off x="4906381" y="3082656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67" name="Espaço Reservado para Texto 42"/>
          <p:cNvSpPr>
            <a:spLocks noGrp="1"/>
          </p:cNvSpPr>
          <p:nvPr>
            <p:ph type="body" sz="quarter" idx="45" hasCustomPrompt="1"/>
          </p:nvPr>
        </p:nvSpPr>
        <p:spPr>
          <a:xfrm>
            <a:off x="5428374" y="3442656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68" name="CaixaDeTexto 67"/>
          <p:cNvSpPr txBox="1"/>
          <p:nvPr userDrawn="1"/>
        </p:nvSpPr>
        <p:spPr>
          <a:xfrm>
            <a:off x="4892104" y="3431967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69" name="Conector reto 68"/>
          <p:cNvCxnSpPr/>
          <p:nvPr userDrawn="1"/>
        </p:nvCxnSpPr>
        <p:spPr>
          <a:xfrm flipV="1">
            <a:off x="4646884" y="4452992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 userDrawn="1"/>
        </p:nvCxnSpPr>
        <p:spPr>
          <a:xfrm>
            <a:off x="4646884" y="4593107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spaço Reservado para Texto 42"/>
          <p:cNvSpPr>
            <a:spLocks noGrp="1"/>
          </p:cNvSpPr>
          <p:nvPr>
            <p:ph type="body" sz="quarter" idx="46" hasCustomPrompt="1"/>
          </p:nvPr>
        </p:nvSpPr>
        <p:spPr>
          <a:xfrm>
            <a:off x="5428374" y="4236992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72" name="CaixaDeTexto 71"/>
          <p:cNvSpPr txBox="1"/>
          <p:nvPr userDrawn="1"/>
        </p:nvSpPr>
        <p:spPr>
          <a:xfrm>
            <a:off x="4906381" y="4248973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3" name="Espaço Reservado para Texto 42"/>
          <p:cNvSpPr>
            <a:spLocks noGrp="1"/>
          </p:cNvSpPr>
          <p:nvPr>
            <p:ph type="body" sz="quarter" idx="47" hasCustomPrompt="1"/>
          </p:nvPr>
        </p:nvSpPr>
        <p:spPr>
          <a:xfrm>
            <a:off x="5428374" y="460897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74" name="CaixaDeTexto 73"/>
          <p:cNvSpPr txBox="1"/>
          <p:nvPr userDrawn="1"/>
        </p:nvSpPr>
        <p:spPr>
          <a:xfrm>
            <a:off x="4892104" y="459828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cxnSp>
        <p:nvCxnSpPr>
          <p:cNvPr id="75" name="Conector reto 74"/>
          <p:cNvCxnSpPr/>
          <p:nvPr userDrawn="1"/>
        </p:nvCxnSpPr>
        <p:spPr>
          <a:xfrm flipV="1">
            <a:off x="4646884" y="5625443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 userDrawn="1"/>
        </p:nvCxnSpPr>
        <p:spPr>
          <a:xfrm>
            <a:off x="4646884" y="5765558"/>
            <a:ext cx="216000" cy="14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Espaço Reservado para Texto 42"/>
          <p:cNvSpPr>
            <a:spLocks noGrp="1"/>
          </p:cNvSpPr>
          <p:nvPr>
            <p:ph type="body" sz="quarter" idx="48" hasCustomPrompt="1"/>
          </p:nvPr>
        </p:nvSpPr>
        <p:spPr>
          <a:xfrm>
            <a:off x="5428374" y="5409443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78" name="CaixaDeTexto 77"/>
          <p:cNvSpPr txBox="1"/>
          <p:nvPr userDrawn="1"/>
        </p:nvSpPr>
        <p:spPr>
          <a:xfrm>
            <a:off x="4906381" y="5421424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Fluxo</a:t>
            </a:r>
            <a:endParaRPr lang="es-ES" sz="1400" dirty="0">
              <a:solidFill>
                <a:schemeClr val="accent6"/>
              </a:solidFill>
            </a:endParaRPr>
          </a:p>
        </p:txBody>
      </p:sp>
      <p:sp>
        <p:nvSpPr>
          <p:cNvPr id="79" name="Espaço Reservado para Texto 42"/>
          <p:cNvSpPr>
            <a:spLocks noGrp="1"/>
          </p:cNvSpPr>
          <p:nvPr>
            <p:ph type="body" sz="quarter" idx="49" hasCustomPrompt="1"/>
          </p:nvPr>
        </p:nvSpPr>
        <p:spPr>
          <a:xfrm>
            <a:off x="5428374" y="5781424"/>
            <a:ext cx="828000" cy="360000"/>
          </a:xfrm>
          <a:prstGeom prst="rect">
            <a:avLst/>
          </a:prstGeom>
          <a:solidFill>
            <a:srgbClr val="0A5AAA">
              <a:alpha val="30196"/>
            </a:srgbClr>
          </a:solidFill>
        </p:spPr>
        <p:txBody>
          <a:bodyPr lIns="0" tIns="0" rIns="0" bIns="0" anchor="ctr"/>
          <a:lstStyle>
            <a:lvl1pPr marL="0" indent="0" algn="ctr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 smtClean="0"/>
              <a:t>Ex. 0,00</a:t>
            </a:r>
            <a:endParaRPr lang="es-ES" dirty="0"/>
          </a:p>
        </p:txBody>
      </p:sp>
      <p:sp>
        <p:nvSpPr>
          <p:cNvPr id="85" name="CaixaDeTexto 84"/>
          <p:cNvSpPr txBox="1"/>
          <p:nvPr userDrawn="1"/>
        </p:nvSpPr>
        <p:spPr>
          <a:xfrm>
            <a:off x="4892104" y="5770735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ID.</a:t>
            </a:r>
            <a:endParaRPr lang="es-ES" sz="1400" dirty="0">
              <a:solidFill>
                <a:schemeClr val="accent6"/>
              </a:solidFill>
            </a:endParaRPr>
          </a:p>
        </p:txBody>
      </p:sp>
      <p:pic>
        <p:nvPicPr>
          <p:cNvPr id="58" name="Imagem 5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2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8" name="CaixaDeTexto 27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Pauta da Reunião</a:t>
            </a:r>
            <a:endParaRPr lang="es-ES" dirty="0"/>
          </a:p>
        </p:txBody>
      </p:sp>
      <p:sp>
        <p:nvSpPr>
          <p:cNvPr id="29" name="Fluxograma: Entrada manual 28"/>
          <p:cNvSpPr/>
          <p:nvPr userDrawn="1"/>
        </p:nvSpPr>
        <p:spPr>
          <a:xfrm rot="16200000" flipV="1">
            <a:off x="960298" y="64370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0" name="Fluxograma: Entrada manual 29"/>
          <p:cNvSpPr/>
          <p:nvPr userDrawn="1"/>
        </p:nvSpPr>
        <p:spPr>
          <a:xfrm rot="16200000" flipV="1">
            <a:off x="960297" y="1898601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1" name="Fluxograma: Entrada manual 30"/>
          <p:cNvSpPr/>
          <p:nvPr userDrawn="1"/>
        </p:nvSpPr>
        <p:spPr>
          <a:xfrm rot="16200000" flipV="1">
            <a:off x="960298" y="3153498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2" name="Fluxograma: Entrada manual 31"/>
          <p:cNvSpPr/>
          <p:nvPr userDrawn="1"/>
        </p:nvSpPr>
        <p:spPr>
          <a:xfrm rot="16200000" flipV="1">
            <a:off x="960297" y="4408394"/>
            <a:ext cx="688405" cy="2735999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38100" dir="6600000" sx="101000" sy="101000" algn="tl" rotWithShape="0">
              <a:schemeClr val="bg1">
                <a:lumMod val="50000"/>
                <a:alpha val="63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lvl="0" algn="ctr"/>
            <a:endParaRPr lang="es-ES" b="1" dirty="0" smtClean="0"/>
          </a:p>
        </p:txBody>
      </p:sp>
      <p:sp>
        <p:nvSpPr>
          <p:cNvPr id="33" name="Retângulo 32"/>
          <p:cNvSpPr/>
          <p:nvPr userDrawn="1"/>
        </p:nvSpPr>
        <p:spPr>
          <a:xfrm>
            <a:off x="3203848" y="417069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37029">
                    <a:lumMod val="75000"/>
                  </a:srgbClr>
                </a:solidFill>
              </a:rPr>
              <a:t>3.	Corrigindo os Rumos</a:t>
            </a:r>
            <a:endParaRPr lang="pt-BR" sz="2400" b="1" dirty="0">
              <a:solidFill>
                <a:srgbClr val="F37029">
                  <a:lumMod val="75000"/>
                </a:srgbClr>
              </a:solidFill>
            </a:endParaRPr>
          </a:p>
        </p:txBody>
      </p:sp>
      <p:sp>
        <p:nvSpPr>
          <p:cNvPr id="34" name="Retângulo 33"/>
          <p:cNvSpPr/>
          <p:nvPr userDrawn="1"/>
        </p:nvSpPr>
        <p:spPr>
          <a:xfrm>
            <a:off x="3203848" y="295887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rgbClr val="FFD400">
                    <a:lumMod val="75000"/>
                  </a:srgbClr>
                </a:solidFill>
              </a:rPr>
              <a:t>2.	Acompanhando o Plano e Resultados</a:t>
            </a:r>
            <a:endParaRPr lang="pt-BR" sz="2400" b="1" dirty="0">
              <a:solidFill>
                <a:srgbClr val="FFD400">
                  <a:lumMod val="75000"/>
                </a:srgbClr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3203848" y="1684700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1.	Painel de Metas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Picture 3" descr="C:\Users\Consultor\Downloads\note (1)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3" y="301696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4260690"/>
            <a:ext cx="540000" cy="540000"/>
          </a:xfrm>
          <a:prstGeom prst="rect">
            <a:avLst/>
          </a:prstGeom>
        </p:spPr>
      </p:pic>
      <p:pic>
        <p:nvPicPr>
          <p:cNvPr id="38" name="Gráfico 10" descr="Lista de verificação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5339" y="1674414"/>
            <a:ext cx="681493" cy="681493"/>
          </a:xfrm>
          <a:prstGeom prst="rect">
            <a:avLst/>
          </a:prstGeom>
        </p:spPr>
      </p:pic>
      <p:sp>
        <p:nvSpPr>
          <p:cNvPr id="42" name="Retângulo 41"/>
          <p:cNvSpPr/>
          <p:nvPr userDrawn="1"/>
        </p:nvSpPr>
        <p:spPr>
          <a:xfrm>
            <a:off x="-156941" y="1367197"/>
            <a:ext cx="10081421" cy="12823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9" name="Retângulo 18"/>
          <p:cNvSpPr/>
          <p:nvPr userDrawn="1"/>
        </p:nvSpPr>
        <p:spPr>
          <a:xfrm>
            <a:off x="3203848" y="5416395"/>
            <a:ext cx="6480000" cy="72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pt-BR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	Encerramento</a:t>
            </a:r>
            <a:endParaRPr lang="pt-BR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6" y="5506393"/>
            <a:ext cx="540000" cy="540000"/>
          </a:xfrm>
          <a:prstGeom prst="rect">
            <a:avLst/>
          </a:prstGeom>
        </p:spPr>
      </p:pic>
      <p:sp>
        <p:nvSpPr>
          <p:cNvPr id="41" name="Retângulo 40"/>
          <p:cNvSpPr/>
          <p:nvPr userDrawn="1"/>
        </p:nvSpPr>
        <p:spPr>
          <a:xfrm>
            <a:off x="-252586" y="3773437"/>
            <a:ext cx="10081421" cy="27058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5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Acompanhando o Plano e Resultados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O </a:t>
            </a:r>
            <a:r>
              <a:rPr lang="pt-BR" sz="2000" b="1" dirty="0" smtClean="0">
                <a:solidFill>
                  <a:schemeClr val="accent6"/>
                </a:solidFill>
              </a:rPr>
              <a:t>plano de melhoria </a:t>
            </a:r>
            <a:r>
              <a:rPr lang="pt-BR" sz="2000" dirty="0" smtClean="0">
                <a:solidFill>
                  <a:schemeClr val="accent6"/>
                </a:solidFill>
              </a:rPr>
              <a:t>da nossa escola possui</a:t>
            </a:r>
            <a:r>
              <a:rPr lang="pt-BR" sz="2000" baseline="0" dirty="0" smtClean="0">
                <a:solidFill>
                  <a:schemeClr val="accent6"/>
                </a:solidFill>
              </a:rPr>
              <a:t> o seguinte </a:t>
            </a:r>
            <a:r>
              <a:rPr lang="pt-BR" sz="2000" i="1" baseline="0" dirty="0" smtClean="0">
                <a:solidFill>
                  <a:schemeClr val="accent6"/>
                </a:solidFill>
              </a:rPr>
              <a:t>status</a:t>
            </a:r>
            <a:r>
              <a:rPr lang="pt-BR" sz="2000" baseline="0" dirty="0" smtClean="0">
                <a:solidFill>
                  <a:schemeClr val="accent6"/>
                </a:solidFill>
              </a:rPr>
              <a:t> de implementação.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  <p:sp>
        <p:nvSpPr>
          <p:cNvPr id="30" name="CaixaDeTexto 29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1" name="CaixaDeTexto 30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613458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3" name="CaixaDeTexto 32"/>
          <p:cNvSpPr txBox="1"/>
          <p:nvPr userDrawn="1"/>
        </p:nvSpPr>
        <p:spPr>
          <a:xfrm>
            <a:off x="613457" y="1536168"/>
            <a:ext cx="877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</a:rPr>
              <a:t>STATUS DO PLANO DE MELHORIA DA ESCOLA</a:t>
            </a:r>
          </a:p>
        </p:txBody>
      </p:sp>
      <p:sp>
        <p:nvSpPr>
          <p:cNvPr id="34" name="Retângulo 33"/>
          <p:cNvSpPr/>
          <p:nvPr userDrawn="1"/>
        </p:nvSpPr>
        <p:spPr>
          <a:xfrm>
            <a:off x="5187387" y="1938408"/>
            <a:ext cx="4320000" cy="45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 userDrawn="1"/>
        </p:nvSpPr>
        <p:spPr>
          <a:xfrm>
            <a:off x="2806748" y="6606094"/>
            <a:ext cx="180000" cy="180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6" name="CaixaDeTexto 35"/>
          <p:cNvSpPr txBox="1"/>
          <p:nvPr userDrawn="1"/>
        </p:nvSpPr>
        <p:spPr>
          <a:xfrm>
            <a:off x="2936644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Cancelado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7" name="Retângulo 36"/>
          <p:cNvSpPr/>
          <p:nvPr userDrawn="1"/>
        </p:nvSpPr>
        <p:spPr>
          <a:xfrm>
            <a:off x="3762489" y="6606094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38" name="CaixaDeTexto 37"/>
          <p:cNvSpPr txBox="1"/>
          <p:nvPr userDrawn="1"/>
        </p:nvSpPr>
        <p:spPr>
          <a:xfrm>
            <a:off x="3892385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Atrasado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39" name="Retângulo 38"/>
          <p:cNvSpPr/>
          <p:nvPr userDrawn="1"/>
        </p:nvSpPr>
        <p:spPr>
          <a:xfrm>
            <a:off x="4633512" y="660609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0" name="CaixaDeTexto 39"/>
          <p:cNvSpPr txBox="1"/>
          <p:nvPr userDrawn="1"/>
        </p:nvSpPr>
        <p:spPr>
          <a:xfrm>
            <a:off x="476340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Não</a:t>
            </a:r>
            <a:r>
              <a:rPr lang="pt-BR" sz="1200" baseline="0" dirty="0">
                <a:solidFill>
                  <a:schemeClr val="accent6"/>
                </a:solidFill>
              </a:rPr>
              <a:t> iniciada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1" name="Retângulo 40"/>
          <p:cNvSpPr/>
          <p:nvPr userDrawn="1"/>
        </p:nvSpPr>
        <p:spPr>
          <a:xfrm>
            <a:off x="5726352" y="6606094"/>
            <a:ext cx="180000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2" name="CaixaDeTexto 41"/>
          <p:cNvSpPr txBox="1"/>
          <p:nvPr userDrawn="1"/>
        </p:nvSpPr>
        <p:spPr>
          <a:xfrm>
            <a:off x="5856248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Em</a:t>
            </a:r>
            <a:r>
              <a:rPr lang="pt-BR" sz="1200" baseline="0" dirty="0">
                <a:solidFill>
                  <a:schemeClr val="accent6"/>
                </a:solidFill>
              </a:rPr>
              <a:t> andamento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3" name="Retângulo 42"/>
          <p:cNvSpPr/>
          <p:nvPr userDrawn="1"/>
        </p:nvSpPr>
        <p:spPr>
          <a:xfrm>
            <a:off x="6988027" y="6606094"/>
            <a:ext cx="180000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4" name="CaixaDeTexto 43"/>
          <p:cNvSpPr txBox="1"/>
          <p:nvPr userDrawn="1"/>
        </p:nvSpPr>
        <p:spPr>
          <a:xfrm>
            <a:off x="7117923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5" name="Retângulo 44"/>
          <p:cNvSpPr/>
          <p:nvPr userDrawn="1"/>
        </p:nvSpPr>
        <p:spPr>
          <a:xfrm>
            <a:off x="7939336" y="6606094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/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8069232" y="6605377"/>
            <a:ext cx="1260000" cy="1814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pt-BR" sz="1200" dirty="0">
                <a:solidFill>
                  <a:schemeClr val="accent6"/>
                </a:solidFill>
              </a:rPr>
              <a:t>Concluída com atraso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47" name="CaixaDeTexto 46"/>
          <p:cNvSpPr txBox="1"/>
          <p:nvPr userDrawn="1"/>
        </p:nvSpPr>
        <p:spPr>
          <a:xfrm>
            <a:off x="1193513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AÇÃO</a:t>
            </a:r>
          </a:p>
        </p:txBody>
      </p:sp>
      <p:sp>
        <p:nvSpPr>
          <p:cNvPr id="48" name="CaixaDeTexto 47"/>
          <p:cNvSpPr txBox="1"/>
          <p:nvPr userDrawn="1"/>
        </p:nvSpPr>
        <p:spPr>
          <a:xfrm>
            <a:off x="5871614" y="1955460"/>
            <a:ext cx="315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6"/>
                </a:solidFill>
              </a:rPr>
              <a:t>ETAPA</a:t>
            </a:r>
          </a:p>
        </p:txBody>
      </p:sp>
      <p:pic>
        <p:nvPicPr>
          <p:cNvPr id="49" name="Picture 10" descr="C:\Users\Consultor\Downloads\school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" y="1449742"/>
            <a:ext cx="5226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42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ções implemen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447876" y="1766995"/>
            <a:ext cx="9000000" cy="489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Ações</a:t>
            </a:r>
            <a:r>
              <a:rPr lang="pt-BR" baseline="0" noProof="0" dirty="0" smtClean="0"/>
              <a:t> Implementadas</a:t>
            </a:r>
            <a:endParaRPr lang="pt-BR" noProof="0" dirty="0" smtClean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Algumas ações da </a:t>
            </a:r>
            <a:r>
              <a:rPr lang="pt-BR" sz="2000" b="1" dirty="0" smtClean="0">
                <a:solidFill>
                  <a:schemeClr val="accent6"/>
                </a:solidFill>
              </a:rPr>
              <a:t>escola </a:t>
            </a:r>
            <a:r>
              <a:rPr lang="pt-BR" sz="2000" dirty="0" smtClean="0">
                <a:solidFill>
                  <a:schemeClr val="accent6"/>
                </a:solidFill>
              </a:rPr>
              <a:t>foram implementadas no último mês.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5" name="Arredondar Retângulo no Mesmo Canto Lateral 4"/>
          <p:cNvSpPr/>
          <p:nvPr userDrawn="1"/>
        </p:nvSpPr>
        <p:spPr>
          <a:xfrm flipV="1">
            <a:off x="442752" y="1766995"/>
            <a:ext cx="9000000" cy="1080000"/>
          </a:xfrm>
          <a:prstGeom prst="round2Same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es-ES" b="1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7876" y="1766994"/>
            <a:ext cx="9000000" cy="1080000"/>
          </a:xfrm>
          <a:prstGeom prst="rect">
            <a:avLst/>
          </a:prstGeom>
        </p:spPr>
        <p:txBody>
          <a:bodyPr lIns="108000" tIns="108000" rIns="108000" bIns="36000"/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 smtClean="0"/>
              <a:t>Escreva uma das ações que foram implementadas.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1" hasCustomPrompt="1"/>
          </p:nvPr>
        </p:nvSpPr>
        <p:spPr>
          <a:xfrm>
            <a:off x="549275" y="2969821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evidência da ação sendo implementada.</a:t>
            </a:r>
            <a:endParaRPr lang="es-ES" dirty="0"/>
          </a:p>
        </p:txBody>
      </p:sp>
      <p:sp>
        <p:nvSpPr>
          <p:cNvPr id="23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998575" y="2978875"/>
            <a:ext cx="4320000" cy="36000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pt-BR" dirty="0" smtClean="0"/>
              <a:t>Insira uma evidência da ação sendo implementada.</a:t>
            </a:r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3000" y="1390471"/>
            <a:ext cx="900000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 i="0" cap="all" baseline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pt-BR" dirty="0" smtClean="0"/>
              <a:t>escreva o nome da escola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59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ções complement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Ações Complementares</a:t>
            </a:r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smtClean="0">
                <a:solidFill>
                  <a:schemeClr val="accent6"/>
                </a:solidFill>
              </a:rPr>
              <a:t>Analisando</a:t>
            </a:r>
            <a:r>
              <a:rPr lang="pt-BR" sz="2000" baseline="0" dirty="0" smtClean="0">
                <a:solidFill>
                  <a:schemeClr val="accent6"/>
                </a:solidFill>
              </a:rPr>
              <a:t> o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plano de melhoria </a:t>
            </a:r>
            <a:r>
              <a:rPr lang="pt-BR" sz="2000" baseline="0" dirty="0" smtClean="0">
                <a:solidFill>
                  <a:schemeClr val="accent6"/>
                </a:solidFill>
              </a:rPr>
              <a:t>da nossa escola, identificamos a necessidade de fortalecê-lo com 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ações complementares</a:t>
            </a:r>
            <a:r>
              <a:rPr lang="pt-BR" sz="2000" baseline="0" dirty="0" smtClean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5" name="CaixaDeTexto 144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2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comp. p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 rot="16200000">
            <a:off x="4929480" y="-4194295"/>
            <a:ext cx="54000" cy="9936000"/>
          </a:xfrm>
          <a:prstGeom prst="rect">
            <a:avLst/>
          </a:prstGeom>
          <a:gradFill flip="none" rotWithShape="1">
            <a:gsLst>
              <a:gs pos="76000">
                <a:schemeClr val="accent1"/>
              </a:gs>
              <a:gs pos="74000">
                <a:schemeClr val="accent4"/>
              </a:gs>
              <a:gs pos="49000">
                <a:schemeClr val="accent3"/>
              </a:gs>
              <a:gs pos="24000">
                <a:schemeClr val="accent2"/>
              </a:gs>
              <a:gs pos="25000">
                <a:schemeClr val="accent3"/>
              </a:gs>
              <a:gs pos="0">
                <a:schemeClr val="accent2"/>
              </a:gs>
              <a:gs pos="51000">
                <a:schemeClr val="accent4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372979" y="43200"/>
            <a:ext cx="7740000" cy="720000"/>
          </a:xfrm>
          <a:prstGeom prst="rect">
            <a:avLst/>
          </a:prstGeom>
        </p:spPr>
        <p:txBody>
          <a:bodyPr vert="horz" anchor="ctr"/>
          <a:lstStyle>
            <a:lvl1pPr>
              <a:defRPr sz="3200" b="1" cap="none" baseline="0">
                <a:solidFill>
                  <a:schemeClr val="accent6"/>
                </a:solidFill>
                <a:ea typeface="+mj-ea"/>
                <a:cs typeface="Segoe UI Light" panose="020B0502040204020203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lvl="0"/>
            <a:r>
              <a:rPr lang="pt-BR" noProof="0" dirty="0" smtClean="0"/>
              <a:t>Ações</a:t>
            </a:r>
            <a:r>
              <a:rPr lang="pt-BR" baseline="0" noProof="0" dirty="0" smtClean="0"/>
              <a:t> Atrasadas</a:t>
            </a:r>
            <a:endParaRPr lang="pt-BR" noProof="0" dirty="0" smtClean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453000" y="878505"/>
            <a:ext cx="9000000" cy="14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chemeClr val="accent6"/>
                </a:solidFill>
              </a:rPr>
              <a:t>As </a:t>
            </a:r>
            <a:r>
              <a:rPr lang="pt-BR" sz="2000" b="1" dirty="0" smtClean="0">
                <a:solidFill>
                  <a:schemeClr val="accent6"/>
                </a:solidFill>
              </a:rPr>
              <a:t>ações</a:t>
            </a:r>
            <a:r>
              <a:rPr lang="pt-BR" sz="2000" b="1" baseline="0" dirty="0" smtClean="0">
                <a:solidFill>
                  <a:schemeClr val="accent6"/>
                </a:solidFill>
              </a:rPr>
              <a:t> atrasadas </a:t>
            </a:r>
            <a:r>
              <a:rPr lang="pt-BR" sz="2000" baseline="0" dirty="0" smtClean="0">
                <a:solidFill>
                  <a:schemeClr val="accent6"/>
                </a:solidFill>
              </a:rPr>
              <a:t>do plano de melhoria foram replanejadas e o campo de observação atualizado.</a:t>
            </a:r>
          </a:p>
        </p:txBody>
      </p:sp>
      <p:sp>
        <p:nvSpPr>
          <p:cNvPr id="59" name="CaixaDeTexto 58"/>
          <p:cNvSpPr txBox="1"/>
          <p:nvPr userDrawn="1"/>
        </p:nvSpPr>
        <p:spPr>
          <a:xfrm>
            <a:off x="295271" y="6278444"/>
            <a:ext cx="9000000" cy="540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BR" sz="1200" dirty="0" smtClean="0">
                <a:solidFill>
                  <a:schemeClr val="accent6"/>
                </a:solidFill>
              </a:rPr>
              <a:t>Fonte: Secretaria</a:t>
            </a:r>
            <a:r>
              <a:rPr lang="pt-BR" sz="1200" baseline="0" dirty="0" smtClean="0">
                <a:solidFill>
                  <a:schemeClr val="accent6"/>
                </a:solidFill>
              </a:rPr>
              <a:t> Escolar Digital - SED</a:t>
            </a:r>
            <a:endParaRPr lang="es-ES" sz="1200" dirty="0">
              <a:solidFill>
                <a:schemeClr val="accent6"/>
              </a:solidFill>
            </a:endParaRPr>
          </a:p>
        </p:txBody>
      </p:sp>
      <p:sp>
        <p:nvSpPr>
          <p:cNvPr id="103" name="CaixaDeTexto 102"/>
          <p:cNvSpPr txBox="1"/>
          <p:nvPr userDrawn="1"/>
        </p:nvSpPr>
        <p:spPr>
          <a:xfrm>
            <a:off x="9273755" y="6498000"/>
            <a:ext cx="624786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fld id="{B51E65C9-E64D-4D76-BD19-CC0CB8BC20B6}" type="slidenum">
              <a:rPr lang="es-ES" sz="1200" smtClean="0">
                <a:solidFill>
                  <a:schemeClr val="accent6"/>
                </a:solidFill>
              </a:rPr>
              <a:pPr algn="r"/>
              <a:t>‹nº›</a:t>
            </a:fld>
            <a:endParaRPr lang="es-ES" sz="1200" dirty="0">
              <a:solidFill>
                <a:schemeClr val="accent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5801" y="90271"/>
            <a:ext cx="625857" cy="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0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0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6" r:id="rId2"/>
    <p:sldLayoutId id="2147483837" r:id="rId3"/>
    <p:sldLayoutId id="2147483893" r:id="rId4"/>
    <p:sldLayoutId id="2147483838" r:id="rId5"/>
    <p:sldLayoutId id="2147483896" r:id="rId6"/>
    <p:sldLayoutId id="2147483856" r:id="rId7"/>
    <p:sldLayoutId id="2147483857" r:id="rId8"/>
    <p:sldLayoutId id="2147483845" r:id="rId9"/>
    <p:sldLayoutId id="2147483848" r:id="rId10"/>
    <p:sldLayoutId id="2147483846" r:id="rId11"/>
    <p:sldLayoutId id="2147483847" r:id="rId12"/>
    <p:sldLayoutId id="2147483849" r:id="rId13"/>
    <p:sldLayoutId id="214748383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40" r:id="rId20"/>
    <p:sldLayoutId id="2147483900" r:id="rId21"/>
    <p:sldLayoutId id="2147483835" r:id="rId22"/>
    <p:sldLayoutId id="2147483894" r:id="rId23"/>
    <p:sldLayoutId id="2147483895" r:id="rId24"/>
    <p:sldLayoutId id="2147483897" r:id="rId25"/>
    <p:sldLayoutId id="2147483898" r:id="rId26"/>
    <p:sldLayoutId id="2147483899" r:id="rId27"/>
    <p:sldLayoutId id="2147483902" r:id="rId28"/>
    <p:sldLayoutId id="2147483901" r:id="rId2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1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>
          <a:noFill/>
        </p:spPr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Espaço Reservado para Texto 1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8" name="Espaço Reservado para Texto 27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Espaço Reservado para Texto 31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Espaço Reservado para Texto 32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Espaço Reservado para Texto 33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Espaço Reservado para Texto 36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" name="Espaço Reservado para Texto 37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Espaço Reservado para Texto 38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" name="Espaço Reservado para Texto 39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Espaço Reservado para Texto 40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3" name="Espaço Reservado para Texto 4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4" name="Espaço Reservado para Texto 43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6" name="Espaço Reservado para Texto 45"/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099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Texto 4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7" name="Espaço Reservado para Texto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8" name="Espaço Reservado para Texto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9" name="Espaço Reservado para Texto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0" name="Espaço Reservado para Texto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1" name="Espaço Reservado para Texto 5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2" name="Espaço Reservado para Texto 5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3" name="Espaço Reservado para Texto 5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4" name="Espaço Reservado para Texto 5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" name="Espaço Reservado para Texto 5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6" name="Espaço Reservado para Texto 5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7" name="Espaço Reservado para Texto 5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8" name="Espaço Reservado para Texto 57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0" name="Espaço Reservado para Texto 59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1" name="Espaço Reservado para Texto 6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2" name="Espaço Reservado para Texto 61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4" name="Espaço Reservado para Texto 6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6" name="Espaço Reservado para Texto 65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8" name="Espaço Reservado para Texto 67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9" name="Espaço Reservado para Texto 68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0" name="Espaço Reservado para Texto 69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" name="Espaço Reservado para Texto 70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2" name="Espaço Reservado para Texto 71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3" name="Espaço Reservado para Texto 72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4" name="Espaço Reservado para Texto 73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5" name="Espaço Reservado para Texto 74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6" name="Espaço Reservado para Texto 75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7" name="Espaço Reservado para Texto 76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8" name="Espaço Reservado para Texto 77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9" name="Espaço Reservado para Texto 78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0" name="Espaço Reservado para Texto 79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1" name="Espaço Reservado para Texto 80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2" name="Espaço Reservado para Texto 81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3" name="Espaço Reservado para Texto 82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4" name="Espaço Reservado para Texto 83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5" name="Espaço Reservado para Texto 84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6" name="Espaço Reservado para Texto 85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7" name="Espaço Reservado para Texto 86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8" name="Espaço Reservado para Texto 87"/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9" name="Espaço Reservado para Texto 88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16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742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52626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/>
                <a:gridCol w="2270751"/>
                <a:gridCol w="1446663"/>
                <a:gridCol w="1337481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AÇÃO complementar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 smtClean="0">
                          <a:solidFill>
                            <a:schemeClr val="accent6"/>
                          </a:solidFill>
                        </a:rPr>
                        <a:t>Indicador impactado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55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48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325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63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533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/>
                <a:gridCol w="2141317"/>
                <a:gridCol w="1315994"/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20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533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/>
                <a:gridCol w="2141317"/>
                <a:gridCol w="1315994"/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78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80318"/>
              </p:ext>
            </p:extLst>
          </p:nvPr>
        </p:nvGraphicFramePr>
        <p:xfrm>
          <a:off x="470382" y="4703586"/>
          <a:ext cx="8982615" cy="19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25304"/>
                <a:gridCol w="2141317"/>
                <a:gridCol w="1315994"/>
              </a:tblGrid>
              <a:tr h="297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DATA TÉRMINO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60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45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46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71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634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767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>
          <a:xfrm>
            <a:off x="372979" y="1596980"/>
            <a:ext cx="9080021" cy="4739897"/>
          </a:xfrm>
        </p:spPr>
      </p:sp>
      <p:sp>
        <p:nvSpPr>
          <p:cNvPr id="3" name="CaixaDeTexto 2"/>
          <p:cNvSpPr txBox="1"/>
          <p:nvPr/>
        </p:nvSpPr>
        <p:spPr>
          <a:xfrm>
            <a:off x="1120462" y="878505"/>
            <a:ext cx="150503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 smtClean="0">
                <a:solidFill>
                  <a:schemeClr val="accent6"/>
                </a:solidFill>
              </a:rPr>
              <a:t>xx</a:t>
            </a:r>
            <a:r>
              <a:rPr lang="pt-BR" sz="2000" dirty="0" smtClean="0">
                <a:solidFill>
                  <a:schemeClr val="accent6"/>
                </a:solidFill>
              </a:rPr>
              <a:t>/</a:t>
            </a:r>
            <a:r>
              <a:rPr lang="pt-BR" sz="2000" dirty="0" err="1" smtClean="0">
                <a:solidFill>
                  <a:schemeClr val="accent6"/>
                </a:solidFill>
              </a:rPr>
              <a:t>xx</a:t>
            </a:r>
            <a:r>
              <a:rPr lang="pt-BR" sz="2000" dirty="0" smtClean="0">
                <a:solidFill>
                  <a:schemeClr val="accent6"/>
                </a:solidFill>
              </a:rPr>
              <a:t>/2018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1059" y="866639"/>
            <a:ext cx="2693831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 smtClean="0">
                <a:solidFill>
                  <a:schemeClr val="accent6"/>
                </a:solidFill>
              </a:rPr>
              <a:t>xxxx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22972" y="878505"/>
            <a:ext cx="1578829" cy="4676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 err="1" smtClean="0">
                <a:solidFill>
                  <a:schemeClr val="accent6"/>
                </a:solidFill>
              </a:rPr>
              <a:t>xx</a:t>
            </a:r>
            <a:endParaRPr lang="pt-BR" sz="2000" baseline="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61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212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606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5749301" y="2594422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31568" y="2594422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5" name="Elipse 4"/>
          <p:cNvSpPr/>
          <p:nvPr/>
        </p:nvSpPr>
        <p:spPr>
          <a:xfrm>
            <a:off x="5749301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6" name="Elipse 5"/>
          <p:cNvSpPr/>
          <p:nvPr/>
        </p:nvSpPr>
        <p:spPr>
          <a:xfrm>
            <a:off x="6831568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7" name="Elipse 6"/>
          <p:cNvSpPr/>
          <p:nvPr/>
        </p:nvSpPr>
        <p:spPr>
          <a:xfrm>
            <a:off x="8443826" y="4010103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8" name="Elipse 7"/>
          <p:cNvSpPr/>
          <p:nvPr/>
        </p:nvSpPr>
        <p:spPr>
          <a:xfrm>
            <a:off x="5749301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1568" y="5464551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/>
          </a:p>
        </p:txBody>
      </p:sp>
      <p:sp>
        <p:nvSpPr>
          <p:cNvPr id="10" name="Elipse 9"/>
          <p:cNvSpPr/>
          <p:nvPr/>
        </p:nvSpPr>
        <p:spPr>
          <a:xfrm>
            <a:off x="8443826" y="5464551"/>
            <a:ext cx="360000" cy="36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endParaRPr lang="pt-BR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648642599"/>
              </p:ext>
            </p:extLst>
          </p:nvPr>
        </p:nvGraphicFramePr>
        <p:xfrm>
          <a:off x="1650369" y="1903539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087576906"/>
              </p:ext>
            </p:extLst>
          </p:nvPr>
        </p:nvGraphicFramePr>
        <p:xfrm>
          <a:off x="1650369" y="3441241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860924757"/>
              </p:ext>
            </p:extLst>
          </p:nvPr>
        </p:nvGraphicFramePr>
        <p:xfrm>
          <a:off x="1650369" y="4941353"/>
          <a:ext cx="3600000" cy="14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0687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7039"/>
              </p:ext>
            </p:extLst>
          </p:nvPr>
        </p:nvGraphicFramePr>
        <p:xfrm>
          <a:off x="273000" y="1713800"/>
          <a:ext cx="9319125" cy="49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29023"/>
                <a:gridCol w="2556995"/>
                <a:gridCol w="3204000"/>
                <a:gridCol w="929107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 smtClean="0">
                          <a:solidFill>
                            <a:schemeClr val="accent6"/>
                          </a:solidFill>
                        </a:rPr>
                        <a:t>Problema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cap="all" baseline="0" dirty="0" smtClean="0">
                          <a:solidFill>
                            <a:schemeClr val="accent6"/>
                          </a:solidFill>
                        </a:rPr>
                        <a:t>Causa </a:t>
                      </a:r>
                      <a:r>
                        <a:rPr lang="es-ES" sz="2000" b="1" cap="all" baseline="0" dirty="0" err="1" smtClean="0">
                          <a:solidFill>
                            <a:schemeClr val="accent6"/>
                          </a:solidFill>
                        </a:rPr>
                        <a:t>Raiz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 smtClean="0">
                          <a:solidFill>
                            <a:schemeClr val="accent6"/>
                          </a:solidFill>
                        </a:rPr>
                        <a:t>AÇÃO corretiva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cap="all" baseline="0" dirty="0" smtClean="0">
                          <a:solidFill>
                            <a:schemeClr val="accent6"/>
                          </a:solidFill>
                        </a:rPr>
                        <a:t>PRAZO</a:t>
                      </a:r>
                      <a:endParaRPr lang="es-ES" sz="20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6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ço Reservado para Tex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2963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60155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41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27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953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100699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5534629" y="254165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3936380" y="6077414"/>
            <a:ext cx="2230244" cy="379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6800" rIns="36000" rtlCol="0" anchor="t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Data Base: __/__/___</a:t>
            </a:r>
          </a:p>
        </p:txBody>
      </p:sp>
    </p:spTree>
    <p:extLst>
      <p:ext uri="{BB962C8B-B14F-4D97-AF65-F5344CB8AC3E}">
        <p14:creationId xmlns:p14="http://schemas.microsoft.com/office/powerpoint/2010/main" val="3826139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Espaço Reservado para Imagem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338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595"/>
              </p:ext>
            </p:extLst>
          </p:nvPr>
        </p:nvGraphicFramePr>
        <p:xfrm>
          <a:off x="300946" y="1817971"/>
          <a:ext cx="9375317" cy="4032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20422"/>
                <a:gridCol w="2270751"/>
                <a:gridCol w="1446663"/>
                <a:gridCol w="1337481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AÇÃO ATRASADA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all" baseline="0" dirty="0" smtClean="0">
                          <a:solidFill>
                            <a:schemeClr val="accent6"/>
                          </a:solidFill>
                        </a:rPr>
                        <a:t>CAUSA DO ATRASO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RESPONSÁVEL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cap="all" baseline="0" dirty="0" smtClean="0">
                          <a:solidFill>
                            <a:schemeClr val="accent6"/>
                          </a:solidFill>
                        </a:rPr>
                        <a:t>NOVO PRAZO</a:t>
                      </a:r>
                      <a:endParaRPr lang="es-ES" sz="1600" b="1" cap="all" baseline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9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46800" rIns="36000" rtlCol="0" anchor="t"/>
      <a:lstStyle>
        <a:defPPr>
          <a:defRPr b="1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205D99AF2FD649B5B061ACD3C40F21" ma:contentTypeVersion="8" ma:contentTypeDescription="Crie um novo documento." ma:contentTypeScope="" ma:versionID="2216bb3067f82da01fb22fc96ec63c5a">
  <xsd:schema xmlns:xsd="http://www.w3.org/2001/XMLSchema" xmlns:xs="http://www.w3.org/2001/XMLSchema" xmlns:p="http://schemas.microsoft.com/office/2006/metadata/properties" xmlns:ns2="eb33c5a6-54d1-477f-83bb-93291d03e373" xmlns:ns3="6d57299f-c717-4f12-9efd-cca6eeab1a86" targetNamespace="http://schemas.microsoft.com/office/2006/metadata/properties" ma:root="true" ma:fieldsID="1bcfe138fa627dd277d080397f2f1a2e" ns2:_="" ns3:_="">
    <xsd:import namespace="eb33c5a6-54d1-477f-83bb-93291d03e373"/>
    <xsd:import namespace="6d57299f-c717-4f12-9efd-cca6eeab1a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3c5a6-54d1-477f-83bb-93291d03e3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7299f-c717-4f12-9efd-cca6eeab1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B2BB32-5FD4-4778-814C-B63E6D7FE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06278-D438-433E-B900-1C337BF99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3c5a6-54d1-477f-83bb-93291d03e373"/>
    <ds:schemaRef ds:uri="6d57299f-c717-4f12-9efd-cca6eeab1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5C3DC-0542-4E8E-8077-5694BFE29E9F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6d57299f-c717-4f12-9efd-cca6eeab1a86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eb33c5a6-54d1-477f-83bb-93291d03e3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76596</TotalTime>
  <Words>42</Words>
  <Application>Microsoft Office PowerPoint</Application>
  <PresentationFormat>Papel A4 (210 x 297 mm)</PresentationFormat>
  <Paragraphs>25</Paragraphs>
  <Slides>29</Slides>
  <Notes>0</Notes>
  <HiddenSlides>7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Aharoni</vt:lpstr>
      <vt:lpstr>Arial</vt:lpstr>
      <vt:lpstr>Calibri</vt:lpstr>
      <vt:lpstr>Segoe UI Light</vt:lpstr>
      <vt:lpstr>Reunião N3 - Mês com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frederico.gabrielli</dc:creator>
  <cp:lastModifiedBy>Juliana Loures Rocha</cp:lastModifiedBy>
  <cp:revision>3484</cp:revision>
  <cp:lastPrinted>2012-10-01T22:32:26Z</cp:lastPrinted>
  <dcterms:created xsi:type="dcterms:W3CDTF">2012-10-24T12:37:45Z</dcterms:created>
  <dcterms:modified xsi:type="dcterms:W3CDTF">2018-05-28T14:13:16Z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0x010100F6205D99AF2FD649B5B061ACD3C40F21</vt:lpwstr>
  </property>
</Properties>
</file>