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301" r:id="rId2"/>
    <p:sldId id="302" r:id="rId3"/>
    <p:sldId id="303" r:id="rId4"/>
    <p:sldId id="304" r:id="rId5"/>
    <p:sldId id="305" r:id="rId6"/>
    <p:sldId id="289" r:id="rId7"/>
    <p:sldId id="290" r:id="rId8"/>
    <p:sldId id="291" r:id="rId9"/>
    <p:sldId id="292" r:id="rId10"/>
    <p:sldId id="273" r:id="rId11"/>
    <p:sldId id="313" r:id="rId12"/>
    <p:sldId id="277" r:id="rId13"/>
    <p:sldId id="308" r:id="rId14"/>
    <p:sldId id="309" r:id="rId15"/>
    <p:sldId id="314" r:id="rId16"/>
    <p:sldId id="317" r:id="rId17"/>
    <p:sldId id="318" r:id="rId18"/>
    <p:sldId id="325" r:id="rId19"/>
    <p:sldId id="320" r:id="rId20"/>
    <p:sldId id="272" r:id="rId21"/>
    <p:sldId id="315" r:id="rId22"/>
    <p:sldId id="321" r:id="rId23"/>
    <p:sldId id="287" r:id="rId24"/>
    <p:sldId id="276" r:id="rId25"/>
    <p:sldId id="322" r:id="rId26"/>
    <p:sldId id="323" r:id="rId27"/>
    <p:sldId id="280" r:id="rId28"/>
    <p:sldId id="324" r:id="rId29"/>
    <p:sldId id="316" r:id="rId30"/>
    <p:sldId id="326" r:id="rId31"/>
    <p:sldId id="328" r:id="rId32"/>
    <p:sldId id="329" r:id="rId33"/>
    <p:sldId id="330" r:id="rId34"/>
    <p:sldId id="332" r:id="rId35"/>
    <p:sldId id="333" r:id="rId36"/>
    <p:sldId id="335" r:id="rId37"/>
    <p:sldId id="307" r:id="rId38"/>
    <p:sldId id="306" r:id="rId39"/>
    <p:sldId id="334" r:id="rId40"/>
    <p:sldId id="265" r:id="rId41"/>
  </p:sldIdLst>
  <p:sldSz cx="12192000" cy="6858000"/>
  <p:notesSz cx="6858000" cy="99472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3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F67C2D-026F-4C9C-8638-81D691B3201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AF426FA-C41F-4AAA-BA4A-9753BDE5E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670C019-920F-4341-8B6C-85CEBCE991AA}"/>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81290248-7A4A-43D1-AC86-C0922765C57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001D06B-21C7-424E-B4BB-D025C1696BA7}"/>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58139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60E9-1382-4BA7-9973-1937E94530A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5118CEC-2E4A-40E0-B6D0-7883B63E34F7}"/>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4FFECA9-2D39-4839-9207-C45629554603}"/>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24D487B2-3A12-4983-AB44-AF34E238004D}"/>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B6590A2E-3C5C-4CEE-9BF9-0B858193FD0B}"/>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5219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B4E1C5-CC1B-44E2-B27E-EC51933B972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CA1DEAD-41B2-4439-A1EE-3F76636B0A0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6D31FF-BA00-4925-91C8-8E244236CCAC}"/>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9BDB326F-40C4-4506-9F49-B60C6A8D14F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B2E02D3F-D413-450B-A725-073909E30413}"/>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22526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858B1-1830-4755-9096-11CDBC23110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C2A2BE2-8161-45F8-8FA5-60E9C8B0406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BE5487-3DCC-4494-847D-48234E5B7FDF}"/>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2C6388A9-755B-4F8A-95CF-C1B1E0F79579}"/>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FB9E21E1-5192-4503-A4C9-F684909D1821}"/>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208077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A98FC-CDEF-48C2-ACD7-2F2AA536D82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48CE196-5D0C-42CD-BB3A-298FFD318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FFF72492-CBD7-4AC8-AE96-A9088ACA9216}"/>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A2AF25BB-BC85-488E-841F-99D0BE25E27F}"/>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9B7CDEEA-7C29-4000-B9B6-B6693480E1DF}"/>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221523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7C70E-E117-4733-B4CA-7DC829A80E6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4194773-5163-41E9-A7C7-8C02D5261A9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E4EC191-BC92-4A87-A589-A646CCAF41E3}"/>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A1D180B-7B2B-472E-AED0-19C9FDED8C57}"/>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6" name="Espaço Reservado para Rodapé 5">
            <a:extLst>
              <a:ext uri="{FF2B5EF4-FFF2-40B4-BE49-F238E27FC236}">
                <a16:creationId xmlns:a16="http://schemas.microsoft.com/office/drawing/2014/main" id="{9A169599-A16C-452D-9497-B6C1FD03F4AD}"/>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B77C8974-EFEF-46E8-9029-59448086F460}"/>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61711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D1BC3-0581-4427-B49F-B85E5048D94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BA04EF6-5E07-4FBB-A77C-8C3C4AFF0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D837A468-8952-4E46-A014-F3F164798F5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3A21E9E-C63E-492A-B1D8-E92091600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85196107-581B-46E5-A757-406AD082E0A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84631D9-BCF9-4FBF-995C-3FDD40219348}"/>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8" name="Espaço Reservado para Rodapé 7">
            <a:extLst>
              <a:ext uri="{FF2B5EF4-FFF2-40B4-BE49-F238E27FC236}">
                <a16:creationId xmlns:a16="http://schemas.microsoft.com/office/drawing/2014/main" id="{40F91A46-E4A8-4610-B33E-7021753E54D2}"/>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3DF83094-A117-4560-AD6E-FBD461090714}"/>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29447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5EB1B-87A5-491C-9BEC-93014ACB6FF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A8A64E4-3459-42F3-BB06-AC23F7464907}"/>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4" name="Espaço Reservado para Rodapé 3">
            <a:extLst>
              <a:ext uri="{FF2B5EF4-FFF2-40B4-BE49-F238E27FC236}">
                <a16:creationId xmlns:a16="http://schemas.microsoft.com/office/drawing/2014/main" id="{F2E72EBA-7E5C-4610-9459-0698C0B9C855}"/>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C6AE5DD0-8608-40A8-B80D-02C255B4649D}"/>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149389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7801BF3-FBE8-4D27-8DEC-34E0EDE509A0}"/>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3" name="Espaço Reservado para Rodapé 2">
            <a:extLst>
              <a:ext uri="{FF2B5EF4-FFF2-40B4-BE49-F238E27FC236}">
                <a16:creationId xmlns:a16="http://schemas.microsoft.com/office/drawing/2014/main" id="{78601E2C-E503-4C66-8039-22CC5CE6722A}"/>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9581472-5773-4B72-B8B8-5F292519A17F}"/>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83212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5A1AD-143C-427A-B391-149973E585F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59E916F-F880-49F4-97C8-FE206D752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87C3BE6-92C1-4DAC-BE50-FE3228B7B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EF61711-B428-48DC-8683-46573C3C31B1}"/>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6" name="Espaço Reservado para Rodapé 5">
            <a:extLst>
              <a:ext uri="{FF2B5EF4-FFF2-40B4-BE49-F238E27FC236}">
                <a16:creationId xmlns:a16="http://schemas.microsoft.com/office/drawing/2014/main" id="{8216952C-14C4-41B9-96B9-B8F47B583D6D}"/>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07BAE92F-BC3C-475A-A0BC-6A2967E1C60A}"/>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317491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55B5F-FEBE-4534-997B-69A18CC8603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6139614-C061-4776-BBC3-6CF2AAB85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125C028-891D-4A14-A09D-5E5939A27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F23BBAD-43FD-4DC4-883D-64CA4252BAC8}"/>
              </a:ext>
            </a:extLst>
          </p:cNvPr>
          <p:cNvSpPr>
            <a:spLocks noGrp="1"/>
          </p:cNvSpPr>
          <p:nvPr>
            <p:ph type="dt" sz="half" idx="10"/>
          </p:nvPr>
        </p:nvSpPr>
        <p:spPr/>
        <p:txBody>
          <a:bodyPr/>
          <a:lstStyle/>
          <a:p>
            <a:fld id="{BBFF71E0-7FC0-46AF-B9CB-DF6BFDA578F4}" type="datetimeFigureOut">
              <a:rPr lang="pt-BR" smtClean="0"/>
              <a:t>30/05/2018</a:t>
            </a:fld>
            <a:endParaRPr lang="pt-BR" dirty="0"/>
          </a:p>
        </p:txBody>
      </p:sp>
      <p:sp>
        <p:nvSpPr>
          <p:cNvPr id="6" name="Espaço Reservado para Rodapé 5">
            <a:extLst>
              <a:ext uri="{FF2B5EF4-FFF2-40B4-BE49-F238E27FC236}">
                <a16:creationId xmlns:a16="http://schemas.microsoft.com/office/drawing/2014/main" id="{8B89E92F-B131-4C28-ABA1-D0A9F8F50195}"/>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7736EB8-7D33-469C-8449-2135354C0581}"/>
              </a:ext>
            </a:extLst>
          </p:cNvPr>
          <p:cNvSpPr>
            <a:spLocks noGrp="1"/>
          </p:cNvSpPr>
          <p:nvPr>
            <p:ph type="sldNum" sz="quarter" idx="12"/>
          </p:nvPr>
        </p:nvSpPr>
        <p:spPr/>
        <p:txBody>
          <a:bodyPr/>
          <a:lstStyle/>
          <a:p>
            <a:fld id="{E232A168-3565-4ABC-8EF0-99E1487992A1}" type="slidenum">
              <a:rPr lang="pt-BR" smtClean="0"/>
              <a:t>‹nº›</a:t>
            </a:fld>
            <a:endParaRPr lang="pt-BR" dirty="0"/>
          </a:p>
        </p:txBody>
      </p:sp>
    </p:spTree>
    <p:extLst>
      <p:ext uri="{BB962C8B-B14F-4D97-AF65-F5344CB8AC3E}">
        <p14:creationId xmlns:p14="http://schemas.microsoft.com/office/powerpoint/2010/main" val="62078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4859E0A-AA6C-40E0-AA26-EAA5123DA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8195BA1-227B-4DC4-BC53-E9D76EBD0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0E85AD-ABB9-4238-ABC9-5626110B9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F71E0-7FC0-46AF-B9CB-DF6BFDA578F4}" type="datetimeFigureOut">
              <a:rPr lang="pt-BR" smtClean="0"/>
              <a:t>30/05/2018</a:t>
            </a:fld>
            <a:endParaRPr lang="pt-BR" dirty="0"/>
          </a:p>
        </p:txBody>
      </p:sp>
      <p:sp>
        <p:nvSpPr>
          <p:cNvPr id="5" name="Espaço Reservado para Rodapé 4">
            <a:extLst>
              <a:ext uri="{FF2B5EF4-FFF2-40B4-BE49-F238E27FC236}">
                <a16:creationId xmlns:a16="http://schemas.microsoft.com/office/drawing/2014/main" id="{38DCD6C8-8937-4D4C-B36E-A8FA3DE6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BD9F9F9F-D36C-48E3-8DFF-3E64D4166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2A168-3565-4ABC-8EF0-99E1487992A1}" type="slidenum">
              <a:rPr lang="pt-BR" smtClean="0"/>
              <a:t>‹nº›</a:t>
            </a:fld>
            <a:endParaRPr lang="pt-BR" dirty="0"/>
          </a:p>
        </p:txBody>
      </p:sp>
    </p:spTree>
    <p:extLst>
      <p:ext uri="{BB962C8B-B14F-4D97-AF65-F5344CB8AC3E}">
        <p14:creationId xmlns:p14="http://schemas.microsoft.com/office/powerpoint/2010/main" val="11085121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eogebra.org/m/s2tqv3d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respmat.blogspot.com.br/2012/10/blog-pos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67245" y="1272869"/>
            <a:ext cx="9144000" cy="2387600"/>
          </a:xfrm>
        </p:spPr>
        <p:txBody>
          <a:bodyPr>
            <a:normAutofit fontScale="90000"/>
          </a:bodyPr>
          <a:lstStyle/>
          <a:p>
            <a:r>
              <a:rPr lang="pt-BR" sz="4000" dirty="0">
                <a:latin typeface="Times New Roman" panose="02020603050405020304" pitchFamily="18" charset="0"/>
                <a:cs typeface="Times New Roman" panose="02020603050405020304" pitchFamily="18" charset="0"/>
              </a:rPr>
              <a:t>ORIENTAÇÃO TÉCNICA </a:t>
            </a:r>
            <a:br>
              <a:rPr lang="pt-BR" sz="4000" dirty="0">
                <a:latin typeface="Times New Roman" panose="02020603050405020304" pitchFamily="18" charset="0"/>
                <a:cs typeface="Times New Roman" panose="02020603050405020304" pitchFamily="18" charset="0"/>
              </a:rPr>
            </a:br>
            <a:br>
              <a:rPr lang="pt-BR" sz="4000" dirty="0">
                <a:latin typeface="Times New Roman" panose="02020603050405020304" pitchFamily="18" charset="0"/>
                <a:cs typeface="Times New Roman" panose="02020603050405020304" pitchFamily="18" charset="0"/>
              </a:rPr>
            </a:br>
            <a:r>
              <a:rPr lang="pt-BR" sz="4000" dirty="0">
                <a:latin typeface="Times New Roman" panose="02020603050405020304" pitchFamily="18" charset="0"/>
                <a:cs typeface="Times New Roman" panose="02020603050405020304" pitchFamily="18" charset="0"/>
              </a:rPr>
              <a:t>“Metodologias do Currículo, Habilidades, </a:t>
            </a:r>
            <a:r>
              <a:rPr lang="pt-BR" sz="4000" dirty="0" err="1">
                <a:latin typeface="Times New Roman" panose="02020603050405020304" pitchFamily="18" charset="0"/>
                <a:cs typeface="Times New Roman" panose="02020603050405020304" pitchFamily="18" charset="0"/>
              </a:rPr>
              <a:t>AAPs</a:t>
            </a:r>
            <a:r>
              <a:rPr lang="pt-BR" sz="4000" dirty="0">
                <a:latin typeface="Times New Roman" panose="02020603050405020304" pitchFamily="18" charset="0"/>
                <a:cs typeface="Times New Roman" panose="02020603050405020304" pitchFamily="18" charset="0"/>
              </a:rPr>
              <a:t> e Recuperação Contínua em Ação – Professores da 3ª Série do Ensino Médio”</a:t>
            </a:r>
          </a:p>
        </p:txBody>
      </p:sp>
      <p:sp>
        <p:nvSpPr>
          <p:cNvPr id="3" name="Subtítulo 2"/>
          <p:cNvSpPr>
            <a:spLocks noGrp="1"/>
          </p:cNvSpPr>
          <p:nvPr>
            <p:ph type="subTitle" idx="1"/>
          </p:nvPr>
        </p:nvSpPr>
        <p:spPr/>
        <p:txBody>
          <a:bodyPr>
            <a:normAutofit fontScale="77500" lnSpcReduction="20000"/>
          </a:bodyPr>
          <a:lstStyle/>
          <a:p>
            <a:pPr algn="r"/>
            <a:endParaRPr lang="pt-BR" dirty="0"/>
          </a:p>
          <a:p>
            <a:pPr algn="r"/>
            <a:r>
              <a:rPr lang="pt-BR" dirty="0" err="1">
                <a:latin typeface="Times New Roman" panose="02020603050405020304" pitchFamily="18" charset="0"/>
                <a:cs typeface="Times New Roman" panose="02020603050405020304" pitchFamily="18" charset="0"/>
              </a:rPr>
              <a:t>PCNPs</a:t>
            </a:r>
            <a:r>
              <a:rPr lang="pt-BR" dirty="0">
                <a:latin typeface="Times New Roman" panose="02020603050405020304" pitchFamily="18" charset="0"/>
                <a:cs typeface="Times New Roman" panose="02020603050405020304" pitchFamily="18" charset="0"/>
              </a:rPr>
              <a:t> </a:t>
            </a:r>
          </a:p>
          <a:p>
            <a:pPr algn="r"/>
            <a:r>
              <a:rPr lang="pt-BR" dirty="0">
                <a:latin typeface="Times New Roman" panose="02020603050405020304" pitchFamily="18" charset="0"/>
                <a:cs typeface="Times New Roman" panose="02020603050405020304" pitchFamily="18" charset="0"/>
              </a:rPr>
              <a:t>Sueli</a:t>
            </a:r>
          </a:p>
          <a:p>
            <a:pPr algn="r"/>
            <a:r>
              <a:rPr lang="pt-BR" dirty="0">
                <a:latin typeface="Times New Roman" panose="02020603050405020304" pitchFamily="18" charset="0"/>
                <a:cs typeface="Times New Roman" panose="02020603050405020304" pitchFamily="18" charset="0"/>
              </a:rPr>
              <a:t>Patricia</a:t>
            </a:r>
          </a:p>
          <a:p>
            <a:pPr algn="r"/>
            <a:r>
              <a:rPr lang="pt-BR" dirty="0">
                <a:latin typeface="Times New Roman" panose="02020603050405020304" pitchFamily="18" charset="0"/>
                <a:cs typeface="Times New Roman" panose="02020603050405020304" pitchFamily="18" charset="0"/>
              </a:rPr>
              <a:t>Katiuscia</a:t>
            </a:r>
          </a:p>
        </p:txBody>
      </p:sp>
      <p:sp>
        <p:nvSpPr>
          <p:cNvPr id="4" name="CaixaDeTexto 3"/>
          <p:cNvSpPr txBox="1"/>
          <p:nvPr/>
        </p:nvSpPr>
        <p:spPr>
          <a:xfrm>
            <a:off x="9431764" y="5804972"/>
            <a:ext cx="1236236"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30/05/2018</a:t>
            </a:r>
          </a:p>
        </p:txBody>
      </p:sp>
    </p:spTree>
    <p:extLst>
      <p:ext uri="{BB962C8B-B14F-4D97-AF65-F5344CB8AC3E}">
        <p14:creationId xmlns:p14="http://schemas.microsoft.com/office/powerpoint/2010/main" val="198222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C0BDB-E9AE-45B8-B3B8-4518DFF25AA6}"/>
              </a:ext>
            </a:extLst>
          </p:cNvPr>
          <p:cNvSpPr>
            <a:spLocks noGrp="1"/>
          </p:cNvSpPr>
          <p:nvPr>
            <p:ph type="title"/>
          </p:nvPr>
        </p:nvSpPr>
        <p:spPr>
          <a:xfrm>
            <a:off x="917713" y="153091"/>
            <a:ext cx="10515600" cy="1066110"/>
          </a:xfrm>
        </p:spPr>
        <p:txBody>
          <a:bodyPr>
            <a:normAutofit fontScale="90000"/>
          </a:bodyPr>
          <a:lstStyle/>
          <a:p>
            <a:pPr algn="ctr"/>
            <a:r>
              <a:rPr lang="pt-BR" sz="2800" b="1" dirty="0">
                <a:latin typeface="Times New Roman" panose="02020603050405020304" pitchFamily="18" charset="0"/>
                <a:cs typeface="Times New Roman" panose="02020603050405020304" pitchFamily="18" charset="0"/>
              </a:rPr>
              <a:t>PLATAFORMA FOCO APRENDIZAGEM</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Habilidades Prioritárias de Matemática de todas as turmas da Diretoria de Ensino de Piracicaba em 2017 – 3ª SÉRIE EM</a:t>
            </a:r>
            <a:endParaRPr lang="pt-BR" sz="2800" b="1" dirty="0"/>
          </a:p>
        </p:txBody>
      </p:sp>
      <p:sp>
        <p:nvSpPr>
          <p:cNvPr id="4" name="Espaço Reservado para Conteúdo 3">
            <a:extLst>
              <a:ext uri="{FF2B5EF4-FFF2-40B4-BE49-F238E27FC236}">
                <a16:creationId xmlns:a16="http://schemas.microsoft.com/office/drawing/2014/main" id="{973B7E7D-3672-4E76-A0AC-57AECE26FB18}"/>
              </a:ext>
            </a:extLst>
          </p:cNvPr>
          <p:cNvSpPr>
            <a:spLocks noGrp="1"/>
          </p:cNvSpPr>
          <p:nvPr>
            <p:ph idx="1"/>
          </p:nvPr>
        </p:nvSpPr>
        <p:spPr>
          <a:xfrm>
            <a:off x="424071" y="1431235"/>
            <a:ext cx="11330608" cy="4717774"/>
          </a:xfrm>
        </p:spPr>
        <p:txBody>
          <a:bodyPr>
            <a:normAutofit fontScale="92500" lnSpcReduction="10000"/>
          </a:bodyPr>
          <a:lstStyle/>
          <a:p>
            <a:pPr marL="0" indent="0" algn="just" fontAlgn="t">
              <a:buNone/>
            </a:pPr>
            <a:r>
              <a:rPr lang="pt-BR" sz="2900" dirty="0">
                <a:latin typeface="Times New Roman" panose="02020603050405020304" pitchFamily="18" charset="0"/>
                <a:cs typeface="Times New Roman" panose="02020603050405020304" pitchFamily="18" charset="0"/>
              </a:rPr>
              <a:t>H10 - Reconhecer a função exponencial e suas propriedades relativas ao crescimento ou decrescimento. (39%)</a:t>
            </a:r>
          </a:p>
          <a:p>
            <a:pPr marL="0" indent="0" algn="just" fontAlgn="t">
              <a:buNone/>
            </a:pPr>
            <a:r>
              <a:rPr lang="pt-BR" sz="2900" dirty="0">
                <a:latin typeface="Times New Roman" panose="02020603050405020304" pitchFamily="18" charset="0"/>
                <a:cs typeface="Times New Roman" panose="02020603050405020304" pitchFamily="18" charset="0"/>
              </a:rPr>
              <a:t>H18 - Aplicar as propriedades fundamentais dos polígonos regulares em problemas de pavimentação de superfícies. (40%)</a:t>
            </a:r>
          </a:p>
          <a:p>
            <a:pPr marL="0" indent="0" algn="just" fontAlgn="t">
              <a:buNone/>
            </a:pPr>
            <a:r>
              <a:rPr lang="pt-BR" sz="2900" dirty="0">
                <a:latin typeface="Times New Roman" panose="02020603050405020304" pitchFamily="18" charset="0"/>
                <a:cs typeface="Times New Roman" panose="02020603050405020304" pitchFamily="18" charset="0"/>
              </a:rPr>
              <a:t>H03 - Resolver problemas que envolvam Progressões Geométricas. (42%)</a:t>
            </a:r>
          </a:p>
          <a:p>
            <a:pPr marL="0" indent="0" algn="just" fontAlgn="t">
              <a:buNone/>
            </a:pPr>
            <a:r>
              <a:rPr lang="pt-BR" sz="2900" dirty="0">
                <a:latin typeface="Times New Roman" panose="02020603050405020304" pitchFamily="18" charset="0"/>
                <a:cs typeface="Times New Roman" panose="02020603050405020304" pitchFamily="18" charset="0"/>
              </a:rPr>
              <a:t>H34 - Aplicar os raciocínios combinatórios aditivo e/ou multiplicativo na resolução de situações-problema. (44%)</a:t>
            </a:r>
          </a:p>
          <a:p>
            <a:pPr marL="0" indent="0" algn="just" fontAlgn="t">
              <a:buNone/>
            </a:pPr>
            <a:r>
              <a:rPr lang="pt-BR" sz="2900" dirty="0">
                <a:latin typeface="Times New Roman" panose="02020603050405020304" pitchFamily="18" charset="0"/>
                <a:cs typeface="Times New Roman" panose="02020603050405020304" pitchFamily="18" charset="0"/>
              </a:rPr>
              <a:t>H28 - Resolver problemas que envolvam as relações métricas fundamentais em triângulos retângulos. (45%)</a:t>
            </a:r>
          </a:p>
          <a:p>
            <a:pPr marL="0" indent="0" algn="just" fontAlgn="t">
              <a:buNone/>
            </a:pPr>
            <a:r>
              <a:rPr lang="pt-BR" sz="2900" dirty="0">
                <a:latin typeface="Times New Roman" panose="02020603050405020304" pitchFamily="18" charset="0"/>
                <a:cs typeface="Times New Roman" panose="02020603050405020304" pitchFamily="18" charset="0"/>
              </a:rPr>
              <a:t>H24 - Identificar figuras semelhantes mediante o reconhecimento de relações de proporcionalidade. (47%)</a:t>
            </a:r>
          </a:p>
          <a:p>
            <a:endParaRPr lang="pt-BR" dirty="0"/>
          </a:p>
        </p:txBody>
      </p:sp>
    </p:spTree>
    <p:extLst>
      <p:ext uri="{BB962C8B-B14F-4D97-AF65-F5344CB8AC3E}">
        <p14:creationId xmlns:p14="http://schemas.microsoft.com/office/powerpoint/2010/main" val="39869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6B195-EEE5-4209-A8C7-DA31AA29C27F}"/>
              </a:ext>
            </a:extLst>
          </p:cNvPr>
          <p:cNvSpPr>
            <a:spLocks noGrp="1"/>
          </p:cNvSpPr>
          <p:nvPr>
            <p:ph type="title"/>
          </p:nvPr>
        </p:nvSpPr>
        <p:spPr>
          <a:xfrm>
            <a:off x="838200" y="245855"/>
            <a:ext cx="10515600" cy="999849"/>
          </a:xfrm>
        </p:spPr>
        <p:txBody>
          <a:bodyPr>
            <a:normAutofit/>
          </a:bodyPr>
          <a:lstStyle/>
          <a:p>
            <a:pPr algn="ctr"/>
            <a:r>
              <a:rPr lang="pt-BR" sz="3500" b="1" dirty="0">
                <a:latin typeface="Times New Roman" panose="02020603050405020304" pitchFamily="18" charset="0"/>
                <a:cs typeface="Times New Roman" panose="02020603050405020304" pitchFamily="18" charset="0"/>
              </a:rPr>
              <a:t>Habilidades – 18ª AAP</a:t>
            </a:r>
          </a:p>
        </p:txBody>
      </p:sp>
      <p:pic>
        <p:nvPicPr>
          <p:cNvPr id="4" name="Espaço Reservado para Conteúdo 3">
            <a:extLst>
              <a:ext uri="{FF2B5EF4-FFF2-40B4-BE49-F238E27FC236}">
                <a16:creationId xmlns:a16="http://schemas.microsoft.com/office/drawing/2014/main" id="{9319467E-6336-4E7E-B092-DD10DDC85BC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3635" y="1245704"/>
            <a:ext cx="9395792" cy="4823791"/>
          </a:xfrm>
          <a:prstGeom prst="rect">
            <a:avLst/>
          </a:prstGeom>
          <a:noFill/>
          <a:ln>
            <a:noFill/>
          </a:ln>
        </p:spPr>
      </p:pic>
    </p:spTree>
    <p:extLst>
      <p:ext uri="{BB962C8B-B14F-4D97-AF65-F5344CB8AC3E}">
        <p14:creationId xmlns:p14="http://schemas.microsoft.com/office/powerpoint/2010/main" val="304500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D94A0-1CE7-48E2-815E-CF917718FDA9}"/>
              </a:ext>
            </a:extLst>
          </p:cNvPr>
          <p:cNvSpPr>
            <a:spLocks noGrp="1"/>
          </p:cNvSpPr>
          <p:nvPr>
            <p:ph type="title"/>
          </p:nvPr>
        </p:nvSpPr>
        <p:spPr/>
        <p:txBody>
          <a:bodyPr>
            <a:normAutofit/>
          </a:bodyPr>
          <a:lstStyle/>
          <a:p>
            <a:pPr algn="ctr"/>
            <a:r>
              <a:rPr lang="pt-BR" sz="3500" b="1" dirty="0">
                <a:latin typeface="Times New Roman" panose="02020603050405020304" pitchFamily="18" charset="0"/>
                <a:cs typeface="Times New Roman" panose="02020603050405020304" pitchFamily="18" charset="0"/>
              </a:rPr>
              <a:t>Relação das Habilidades Prioritárias com o Currículo (H10, H18, H03, H34, H28 e H24)</a:t>
            </a:r>
          </a:p>
        </p:txBody>
      </p:sp>
      <p:sp>
        <p:nvSpPr>
          <p:cNvPr id="3" name="Espaço Reservado para Conteúdo 2">
            <a:extLst>
              <a:ext uri="{FF2B5EF4-FFF2-40B4-BE49-F238E27FC236}">
                <a16:creationId xmlns:a16="http://schemas.microsoft.com/office/drawing/2014/main" id="{8360FA7C-7288-40FB-97EC-D4E587996E85}"/>
              </a:ext>
            </a:extLst>
          </p:cNvPr>
          <p:cNvSpPr>
            <a:spLocks noGrp="1"/>
          </p:cNvSpPr>
          <p:nvPr>
            <p:ph idx="1"/>
          </p:nvPr>
        </p:nvSpPr>
        <p:spPr/>
        <p:txBody>
          <a:bodyPr/>
          <a:lstStyle/>
          <a:p>
            <a:pPr marL="0" indent="0">
              <a:buNone/>
            </a:pPr>
            <a:endParaRPr lang="pt-BR" dirty="0"/>
          </a:p>
          <a:p>
            <a:pPr marL="0" indent="0">
              <a:buNone/>
            </a:pPr>
            <a:endParaRPr lang="pt-BR" dirty="0"/>
          </a:p>
          <a:p>
            <a:pPr marL="0" indent="0" algn="just">
              <a:buNone/>
            </a:pPr>
            <a:r>
              <a:rPr lang="pt-BR" dirty="0">
                <a:latin typeface="Times New Roman" panose="02020603050405020304" pitchFamily="18" charset="0"/>
                <a:cs typeface="Times New Roman" panose="02020603050405020304" pitchFamily="18" charset="0"/>
              </a:rPr>
              <a:t>Momento de discussão entre os professores (procurar na matriz processual as habilidades acima relacionando com o currículo visando a Recuperação Contínua)</a:t>
            </a:r>
          </a:p>
        </p:txBody>
      </p:sp>
    </p:spTree>
    <p:extLst>
      <p:ext uri="{BB962C8B-B14F-4D97-AF65-F5344CB8AC3E}">
        <p14:creationId xmlns:p14="http://schemas.microsoft.com/office/powerpoint/2010/main" val="304408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F11BB-7E33-420D-A662-063CA52314CE}"/>
              </a:ext>
            </a:extLst>
          </p:cNvPr>
          <p:cNvSpPr>
            <a:spLocks noGrp="1"/>
          </p:cNvSpPr>
          <p:nvPr>
            <p:ph type="title"/>
          </p:nvPr>
        </p:nvSpPr>
        <p:spPr>
          <a:xfrm>
            <a:off x="622851" y="365125"/>
            <a:ext cx="10880035" cy="1325563"/>
          </a:xfrm>
        </p:spPr>
        <p:txBody>
          <a:bodyPr>
            <a:normAutofit/>
          </a:bodyPr>
          <a:lstStyle/>
          <a:p>
            <a:pPr algn="ctr"/>
            <a:r>
              <a:rPr lang="pt-BR" sz="3500" b="1" dirty="0">
                <a:latin typeface="Times New Roman" panose="02020603050405020304" pitchFamily="18" charset="0"/>
                <a:cs typeface="Times New Roman" panose="02020603050405020304" pitchFamily="18" charset="0"/>
              </a:rPr>
              <a:t>Relação das Habilidades da 18ª AAP - Diagnóstica com o Currículo</a:t>
            </a:r>
          </a:p>
        </p:txBody>
      </p:sp>
      <p:sp>
        <p:nvSpPr>
          <p:cNvPr id="3" name="Espaço Reservado para Conteúdo 2">
            <a:extLst>
              <a:ext uri="{FF2B5EF4-FFF2-40B4-BE49-F238E27FC236}">
                <a16:creationId xmlns:a16="http://schemas.microsoft.com/office/drawing/2014/main" id="{FF41D792-4E20-4771-AFE3-5DC11751FEA9}"/>
              </a:ext>
            </a:extLst>
          </p:cNvPr>
          <p:cNvSpPr>
            <a:spLocks noGrp="1"/>
          </p:cNvSpPr>
          <p:nvPr>
            <p:ph idx="1"/>
          </p:nvPr>
        </p:nvSpPr>
        <p:spPr>
          <a:xfrm>
            <a:off x="622851" y="1690688"/>
            <a:ext cx="10986053" cy="4551086"/>
          </a:xfrm>
        </p:spPr>
        <p:txBody>
          <a:bodyPr/>
          <a:lstStyle/>
          <a:p>
            <a:pPr marL="0" indent="0">
              <a:buNone/>
            </a:pPr>
            <a:endParaRPr lang="pt-BR" dirty="0"/>
          </a:p>
          <a:p>
            <a:pPr marL="0" indent="0">
              <a:buNone/>
            </a:pPr>
            <a:endParaRPr lang="pt-BR" dirty="0"/>
          </a:p>
          <a:p>
            <a:pPr marL="0" indent="0" algn="just">
              <a:buNone/>
            </a:pPr>
            <a:r>
              <a:rPr lang="pt-BR" dirty="0">
                <a:latin typeface="Times New Roman" panose="02020603050405020304" pitchFamily="18" charset="0"/>
                <a:cs typeface="Times New Roman" panose="02020603050405020304" pitchFamily="18" charset="0"/>
              </a:rPr>
              <a:t>Momento de discussão entre os professores (procurar na matriz processual as habilidades solicitadas na 18ª AAP)</a:t>
            </a:r>
          </a:p>
          <a:p>
            <a:pPr marL="0" indent="0">
              <a:buNone/>
            </a:pPr>
            <a:endParaRPr lang="pt-BR" dirty="0"/>
          </a:p>
        </p:txBody>
      </p:sp>
    </p:spTree>
    <p:extLst>
      <p:ext uri="{BB962C8B-B14F-4D97-AF65-F5344CB8AC3E}">
        <p14:creationId xmlns:p14="http://schemas.microsoft.com/office/powerpoint/2010/main" val="35002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97A0C32-1EB8-44A7-B1E9-EC8C5B4482C8}"/>
              </a:ext>
            </a:extLst>
          </p:cNvPr>
          <p:cNvSpPr>
            <a:spLocks noGrp="1"/>
          </p:cNvSpPr>
          <p:nvPr>
            <p:ph idx="1"/>
          </p:nvPr>
        </p:nvSpPr>
        <p:spPr>
          <a:xfrm>
            <a:off x="530087" y="556591"/>
            <a:ext cx="10823713" cy="5620372"/>
          </a:xfrm>
        </p:spPr>
        <p:txBody>
          <a:bodyPr>
            <a:normAutofit/>
          </a:bodyPr>
          <a:lstStyle/>
          <a:p>
            <a:pPr marL="0" indent="0" algn="ctr">
              <a:buNone/>
            </a:pPr>
            <a:endParaRPr lang="pt-BR" sz="3500" dirty="0">
              <a:latin typeface="Times New Roman" panose="02020603050405020304" pitchFamily="18" charset="0"/>
              <a:cs typeface="Times New Roman" panose="02020603050405020304" pitchFamily="18" charset="0"/>
            </a:endParaRPr>
          </a:p>
          <a:p>
            <a:pPr marL="0" indent="0" algn="ctr">
              <a:buNone/>
            </a:pPr>
            <a:endParaRPr lang="pt-BR" sz="3500" dirty="0">
              <a:latin typeface="Times New Roman" panose="02020603050405020304" pitchFamily="18" charset="0"/>
              <a:cs typeface="Times New Roman" panose="02020603050405020304" pitchFamily="18" charset="0"/>
            </a:endParaRPr>
          </a:p>
          <a:p>
            <a:pPr marL="0" indent="0" algn="ctr">
              <a:buNone/>
            </a:pPr>
            <a:endParaRPr lang="pt-BR" sz="3500" dirty="0">
              <a:latin typeface="Times New Roman" panose="02020603050405020304" pitchFamily="18" charset="0"/>
              <a:cs typeface="Times New Roman" panose="02020603050405020304" pitchFamily="18" charset="0"/>
            </a:endParaRPr>
          </a:p>
          <a:p>
            <a:pPr marL="0" indent="0" algn="ctr">
              <a:buNone/>
            </a:pPr>
            <a:r>
              <a:rPr lang="pt-BR" sz="3500" dirty="0">
                <a:latin typeface="Times New Roman" panose="02020603050405020304" pitchFamily="18" charset="0"/>
                <a:cs typeface="Times New Roman" panose="02020603050405020304" pitchFamily="18" charset="0"/>
              </a:rPr>
              <a:t>Oficina - Ciclo Trigonométrico</a:t>
            </a:r>
          </a:p>
          <a:p>
            <a:pPr marL="0" indent="0" algn="ctr">
              <a:buNone/>
            </a:pPr>
            <a:endParaRPr lang="pt-BR" sz="3500" dirty="0">
              <a:latin typeface="Times New Roman" panose="02020603050405020304" pitchFamily="18" charset="0"/>
              <a:cs typeface="Times New Roman" panose="02020603050405020304" pitchFamily="18" charset="0"/>
            </a:endParaRPr>
          </a:p>
          <a:p>
            <a:pPr marL="0" indent="0" algn="ctr">
              <a:buNone/>
            </a:pPr>
            <a:r>
              <a:rPr lang="pt-BR" sz="3600" u="sng" dirty="0">
                <a:latin typeface="Times New Roman" panose="02020603050405020304" pitchFamily="18" charset="0"/>
                <a:cs typeface="Times New Roman" panose="02020603050405020304" pitchFamily="18" charset="0"/>
                <a:hlinkClick r:id="rId2"/>
              </a:rPr>
              <a:t>https://www.geogebra.org/m/s2tqv3dG</a:t>
            </a:r>
            <a:endParaRPr lang="pt-BR" sz="3600" dirty="0">
              <a:latin typeface="Times New Roman" panose="02020603050405020304" pitchFamily="18" charset="0"/>
              <a:cs typeface="Times New Roman" panose="02020603050405020304" pitchFamily="18" charset="0"/>
            </a:endParaRPr>
          </a:p>
          <a:p>
            <a:pPr marL="0" indent="0" algn="ctr">
              <a:buNone/>
            </a:pPr>
            <a:endParaRPr lang="pt-BR"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9FADC-82AA-4280-8A3F-1C88A6563EC0}"/>
              </a:ext>
            </a:extLst>
          </p:cNvPr>
          <p:cNvSpPr>
            <a:spLocks noGrp="1"/>
          </p:cNvSpPr>
          <p:nvPr>
            <p:ph type="title"/>
          </p:nvPr>
        </p:nvSpPr>
        <p:spPr>
          <a:xfrm>
            <a:off x="138223" y="106019"/>
            <a:ext cx="11844670" cy="781878"/>
          </a:xfrm>
        </p:spPr>
        <p:txBody>
          <a:bodyPr>
            <a:normAutofit fontScale="90000"/>
          </a:bodyPr>
          <a:lstStyle/>
          <a:p>
            <a:pPr algn="just"/>
            <a:r>
              <a:rPr lang="pt-BR" sz="3200" b="1" dirty="0">
                <a:latin typeface="Times New Roman" panose="02020603050405020304" pitchFamily="18" charset="0"/>
                <a:cs typeface="Times New Roman" panose="02020603050405020304" pitchFamily="18" charset="0"/>
              </a:rPr>
              <a:t>Questões da 18ª AAP  e 19ª AAP relacionadas com o ciclo trigonométrico</a:t>
            </a:r>
          </a:p>
        </p:txBody>
      </p:sp>
      <p:sp>
        <p:nvSpPr>
          <p:cNvPr id="3" name="Espaço Reservado para Conteúdo 2">
            <a:extLst>
              <a:ext uri="{FF2B5EF4-FFF2-40B4-BE49-F238E27FC236}">
                <a16:creationId xmlns:a16="http://schemas.microsoft.com/office/drawing/2014/main" id="{D8AB107B-4889-4258-AA88-C987EF17B437}"/>
              </a:ext>
            </a:extLst>
          </p:cNvPr>
          <p:cNvSpPr>
            <a:spLocks noGrp="1"/>
          </p:cNvSpPr>
          <p:nvPr>
            <p:ph idx="1"/>
          </p:nvPr>
        </p:nvSpPr>
        <p:spPr>
          <a:xfrm>
            <a:off x="238539" y="887898"/>
            <a:ext cx="11595652" cy="5645424"/>
          </a:xfrm>
        </p:spPr>
        <p:txBody>
          <a:bodyPr/>
          <a:lstStyle/>
          <a:p>
            <a:pPr marL="0" indent="0" algn="just">
              <a:buNone/>
            </a:pPr>
            <a:r>
              <a:rPr lang="pt-BR" b="1" dirty="0">
                <a:latin typeface="Times New Roman" panose="02020603050405020304" pitchFamily="18" charset="0"/>
                <a:cs typeface="Times New Roman" panose="02020603050405020304" pitchFamily="18" charset="0"/>
              </a:rPr>
              <a:t>18ª AAP - </a:t>
            </a:r>
            <a:r>
              <a:rPr lang="pt-BR" dirty="0">
                <a:latin typeface="Times New Roman" panose="02020603050405020304" pitchFamily="18" charset="0"/>
                <a:cs typeface="Times New Roman" panose="02020603050405020304" pitchFamily="18" charset="0"/>
              </a:rPr>
              <a:t>Questão 2 (Difícil) - Determinar seno, cosseno e tangente de ângulos no ciclo trigonométrico. </a:t>
            </a:r>
          </a:p>
          <a:p>
            <a:pPr marL="0" indent="0" algn="just">
              <a:buNone/>
            </a:pPr>
            <a:r>
              <a:rPr lang="pt-BR" dirty="0">
                <a:latin typeface="Times New Roman" panose="02020603050405020304" pitchFamily="18" charset="0"/>
                <a:cs typeface="Times New Roman" panose="02020603050405020304" pitchFamily="18" charset="0"/>
              </a:rPr>
              <a:t>Para o ângulo π /2 podemos afirmar que: </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(A) </a:t>
            </a:r>
            <a:r>
              <a:rPr lang="pt-BR" dirty="0" err="1">
                <a:latin typeface="Times New Roman" panose="02020603050405020304" pitchFamily="18" charset="0"/>
                <a:cs typeface="Times New Roman" panose="02020603050405020304" pitchFamily="18" charset="0"/>
              </a:rPr>
              <a:t>sen</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2)=0; </a:t>
            </a:r>
            <a:r>
              <a:rPr lang="pt-BR" dirty="0">
                <a:latin typeface="Times New Roman" panose="02020603050405020304" pitchFamily="18" charset="0"/>
                <a:cs typeface="Times New Roman" panose="02020603050405020304" pitchFamily="18" charset="0"/>
              </a:rPr>
              <a:t>cos(</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2)=1 </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tg</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0  </a:t>
            </a:r>
          </a:p>
          <a:p>
            <a:pPr marL="0" indent="0" algn="just">
              <a:buNone/>
            </a:pPr>
            <a:r>
              <a:rPr lang="el-GR"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B) </a:t>
            </a:r>
            <a:r>
              <a:rPr lang="pt-BR" dirty="0" err="1">
                <a:latin typeface="Times New Roman" panose="02020603050405020304" pitchFamily="18" charset="0"/>
                <a:cs typeface="Times New Roman" panose="02020603050405020304" pitchFamily="18" charset="0"/>
              </a:rPr>
              <a:t>sen</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0,5; </a:t>
            </a:r>
            <a:r>
              <a:rPr lang="pt-BR" dirty="0">
                <a:latin typeface="Times New Roman" panose="02020603050405020304" pitchFamily="18" charset="0"/>
                <a:cs typeface="Times New Roman" panose="02020603050405020304" pitchFamily="18" charset="0"/>
              </a:rPr>
              <a:t>cos(</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2)=√2 2 </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tg</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a:t>
            </a:r>
            <a:r>
              <a:rPr lang="pt-BR" dirty="0">
                <a:latin typeface="Times New Roman" panose="02020603050405020304" pitchFamily="18" charset="0"/>
                <a:cs typeface="Times New Roman" panose="02020603050405020304" pitchFamily="18" charset="0"/>
              </a:rPr>
              <a:t>não existe </a:t>
            </a:r>
          </a:p>
          <a:p>
            <a:pPr marL="0" indent="0" algn="just">
              <a:buNone/>
            </a:pPr>
            <a:r>
              <a:rPr lang="pt-BR" dirty="0">
                <a:latin typeface="Times New Roman" panose="02020603050405020304" pitchFamily="18" charset="0"/>
                <a:cs typeface="Times New Roman" panose="02020603050405020304" pitchFamily="18" charset="0"/>
              </a:rPr>
              <a:t>(C) </a:t>
            </a:r>
            <a:r>
              <a:rPr lang="pt-BR" dirty="0" err="1">
                <a:latin typeface="Times New Roman" panose="02020603050405020304" pitchFamily="18" charset="0"/>
                <a:cs typeface="Times New Roman" panose="02020603050405020304" pitchFamily="18" charset="0"/>
              </a:rPr>
              <a:t>sen</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2)=√2</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 </a:t>
            </a:r>
            <a:r>
              <a:rPr lang="pt-BR" dirty="0">
                <a:latin typeface="Times New Roman" panose="02020603050405020304" pitchFamily="18" charset="0"/>
                <a:cs typeface="Times New Roman" panose="02020603050405020304" pitchFamily="18" charset="0"/>
              </a:rPr>
              <a:t>cos(</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0,5 </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tg</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2)=√2 </a:t>
            </a:r>
            <a:endParaRPr lang="pt-BR"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D) </a:t>
            </a:r>
            <a:r>
              <a:rPr lang="pt-BR" dirty="0" err="1">
                <a:latin typeface="Times New Roman" panose="02020603050405020304" pitchFamily="18" charset="0"/>
                <a:cs typeface="Times New Roman" panose="02020603050405020304" pitchFamily="18" charset="0"/>
              </a:rPr>
              <a:t>sen</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2)=1; </a:t>
            </a:r>
            <a:r>
              <a:rPr lang="pt-BR" dirty="0">
                <a:latin typeface="Times New Roman" panose="02020603050405020304" pitchFamily="18" charset="0"/>
                <a:cs typeface="Times New Roman" panose="02020603050405020304" pitchFamily="18" charset="0"/>
              </a:rPr>
              <a:t>cos(</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2)=1 </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tg</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2)=1 </a:t>
            </a:r>
            <a:endParaRPr lang="pt-BR"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sen</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2)=1; </a:t>
            </a:r>
            <a:r>
              <a:rPr lang="pt-BR" dirty="0">
                <a:latin typeface="Times New Roman" panose="02020603050405020304" pitchFamily="18" charset="0"/>
                <a:cs typeface="Times New Roman" panose="02020603050405020304" pitchFamily="18" charset="0"/>
              </a:rPr>
              <a:t>cos(</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2)=0 </a:t>
            </a:r>
            <a:r>
              <a:rPr lang="pt-BR" dirty="0">
                <a:latin typeface="Times New Roman" panose="02020603050405020304" pitchFamily="18" charset="0"/>
                <a:cs typeface="Times New Roman" panose="02020603050405020304" pitchFamily="18" charset="0"/>
              </a:rPr>
              <a:t>e </a:t>
            </a:r>
            <a:r>
              <a:rPr lang="pt-BR" dirty="0" err="1">
                <a:latin typeface="Times New Roman" panose="02020603050405020304" pitchFamily="18" charset="0"/>
                <a:cs typeface="Times New Roman" panose="02020603050405020304" pitchFamily="18" charset="0"/>
              </a:rPr>
              <a:t>tg</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pt-B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2)= </a:t>
            </a:r>
            <a:r>
              <a:rPr lang="pt-BR" dirty="0">
                <a:latin typeface="Times New Roman" panose="02020603050405020304" pitchFamily="18" charset="0"/>
                <a:cs typeface="Times New Roman" panose="02020603050405020304" pitchFamily="18" charset="0"/>
              </a:rPr>
              <a:t>não existe </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Resposta: Alternativa E</a:t>
            </a:r>
            <a:endParaRPr lang="el-G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42F0D8EC-1B55-4219-9B8E-8DF65593BFD6}"/>
              </a:ext>
            </a:extLst>
          </p:cNvPr>
          <p:cNvPicPr>
            <a:picLocks noChangeAspect="1"/>
          </p:cNvPicPr>
          <p:nvPr/>
        </p:nvPicPr>
        <p:blipFill>
          <a:blip r:embed="rId2"/>
          <a:stretch>
            <a:fillRect/>
          </a:stretch>
        </p:blipFill>
        <p:spPr>
          <a:xfrm>
            <a:off x="8146980" y="2067339"/>
            <a:ext cx="3687211" cy="3630485"/>
          </a:xfrm>
          <a:prstGeom prst="rect">
            <a:avLst/>
          </a:prstGeom>
        </p:spPr>
      </p:pic>
    </p:spTree>
    <p:extLst>
      <p:ext uri="{BB962C8B-B14F-4D97-AF65-F5344CB8AC3E}">
        <p14:creationId xmlns:p14="http://schemas.microsoft.com/office/powerpoint/2010/main" val="316864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5A7161-4713-4911-923C-9CD03C59049D}"/>
              </a:ext>
            </a:extLst>
          </p:cNvPr>
          <p:cNvSpPr>
            <a:spLocks noGrp="1"/>
          </p:cNvSpPr>
          <p:nvPr>
            <p:ph idx="1"/>
          </p:nvPr>
        </p:nvSpPr>
        <p:spPr>
          <a:xfrm>
            <a:off x="225287" y="278296"/>
            <a:ext cx="11595652" cy="5963478"/>
          </a:xfrm>
        </p:spPr>
        <p:txBody>
          <a:bodyPr/>
          <a:lstStyle/>
          <a:p>
            <a:pPr marL="0" indent="0" algn="just">
              <a:buNone/>
            </a:pPr>
            <a:r>
              <a:rPr lang="pt-BR" b="1" dirty="0">
                <a:latin typeface="Times New Roman" panose="02020603050405020304" pitchFamily="18" charset="0"/>
                <a:cs typeface="Times New Roman" panose="02020603050405020304" pitchFamily="18" charset="0"/>
              </a:rPr>
              <a:t>18ª AAP - </a:t>
            </a:r>
            <a:r>
              <a:rPr lang="pt-BR" dirty="0">
                <a:latin typeface="Times New Roman" panose="02020603050405020304" pitchFamily="18" charset="0"/>
                <a:cs typeface="Times New Roman" panose="02020603050405020304" pitchFamily="18" charset="0"/>
              </a:rPr>
              <a:t>Questão 8 (Médio)  - Determinar seno, cosseno e tangente de ângulos no ciclo trigonométrico. 	</a:t>
            </a:r>
          </a:p>
          <a:p>
            <a:pPr marL="0" indent="0" algn="just">
              <a:buNone/>
            </a:pPr>
            <a:r>
              <a:rPr lang="pt-BR" dirty="0">
                <a:latin typeface="Times New Roman" panose="02020603050405020304" pitchFamily="18" charset="0"/>
                <a:cs typeface="Times New Roman" panose="02020603050405020304" pitchFamily="18" charset="0"/>
              </a:rPr>
              <a:t>Sabendo que o triplo do valor de um ângulo é π. Podemos afirmar que a tangente desse ângulo é:</a:t>
            </a:r>
          </a:p>
          <a:p>
            <a:pPr marL="0" indent="0" algn="just">
              <a:buNone/>
            </a:pPr>
            <a:endParaRPr lang="pt-BR" dirty="0">
              <a:latin typeface="Times New Roman" panose="02020603050405020304" pitchFamily="18" charset="0"/>
              <a:cs typeface="Times New Roman" panose="02020603050405020304" pitchFamily="18" charset="0"/>
            </a:endParaRPr>
          </a:p>
          <a:p>
            <a:pPr marL="0" indent="0">
              <a:buNone/>
            </a:pPr>
            <a:r>
              <a:rPr lang="pt-BR" dirty="0">
                <a:latin typeface="Times New Roman" panose="02020603050405020304" pitchFamily="18" charset="0"/>
                <a:cs typeface="Times New Roman" panose="02020603050405020304" pitchFamily="18" charset="0"/>
              </a:rPr>
              <a:t>(A) √2/2 </a:t>
            </a:r>
          </a:p>
          <a:p>
            <a:pPr marL="0" indent="0">
              <a:buNone/>
            </a:pPr>
            <a:r>
              <a:rPr lang="pt-BR" dirty="0">
                <a:latin typeface="Times New Roman" panose="02020603050405020304" pitchFamily="18" charset="0"/>
                <a:cs typeface="Times New Roman" panose="02020603050405020304" pitchFamily="18" charset="0"/>
              </a:rPr>
              <a:t>(B) √3/3 </a:t>
            </a:r>
          </a:p>
          <a:p>
            <a:pPr marL="0" indent="0">
              <a:buNone/>
            </a:pPr>
            <a:r>
              <a:rPr lang="pt-BR" dirty="0">
                <a:latin typeface="Times New Roman" panose="02020603050405020304" pitchFamily="18" charset="0"/>
                <a:cs typeface="Times New Roman" panose="02020603050405020304" pitchFamily="18" charset="0"/>
              </a:rPr>
              <a:t>(C) 1/2 </a:t>
            </a:r>
          </a:p>
          <a:p>
            <a:pPr marL="0" indent="0">
              <a:buNone/>
            </a:pPr>
            <a:r>
              <a:rPr lang="pt-BR" dirty="0">
                <a:latin typeface="Times New Roman" panose="02020603050405020304" pitchFamily="18" charset="0"/>
                <a:cs typeface="Times New Roman" panose="02020603050405020304" pitchFamily="18" charset="0"/>
              </a:rPr>
              <a:t>(D) √3 </a:t>
            </a:r>
          </a:p>
          <a:p>
            <a:pPr marL="0" indent="0">
              <a:buNone/>
            </a:pPr>
            <a:r>
              <a:rPr lang="pt-BR" dirty="0">
                <a:latin typeface="Times New Roman" panose="02020603050405020304" pitchFamily="18" charset="0"/>
                <a:cs typeface="Times New Roman" panose="02020603050405020304" pitchFamily="18" charset="0"/>
              </a:rPr>
              <a:t>(E) 2√2 </a:t>
            </a:r>
          </a:p>
          <a:p>
            <a:pPr marL="0" indent="0">
              <a:buNone/>
            </a:pPr>
            <a:endParaRPr lang="pt-BR" dirty="0">
              <a:latin typeface="Times New Roman" panose="02020603050405020304" pitchFamily="18" charset="0"/>
              <a:cs typeface="Times New Roman" panose="02020603050405020304" pitchFamily="18" charset="0"/>
            </a:endParaRPr>
          </a:p>
          <a:p>
            <a:pPr marL="0" indent="0">
              <a:buNone/>
            </a:pPr>
            <a:r>
              <a:rPr lang="pt-BR" dirty="0">
                <a:latin typeface="Times New Roman" panose="02020603050405020304" pitchFamily="18" charset="0"/>
                <a:cs typeface="Times New Roman" panose="02020603050405020304" pitchFamily="18" charset="0"/>
              </a:rPr>
              <a:t>Resposta: Alternativa D</a:t>
            </a:r>
          </a:p>
          <a:p>
            <a:pPr marL="0" indent="0" algn="just">
              <a:buNone/>
            </a:pPr>
            <a:endParaRPr lang="pt-BR"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343B9982-7062-43BF-9295-9EB1249B3852}"/>
              </a:ext>
            </a:extLst>
          </p:cNvPr>
          <p:cNvPicPr>
            <a:picLocks noChangeAspect="1"/>
          </p:cNvPicPr>
          <p:nvPr/>
        </p:nvPicPr>
        <p:blipFill>
          <a:blip r:embed="rId2"/>
          <a:stretch>
            <a:fillRect/>
          </a:stretch>
        </p:blipFill>
        <p:spPr>
          <a:xfrm>
            <a:off x="5167891" y="1944501"/>
            <a:ext cx="3949604" cy="3517754"/>
          </a:xfrm>
          <a:prstGeom prst="rect">
            <a:avLst/>
          </a:prstGeom>
        </p:spPr>
      </p:pic>
    </p:spTree>
    <p:extLst>
      <p:ext uri="{BB962C8B-B14F-4D97-AF65-F5344CB8AC3E}">
        <p14:creationId xmlns:p14="http://schemas.microsoft.com/office/powerpoint/2010/main" val="19744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492912-F9A1-4A4A-9830-A223365E2D73}"/>
              </a:ext>
            </a:extLst>
          </p:cNvPr>
          <p:cNvSpPr>
            <a:spLocks noGrp="1"/>
          </p:cNvSpPr>
          <p:nvPr>
            <p:ph idx="1"/>
          </p:nvPr>
        </p:nvSpPr>
        <p:spPr>
          <a:xfrm>
            <a:off x="172278" y="188843"/>
            <a:ext cx="11847443" cy="6480313"/>
          </a:xfrm>
        </p:spPr>
        <p:txBody>
          <a:bodyPr>
            <a:noAutofit/>
          </a:bodyPr>
          <a:lstStyle/>
          <a:p>
            <a:pPr marL="0" indent="0" algn="just">
              <a:buNone/>
            </a:pPr>
            <a:r>
              <a:rPr lang="pt-BR" sz="2400" b="1" dirty="0">
                <a:latin typeface="Times New Roman" panose="02020603050405020304" pitchFamily="18" charset="0"/>
                <a:cs typeface="Times New Roman" panose="02020603050405020304" pitchFamily="18" charset="0"/>
              </a:rPr>
              <a:t>18ª AAP - </a:t>
            </a:r>
            <a:r>
              <a:rPr lang="pt-BR" sz="2600" dirty="0">
                <a:latin typeface="Times New Roman" panose="02020603050405020304" pitchFamily="18" charset="0"/>
                <a:cs typeface="Times New Roman" panose="02020603050405020304" pitchFamily="18" charset="0"/>
              </a:rPr>
              <a:t>Questão 4 (Fácil) - Resolver problemas que envolvem razões trigonométricas no triângulo retângulo. </a:t>
            </a:r>
          </a:p>
          <a:p>
            <a:pPr marL="0" indent="0" algn="just">
              <a:buNone/>
            </a:pPr>
            <a:r>
              <a:rPr lang="pt-BR" sz="2600" dirty="0">
                <a:latin typeface="Times New Roman" panose="02020603050405020304" pitchFamily="18" charset="0"/>
                <a:cs typeface="Times New Roman" panose="02020603050405020304" pitchFamily="18" charset="0"/>
              </a:rPr>
              <a:t>Um motociclista irá saltar por cima de um conjunto de caminhões utilizando a rampa mostrada no desenho. A altura, em metros, que o motociclista atinge no final da rampa é: </a:t>
            </a:r>
          </a:p>
          <a:p>
            <a:pPr marL="0" indent="0" algn="just">
              <a:buNone/>
            </a:pPr>
            <a:r>
              <a:rPr lang="pt-BR" sz="2600" dirty="0">
                <a:latin typeface="Times New Roman" panose="02020603050405020304" pitchFamily="18" charset="0"/>
                <a:cs typeface="Times New Roman" panose="02020603050405020304" pitchFamily="18" charset="0"/>
              </a:rPr>
              <a:t>Considere:  </a:t>
            </a:r>
          </a:p>
          <a:p>
            <a:pPr marL="0" indent="0" algn="just">
              <a:buNone/>
            </a:pPr>
            <a:r>
              <a:rPr lang="pt-BR" sz="2500" dirty="0" err="1">
                <a:latin typeface="Times New Roman" panose="02020603050405020304" pitchFamily="18" charset="0"/>
                <a:cs typeface="Times New Roman" panose="02020603050405020304" pitchFamily="18" charset="0"/>
              </a:rPr>
              <a:t>sen</a:t>
            </a:r>
            <a:r>
              <a:rPr lang="pt-BR" sz="2500" dirty="0">
                <a:latin typeface="Times New Roman" panose="02020603050405020304" pitchFamily="18" charset="0"/>
                <a:cs typeface="Times New Roman" panose="02020603050405020304" pitchFamily="18" charset="0"/>
              </a:rPr>
              <a:t> π/6 = 1/2    </a:t>
            </a:r>
          </a:p>
          <a:p>
            <a:pPr marL="0" indent="0" algn="just">
              <a:buNone/>
            </a:pPr>
            <a:r>
              <a:rPr lang="pt-BR" sz="2500" dirty="0">
                <a:latin typeface="Times New Roman" panose="02020603050405020304" pitchFamily="18" charset="0"/>
                <a:cs typeface="Times New Roman" panose="02020603050405020304" pitchFamily="18" charset="0"/>
              </a:rPr>
              <a:t>cosπ/6 = √3/2</a:t>
            </a:r>
          </a:p>
          <a:p>
            <a:pPr marL="0" indent="0" algn="just">
              <a:buNone/>
            </a:pPr>
            <a:r>
              <a:rPr lang="pt-BR" sz="2500" dirty="0" err="1">
                <a:latin typeface="Times New Roman" panose="02020603050405020304" pitchFamily="18" charset="0"/>
                <a:cs typeface="Times New Roman" panose="02020603050405020304" pitchFamily="18" charset="0"/>
              </a:rPr>
              <a:t>tg</a:t>
            </a:r>
            <a:r>
              <a:rPr lang="pt-BR" sz="2500" dirty="0">
                <a:latin typeface="Times New Roman" panose="02020603050405020304" pitchFamily="18" charset="0"/>
                <a:cs typeface="Times New Roman" panose="02020603050405020304" pitchFamily="18" charset="0"/>
              </a:rPr>
              <a:t> π/6 = √3/3</a:t>
            </a:r>
            <a:endParaRPr lang="pt-BR" sz="2600" dirty="0">
              <a:latin typeface="Times New Roman" panose="02020603050405020304" pitchFamily="18" charset="0"/>
              <a:cs typeface="Times New Roman" panose="02020603050405020304" pitchFamily="18" charset="0"/>
            </a:endParaRPr>
          </a:p>
          <a:p>
            <a:pPr marL="0" indent="0">
              <a:buNone/>
            </a:pPr>
            <a:r>
              <a:rPr lang="pt-BR" sz="2500" dirty="0">
                <a:latin typeface="Times New Roman" panose="02020603050405020304" pitchFamily="18" charset="0"/>
                <a:cs typeface="Times New Roman" panose="02020603050405020304" pitchFamily="18" charset="0"/>
              </a:rPr>
              <a:t>(A) 6 </a:t>
            </a:r>
          </a:p>
          <a:p>
            <a:pPr marL="0" indent="0">
              <a:buNone/>
            </a:pPr>
            <a:r>
              <a:rPr lang="pt-BR" sz="2500" dirty="0">
                <a:latin typeface="Times New Roman" panose="02020603050405020304" pitchFamily="18" charset="0"/>
                <a:cs typeface="Times New Roman" panose="02020603050405020304" pitchFamily="18" charset="0"/>
              </a:rPr>
              <a:t>(B) 6√3 </a:t>
            </a:r>
          </a:p>
          <a:p>
            <a:pPr marL="0" indent="0">
              <a:buNone/>
            </a:pPr>
            <a:r>
              <a:rPr lang="pt-BR" sz="2500" dirty="0">
                <a:latin typeface="Times New Roman" panose="02020603050405020304" pitchFamily="18" charset="0"/>
                <a:cs typeface="Times New Roman" panose="02020603050405020304" pitchFamily="18" charset="0"/>
              </a:rPr>
              <a:t>(C) 9 </a:t>
            </a:r>
          </a:p>
          <a:p>
            <a:pPr marL="0" indent="0">
              <a:buNone/>
            </a:pPr>
            <a:r>
              <a:rPr lang="pt-BR" sz="2500" dirty="0">
                <a:latin typeface="Times New Roman" panose="02020603050405020304" pitchFamily="18" charset="0"/>
                <a:cs typeface="Times New Roman" panose="02020603050405020304" pitchFamily="18" charset="0"/>
              </a:rPr>
              <a:t>(D) 9√3 </a:t>
            </a:r>
          </a:p>
          <a:p>
            <a:pPr marL="0" indent="0">
              <a:buNone/>
            </a:pPr>
            <a:r>
              <a:rPr lang="pt-BR" sz="2500" dirty="0">
                <a:latin typeface="Times New Roman" panose="02020603050405020304" pitchFamily="18" charset="0"/>
                <a:cs typeface="Times New Roman" panose="02020603050405020304" pitchFamily="18" charset="0"/>
              </a:rPr>
              <a:t>(E) 12                                        </a:t>
            </a:r>
          </a:p>
          <a:p>
            <a:pPr marL="0" indent="0">
              <a:buNone/>
            </a:pPr>
            <a:r>
              <a:rPr lang="pt-BR" sz="2500" dirty="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Resposta: Alternativa C             </a:t>
            </a:r>
          </a:p>
          <a:p>
            <a:pPr marL="0" indent="0">
              <a:buNone/>
            </a:pPr>
            <a:endParaRPr lang="pt-BR" sz="2600" dirty="0">
              <a:latin typeface="Times New Roman" panose="02020603050405020304" pitchFamily="18" charset="0"/>
              <a:cs typeface="Times New Roman" panose="02020603050405020304" pitchFamily="18" charset="0"/>
            </a:endParaRPr>
          </a:p>
          <a:p>
            <a:pPr marL="0" indent="0" algn="just">
              <a:buNone/>
            </a:pPr>
            <a:r>
              <a:rPr lang="pt-BR" sz="2600" dirty="0">
                <a:latin typeface="Times New Roman" panose="02020603050405020304" pitchFamily="18" charset="0"/>
                <a:cs typeface="Times New Roman" panose="02020603050405020304" pitchFamily="18" charset="0"/>
              </a:rPr>
              <a:t> </a:t>
            </a:r>
          </a:p>
        </p:txBody>
      </p:sp>
      <p:pic>
        <p:nvPicPr>
          <p:cNvPr id="2" name="Imagem 1">
            <a:extLst>
              <a:ext uri="{FF2B5EF4-FFF2-40B4-BE49-F238E27FC236}">
                <a16:creationId xmlns:a16="http://schemas.microsoft.com/office/drawing/2014/main" id="{35CE21F4-38C3-44A8-BBFA-B0B4BFF2498D}"/>
              </a:ext>
            </a:extLst>
          </p:cNvPr>
          <p:cNvPicPr>
            <a:picLocks noChangeAspect="1"/>
          </p:cNvPicPr>
          <p:nvPr/>
        </p:nvPicPr>
        <p:blipFill>
          <a:blip r:embed="rId2"/>
          <a:stretch>
            <a:fillRect/>
          </a:stretch>
        </p:blipFill>
        <p:spPr>
          <a:xfrm>
            <a:off x="4293704" y="2582574"/>
            <a:ext cx="7319612" cy="1257210"/>
          </a:xfrm>
          <a:prstGeom prst="rect">
            <a:avLst/>
          </a:prstGeom>
        </p:spPr>
      </p:pic>
    </p:spTree>
    <p:extLst>
      <p:ext uri="{BB962C8B-B14F-4D97-AF65-F5344CB8AC3E}">
        <p14:creationId xmlns:p14="http://schemas.microsoft.com/office/powerpoint/2010/main" val="1744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B9A74D-D7DB-46D0-A27A-7B04872FD4D8}"/>
              </a:ext>
            </a:extLst>
          </p:cNvPr>
          <p:cNvSpPr>
            <a:spLocks noGrp="1"/>
          </p:cNvSpPr>
          <p:nvPr>
            <p:ph idx="1"/>
          </p:nvPr>
        </p:nvSpPr>
        <p:spPr>
          <a:xfrm>
            <a:off x="212035" y="198782"/>
            <a:ext cx="11754678" cy="6493566"/>
          </a:xfrm>
        </p:spPr>
        <p:txBody>
          <a:bodyPr>
            <a:normAutofit fontScale="77500" lnSpcReduction="20000"/>
          </a:bodyPr>
          <a:lstStyle/>
          <a:p>
            <a:pPr marL="0" indent="0" algn="just">
              <a:buNone/>
            </a:pPr>
            <a:r>
              <a:rPr lang="pt-BR" sz="3200" b="1" dirty="0">
                <a:latin typeface="Times New Roman" panose="02020603050405020304" pitchFamily="18" charset="0"/>
                <a:cs typeface="Times New Roman" panose="02020603050405020304" pitchFamily="18" charset="0"/>
              </a:rPr>
              <a:t>19ª AAP - </a:t>
            </a:r>
            <a:r>
              <a:rPr lang="pt-BR" sz="3200" dirty="0">
                <a:latin typeface="Times New Roman" panose="02020603050405020304" pitchFamily="18" charset="0"/>
                <a:cs typeface="Times New Roman" panose="02020603050405020304" pitchFamily="18" charset="0"/>
              </a:rPr>
              <a:t>Questão 3 (Médio) - Habilidade: Determinar a inclinação de uma reta. </a:t>
            </a:r>
          </a:p>
          <a:p>
            <a:pPr marL="0" indent="0" algn="just">
              <a:buNone/>
            </a:pPr>
            <a:r>
              <a:rPr lang="pt-BR" sz="3200" dirty="0">
                <a:latin typeface="Times New Roman" panose="02020603050405020304" pitchFamily="18" charset="0"/>
                <a:cs typeface="Times New Roman" panose="02020603050405020304" pitchFamily="18" charset="0"/>
              </a:rPr>
              <a:t>Coeficiente angular é um número que mede a inclinação (ou declividade) de uma reta em relação ao eixo das abscissas. Então, dada a equação (reduzida) de uma reta “y = </a:t>
            </a:r>
            <a:r>
              <a:rPr lang="pt-BR" sz="3200" dirty="0" err="1">
                <a:latin typeface="Times New Roman" panose="02020603050405020304" pitchFamily="18" charset="0"/>
                <a:cs typeface="Times New Roman" panose="02020603050405020304" pitchFamily="18" charset="0"/>
              </a:rPr>
              <a:t>mx</a:t>
            </a:r>
            <a:r>
              <a:rPr lang="pt-BR" sz="3200" dirty="0">
                <a:latin typeface="Times New Roman" panose="02020603050405020304" pitchFamily="18" charset="0"/>
                <a:cs typeface="Times New Roman" panose="02020603050405020304" pitchFamily="18" charset="0"/>
              </a:rPr>
              <a:t> + h”, dizemos que “m” é o coeficiente angular dessa reta. Observe a figura. </a:t>
            </a:r>
          </a:p>
          <a:p>
            <a:pPr marL="0" indent="0" algn="just">
              <a:buNone/>
            </a:pPr>
            <a:r>
              <a:rPr lang="pt-BR" sz="3200" dirty="0">
                <a:latin typeface="Times New Roman" panose="02020603050405020304" pitchFamily="18" charset="0"/>
                <a:cs typeface="Times New Roman" panose="02020603050405020304" pitchFamily="18" charset="0"/>
              </a:rPr>
              <a:t>Sobre os coeficientes angulares das retas r e s e os ângulos α e β, pode-se dizer que: </a:t>
            </a:r>
          </a:p>
          <a:p>
            <a:pPr marL="0" indent="0" algn="just">
              <a:buNone/>
            </a:pPr>
            <a:r>
              <a:rPr lang="pt-BR" sz="3200" dirty="0">
                <a:latin typeface="Times New Roman" panose="02020603050405020304" pitchFamily="18" charset="0"/>
                <a:cs typeface="Times New Roman" panose="02020603050405020304" pitchFamily="18" charset="0"/>
              </a:rPr>
              <a:t>I) O coeficiente angular de uma reta é numericamente igual à tangente do ângulo alfa (α) que essa reta forma com o eixo x. </a:t>
            </a:r>
          </a:p>
          <a:p>
            <a:pPr marL="0" indent="0" algn="just">
              <a:buNone/>
            </a:pPr>
            <a:r>
              <a:rPr lang="pt-BR" sz="3200" dirty="0">
                <a:latin typeface="Times New Roman" panose="02020603050405020304" pitchFamily="18" charset="0"/>
                <a:cs typeface="Times New Roman" panose="02020603050405020304" pitchFamily="18" charset="0"/>
              </a:rPr>
              <a:t>II) Se 0 &lt; α &lt; 90º, teremos  o coeficiente angular positivo.  </a:t>
            </a:r>
          </a:p>
          <a:p>
            <a:pPr marL="0" indent="0" algn="just">
              <a:buNone/>
            </a:pPr>
            <a:r>
              <a:rPr lang="pt-BR" sz="3200" dirty="0">
                <a:latin typeface="Times New Roman" panose="02020603050405020304" pitchFamily="18" charset="0"/>
                <a:cs typeface="Times New Roman" panose="02020603050405020304" pitchFamily="18" charset="0"/>
              </a:rPr>
              <a:t>III) Se 90º &lt; α &lt; 180º, teremos o coeficiente angular positivo.  </a:t>
            </a:r>
          </a:p>
          <a:p>
            <a:pPr marL="0" indent="0" algn="just">
              <a:buNone/>
            </a:pPr>
            <a:r>
              <a:rPr lang="pt-BR" sz="3200" dirty="0">
                <a:latin typeface="Times New Roman" panose="02020603050405020304" pitchFamily="18" charset="0"/>
                <a:cs typeface="Times New Roman" panose="02020603050405020304" pitchFamily="18" charset="0"/>
              </a:rPr>
              <a:t>IV) Se o ângulo alfa (α) que essa reta forma com o eixo x for igual a 45º, seu coeficiente angular será 1. </a:t>
            </a:r>
          </a:p>
          <a:p>
            <a:pPr marL="0" indent="0" algn="just">
              <a:buNone/>
            </a:pPr>
            <a:r>
              <a:rPr lang="pt-BR" sz="3200" dirty="0">
                <a:latin typeface="Times New Roman" panose="02020603050405020304" pitchFamily="18" charset="0"/>
                <a:cs typeface="Times New Roman" panose="02020603050405020304" pitchFamily="18" charset="0"/>
              </a:rPr>
              <a:t>Estão corretas as afirmações: </a:t>
            </a:r>
          </a:p>
          <a:p>
            <a:pPr marL="514350" indent="-514350" algn="just">
              <a:buAutoNum type="alphaUcParenBoth"/>
            </a:pPr>
            <a:r>
              <a:rPr lang="pt-BR" sz="3100" dirty="0">
                <a:latin typeface="Times New Roman" panose="02020603050405020304" pitchFamily="18" charset="0"/>
                <a:cs typeface="Times New Roman" panose="02020603050405020304" pitchFamily="18" charset="0"/>
              </a:rPr>
              <a:t>I e III.   </a:t>
            </a:r>
          </a:p>
          <a:p>
            <a:pPr marL="514350" indent="-514350" algn="just">
              <a:buAutoNum type="alphaUcParenBoth"/>
            </a:pPr>
            <a:r>
              <a:rPr lang="pt-BR" sz="3100" dirty="0">
                <a:latin typeface="Times New Roman" panose="02020603050405020304" pitchFamily="18" charset="0"/>
                <a:cs typeface="Times New Roman" panose="02020603050405020304" pitchFamily="18" charset="0"/>
              </a:rPr>
              <a:t>I, II e III.    </a:t>
            </a:r>
          </a:p>
          <a:p>
            <a:pPr marL="0" indent="0" algn="just">
              <a:buNone/>
            </a:pPr>
            <a:r>
              <a:rPr lang="pt-BR" sz="3100" dirty="0">
                <a:latin typeface="Times New Roman" panose="02020603050405020304" pitchFamily="18" charset="0"/>
                <a:cs typeface="Times New Roman" panose="02020603050405020304" pitchFamily="18" charset="0"/>
              </a:rPr>
              <a:t>(C) I, II e IV.   </a:t>
            </a:r>
          </a:p>
          <a:p>
            <a:pPr marL="0" indent="0" algn="just">
              <a:buNone/>
            </a:pPr>
            <a:r>
              <a:rPr lang="pt-BR" sz="3100" dirty="0">
                <a:latin typeface="Times New Roman" panose="02020603050405020304" pitchFamily="18" charset="0"/>
                <a:cs typeface="Times New Roman" panose="02020603050405020304" pitchFamily="18" charset="0"/>
              </a:rPr>
              <a:t>(D) III e IV.   </a:t>
            </a:r>
          </a:p>
          <a:p>
            <a:pPr marL="0" indent="0" algn="just">
              <a:buNone/>
            </a:pPr>
            <a:r>
              <a:rPr lang="pt-BR" sz="3100" dirty="0">
                <a:latin typeface="Times New Roman" panose="02020603050405020304" pitchFamily="18" charset="0"/>
                <a:cs typeface="Times New Roman" panose="02020603050405020304" pitchFamily="18" charset="0"/>
              </a:rPr>
              <a:t>(E) I, III e IV.</a:t>
            </a:r>
          </a:p>
          <a:p>
            <a:pPr marL="0" indent="0" algn="just">
              <a:buNone/>
            </a:pPr>
            <a:r>
              <a:rPr lang="pt-BR" sz="3100" dirty="0">
                <a:latin typeface="Times New Roman" panose="02020603050405020304" pitchFamily="18" charset="0"/>
                <a:cs typeface="Times New Roman" panose="02020603050405020304" pitchFamily="18" charset="0"/>
              </a:rPr>
              <a:t>Resposta: Alternativa C </a:t>
            </a:r>
          </a:p>
          <a:p>
            <a:pPr marL="0" indent="0" algn="just">
              <a:buNone/>
            </a:pPr>
            <a:endParaRPr lang="pt-BR" sz="3100" dirty="0">
              <a:latin typeface="Times New Roman" panose="02020603050405020304" pitchFamily="18" charset="0"/>
              <a:cs typeface="Times New Roman" panose="02020603050405020304" pitchFamily="18" charset="0"/>
            </a:endParaRPr>
          </a:p>
          <a:p>
            <a:pPr marL="0" indent="0" algn="just">
              <a:buNone/>
            </a:pPr>
            <a:endParaRPr lang="pt-BR" sz="2700"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650C555D-47DF-467D-975A-A704A95A22BE}"/>
              </a:ext>
            </a:extLst>
          </p:cNvPr>
          <p:cNvPicPr>
            <a:picLocks noChangeAspect="1"/>
          </p:cNvPicPr>
          <p:nvPr/>
        </p:nvPicPr>
        <p:blipFill>
          <a:blip r:embed="rId2"/>
          <a:stretch>
            <a:fillRect/>
          </a:stretch>
        </p:blipFill>
        <p:spPr>
          <a:xfrm>
            <a:off x="5539408" y="3768997"/>
            <a:ext cx="4306957" cy="2496224"/>
          </a:xfrm>
          <a:prstGeom prst="rect">
            <a:avLst/>
          </a:prstGeom>
        </p:spPr>
      </p:pic>
    </p:spTree>
    <p:extLst>
      <p:ext uri="{BB962C8B-B14F-4D97-AF65-F5344CB8AC3E}">
        <p14:creationId xmlns:p14="http://schemas.microsoft.com/office/powerpoint/2010/main" val="155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3767B-D998-4D5C-AC78-64ED4DF6A532}"/>
              </a:ext>
            </a:extLst>
          </p:cNvPr>
          <p:cNvSpPr>
            <a:spLocks noGrp="1"/>
          </p:cNvSpPr>
          <p:nvPr>
            <p:ph type="title"/>
          </p:nvPr>
        </p:nvSpPr>
        <p:spPr>
          <a:xfrm>
            <a:off x="265043" y="159027"/>
            <a:ext cx="11714922" cy="1152938"/>
          </a:xfrm>
        </p:spPr>
        <p:txBody>
          <a:bodyPr>
            <a:normAutofit/>
          </a:bodyPr>
          <a:lstStyle/>
          <a:p>
            <a:pPr algn="ctr"/>
            <a:r>
              <a:rPr lang="pt-BR" sz="3200" b="1" dirty="0">
                <a:latin typeface="Times New Roman" panose="02020603050405020304" pitchFamily="18" charset="0"/>
                <a:cs typeface="Times New Roman" panose="02020603050405020304" pitchFamily="18" charset="0"/>
              </a:rPr>
              <a:t>Relação da Habilidade Prioritária H34 com a 18ª AAP – 2018 </a:t>
            </a:r>
            <a:endParaRPr lang="pt-BR" sz="3200" dirty="0"/>
          </a:p>
        </p:txBody>
      </p:sp>
      <p:sp>
        <p:nvSpPr>
          <p:cNvPr id="3" name="Espaço Reservado para Conteúdo 2">
            <a:extLst>
              <a:ext uri="{FF2B5EF4-FFF2-40B4-BE49-F238E27FC236}">
                <a16:creationId xmlns:a16="http://schemas.microsoft.com/office/drawing/2014/main" id="{EAD4A9B1-A10E-42EA-A1F3-96EBEABE71FD}"/>
              </a:ext>
            </a:extLst>
          </p:cNvPr>
          <p:cNvSpPr>
            <a:spLocks noGrp="1"/>
          </p:cNvSpPr>
          <p:nvPr>
            <p:ph idx="1"/>
          </p:nvPr>
        </p:nvSpPr>
        <p:spPr>
          <a:xfrm>
            <a:off x="265043" y="1219200"/>
            <a:ext cx="11661914" cy="5274365"/>
          </a:xfrm>
        </p:spPr>
        <p:txBody>
          <a:bodyPr>
            <a:normAutofit fontScale="92500" lnSpcReduction="10000"/>
          </a:bodyPr>
          <a:lstStyle/>
          <a:p>
            <a:pPr marL="0" indent="0" algn="just">
              <a:buNone/>
            </a:pPr>
            <a:r>
              <a:rPr lang="pt-BR" dirty="0">
                <a:latin typeface="Times New Roman" panose="02020603050405020304" pitchFamily="18" charset="0"/>
                <a:cs typeface="Times New Roman" panose="02020603050405020304" pitchFamily="18" charset="0"/>
              </a:rPr>
              <a:t>Questão 6 (Fácil) - Resolver problemas de análise combinatória que envolvam arranjos simples e/ou combinações. 	</a:t>
            </a:r>
          </a:p>
          <a:p>
            <a:pPr marL="0" indent="0" algn="just">
              <a:spcBef>
                <a:spcPts val="0"/>
              </a:spcBef>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Um professor ministra um curso especial de matemática para cinco alunos. Toda aula faz perguntas a cada um sobre a matéria desenvolvida. Para não ser repetitivo muda sempre a ordem em que chama os alunos para responderem. A quantidade de modos diferentes que esse professor pode ordenar os alunos para responder é: </a:t>
            </a:r>
          </a:p>
          <a:p>
            <a:pPr marL="0" indent="0" algn="just">
              <a:buNone/>
            </a:pPr>
            <a:r>
              <a:rPr lang="pt-BR" dirty="0">
                <a:latin typeface="Times New Roman" panose="02020603050405020304" pitchFamily="18" charset="0"/>
                <a:cs typeface="Times New Roman" panose="02020603050405020304" pitchFamily="18" charset="0"/>
              </a:rPr>
              <a:t>(A) 120 </a:t>
            </a:r>
          </a:p>
          <a:p>
            <a:pPr marL="0" indent="0" algn="just">
              <a:buNone/>
            </a:pPr>
            <a:r>
              <a:rPr lang="pt-BR" dirty="0">
                <a:latin typeface="Times New Roman" panose="02020603050405020304" pitchFamily="18" charset="0"/>
                <a:cs typeface="Times New Roman" panose="02020603050405020304" pitchFamily="18" charset="0"/>
              </a:rPr>
              <a:t>(B) 60 </a:t>
            </a:r>
          </a:p>
          <a:p>
            <a:pPr marL="0" indent="0" algn="just">
              <a:buNone/>
            </a:pPr>
            <a:r>
              <a:rPr lang="pt-BR" dirty="0">
                <a:latin typeface="Times New Roman" panose="02020603050405020304" pitchFamily="18" charset="0"/>
                <a:cs typeface="Times New Roman" panose="02020603050405020304" pitchFamily="18" charset="0"/>
              </a:rPr>
              <a:t>(C) 20 </a:t>
            </a:r>
          </a:p>
          <a:p>
            <a:pPr marL="0" indent="0" algn="just">
              <a:buNone/>
            </a:pPr>
            <a:r>
              <a:rPr lang="pt-BR" dirty="0">
                <a:latin typeface="Times New Roman" panose="02020603050405020304" pitchFamily="18" charset="0"/>
                <a:cs typeface="Times New Roman" panose="02020603050405020304" pitchFamily="18" charset="0"/>
              </a:rPr>
              <a:t>(D) 12 </a:t>
            </a:r>
          </a:p>
          <a:p>
            <a:pPr marL="0" indent="0" algn="just">
              <a:buNone/>
            </a:pPr>
            <a:r>
              <a:rPr lang="pt-BR" dirty="0">
                <a:latin typeface="Times New Roman" panose="02020603050405020304" pitchFamily="18" charset="0"/>
                <a:cs typeface="Times New Roman" panose="02020603050405020304" pitchFamily="18" charset="0"/>
              </a:rPr>
              <a:t>(E) 1                               </a:t>
            </a:r>
          </a:p>
          <a:p>
            <a:pPr marL="0" indent="0" algn="just">
              <a:buNone/>
            </a:pPr>
            <a:r>
              <a:rPr lang="pt-BR" dirty="0">
                <a:latin typeface="Times New Roman" panose="02020603050405020304" pitchFamily="18" charset="0"/>
                <a:cs typeface="Times New Roman" panose="02020603050405020304" pitchFamily="18" charset="0"/>
              </a:rPr>
              <a:t>Resposta: Alternativa A</a:t>
            </a:r>
          </a:p>
          <a:p>
            <a:pPr marL="0" indent="0">
              <a:buNone/>
            </a:pPr>
            <a:endParaRPr lang="pt-BR" dirty="0"/>
          </a:p>
        </p:txBody>
      </p:sp>
    </p:spTree>
    <p:extLst>
      <p:ext uri="{BB962C8B-B14F-4D97-AF65-F5344CB8AC3E}">
        <p14:creationId xmlns:p14="http://schemas.microsoft.com/office/powerpoint/2010/main" val="40836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EFD8635D-E61B-4721-BF92-2631F9B243E1}"/>
              </a:ext>
            </a:extLst>
          </p:cNvPr>
          <p:cNvSpPr>
            <a:spLocks noGrp="1"/>
          </p:cNvSpPr>
          <p:nvPr>
            <p:ph idx="1"/>
          </p:nvPr>
        </p:nvSpPr>
        <p:spPr>
          <a:xfrm>
            <a:off x="358815" y="335666"/>
            <a:ext cx="10994985" cy="5841297"/>
          </a:xfrm>
        </p:spPr>
        <p:txBody>
          <a:bodyPr/>
          <a:lstStyle/>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O papel do professor é provocar ajudas, dinamizar a classe para que se trabalhe em pequenos grupos flexíveis, às vezes em pares. O que sabe mais ajuda o que sabe menos. As técnicas passam por montar classes dinâmicas, onde existam relações interativas que provoquem conhecimento. Isso implica uma mudança no papel do professor. O professor não é aquele que tem o conhecimento e o transmite. O professor é aquele que veicula interações, provoca intercâmbio na aula e ajuda na busca de conhecimentos.</a:t>
            </a:r>
          </a:p>
          <a:p>
            <a:pPr marL="0" indent="0" algn="r">
              <a:buNone/>
            </a:pPr>
            <a:r>
              <a:rPr lang="pt-BR" dirty="0" err="1">
                <a:latin typeface="Times New Roman" panose="02020603050405020304" pitchFamily="18" charset="0"/>
                <a:cs typeface="Times New Roman" panose="02020603050405020304" pitchFamily="18" charset="0"/>
              </a:rPr>
              <a:t>Antoni</a:t>
            </a:r>
            <a:r>
              <a:rPr lang="pt-BR" dirty="0">
                <a:latin typeface="Times New Roman" panose="02020603050405020304" pitchFamily="18" charset="0"/>
                <a:cs typeface="Times New Roman" panose="02020603050405020304" pitchFamily="18" charset="0"/>
              </a:rPr>
              <a:t> </a:t>
            </a:r>
            <a:r>
              <a:rPr lang="pt-BR" dirty="0" err="1">
                <a:latin typeface="Times New Roman" panose="02020603050405020304" pitchFamily="18" charset="0"/>
                <a:cs typeface="Times New Roman" panose="02020603050405020304" pitchFamily="18" charset="0"/>
              </a:rPr>
              <a:t>Zabala</a:t>
            </a:r>
            <a:endParaRPr lang="pt-BR" dirty="0">
              <a:latin typeface="Times New Roman" panose="02020603050405020304" pitchFamily="18" charset="0"/>
              <a:cs typeface="Times New Roman" panose="02020603050405020304" pitchFamily="18" charset="0"/>
            </a:endParaRPr>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6023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89DF106-987B-49D7-8048-F8499557F4AC}"/>
              </a:ext>
            </a:extLst>
          </p:cNvPr>
          <p:cNvSpPr>
            <a:spLocks noGrp="1"/>
          </p:cNvSpPr>
          <p:nvPr>
            <p:ph idx="1"/>
          </p:nvPr>
        </p:nvSpPr>
        <p:spPr>
          <a:xfrm>
            <a:off x="185531" y="145774"/>
            <a:ext cx="11807686" cy="6506817"/>
          </a:xfrm>
        </p:spPr>
        <p:txBody>
          <a:bodyPr>
            <a:noAutofit/>
          </a:bodyPr>
          <a:lstStyle/>
          <a:p>
            <a:pPr marL="0" indent="0" algn="just">
              <a:buNone/>
            </a:pPr>
            <a:r>
              <a:rPr lang="pt-BR" sz="2600" dirty="0">
                <a:latin typeface="Times New Roman" panose="02020603050405020304" pitchFamily="18" charset="0"/>
                <a:cs typeface="Times New Roman" panose="02020603050405020304" pitchFamily="18" charset="0"/>
              </a:rPr>
              <a:t>Questão 7 (Fácil) -  Resolver problemas que envolvam processos de contagem – princípio multiplicativo. 	</a:t>
            </a:r>
          </a:p>
          <a:p>
            <a:pPr marL="0" indent="0" algn="just">
              <a:buNone/>
            </a:pPr>
            <a:r>
              <a:rPr lang="pt-BR" sz="2600" dirty="0">
                <a:latin typeface="Times New Roman" panose="02020603050405020304" pitchFamily="18" charset="0"/>
                <a:cs typeface="Times New Roman" panose="02020603050405020304" pitchFamily="18" charset="0"/>
              </a:rPr>
              <a:t>Uma rede de </a:t>
            </a:r>
            <a:r>
              <a:rPr lang="pt-BR" sz="2600" dirty="0" err="1">
                <a:latin typeface="Times New Roman" panose="02020603050405020304" pitchFamily="18" charset="0"/>
                <a:cs typeface="Times New Roman" panose="02020603050405020304" pitchFamily="18" charset="0"/>
              </a:rPr>
              <a:t>fast</a:t>
            </a:r>
            <a:r>
              <a:rPr lang="pt-BR" sz="2600" dirty="0">
                <a:latin typeface="Times New Roman" panose="02020603050405020304" pitchFamily="18" charset="0"/>
                <a:cs typeface="Times New Roman" panose="02020603050405020304" pitchFamily="18" charset="0"/>
              </a:rPr>
              <a:t> </a:t>
            </a:r>
            <a:r>
              <a:rPr lang="pt-BR" sz="2600" dirty="0" err="1">
                <a:latin typeface="Times New Roman" panose="02020603050405020304" pitchFamily="18" charset="0"/>
                <a:cs typeface="Times New Roman" panose="02020603050405020304" pitchFamily="18" charset="0"/>
              </a:rPr>
              <a:t>food</a:t>
            </a:r>
            <a:r>
              <a:rPr lang="pt-BR" sz="2600" dirty="0">
                <a:latin typeface="Times New Roman" panose="02020603050405020304" pitchFamily="18" charset="0"/>
                <a:cs typeface="Times New Roman" panose="02020603050405020304" pitchFamily="18" charset="0"/>
              </a:rPr>
              <a:t> oferece sanduiches com diversas opções. O cliente deve escolher sempre uma dentre as opções a seguir: </a:t>
            </a:r>
          </a:p>
          <a:p>
            <a:pPr marL="0" indent="0" algn="just">
              <a:buNone/>
            </a:pPr>
            <a:r>
              <a:rPr lang="pt-BR" sz="2600" dirty="0">
                <a:latin typeface="Times New Roman" panose="02020603050405020304" pitchFamily="18" charset="0"/>
                <a:cs typeface="Times New Roman" panose="02020603050405020304" pitchFamily="18" charset="0"/>
              </a:rPr>
              <a:t>• Pão de 70g: Pão Natural, Pão Francês ou Pão Sete Grãos. </a:t>
            </a:r>
          </a:p>
          <a:p>
            <a:pPr marL="0" indent="0" algn="just">
              <a:buNone/>
            </a:pPr>
            <a:r>
              <a:rPr lang="pt-BR" sz="2600" dirty="0">
                <a:latin typeface="Times New Roman" panose="02020603050405020304" pitchFamily="18" charset="0"/>
                <a:cs typeface="Times New Roman" panose="02020603050405020304" pitchFamily="18" charset="0"/>
              </a:rPr>
              <a:t>• Salada: Tomate ou Alface. </a:t>
            </a:r>
          </a:p>
          <a:p>
            <a:pPr marL="0" indent="0" algn="just">
              <a:buNone/>
            </a:pPr>
            <a:r>
              <a:rPr lang="pt-BR" sz="2600" dirty="0">
                <a:latin typeface="Times New Roman" panose="02020603050405020304" pitchFamily="18" charset="0"/>
                <a:cs typeface="Times New Roman" panose="02020603050405020304" pitchFamily="18" charset="0"/>
              </a:rPr>
              <a:t>• Frios: Presunto, Copa, Salame, Carne desfiada, Mortadela ou Atum. </a:t>
            </a:r>
          </a:p>
          <a:p>
            <a:pPr marL="0" indent="0" algn="just">
              <a:buNone/>
            </a:pPr>
            <a:r>
              <a:rPr lang="pt-BR" sz="2600" dirty="0">
                <a:latin typeface="Times New Roman" panose="02020603050405020304" pitchFamily="18" charset="0"/>
                <a:cs typeface="Times New Roman" panose="02020603050405020304" pitchFamily="18" charset="0"/>
              </a:rPr>
              <a:t>De quantas maneiras diferentes um cliente pode montar seu sanduiche? </a:t>
            </a:r>
          </a:p>
          <a:p>
            <a:pPr marL="0" indent="0" algn="just">
              <a:buNone/>
            </a:pPr>
            <a:r>
              <a:rPr lang="pt-BR" sz="2500" dirty="0">
                <a:latin typeface="Times New Roman" panose="02020603050405020304" pitchFamily="18" charset="0"/>
                <a:cs typeface="Times New Roman" panose="02020603050405020304" pitchFamily="18" charset="0"/>
              </a:rPr>
              <a:t>(A) 18 </a:t>
            </a:r>
          </a:p>
          <a:p>
            <a:pPr marL="0" indent="0" algn="just">
              <a:buNone/>
            </a:pPr>
            <a:r>
              <a:rPr lang="pt-BR" sz="2500" dirty="0">
                <a:latin typeface="Times New Roman" panose="02020603050405020304" pitchFamily="18" charset="0"/>
                <a:cs typeface="Times New Roman" panose="02020603050405020304" pitchFamily="18" charset="0"/>
              </a:rPr>
              <a:t>(B) 21 </a:t>
            </a:r>
          </a:p>
          <a:p>
            <a:pPr marL="0" indent="0" algn="just">
              <a:buNone/>
            </a:pPr>
            <a:r>
              <a:rPr lang="pt-BR" sz="2500" dirty="0">
                <a:latin typeface="Times New Roman" panose="02020603050405020304" pitchFamily="18" charset="0"/>
                <a:cs typeface="Times New Roman" panose="02020603050405020304" pitchFamily="18" charset="0"/>
              </a:rPr>
              <a:t>(C) 24 </a:t>
            </a:r>
          </a:p>
          <a:p>
            <a:pPr marL="0" indent="0" algn="just">
              <a:buNone/>
            </a:pPr>
            <a:r>
              <a:rPr lang="pt-BR" sz="2500" dirty="0">
                <a:latin typeface="Times New Roman" panose="02020603050405020304" pitchFamily="18" charset="0"/>
                <a:cs typeface="Times New Roman" panose="02020603050405020304" pitchFamily="18" charset="0"/>
              </a:rPr>
              <a:t>(D) 28 </a:t>
            </a:r>
          </a:p>
          <a:p>
            <a:pPr marL="0" indent="0" algn="just">
              <a:buNone/>
            </a:pPr>
            <a:r>
              <a:rPr lang="pt-BR" sz="2500" dirty="0">
                <a:latin typeface="Times New Roman" panose="02020603050405020304" pitchFamily="18" charset="0"/>
                <a:cs typeface="Times New Roman" panose="02020603050405020304" pitchFamily="18" charset="0"/>
              </a:rPr>
              <a:t>(E) 36                     </a:t>
            </a:r>
          </a:p>
          <a:p>
            <a:pPr marL="0" indent="0" algn="just">
              <a:buNone/>
            </a:pPr>
            <a:r>
              <a:rPr lang="pt-BR" sz="2500" dirty="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Resposta: Alternativa E</a:t>
            </a:r>
          </a:p>
        </p:txBody>
      </p:sp>
    </p:spTree>
    <p:extLst>
      <p:ext uri="{BB962C8B-B14F-4D97-AF65-F5344CB8AC3E}">
        <p14:creationId xmlns:p14="http://schemas.microsoft.com/office/powerpoint/2010/main" val="39616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36236935-BAF8-40DB-ABE2-E29C38ECD4A0}"/>
                  </a:ext>
                </a:extLst>
              </p:cNvPr>
              <p:cNvSpPr>
                <a:spLocks noGrp="1"/>
              </p:cNvSpPr>
              <p:nvPr>
                <p:ph idx="1"/>
              </p:nvPr>
            </p:nvSpPr>
            <p:spPr>
              <a:xfrm>
                <a:off x="318052" y="410817"/>
                <a:ext cx="11423374" cy="5764696"/>
              </a:xfrm>
            </p:spPr>
            <p:txBody>
              <a:bodyPr/>
              <a:lstStyle/>
              <a:p>
                <a:pPr marL="0" indent="0" algn="just">
                  <a:buNone/>
                </a:pPr>
                <a:r>
                  <a:rPr lang="pt-BR" dirty="0">
                    <a:latin typeface="Times New Roman" panose="02020603050405020304" pitchFamily="18" charset="0"/>
                    <a:cs typeface="Times New Roman" panose="02020603050405020304" pitchFamily="18" charset="0"/>
                  </a:rPr>
                  <a:t>Questão 9 (Aberta)  - Resolver problemas que envolvam processos de contagem – princípio multiplicativo. </a:t>
                </a:r>
              </a:p>
              <a:p>
                <a:pPr marL="0" indent="0" algn="just">
                  <a:buNone/>
                </a:pPr>
                <a:r>
                  <a:rPr lang="pt-BR" dirty="0">
                    <a:latin typeface="Times New Roman" panose="02020603050405020304" pitchFamily="18" charset="0"/>
                    <a:cs typeface="Times New Roman" panose="02020603050405020304" pitchFamily="18" charset="0"/>
                  </a:rPr>
                  <a:t>	</a:t>
                </a:r>
              </a:p>
              <a:p>
                <a:pPr marL="0" indent="0" algn="just">
                  <a:buNone/>
                </a:pPr>
                <a:r>
                  <a:rPr lang="pt-BR" dirty="0">
                    <a:latin typeface="Times New Roman" panose="02020603050405020304" pitchFamily="18" charset="0"/>
                    <a:cs typeface="Times New Roman" panose="02020603050405020304" pitchFamily="18" charset="0"/>
                  </a:rPr>
                  <a:t>Determine quantos números de 5 algarismos podem ser formados usando apenas os algarismos pares diferentes de zero. </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Resposta:</a:t>
                </a:r>
              </a:p>
              <a:p>
                <a:pPr marL="0" indent="0" algn="just">
                  <a:buNone/>
                </a:pPr>
                <a:r>
                  <a:rPr lang="pt-BR" dirty="0">
                    <a:latin typeface="Times New Roman" panose="02020603050405020304" pitchFamily="18" charset="0"/>
                    <a:cs typeface="Times New Roman" panose="02020603050405020304" pitchFamily="18" charset="0"/>
                  </a:rPr>
                  <a:t>Os algarismos pares a serem usados são: 2, 4, 6 e 8. </a:t>
                </a:r>
              </a:p>
              <a:p>
                <a:pPr marL="0" indent="0" algn="just">
                  <a:buNone/>
                </a:pPr>
                <a:r>
                  <a:rPr lang="pt-BR" dirty="0">
                    <a:latin typeface="Times New Roman" panose="02020603050405020304" pitchFamily="18" charset="0"/>
                    <a:cs typeface="Times New Roman" panose="02020603050405020304" pitchFamily="18" charset="0"/>
                  </a:rPr>
                  <a:t>Considerar que o problema não comenta a possibilidade de não repetição de algarismo nas diferentes posições.</a:t>
                </a:r>
              </a:p>
              <a:p>
                <a:pPr marL="0" indent="0" algn="just">
                  <a:buNone/>
                </a:pPr>
                <a:r>
                  <a:rPr lang="pt-BR" dirty="0">
                    <a:latin typeface="Times New Roman" panose="02020603050405020304" pitchFamily="18" charset="0"/>
                    <a:cs typeface="Times New Roman" panose="02020603050405020304" pitchFamily="18" charset="0"/>
                  </a:rPr>
                  <a:t>Usando o princípio multiplicativo temos: 4 x 4 x 4 x 4 x 4 = </a:t>
                </a:r>
                <a14:m>
                  <m:oMath xmlns:m="http://schemas.openxmlformats.org/officeDocument/2006/math">
                    <m:sSup>
                      <m:sSupPr>
                        <m:ctrlPr>
                          <a:rPr lang="pt-BR" i="1" smtClean="0">
                            <a:latin typeface="Cambria Math" panose="02040503050406030204" pitchFamily="18" charset="0"/>
                          </a:rPr>
                        </m:ctrlPr>
                      </m:sSupPr>
                      <m:e>
                        <m:r>
                          <a:rPr lang="pt-BR" b="0" i="1" smtClean="0">
                            <a:latin typeface="Cambria Math" panose="02040503050406030204" pitchFamily="18" charset="0"/>
                          </a:rPr>
                          <m:t>4</m:t>
                        </m:r>
                      </m:e>
                      <m:sup>
                        <m:r>
                          <a:rPr lang="pt-BR" b="0" i="1" smtClean="0">
                            <a:latin typeface="Cambria Math" panose="02040503050406030204" pitchFamily="18" charset="0"/>
                          </a:rPr>
                          <m:t>5</m:t>
                        </m:r>
                      </m:sup>
                    </m:sSup>
                  </m:oMath>
                </a14:m>
                <a:r>
                  <a:rPr lang="pt-BR" dirty="0">
                    <a:latin typeface="Times New Roman" panose="02020603050405020304" pitchFamily="18" charset="0"/>
                    <a:cs typeface="Times New Roman" panose="02020603050405020304" pitchFamily="18" charset="0"/>
                  </a:rPr>
                  <a:t> = 1024 </a:t>
                </a:r>
              </a:p>
            </p:txBody>
          </p:sp>
        </mc:Choice>
        <mc:Fallback xmlns="">
          <p:sp>
            <p:nvSpPr>
              <p:cNvPr id="3" name="Espaço Reservado para Conteúdo 2">
                <a:extLst>
                  <a:ext uri="{FF2B5EF4-FFF2-40B4-BE49-F238E27FC236}">
                    <a16:creationId xmlns:a16="http://schemas.microsoft.com/office/drawing/2014/main" id="{36236935-BAF8-40DB-ABE2-E29C38ECD4A0}"/>
                  </a:ext>
                </a:extLst>
              </p:cNvPr>
              <p:cNvSpPr>
                <a:spLocks noGrp="1" noRot="1" noChangeAspect="1" noMove="1" noResize="1" noEditPoints="1" noAdjustHandles="1" noChangeArrowheads="1" noChangeShapeType="1" noTextEdit="1"/>
              </p:cNvSpPr>
              <p:nvPr>
                <p:ph idx="1"/>
              </p:nvPr>
            </p:nvSpPr>
            <p:spPr>
              <a:xfrm>
                <a:off x="318052" y="410817"/>
                <a:ext cx="11423374" cy="5764696"/>
              </a:xfrm>
              <a:blipFill>
                <a:blip r:embed="rId2"/>
                <a:stretch>
                  <a:fillRect l="-1067" t="-1797" r="-1121"/>
                </a:stretch>
              </a:blipFill>
            </p:spPr>
            <p:txBody>
              <a:bodyPr/>
              <a:lstStyle/>
              <a:p>
                <a:r>
                  <a:rPr lang="pt-BR">
                    <a:noFill/>
                  </a:rPr>
                  <a:t> </a:t>
                </a:r>
              </a:p>
            </p:txBody>
          </p:sp>
        </mc:Fallback>
      </mc:AlternateContent>
    </p:spTree>
    <p:extLst>
      <p:ext uri="{BB962C8B-B14F-4D97-AF65-F5344CB8AC3E}">
        <p14:creationId xmlns:p14="http://schemas.microsoft.com/office/powerpoint/2010/main" val="33729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C80103A-05F2-4140-8700-037C312D97BC}"/>
              </a:ext>
            </a:extLst>
          </p:cNvPr>
          <p:cNvSpPr>
            <a:spLocks noGrp="1"/>
          </p:cNvSpPr>
          <p:nvPr>
            <p:ph idx="1"/>
          </p:nvPr>
        </p:nvSpPr>
        <p:spPr>
          <a:xfrm>
            <a:off x="503583" y="662609"/>
            <a:ext cx="10850217" cy="5514354"/>
          </a:xfrm>
        </p:spPr>
        <p:txBody>
          <a:bodyPr/>
          <a:lstStyle/>
          <a:p>
            <a:pPr marL="0" indent="0" algn="ctr">
              <a:buNone/>
            </a:pPr>
            <a:endParaRPr lang="pt-BR" sz="3500" b="1" dirty="0">
              <a:latin typeface="Times New Roman" panose="02020603050405020304" pitchFamily="18" charset="0"/>
              <a:cs typeface="Times New Roman" panose="02020603050405020304" pitchFamily="18" charset="0"/>
            </a:endParaRPr>
          </a:p>
          <a:p>
            <a:pPr marL="0" indent="0" algn="ctr">
              <a:buNone/>
            </a:pPr>
            <a:endParaRPr lang="pt-BR" sz="3500" b="1" dirty="0">
              <a:latin typeface="Times New Roman" panose="02020603050405020304" pitchFamily="18" charset="0"/>
              <a:cs typeface="Times New Roman" panose="02020603050405020304" pitchFamily="18" charset="0"/>
            </a:endParaRPr>
          </a:p>
          <a:p>
            <a:pPr marL="0" indent="0" algn="ctr">
              <a:buNone/>
            </a:pPr>
            <a:endParaRPr lang="pt-BR" sz="3500" b="1" dirty="0">
              <a:latin typeface="Times New Roman" panose="02020603050405020304" pitchFamily="18" charset="0"/>
              <a:cs typeface="Times New Roman" panose="02020603050405020304" pitchFamily="18" charset="0"/>
            </a:endParaRPr>
          </a:p>
          <a:p>
            <a:pPr marL="0" indent="0" algn="ctr">
              <a:buNone/>
            </a:pPr>
            <a:r>
              <a:rPr lang="pt-BR" sz="3500" b="1" dirty="0">
                <a:latin typeface="Times New Roman" panose="02020603050405020304" pitchFamily="18" charset="0"/>
                <a:cs typeface="Times New Roman" panose="02020603050405020304" pitchFamily="18" charset="0"/>
              </a:rPr>
              <a:t>Possibilidades de trabalhar as habilidades prioritárias</a:t>
            </a:r>
          </a:p>
          <a:p>
            <a:pPr marL="0" indent="0">
              <a:buNone/>
            </a:pPr>
            <a:endParaRPr lang="pt-BR" dirty="0"/>
          </a:p>
        </p:txBody>
      </p:sp>
    </p:spTree>
    <p:extLst>
      <p:ext uri="{BB962C8B-B14F-4D97-AF65-F5344CB8AC3E}">
        <p14:creationId xmlns:p14="http://schemas.microsoft.com/office/powerpoint/2010/main" val="36601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F2C55-452E-45A9-925C-B47F4777C491}"/>
              </a:ext>
            </a:extLst>
          </p:cNvPr>
          <p:cNvSpPr>
            <a:spLocks noGrp="1"/>
          </p:cNvSpPr>
          <p:nvPr>
            <p:ph type="title"/>
          </p:nvPr>
        </p:nvSpPr>
        <p:spPr>
          <a:xfrm>
            <a:off x="218661" y="531816"/>
            <a:ext cx="11754678" cy="901146"/>
          </a:xfrm>
        </p:spPr>
        <p:txBody>
          <a:bodyPr>
            <a:normAutofit fontScale="90000"/>
          </a:bodyPr>
          <a:lstStyle/>
          <a:p>
            <a:r>
              <a:rPr lang="pt-BR" sz="2800" dirty="0">
                <a:latin typeface="Times New Roman" panose="02020603050405020304" pitchFamily="18" charset="0"/>
                <a:cs typeface="Times New Roman" panose="02020603050405020304" pitchFamily="18" charset="0"/>
              </a:rPr>
              <a:t>H34 – Aplicar os raciocínios combinatórios aditivo e/ou multiplicativo na resolução de situações-problema. </a:t>
            </a:r>
            <a:br>
              <a:rPr lang="pt-BR" dirty="0"/>
            </a:br>
            <a:endParaRPr lang="pt-BR" dirty="0"/>
          </a:p>
        </p:txBody>
      </p:sp>
      <p:sp>
        <p:nvSpPr>
          <p:cNvPr id="6" name="Espaço Reservado para Conteúdo 5">
            <a:extLst>
              <a:ext uri="{FF2B5EF4-FFF2-40B4-BE49-F238E27FC236}">
                <a16:creationId xmlns:a16="http://schemas.microsoft.com/office/drawing/2014/main" id="{C3FE91B3-08E4-4F8A-8B50-4DF83AF06CD3}"/>
              </a:ext>
            </a:extLst>
          </p:cNvPr>
          <p:cNvSpPr>
            <a:spLocks noGrp="1"/>
          </p:cNvSpPr>
          <p:nvPr>
            <p:ph idx="1"/>
          </p:nvPr>
        </p:nvSpPr>
        <p:spPr>
          <a:xfrm>
            <a:off x="410817" y="1432962"/>
            <a:ext cx="10942983" cy="4744001"/>
          </a:xfrm>
        </p:spPr>
        <p:txBody>
          <a:bodyPr>
            <a:normAutofit/>
          </a:bodyPr>
          <a:lstStyle/>
          <a:p>
            <a:pPr marL="0" lvl="0" indent="0" algn="just">
              <a:buNone/>
            </a:pPr>
            <a:r>
              <a:rPr lang="pt-BR" dirty="0">
                <a:latin typeface="Times New Roman" panose="02020603050405020304" pitchFamily="18" charset="0"/>
                <a:cs typeface="Times New Roman" panose="02020603050405020304" pitchFamily="18" charset="0"/>
              </a:rPr>
              <a:t>Cada um dos participantes de um congresso recebeu uma senha distinta que era composta por cinco letras, todas vogais e sem repetições. Pode-se afirmar que o número de participantes desse congresso não pode ser maior do que</a:t>
            </a:r>
          </a:p>
          <a:p>
            <a:pPr marL="0" indent="0" algn="just">
              <a:buNone/>
            </a:pPr>
            <a:r>
              <a:rPr lang="pt-BR" dirty="0">
                <a:latin typeface="Times New Roman" panose="02020603050405020304" pitchFamily="18" charset="0"/>
                <a:cs typeface="Times New Roman" panose="02020603050405020304" pitchFamily="18" charset="0"/>
              </a:rPr>
              <a:t> </a:t>
            </a:r>
          </a:p>
          <a:p>
            <a:pPr marL="457200" lvl="0" indent="-457200" algn="just">
              <a:buAutoNum type="alphaUcParenBoth"/>
            </a:pPr>
            <a:r>
              <a:rPr lang="en-US" dirty="0">
                <a:latin typeface="Times New Roman" panose="02020603050405020304" pitchFamily="18" charset="0"/>
                <a:cs typeface="Times New Roman" panose="02020603050405020304" pitchFamily="18" charset="0"/>
              </a:rPr>
              <a:t>5</a:t>
            </a:r>
            <a:endParaRPr lang="pt-BR" dirty="0">
              <a:latin typeface="Times New Roman" panose="02020603050405020304" pitchFamily="18" charset="0"/>
              <a:cs typeface="Times New Roman" panose="02020603050405020304" pitchFamily="18" charset="0"/>
            </a:endParaRPr>
          </a:p>
          <a:p>
            <a:pPr marL="457200" lvl="0" indent="-457200" algn="just">
              <a:buAutoNum type="alphaUcParenBoth"/>
            </a:pPr>
            <a:r>
              <a:rPr lang="en-US" dirty="0">
                <a:latin typeface="Times New Roman" panose="02020603050405020304" pitchFamily="18" charset="0"/>
                <a:cs typeface="Times New Roman" panose="02020603050405020304" pitchFamily="18" charset="0"/>
              </a:rPr>
              <a:t>10</a:t>
            </a:r>
            <a:endParaRPr lang="pt-BR" dirty="0">
              <a:latin typeface="Times New Roman" panose="02020603050405020304" pitchFamily="18" charset="0"/>
              <a:cs typeface="Times New Roman" panose="02020603050405020304" pitchFamily="18" charset="0"/>
            </a:endParaRPr>
          </a:p>
          <a:p>
            <a:pPr marL="457200" lvl="0" indent="-457200" algn="just">
              <a:buAutoNum type="alphaUcParenBoth"/>
            </a:pPr>
            <a:r>
              <a:rPr lang="en-US" dirty="0">
                <a:latin typeface="Times New Roman" panose="02020603050405020304" pitchFamily="18" charset="0"/>
                <a:cs typeface="Times New Roman" panose="02020603050405020304" pitchFamily="18" charset="0"/>
              </a:rPr>
              <a:t>24</a:t>
            </a:r>
            <a:endParaRPr lang="pt-BR" dirty="0">
              <a:latin typeface="Times New Roman" panose="02020603050405020304" pitchFamily="18" charset="0"/>
              <a:cs typeface="Times New Roman" panose="02020603050405020304" pitchFamily="18" charset="0"/>
            </a:endParaRPr>
          </a:p>
          <a:p>
            <a:pPr marL="457200" lvl="0" indent="-457200" algn="just">
              <a:buAutoNum type="alphaUcParenBoth"/>
            </a:pPr>
            <a:r>
              <a:rPr lang="en-US" dirty="0">
                <a:latin typeface="Times New Roman" panose="02020603050405020304" pitchFamily="18" charset="0"/>
                <a:cs typeface="Times New Roman" panose="02020603050405020304" pitchFamily="18" charset="0"/>
              </a:rPr>
              <a:t>108</a:t>
            </a:r>
            <a:endParaRPr lang="pt-BR" dirty="0">
              <a:latin typeface="Times New Roman" panose="02020603050405020304" pitchFamily="18" charset="0"/>
              <a:cs typeface="Times New Roman" panose="02020603050405020304" pitchFamily="18" charset="0"/>
            </a:endParaRPr>
          </a:p>
          <a:p>
            <a:pPr marL="457200" lvl="0" indent="-457200" algn="just">
              <a:buAutoNum type="alphaUcParenBoth"/>
            </a:pPr>
            <a:r>
              <a:rPr lang="en-US" dirty="0">
                <a:latin typeface="Times New Roman" panose="02020603050405020304" pitchFamily="18" charset="0"/>
                <a:cs typeface="Times New Roman" panose="02020603050405020304" pitchFamily="18" charset="0"/>
              </a:rPr>
              <a:t>120</a:t>
            </a:r>
            <a:endParaRPr lang="pt-BR" dirty="0">
              <a:latin typeface="Times New Roman" panose="02020603050405020304" pitchFamily="18" charset="0"/>
              <a:cs typeface="Times New Roman" panose="02020603050405020304" pitchFamily="18" charset="0"/>
            </a:endParaRPr>
          </a:p>
          <a:p>
            <a:endParaRPr lang="pt-BR" dirty="0"/>
          </a:p>
        </p:txBody>
      </p:sp>
      <p:pic>
        <p:nvPicPr>
          <p:cNvPr id="3" name="Imagem 2">
            <a:extLst>
              <a:ext uri="{FF2B5EF4-FFF2-40B4-BE49-F238E27FC236}">
                <a16:creationId xmlns:a16="http://schemas.microsoft.com/office/drawing/2014/main" id="{C14AA3CE-4924-45B3-9742-9E90AF0520CB}"/>
              </a:ext>
            </a:extLst>
          </p:cNvPr>
          <p:cNvPicPr>
            <a:picLocks noChangeAspect="1"/>
          </p:cNvPicPr>
          <p:nvPr/>
        </p:nvPicPr>
        <p:blipFill rotWithShape="1">
          <a:blip r:embed="rId2"/>
          <a:srcRect l="18401" t="63101" r="59652" b="26201"/>
          <a:stretch/>
        </p:blipFill>
        <p:spPr>
          <a:xfrm>
            <a:off x="4097241" y="3429000"/>
            <a:ext cx="4555438" cy="1249017"/>
          </a:xfrm>
          <a:prstGeom prst="rect">
            <a:avLst/>
          </a:prstGeom>
        </p:spPr>
      </p:pic>
      <p:sp>
        <p:nvSpPr>
          <p:cNvPr id="5" name="CaixaDeTexto 4">
            <a:extLst>
              <a:ext uri="{FF2B5EF4-FFF2-40B4-BE49-F238E27FC236}">
                <a16:creationId xmlns:a16="http://schemas.microsoft.com/office/drawing/2014/main" id="{EE30AAEC-7D0A-400A-92B0-CD61AB48B231}"/>
              </a:ext>
            </a:extLst>
          </p:cNvPr>
          <p:cNvSpPr txBox="1"/>
          <p:nvPr/>
        </p:nvSpPr>
        <p:spPr>
          <a:xfrm>
            <a:off x="8089058" y="5722570"/>
            <a:ext cx="3483133"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2010 – p. 177</a:t>
            </a:r>
          </a:p>
        </p:txBody>
      </p:sp>
    </p:spTree>
    <p:extLst>
      <p:ext uri="{BB962C8B-B14F-4D97-AF65-F5344CB8AC3E}">
        <p14:creationId xmlns:p14="http://schemas.microsoft.com/office/powerpoint/2010/main" val="30227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0C9363-2302-4E92-8C81-6CC6CF7CD41D}"/>
              </a:ext>
            </a:extLst>
          </p:cNvPr>
          <p:cNvSpPr>
            <a:spLocks noGrp="1"/>
          </p:cNvSpPr>
          <p:nvPr>
            <p:ph idx="1"/>
          </p:nvPr>
        </p:nvSpPr>
        <p:spPr>
          <a:xfrm>
            <a:off x="145775" y="92765"/>
            <a:ext cx="11648660" cy="6520070"/>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H28 – Resolver problemas envolvendo as relações métricas fundamentais em triângulos retângulos.</a:t>
            </a:r>
          </a:p>
          <a:p>
            <a:pPr marL="0" indent="0" algn="just">
              <a:buNone/>
            </a:pPr>
            <a:r>
              <a:rPr lang="pt-BR" dirty="0">
                <a:latin typeface="Times New Roman" panose="02020603050405020304" pitchFamily="18" charset="0"/>
                <a:cs typeface="Times New Roman" panose="02020603050405020304" pitchFamily="18" charset="0"/>
              </a:rPr>
              <a:t> Uma escada de 25 dm de comprimento se apoia num muro do qual seu pé dista 7 dm.</a:t>
            </a:r>
          </a:p>
          <a:p>
            <a:pPr marL="0" indent="0">
              <a:buNone/>
            </a:pPr>
            <a:endParaRPr lang="pt-BR" dirty="0"/>
          </a:p>
        </p:txBody>
      </p:sp>
      <p:pic>
        <p:nvPicPr>
          <p:cNvPr id="5" name="Imagem 4">
            <a:extLst>
              <a:ext uri="{FF2B5EF4-FFF2-40B4-BE49-F238E27FC236}">
                <a16:creationId xmlns:a16="http://schemas.microsoft.com/office/drawing/2014/main" id="{BB4DB877-BD12-4FB5-8134-A28E1FFA91FC}"/>
              </a:ext>
            </a:extLst>
          </p:cNvPr>
          <p:cNvPicPr/>
          <p:nvPr/>
        </p:nvPicPr>
        <p:blipFill>
          <a:blip r:embed="rId2" cstate="print"/>
          <a:srcRect/>
          <a:stretch>
            <a:fillRect/>
          </a:stretch>
        </p:blipFill>
        <p:spPr bwMode="auto">
          <a:xfrm>
            <a:off x="2646121" y="1632966"/>
            <a:ext cx="3048000" cy="1669775"/>
          </a:xfrm>
          <a:prstGeom prst="rect">
            <a:avLst/>
          </a:prstGeom>
          <a:noFill/>
          <a:ln w="9525">
            <a:noFill/>
            <a:miter lim="800000"/>
            <a:headEnd/>
            <a:tailEnd/>
          </a:ln>
        </p:spPr>
      </p:pic>
      <p:sp>
        <p:nvSpPr>
          <p:cNvPr id="2" name="Retângulo 1">
            <a:extLst>
              <a:ext uri="{FF2B5EF4-FFF2-40B4-BE49-F238E27FC236}">
                <a16:creationId xmlns:a16="http://schemas.microsoft.com/office/drawing/2014/main" id="{504D914C-4693-40F6-A1FE-2B98C7828EBC}"/>
              </a:ext>
            </a:extLst>
          </p:cNvPr>
          <p:cNvSpPr/>
          <p:nvPr/>
        </p:nvSpPr>
        <p:spPr>
          <a:xfrm>
            <a:off x="145775" y="3302741"/>
            <a:ext cx="11648660" cy="3438361"/>
          </a:xfrm>
          <a:prstGeom prst="rect">
            <a:avLst/>
          </a:prstGeom>
        </p:spPr>
        <p:txBody>
          <a:bodyPr wrap="square">
            <a:spAutoFit/>
          </a:bodyPr>
          <a:lstStyle/>
          <a:p>
            <a:pPr algn="just">
              <a:lnSpc>
                <a:spcPct val="115000"/>
              </a:lnSpc>
              <a:spcAft>
                <a:spcPts val="1000"/>
              </a:spcAf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Se o pé da escada se afastar mais 8 dm do muro, qual o deslocamento </a:t>
            </a:r>
            <a:r>
              <a:rPr lang="pt-BR" sz="2800" b="1" i="1" dirty="0">
                <a:latin typeface="Times New Roman" panose="02020603050405020304" pitchFamily="18" charset="0"/>
                <a:ea typeface="Times New Roman" panose="02020603050405020304" pitchFamily="18" charset="0"/>
                <a:cs typeface="Times New Roman" panose="02020603050405020304" pitchFamily="18" charset="0"/>
              </a:rPr>
              <a:t>d</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verificado pela extremidade superior da escada?</a:t>
            </a:r>
          </a:p>
          <a:p>
            <a:pPr marL="342900" lvl="0" indent="-342900">
              <a:lnSpc>
                <a:spcPct val="115000"/>
              </a:lnSpc>
              <a:spcAft>
                <a:spcPts val="0"/>
              </a:spcAft>
              <a:buFont typeface="+mj-lt"/>
              <a:buAutoNum type="alphaUcParenBoth"/>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dm</a:t>
            </a:r>
            <a:endParaRPr lang="pt-BR" sz="25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lphaUcParenBoth"/>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dm</a:t>
            </a:r>
            <a:endParaRPr lang="pt-BR" sz="25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lphaUcParenBoth"/>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dm</a:t>
            </a:r>
            <a:endParaRPr lang="pt-BR" sz="25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lphaUcParenBoth"/>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4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dm</a:t>
            </a:r>
            <a:endParaRPr lang="pt-BR" sz="25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UcParenBoth"/>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5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dm</a:t>
            </a:r>
            <a:endParaRPr lang="pt-BR" sz="2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CaixaDeTexto 5">
            <a:extLst>
              <a:ext uri="{FF2B5EF4-FFF2-40B4-BE49-F238E27FC236}">
                <a16:creationId xmlns:a16="http://schemas.microsoft.com/office/drawing/2014/main" id="{EF3086CC-F1F0-477B-8927-0481CD405289}"/>
              </a:ext>
            </a:extLst>
          </p:cNvPr>
          <p:cNvSpPr txBox="1"/>
          <p:nvPr/>
        </p:nvSpPr>
        <p:spPr>
          <a:xfrm>
            <a:off x="8314661" y="6052707"/>
            <a:ext cx="3483133"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2010 – p. 184</a:t>
            </a:r>
          </a:p>
        </p:txBody>
      </p:sp>
      <p:pic>
        <p:nvPicPr>
          <p:cNvPr id="4" name="Imagem 3">
            <a:extLst>
              <a:ext uri="{FF2B5EF4-FFF2-40B4-BE49-F238E27FC236}">
                <a16:creationId xmlns:a16="http://schemas.microsoft.com/office/drawing/2014/main" id="{AC2BE1C6-D47E-4881-BF76-AFC5E92AF7C2}"/>
              </a:ext>
            </a:extLst>
          </p:cNvPr>
          <p:cNvPicPr>
            <a:picLocks noChangeAspect="1"/>
          </p:cNvPicPr>
          <p:nvPr/>
        </p:nvPicPr>
        <p:blipFill rotWithShape="1">
          <a:blip r:embed="rId3"/>
          <a:srcRect l="18401" t="48889" r="59652" b="39225"/>
          <a:stretch/>
        </p:blipFill>
        <p:spPr>
          <a:xfrm>
            <a:off x="7123387" y="4562835"/>
            <a:ext cx="4208901" cy="1282225"/>
          </a:xfrm>
          <a:prstGeom prst="rect">
            <a:avLst/>
          </a:prstGeom>
        </p:spPr>
      </p:pic>
    </p:spTree>
    <p:extLst>
      <p:ext uri="{BB962C8B-B14F-4D97-AF65-F5344CB8AC3E}">
        <p14:creationId xmlns:p14="http://schemas.microsoft.com/office/powerpoint/2010/main" val="33828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0EFD8ED-D5DC-4199-922C-1B8AD5827D38}"/>
              </a:ext>
            </a:extLst>
          </p:cNvPr>
          <p:cNvSpPr>
            <a:spLocks noGrp="1"/>
          </p:cNvSpPr>
          <p:nvPr>
            <p:ph idx="1"/>
          </p:nvPr>
        </p:nvSpPr>
        <p:spPr>
          <a:xfrm>
            <a:off x="198783" y="198783"/>
            <a:ext cx="11688417" cy="6109252"/>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H03 - Resolver problemas que envolvam Progressões Geométricas. </a:t>
            </a:r>
            <a:br>
              <a:rPr lang="pt-BR" b="1" dirty="0">
                <a:latin typeface="Times New Roman" panose="02020603050405020304" pitchFamily="18" charset="0"/>
                <a:cs typeface="Times New Roman" panose="02020603050405020304" pitchFamily="18" charset="0"/>
              </a:rPr>
            </a:b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 Renato prometeu colocar R$ 0,30 no cofre de seu filho semanalmente e a cada semana dobrava o valor colocado. Na 9ª semana percebeu que essa promessa não poderia ser cumprida, pois ele não teria condições de arcar com valores tão altos. Quando Renato percebeu esse fato, ele deveria colocar no cofre do seu filho</a:t>
            </a:r>
          </a:p>
          <a:p>
            <a:pPr marL="514350" indent="-514350" algn="just">
              <a:buAutoNum type="alphaUcParenBoth"/>
            </a:pPr>
            <a:r>
              <a:rPr lang="pt-BR" dirty="0">
                <a:latin typeface="Times New Roman" panose="02020603050405020304" pitchFamily="18" charset="0"/>
                <a:cs typeface="Times New Roman" panose="02020603050405020304" pitchFamily="18" charset="0"/>
              </a:rPr>
              <a:t>R$ 30,40</a:t>
            </a:r>
          </a:p>
          <a:p>
            <a:pPr marL="514350" indent="-514350" algn="just">
              <a:buAutoNum type="alphaUcParenBoth"/>
            </a:pPr>
            <a:r>
              <a:rPr lang="pt-BR" dirty="0">
                <a:latin typeface="Times New Roman" panose="02020603050405020304" pitchFamily="18" charset="0"/>
                <a:cs typeface="Times New Roman" panose="02020603050405020304" pitchFamily="18" charset="0"/>
              </a:rPr>
              <a:t>R$ 31,80</a:t>
            </a:r>
          </a:p>
          <a:p>
            <a:pPr marL="514350" indent="-514350" algn="just">
              <a:buAutoNum type="alphaUcParenBoth"/>
            </a:pPr>
            <a:r>
              <a:rPr lang="pt-BR" dirty="0">
                <a:latin typeface="Times New Roman" panose="02020603050405020304" pitchFamily="18" charset="0"/>
                <a:cs typeface="Times New Roman" panose="02020603050405020304" pitchFamily="18" charset="0"/>
              </a:rPr>
              <a:t>R$ 32,40</a:t>
            </a:r>
          </a:p>
          <a:p>
            <a:pPr marL="514350" indent="-514350" algn="just">
              <a:buAutoNum type="alphaUcParenBoth"/>
            </a:pPr>
            <a:r>
              <a:rPr lang="pt-BR" dirty="0">
                <a:latin typeface="Times New Roman" panose="02020603050405020304" pitchFamily="18" charset="0"/>
                <a:cs typeface="Times New Roman" panose="02020603050405020304" pitchFamily="18" charset="0"/>
              </a:rPr>
              <a:t>R$ 38,40</a:t>
            </a:r>
          </a:p>
          <a:p>
            <a:pPr marL="514350" indent="-514350" algn="just">
              <a:buAutoNum type="alphaUcParenBoth"/>
            </a:pPr>
            <a:r>
              <a:rPr lang="pt-BR" dirty="0">
                <a:latin typeface="Times New Roman" panose="02020603050405020304" pitchFamily="18" charset="0"/>
                <a:cs typeface="Times New Roman" panose="02020603050405020304" pitchFamily="18" charset="0"/>
              </a:rPr>
              <a:t>R$ 76,80</a:t>
            </a:r>
          </a:p>
        </p:txBody>
      </p:sp>
      <p:pic>
        <p:nvPicPr>
          <p:cNvPr id="5" name="Imagem 4">
            <a:extLst>
              <a:ext uri="{FF2B5EF4-FFF2-40B4-BE49-F238E27FC236}">
                <a16:creationId xmlns:a16="http://schemas.microsoft.com/office/drawing/2014/main" id="{712078F8-4AC0-435B-8B26-EB9093D496AF}"/>
              </a:ext>
            </a:extLst>
          </p:cNvPr>
          <p:cNvPicPr>
            <a:picLocks noChangeAspect="1"/>
          </p:cNvPicPr>
          <p:nvPr/>
        </p:nvPicPr>
        <p:blipFill rotWithShape="1">
          <a:blip r:embed="rId2"/>
          <a:srcRect l="47791" t="43876" r="26134" b="46329"/>
          <a:stretch/>
        </p:blipFill>
        <p:spPr>
          <a:xfrm>
            <a:off x="4397653" y="3260035"/>
            <a:ext cx="6164330" cy="1302492"/>
          </a:xfrm>
          <a:prstGeom prst="rect">
            <a:avLst/>
          </a:prstGeom>
        </p:spPr>
      </p:pic>
      <p:sp>
        <p:nvSpPr>
          <p:cNvPr id="6" name="Retângulo 5">
            <a:extLst>
              <a:ext uri="{FF2B5EF4-FFF2-40B4-BE49-F238E27FC236}">
                <a16:creationId xmlns:a16="http://schemas.microsoft.com/office/drawing/2014/main" id="{7C39290E-6847-4628-AFD8-E652629CBE59}"/>
              </a:ext>
            </a:extLst>
          </p:cNvPr>
          <p:cNvSpPr/>
          <p:nvPr/>
        </p:nvSpPr>
        <p:spPr>
          <a:xfrm>
            <a:off x="6526867" y="5682734"/>
            <a:ext cx="3203506" cy="369332"/>
          </a:xfrm>
          <a:prstGeom prst="rect">
            <a:avLst/>
          </a:prstGeom>
        </p:spPr>
        <p:txBody>
          <a:bodyPr wrap="none">
            <a:spAutoFit/>
          </a:bodyPr>
          <a:lstStyle/>
          <a:p>
            <a:r>
              <a:rPr lang="pt-BR" dirty="0" err="1">
                <a:latin typeface="Times New Roman" panose="02020603050405020304" pitchFamily="18" charset="0"/>
                <a:cs typeface="Times New Roman" panose="02020603050405020304" pitchFamily="18" charset="0"/>
              </a:rPr>
              <a:t>Saresp</a:t>
            </a:r>
            <a:r>
              <a:rPr lang="pt-BR" dirty="0">
                <a:latin typeface="Times New Roman" panose="02020603050405020304" pitchFamily="18" charset="0"/>
                <a:cs typeface="Times New Roman" panose="02020603050405020304" pitchFamily="18" charset="0"/>
              </a:rPr>
              <a:t> 2016 – Revista eletrônica</a:t>
            </a:r>
          </a:p>
        </p:txBody>
      </p:sp>
    </p:spTree>
    <p:extLst>
      <p:ext uri="{BB962C8B-B14F-4D97-AF65-F5344CB8AC3E}">
        <p14:creationId xmlns:p14="http://schemas.microsoft.com/office/powerpoint/2010/main" val="28254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710A1FC-31CC-4FCA-BB4F-D3E5E4F6A771}"/>
              </a:ext>
            </a:extLst>
          </p:cNvPr>
          <p:cNvSpPr>
            <a:spLocks noGrp="1"/>
          </p:cNvSpPr>
          <p:nvPr>
            <p:ph idx="1"/>
          </p:nvPr>
        </p:nvSpPr>
        <p:spPr>
          <a:xfrm>
            <a:off x="132523" y="172278"/>
            <a:ext cx="11887200" cy="6004685"/>
          </a:xfrm>
        </p:spPr>
        <p:txBody>
          <a:bodyPr>
            <a:normAutofit fontScale="92500"/>
          </a:bodyPr>
          <a:lstStyle/>
          <a:p>
            <a:pPr marL="0" indent="0" algn="just">
              <a:buNone/>
            </a:pPr>
            <a:r>
              <a:rPr lang="pt-BR" sz="2500" dirty="0">
                <a:latin typeface="Times New Roman" panose="02020603050405020304" pitchFamily="18" charset="0"/>
                <a:cs typeface="Times New Roman" panose="02020603050405020304" pitchFamily="18" charset="0"/>
              </a:rPr>
              <a:t>H10 - Reconhecer a função exponencial e suas propriedades relativas ao crescimento ou decrescimento.</a:t>
            </a:r>
          </a:p>
          <a:p>
            <a:pPr marL="0" indent="0" algn="just">
              <a:buNone/>
            </a:pPr>
            <a:r>
              <a:rPr lang="pt-BR" sz="2500" dirty="0">
                <a:latin typeface="Times New Roman" panose="02020603050405020304" pitchFamily="18" charset="0"/>
                <a:cs typeface="Times New Roman" panose="02020603050405020304" pitchFamily="18" charset="0"/>
              </a:rPr>
              <a:t> Amostras radioativas apresentam um tempo constante para reduzir sua massa à metade. Esse fenômeno é chamado de meia-vida e cada radioisótopo tem um tempo específico para a ocorrência desse fenômeno. A função exponencial se mostra um bom meio de apresentar a relação tempo e massa das amostras. Um dos radioisótopos mais conhecidos é o iodo – 131 cuja massa </a:t>
            </a:r>
            <a:r>
              <a:rPr lang="pt-BR" sz="2500" b="1" dirty="0">
                <a:latin typeface="Times New Roman" panose="02020603050405020304" pitchFamily="18" charset="0"/>
                <a:cs typeface="Times New Roman" panose="02020603050405020304" pitchFamily="18" charset="0"/>
              </a:rPr>
              <a:t>m</a:t>
            </a:r>
            <a:r>
              <a:rPr lang="pt-BR" sz="2500" dirty="0">
                <a:latin typeface="Times New Roman" panose="02020603050405020304" pitchFamily="18" charset="0"/>
                <a:cs typeface="Times New Roman" panose="02020603050405020304" pitchFamily="18" charset="0"/>
              </a:rPr>
              <a:t> varia em função do tempo</a:t>
            </a:r>
            <a:r>
              <a:rPr lang="pt-BR" sz="2500" b="1" dirty="0">
                <a:latin typeface="Times New Roman" panose="02020603050405020304" pitchFamily="18" charset="0"/>
                <a:cs typeface="Times New Roman" panose="02020603050405020304" pitchFamily="18" charset="0"/>
              </a:rPr>
              <a:t> t</a:t>
            </a:r>
            <a:r>
              <a:rPr lang="pt-BR" sz="2500" dirty="0">
                <a:latin typeface="Times New Roman" panose="02020603050405020304" pitchFamily="18" charset="0"/>
                <a:cs typeface="Times New Roman" panose="02020603050405020304" pitchFamily="18" charset="0"/>
              </a:rPr>
              <a:t>, em dias, da seguinte maneira, representada no gráfico a seguir:</a:t>
            </a:r>
          </a:p>
          <a:p>
            <a:pPr marL="0" indent="0" algn="just">
              <a:buNone/>
            </a:pPr>
            <a:r>
              <a:rPr lang="pt-BR" sz="2500" dirty="0">
                <a:latin typeface="Times New Roman" panose="02020603050405020304" pitchFamily="18" charset="0"/>
                <a:cs typeface="Times New Roman" panose="02020603050405020304" pitchFamily="18" charset="0"/>
              </a:rPr>
              <a:t>A partir dessas informações é possível afirmar </a:t>
            </a:r>
          </a:p>
          <a:p>
            <a:pPr marL="0" indent="0" algn="just">
              <a:buNone/>
            </a:pPr>
            <a:r>
              <a:rPr lang="pt-BR" sz="2500" dirty="0">
                <a:latin typeface="Times New Roman" panose="02020603050405020304" pitchFamily="18" charset="0"/>
                <a:cs typeface="Times New Roman" panose="02020603050405020304" pitchFamily="18" charset="0"/>
              </a:rPr>
              <a:t>que a quantidade de massa do iodo-131 é</a:t>
            </a:r>
          </a:p>
          <a:p>
            <a:pPr marL="0" indent="0" algn="just">
              <a:buNone/>
            </a:pPr>
            <a:r>
              <a:rPr lang="pt-BR" sz="2500" dirty="0">
                <a:latin typeface="Times New Roman" panose="02020603050405020304" pitchFamily="18" charset="0"/>
                <a:cs typeface="Times New Roman" panose="02020603050405020304" pitchFamily="18" charset="0"/>
              </a:rPr>
              <a:t>reduzida à metade da quantidade inicial após:</a:t>
            </a:r>
          </a:p>
          <a:p>
            <a:pPr marL="457200" indent="-457200" algn="just">
              <a:buAutoNum type="alphaUcParenBoth"/>
            </a:pPr>
            <a:r>
              <a:rPr lang="pt-BR" sz="2500" dirty="0">
                <a:latin typeface="Times New Roman" panose="02020603050405020304" pitchFamily="18" charset="0"/>
                <a:cs typeface="Times New Roman" panose="02020603050405020304" pitchFamily="18" charset="0"/>
              </a:rPr>
              <a:t>8 dias</a:t>
            </a:r>
          </a:p>
          <a:p>
            <a:pPr marL="457200" indent="-457200" algn="just">
              <a:buAutoNum type="alphaUcParenBoth"/>
            </a:pPr>
            <a:r>
              <a:rPr lang="pt-BR" sz="2500" dirty="0">
                <a:latin typeface="Times New Roman" panose="02020603050405020304" pitchFamily="18" charset="0"/>
                <a:cs typeface="Times New Roman" panose="02020603050405020304" pitchFamily="18" charset="0"/>
              </a:rPr>
              <a:t>16 dias</a:t>
            </a:r>
          </a:p>
          <a:p>
            <a:pPr marL="457200" indent="-457200" algn="just">
              <a:buAutoNum type="alphaUcParenBoth"/>
            </a:pPr>
            <a:r>
              <a:rPr lang="pt-BR" sz="2500" dirty="0">
                <a:latin typeface="Times New Roman" panose="02020603050405020304" pitchFamily="18" charset="0"/>
                <a:cs typeface="Times New Roman" panose="02020603050405020304" pitchFamily="18" charset="0"/>
              </a:rPr>
              <a:t>24 dias</a:t>
            </a:r>
          </a:p>
          <a:p>
            <a:pPr marL="457200" indent="-457200" algn="just">
              <a:buAutoNum type="alphaUcParenBoth"/>
            </a:pPr>
            <a:r>
              <a:rPr lang="pt-BR" sz="2500" dirty="0">
                <a:latin typeface="Times New Roman" panose="02020603050405020304" pitchFamily="18" charset="0"/>
                <a:cs typeface="Times New Roman" panose="02020603050405020304" pitchFamily="18" charset="0"/>
              </a:rPr>
              <a:t>32 dias</a:t>
            </a:r>
          </a:p>
          <a:p>
            <a:pPr marL="457200" indent="-457200" algn="just">
              <a:buAutoNum type="alphaUcParenBoth"/>
            </a:pPr>
            <a:r>
              <a:rPr lang="pt-BR" sz="2500" dirty="0">
                <a:latin typeface="Times New Roman" panose="02020603050405020304" pitchFamily="18" charset="0"/>
                <a:cs typeface="Times New Roman" panose="02020603050405020304" pitchFamily="18" charset="0"/>
              </a:rPr>
              <a:t>40 dias</a:t>
            </a:r>
          </a:p>
        </p:txBody>
      </p:sp>
      <p:pic>
        <p:nvPicPr>
          <p:cNvPr id="5" name="Imagem 4">
            <a:extLst>
              <a:ext uri="{FF2B5EF4-FFF2-40B4-BE49-F238E27FC236}">
                <a16:creationId xmlns:a16="http://schemas.microsoft.com/office/drawing/2014/main" id="{2DE691D6-32C0-4D6A-8A94-02F5F8419064}"/>
              </a:ext>
            </a:extLst>
          </p:cNvPr>
          <p:cNvPicPr>
            <a:picLocks noChangeAspect="1"/>
          </p:cNvPicPr>
          <p:nvPr/>
        </p:nvPicPr>
        <p:blipFill>
          <a:blip r:embed="rId2"/>
          <a:stretch>
            <a:fillRect/>
          </a:stretch>
        </p:blipFill>
        <p:spPr>
          <a:xfrm>
            <a:off x="7651331" y="2544388"/>
            <a:ext cx="4274242" cy="3678651"/>
          </a:xfrm>
          <a:prstGeom prst="rect">
            <a:avLst/>
          </a:prstGeom>
        </p:spPr>
      </p:pic>
      <p:pic>
        <p:nvPicPr>
          <p:cNvPr id="7" name="Imagem 6">
            <a:extLst>
              <a:ext uri="{FF2B5EF4-FFF2-40B4-BE49-F238E27FC236}">
                <a16:creationId xmlns:a16="http://schemas.microsoft.com/office/drawing/2014/main" id="{79B7BF01-2787-43E5-B17D-79CCA5B64BB7}"/>
              </a:ext>
            </a:extLst>
          </p:cNvPr>
          <p:cNvPicPr>
            <a:picLocks noChangeAspect="1"/>
          </p:cNvPicPr>
          <p:nvPr/>
        </p:nvPicPr>
        <p:blipFill rotWithShape="1">
          <a:blip r:embed="rId3"/>
          <a:srcRect l="47703" t="48683" r="26044" b="42170"/>
          <a:stretch/>
        </p:blipFill>
        <p:spPr>
          <a:xfrm>
            <a:off x="2286581" y="4243037"/>
            <a:ext cx="4836512" cy="947941"/>
          </a:xfrm>
          <a:prstGeom prst="rect">
            <a:avLst/>
          </a:prstGeom>
        </p:spPr>
      </p:pic>
      <p:sp>
        <p:nvSpPr>
          <p:cNvPr id="8" name="Retângulo 7">
            <a:extLst>
              <a:ext uri="{FF2B5EF4-FFF2-40B4-BE49-F238E27FC236}">
                <a16:creationId xmlns:a16="http://schemas.microsoft.com/office/drawing/2014/main" id="{11814A12-95DD-4F9D-A94B-4BA2731A5018}"/>
              </a:ext>
            </a:extLst>
          </p:cNvPr>
          <p:cNvSpPr/>
          <p:nvPr/>
        </p:nvSpPr>
        <p:spPr>
          <a:xfrm>
            <a:off x="3797734" y="5830669"/>
            <a:ext cx="3203506" cy="369332"/>
          </a:xfrm>
          <a:prstGeom prst="rect">
            <a:avLst/>
          </a:prstGeom>
        </p:spPr>
        <p:txBody>
          <a:bodyPr wrap="none">
            <a:spAutoFit/>
          </a:bodyPr>
          <a:lstStyle/>
          <a:p>
            <a:r>
              <a:rPr lang="pt-BR" dirty="0" err="1">
                <a:latin typeface="Times New Roman" panose="02020603050405020304" pitchFamily="18" charset="0"/>
                <a:cs typeface="Times New Roman" panose="02020603050405020304" pitchFamily="18" charset="0"/>
              </a:rPr>
              <a:t>Saresp</a:t>
            </a:r>
            <a:r>
              <a:rPr lang="pt-BR" dirty="0">
                <a:latin typeface="Times New Roman" panose="02020603050405020304" pitchFamily="18" charset="0"/>
                <a:cs typeface="Times New Roman" panose="02020603050405020304" pitchFamily="18" charset="0"/>
              </a:rPr>
              <a:t> 2016 – Revista eletrônica</a:t>
            </a:r>
          </a:p>
        </p:txBody>
      </p:sp>
    </p:spTree>
    <p:extLst>
      <p:ext uri="{BB962C8B-B14F-4D97-AF65-F5344CB8AC3E}">
        <p14:creationId xmlns:p14="http://schemas.microsoft.com/office/powerpoint/2010/main" val="111640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D3F8873-466A-4DDB-8C25-8A5B7E348508}"/>
              </a:ext>
            </a:extLst>
          </p:cNvPr>
          <p:cNvSpPr>
            <a:spLocks noGrp="1"/>
          </p:cNvSpPr>
          <p:nvPr>
            <p:ph idx="1"/>
          </p:nvPr>
        </p:nvSpPr>
        <p:spPr>
          <a:xfrm>
            <a:off x="238539" y="172278"/>
            <a:ext cx="11559255" cy="6249761"/>
          </a:xfrm>
        </p:spPr>
        <p:txBody>
          <a:bodyPr>
            <a:normAutofit fontScale="70000" lnSpcReduction="20000"/>
          </a:bodyPr>
          <a:lstStyle/>
          <a:p>
            <a:pPr marL="0" indent="0" algn="just">
              <a:buNone/>
            </a:pPr>
            <a:r>
              <a:rPr lang="pt-BR" sz="4000" dirty="0">
                <a:latin typeface="Times New Roman" panose="02020603050405020304" pitchFamily="18" charset="0"/>
                <a:cs typeface="Times New Roman" panose="02020603050405020304" pitchFamily="18" charset="0"/>
              </a:rPr>
              <a:t>H24 - Identificar figuras semelhantes mediante o reconhecimento de relações de proporcionalidade.</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spcBef>
                <a:spcPts val="0"/>
              </a:spcBef>
              <a:buNone/>
            </a:pPr>
            <a:r>
              <a:rPr lang="pt-BR" sz="3600" dirty="0">
                <a:latin typeface="Times New Roman" panose="02020603050405020304" pitchFamily="18" charset="0"/>
                <a:cs typeface="Times New Roman" panose="02020603050405020304" pitchFamily="18" charset="0"/>
              </a:rPr>
              <a:t>O edifício da foto abaixo foi construído em Taipei e é um dos dez mais altos do mundo. Sua altura real é de 509 metros. Se, na foto, a medida da altura x do prédio for de 14 cm e a medida de y for de 5 cm, a medida real aproximada de y será de:</a:t>
            </a: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nSpc>
                <a:spcPct val="115000"/>
              </a:lnSpc>
              <a:spcAft>
                <a:spcPts val="0"/>
              </a:spcAf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(A) 110 m.</a:t>
            </a:r>
          </a:p>
          <a:p>
            <a:pPr marL="0" indent="0">
              <a:lnSpc>
                <a:spcPct val="115000"/>
              </a:lnSpc>
              <a:spcAft>
                <a:spcPts val="0"/>
              </a:spcAf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(B) 130 m.</a:t>
            </a:r>
          </a:p>
          <a:p>
            <a:pPr marL="0" indent="0">
              <a:lnSpc>
                <a:spcPct val="115000"/>
              </a:lnSpc>
              <a:spcAft>
                <a:spcPts val="0"/>
              </a:spcAf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(C) 150 m.</a:t>
            </a:r>
          </a:p>
          <a:p>
            <a:pPr marL="0" indent="0">
              <a:lnSpc>
                <a:spcPct val="115000"/>
              </a:lnSpc>
              <a:spcAft>
                <a:spcPts val="0"/>
              </a:spcAf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(D) 180 m.</a:t>
            </a:r>
          </a:p>
          <a:p>
            <a:pPr marL="0" indent="0">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(E) 200 m.</a:t>
            </a:r>
            <a:endParaRPr lang="pt-BR" dirty="0">
              <a:latin typeface="Times New Roman" panose="02020603050405020304" pitchFamily="18" charset="0"/>
              <a:cs typeface="Times New Roman" panose="02020603050405020304" pitchFamily="18" charset="0"/>
            </a:endParaRPr>
          </a:p>
          <a:p>
            <a:pPr marL="0" indent="0">
              <a:buNone/>
            </a:pPr>
            <a:endParaRPr lang="pt-BR" dirty="0"/>
          </a:p>
        </p:txBody>
      </p:sp>
      <p:sp>
        <p:nvSpPr>
          <p:cNvPr id="6" name="CaixaDeTexto 5">
            <a:extLst>
              <a:ext uri="{FF2B5EF4-FFF2-40B4-BE49-F238E27FC236}">
                <a16:creationId xmlns:a16="http://schemas.microsoft.com/office/drawing/2014/main" id="{E5F00BD4-350F-4B7B-A8DE-EDA22DC65464}"/>
              </a:ext>
            </a:extLst>
          </p:cNvPr>
          <p:cNvSpPr txBox="1"/>
          <p:nvPr/>
        </p:nvSpPr>
        <p:spPr>
          <a:xfrm>
            <a:off x="7797826" y="5821389"/>
            <a:ext cx="3483133"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2013 – p. 145</a:t>
            </a:r>
          </a:p>
        </p:txBody>
      </p:sp>
      <p:pic>
        <p:nvPicPr>
          <p:cNvPr id="4" name="Imagem 3">
            <a:extLst>
              <a:ext uri="{FF2B5EF4-FFF2-40B4-BE49-F238E27FC236}">
                <a16:creationId xmlns:a16="http://schemas.microsoft.com/office/drawing/2014/main" id="{82C0E722-DE2D-4084-A36D-42714B23D569}"/>
              </a:ext>
            </a:extLst>
          </p:cNvPr>
          <p:cNvPicPr>
            <a:picLocks noChangeAspect="1"/>
          </p:cNvPicPr>
          <p:nvPr/>
        </p:nvPicPr>
        <p:blipFill rotWithShape="1">
          <a:blip r:embed="rId2"/>
          <a:srcRect l="31134" t="51472" r="47405" b="37830"/>
          <a:stretch/>
        </p:blipFill>
        <p:spPr>
          <a:xfrm>
            <a:off x="6834767" y="2449789"/>
            <a:ext cx="4560680" cy="1278755"/>
          </a:xfrm>
          <a:prstGeom prst="rect">
            <a:avLst/>
          </a:prstGeom>
        </p:spPr>
      </p:pic>
      <p:pic>
        <p:nvPicPr>
          <p:cNvPr id="11" name="Imagem 10">
            <a:extLst>
              <a:ext uri="{FF2B5EF4-FFF2-40B4-BE49-F238E27FC236}">
                <a16:creationId xmlns:a16="http://schemas.microsoft.com/office/drawing/2014/main" id="{80D51431-ED3D-4385-BA7C-0A177365F546}"/>
              </a:ext>
            </a:extLst>
          </p:cNvPr>
          <p:cNvPicPr>
            <a:picLocks noChangeAspect="1"/>
          </p:cNvPicPr>
          <p:nvPr/>
        </p:nvPicPr>
        <p:blipFill>
          <a:blip r:embed="rId3"/>
          <a:stretch>
            <a:fillRect/>
          </a:stretch>
        </p:blipFill>
        <p:spPr>
          <a:xfrm>
            <a:off x="4468324" y="1907579"/>
            <a:ext cx="1285875" cy="2409825"/>
          </a:xfrm>
          <a:prstGeom prst="rect">
            <a:avLst/>
          </a:prstGeom>
        </p:spPr>
      </p:pic>
      <p:pic>
        <p:nvPicPr>
          <p:cNvPr id="12" name="Imagem 11">
            <a:extLst>
              <a:ext uri="{FF2B5EF4-FFF2-40B4-BE49-F238E27FC236}">
                <a16:creationId xmlns:a16="http://schemas.microsoft.com/office/drawing/2014/main" id="{5C2EB60D-796E-462B-B2E6-4B52533F572D}"/>
              </a:ext>
            </a:extLst>
          </p:cNvPr>
          <p:cNvPicPr>
            <a:picLocks noChangeAspect="1"/>
          </p:cNvPicPr>
          <p:nvPr/>
        </p:nvPicPr>
        <p:blipFill>
          <a:blip r:embed="rId4"/>
          <a:stretch>
            <a:fillRect/>
          </a:stretch>
        </p:blipFill>
        <p:spPr>
          <a:xfrm>
            <a:off x="3160666" y="4334949"/>
            <a:ext cx="5715000" cy="247650"/>
          </a:xfrm>
          <a:prstGeom prst="rect">
            <a:avLst/>
          </a:prstGeom>
        </p:spPr>
      </p:pic>
    </p:spTree>
    <p:extLst>
      <p:ext uri="{BB962C8B-B14F-4D97-AF65-F5344CB8AC3E}">
        <p14:creationId xmlns:p14="http://schemas.microsoft.com/office/powerpoint/2010/main" val="37098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43737F4-AFF9-4E88-97B0-1C9F49A03ECB}"/>
              </a:ext>
            </a:extLst>
          </p:cNvPr>
          <p:cNvSpPr>
            <a:spLocks noGrp="1"/>
          </p:cNvSpPr>
          <p:nvPr>
            <p:ph idx="1"/>
          </p:nvPr>
        </p:nvSpPr>
        <p:spPr>
          <a:xfrm>
            <a:off x="238539" y="159026"/>
            <a:ext cx="11847444" cy="6533322"/>
          </a:xfrm>
        </p:spPr>
        <p:txBody>
          <a:bodyPr>
            <a:normAutofit fontScale="85000" lnSpcReduction="20000"/>
          </a:bodyPr>
          <a:lstStyle/>
          <a:p>
            <a:pPr marL="0" indent="0" algn="just">
              <a:buNone/>
            </a:pPr>
            <a:r>
              <a:rPr lang="pt-BR" dirty="0">
                <a:latin typeface="Times New Roman" panose="02020603050405020304" pitchFamily="18" charset="0"/>
                <a:cs typeface="Times New Roman" panose="02020603050405020304" pitchFamily="18" charset="0"/>
              </a:rPr>
              <a:t>H18 - Aplicar as propriedades fundamentais dos polígonos regulares em problemas de pavimentação de superfícies.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Considere uma região retangular ABCD. Para pavimentá-la, inscreve-se um hexágono regular nessa região, conforme a figura.</a:t>
            </a:r>
          </a:p>
          <a:p>
            <a:pPr marL="0" indent="0" algn="just">
              <a:buNone/>
            </a:pP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Ainda sobram, para pavimentar, 4 regiões triangulares. Os ângulos internos desses triângulos são:</a:t>
            </a: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90º, 45º, 45º.</a:t>
            </a: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pt-BR" dirty="0">
                <a:latin typeface="Times New Roman" panose="02020603050405020304" pitchFamily="18" charset="0"/>
                <a:ea typeface="Times New Roman" panose="02020603050405020304" pitchFamily="18" charset="0"/>
                <a:cs typeface="Times New Roman" panose="02020603050405020304" pitchFamily="18" charset="0"/>
              </a:rPr>
              <a:t>(B) 90º, 60º, 30º.</a:t>
            </a:r>
          </a:p>
          <a:p>
            <a:pPr marL="0" indent="0" algn="just">
              <a:lnSpc>
                <a:spcPct val="115000"/>
              </a:lnSpc>
              <a:spcAft>
                <a:spcPts val="0"/>
              </a:spcAft>
              <a:buNone/>
            </a:pP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90º, 80º, 10º.</a:t>
            </a: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60º, 60º, 60º.</a:t>
            </a: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90º, 70º, 20º.</a:t>
            </a:r>
            <a:endParaRPr lang="pt-BR"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pt-BR" sz="3600" dirty="0">
              <a:latin typeface="UniversLT-Light"/>
              <a:ea typeface="Times New Roman" panose="02020603050405020304" pitchFamily="18" charset="0"/>
              <a:cs typeface="Times New Roman" panose="02020603050405020304" pitchFamily="18" charset="0"/>
            </a:endParaRPr>
          </a:p>
          <a:p>
            <a:pPr marL="0" indent="0">
              <a:buNone/>
            </a:pPr>
            <a:endParaRPr lang="pt-BR" sz="3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pt-BR" dirty="0"/>
          </a:p>
        </p:txBody>
      </p:sp>
      <p:pic>
        <p:nvPicPr>
          <p:cNvPr id="5" name="Espaço Reservado para Conteúdo 6">
            <a:extLst>
              <a:ext uri="{FF2B5EF4-FFF2-40B4-BE49-F238E27FC236}">
                <a16:creationId xmlns:a16="http://schemas.microsoft.com/office/drawing/2014/main" id="{71AD87D1-2D25-493C-B68C-492A44435A0D}"/>
              </a:ext>
            </a:extLst>
          </p:cNvPr>
          <p:cNvPicPr>
            <a:picLocks/>
          </p:cNvPicPr>
          <p:nvPr/>
        </p:nvPicPr>
        <p:blipFill>
          <a:blip r:embed="rId2" cstate="print"/>
          <a:srcRect/>
          <a:stretch>
            <a:fillRect/>
          </a:stretch>
        </p:blipFill>
        <p:spPr bwMode="auto">
          <a:xfrm>
            <a:off x="2382199" y="1842047"/>
            <a:ext cx="2033370" cy="1583640"/>
          </a:xfrm>
          <a:prstGeom prst="rect">
            <a:avLst/>
          </a:prstGeom>
          <a:noFill/>
          <a:ln w="9525">
            <a:noFill/>
            <a:miter lim="800000"/>
            <a:headEnd/>
            <a:tailEnd/>
          </a:ln>
        </p:spPr>
      </p:pic>
      <p:pic>
        <p:nvPicPr>
          <p:cNvPr id="6" name="Imagem 5">
            <a:extLst>
              <a:ext uri="{FF2B5EF4-FFF2-40B4-BE49-F238E27FC236}">
                <a16:creationId xmlns:a16="http://schemas.microsoft.com/office/drawing/2014/main" id="{7822C319-199B-46A7-B21D-67E26352FFA1}"/>
              </a:ext>
            </a:extLst>
          </p:cNvPr>
          <p:cNvPicPr>
            <a:picLocks noChangeAspect="1"/>
          </p:cNvPicPr>
          <p:nvPr/>
        </p:nvPicPr>
        <p:blipFill rotWithShape="1">
          <a:blip r:embed="rId3"/>
          <a:srcRect l="31134" t="35814" r="47310" b="53178"/>
          <a:stretch/>
        </p:blipFill>
        <p:spPr>
          <a:xfrm>
            <a:off x="5734990" y="4337876"/>
            <a:ext cx="4830999" cy="1387673"/>
          </a:xfrm>
          <a:prstGeom prst="rect">
            <a:avLst/>
          </a:prstGeom>
        </p:spPr>
      </p:pic>
      <p:sp>
        <p:nvSpPr>
          <p:cNvPr id="7" name="CaixaDeTexto 6">
            <a:extLst>
              <a:ext uri="{FF2B5EF4-FFF2-40B4-BE49-F238E27FC236}">
                <a16:creationId xmlns:a16="http://schemas.microsoft.com/office/drawing/2014/main" id="{F4876CFD-9DE6-4178-9261-201A52C8734F}"/>
              </a:ext>
            </a:extLst>
          </p:cNvPr>
          <p:cNvSpPr txBox="1"/>
          <p:nvPr/>
        </p:nvSpPr>
        <p:spPr>
          <a:xfrm>
            <a:off x="8376137" y="6222300"/>
            <a:ext cx="3483133"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2012 – p. 160</a:t>
            </a:r>
          </a:p>
        </p:txBody>
      </p:sp>
    </p:spTree>
    <p:extLst>
      <p:ext uri="{BB962C8B-B14F-4D97-AF65-F5344CB8AC3E}">
        <p14:creationId xmlns:p14="http://schemas.microsoft.com/office/powerpoint/2010/main" val="13758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FD54352-4564-45A0-9568-9A93EDD0DAE4}"/>
              </a:ext>
            </a:extLst>
          </p:cNvPr>
          <p:cNvSpPr>
            <a:spLocks noGrp="1"/>
          </p:cNvSpPr>
          <p:nvPr>
            <p:ph idx="1"/>
          </p:nvPr>
        </p:nvSpPr>
        <p:spPr>
          <a:xfrm>
            <a:off x="253219" y="140677"/>
            <a:ext cx="11690252" cy="6499274"/>
          </a:xfrm>
        </p:spPr>
        <p:txBody>
          <a:bodyPr>
            <a:normAutofit/>
          </a:bodyPr>
          <a:lstStyle/>
          <a:p>
            <a:pPr marL="0" indent="0" algn="just">
              <a:buNone/>
            </a:pPr>
            <a:r>
              <a:rPr lang="pt-BR" b="1" dirty="0">
                <a:latin typeface="Times New Roman" panose="02020603050405020304" pitchFamily="18" charset="0"/>
                <a:cs typeface="Times New Roman" panose="02020603050405020304" pitchFamily="18" charset="0"/>
              </a:rPr>
              <a:t>Possibilidades de trabalhar as habilidades da 19ª AAP</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H21 - Reconhecer a equação da reta e o significado de seus coeficientes.</a:t>
            </a:r>
          </a:p>
          <a:p>
            <a:pPr marL="0" indent="0" algn="just">
              <a:buNone/>
            </a:pPr>
            <a:r>
              <a:rPr lang="pt-BR" dirty="0">
                <a:latin typeface="Times New Roman" panose="02020603050405020304" pitchFamily="18" charset="0"/>
                <a:cs typeface="Times New Roman" panose="02020603050405020304" pitchFamily="18" charset="0"/>
              </a:rPr>
              <a:t>Observe a figura. </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A figura mostra o gráfico da função </a:t>
            </a:r>
          </a:p>
          <a:p>
            <a:pPr marL="514350" indent="-514350" algn="just">
              <a:buAutoNum type="alphaUcParenBoth"/>
            </a:pPr>
            <a:r>
              <a:rPr lang="pt-BR" dirty="0">
                <a:latin typeface="Times New Roman" panose="02020603050405020304" pitchFamily="18" charset="0"/>
                <a:cs typeface="Times New Roman" panose="02020603050405020304" pitchFamily="18" charset="0"/>
              </a:rPr>
              <a:t>y = 2x – 1. </a:t>
            </a:r>
          </a:p>
          <a:p>
            <a:pPr marL="0" indent="0" algn="just">
              <a:buNone/>
            </a:pPr>
            <a:r>
              <a:rPr lang="pt-BR" dirty="0">
                <a:latin typeface="Times New Roman" panose="02020603050405020304" pitchFamily="18" charset="0"/>
                <a:cs typeface="Times New Roman" panose="02020603050405020304" pitchFamily="18" charset="0"/>
              </a:rPr>
              <a:t>(B) y = 1/5x – 2. </a:t>
            </a:r>
          </a:p>
          <a:p>
            <a:pPr marL="0" indent="0" algn="just">
              <a:buNone/>
            </a:pPr>
            <a:r>
              <a:rPr lang="pt-BR" dirty="0">
                <a:latin typeface="Times New Roman" panose="02020603050405020304" pitchFamily="18" charset="0"/>
                <a:cs typeface="Times New Roman" panose="02020603050405020304" pitchFamily="18" charset="0"/>
              </a:rPr>
              <a:t>(C) y = x + 3. </a:t>
            </a:r>
          </a:p>
          <a:p>
            <a:pPr marL="0" indent="0" algn="just">
              <a:buNone/>
            </a:pPr>
            <a:r>
              <a:rPr lang="pt-BR" dirty="0">
                <a:latin typeface="Times New Roman" panose="02020603050405020304" pitchFamily="18" charset="0"/>
                <a:cs typeface="Times New Roman" panose="02020603050405020304" pitchFamily="18" charset="0"/>
              </a:rPr>
              <a:t>(D) 2y = x – 3. </a:t>
            </a:r>
          </a:p>
          <a:p>
            <a:pPr marL="0" indent="0" algn="just">
              <a:buNone/>
            </a:pPr>
            <a:r>
              <a:rPr lang="pt-BR" dirty="0">
                <a:latin typeface="Times New Roman" panose="02020603050405020304" pitchFamily="18" charset="0"/>
                <a:cs typeface="Times New Roman" panose="02020603050405020304" pitchFamily="18" charset="0"/>
              </a:rPr>
              <a:t>(E) 3y = x + 1.</a:t>
            </a:r>
          </a:p>
        </p:txBody>
      </p:sp>
      <p:pic>
        <p:nvPicPr>
          <p:cNvPr id="2" name="Imagem 1">
            <a:extLst>
              <a:ext uri="{FF2B5EF4-FFF2-40B4-BE49-F238E27FC236}">
                <a16:creationId xmlns:a16="http://schemas.microsoft.com/office/drawing/2014/main" id="{40D889B0-23DE-4DB5-9109-C0081C2A36D7}"/>
              </a:ext>
            </a:extLst>
          </p:cNvPr>
          <p:cNvPicPr>
            <a:picLocks noChangeAspect="1"/>
          </p:cNvPicPr>
          <p:nvPr/>
        </p:nvPicPr>
        <p:blipFill>
          <a:blip r:embed="rId2"/>
          <a:stretch>
            <a:fillRect/>
          </a:stretch>
        </p:blipFill>
        <p:spPr>
          <a:xfrm>
            <a:off x="8722539" y="1777981"/>
            <a:ext cx="2966002" cy="3224665"/>
          </a:xfrm>
          <a:prstGeom prst="rect">
            <a:avLst/>
          </a:prstGeom>
        </p:spPr>
      </p:pic>
      <p:pic>
        <p:nvPicPr>
          <p:cNvPr id="4" name="Imagem 3">
            <a:extLst>
              <a:ext uri="{FF2B5EF4-FFF2-40B4-BE49-F238E27FC236}">
                <a16:creationId xmlns:a16="http://schemas.microsoft.com/office/drawing/2014/main" id="{D85CBB4B-466E-4181-8A13-4A7B32598250}"/>
              </a:ext>
            </a:extLst>
          </p:cNvPr>
          <p:cNvPicPr>
            <a:picLocks noChangeAspect="1"/>
          </p:cNvPicPr>
          <p:nvPr/>
        </p:nvPicPr>
        <p:blipFill>
          <a:blip r:embed="rId3"/>
          <a:stretch>
            <a:fillRect/>
          </a:stretch>
        </p:blipFill>
        <p:spPr>
          <a:xfrm>
            <a:off x="3729079" y="3729303"/>
            <a:ext cx="4738531" cy="1266736"/>
          </a:xfrm>
          <a:prstGeom prst="rect">
            <a:avLst/>
          </a:prstGeom>
        </p:spPr>
      </p:pic>
      <p:sp>
        <p:nvSpPr>
          <p:cNvPr id="5" name="CaixaDeTexto 4">
            <a:extLst>
              <a:ext uri="{FF2B5EF4-FFF2-40B4-BE49-F238E27FC236}">
                <a16:creationId xmlns:a16="http://schemas.microsoft.com/office/drawing/2014/main" id="{0C31FB19-0042-4AFC-AA3C-55207F10CCE4}"/>
              </a:ext>
            </a:extLst>
          </p:cNvPr>
          <p:cNvSpPr txBox="1"/>
          <p:nvPr/>
        </p:nvSpPr>
        <p:spPr>
          <a:xfrm>
            <a:off x="7859302" y="6103030"/>
            <a:ext cx="3506088"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2015 – p. 183</a:t>
            </a:r>
          </a:p>
        </p:txBody>
      </p:sp>
    </p:spTree>
    <p:extLst>
      <p:ext uri="{BB962C8B-B14F-4D97-AF65-F5344CB8AC3E}">
        <p14:creationId xmlns:p14="http://schemas.microsoft.com/office/powerpoint/2010/main" val="149192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20D4FA-D39D-4AD5-9B42-A655DF7FAB11}"/>
              </a:ext>
            </a:extLst>
          </p:cNvPr>
          <p:cNvSpPr>
            <a:spLocks noGrp="1"/>
          </p:cNvSpPr>
          <p:nvPr>
            <p:ph idx="1"/>
          </p:nvPr>
        </p:nvSpPr>
        <p:spPr>
          <a:xfrm>
            <a:off x="874645" y="715618"/>
            <a:ext cx="10881926" cy="5514354"/>
          </a:xfrm>
        </p:spPr>
        <p:txBody>
          <a:bodyPr/>
          <a:lstStyle/>
          <a:p>
            <a:pPr marL="0" indent="0" algn="ctr">
              <a:buNone/>
            </a:pPr>
            <a:r>
              <a:rPr lang="pt-BR" b="1" dirty="0">
                <a:latin typeface="Times New Roman" panose="02020603050405020304" pitchFamily="18" charset="0"/>
                <a:cs typeface="Times New Roman" panose="02020603050405020304" pitchFamily="18" charset="0"/>
              </a:rPr>
              <a:t>3ª Série do Ensino Médio</a:t>
            </a:r>
          </a:p>
          <a:p>
            <a:pPr marL="0" indent="0" algn="ctr">
              <a:buNone/>
            </a:pPr>
            <a:endParaRPr lang="pt-BR" b="1" dirty="0">
              <a:latin typeface="Times New Roman" panose="02020603050405020304" pitchFamily="18" charset="0"/>
              <a:cs typeface="Times New Roman" panose="02020603050405020304" pitchFamily="18" charset="0"/>
            </a:endParaRPr>
          </a:p>
          <a:p>
            <a:pPr marL="0" indent="0">
              <a:buNone/>
            </a:pPr>
            <a:r>
              <a:rPr lang="pt-BR" b="1" dirty="0">
                <a:latin typeface="Times New Roman" panose="02020603050405020304" pitchFamily="18" charset="0"/>
                <a:cs typeface="Times New Roman" panose="02020603050405020304" pitchFamily="18" charset="0"/>
              </a:rPr>
              <a:t>IDESP - Diretoria de Ensino de Piracicaba </a:t>
            </a:r>
          </a:p>
          <a:p>
            <a:pPr marL="0" indent="0" algn="ctr">
              <a:buNone/>
            </a:pPr>
            <a:r>
              <a:rPr lang="pt-BR" dirty="0">
                <a:latin typeface="Times New Roman" panose="02020603050405020304" pitchFamily="18" charset="0"/>
                <a:cs typeface="Times New Roman" panose="02020603050405020304" pitchFamily="18" charset="0"/>
              </a:rPr>
              <a:t>2017 – 2,52</a:t>
            </a:r>
          </a:p>
          <a:p>
            <a:pPr marL="0" indent="0" algn="ctr">
              <a:buNone/>
            </a:pPr>
            <a:r>
              <a:rPr lang="pt-BR" dirty="0">
                <a:latin typeface="Times New Roman" panose="02020603050405020304" pitchFamily="18" charset="0"/>
                <a:cs typeface="Times New Roman" panose="02020603050405020304" pitchFamily="18" charset="0"/>
              </a:rPr>
              <a:t>Meta para 2018 – 2,70</a:t>
            </a:r>
          </a:p>
          <a:p>
            <a:pPr marL="0" indent="0">
              <a:buNone/>
            </a:pPr>
            <a:endParaRPr lang="pt-BR" b="1" dirty="0">
              <a:latin typeface="Times New Roman" panose="02020603050405020304" pitchFamily="18" charset="0"/>
              <a:cs typeface="Times New Roman" panose="02020603050405020304" pitchFamily="18" charset="0"/>
            </a:endParaRPr>
          </a:p>
          <a:p>
            <a:pPr marL="0" indent="0">
              <a:buNone/>
            </a:pPr>
            <a:r>
              <a:rPr lang="pt-BR" b="1" dirty="0" err="1">
                <a:latin typeface="Times New Roman" panose="02020603050405020304" pitchFamily="18" charset="0"/>
                <a:cs typeface="Times New Roman" panose="02020603050405020304" pitchFamily="18" charset="0"/>
              </a:rPr>
              <a:t>AAPs</a:t>
            </a:r>
            <a:r>
              <a:rPr lang="pt-BR" b="1" dirty="0">
                <a:latin typeface="Times New Roman" panose="02020603050405020304" pitchFamily="18" charset="0"/>
                <a:cs typeface="Times New Roman" panose="02020603050405020304" pitchFamily="18" charset="0"/>
              </a:rPr>
              <a:t> - Desempenho Médio (%) da Diretoria de Ensino de Piracicaba</a:t>
            </a: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ctr">
              <a:buNone/>
            </a:pPr>
            <a:r>
              <a:rPr lang="pt-BR" dirty="0">
                <a:latin typeface="Times New Roman" panose="02020603050405020304" pitchFamily="18" charset="0"/>
                <a:cs typeface="Times New Roman" panose="02020603050405020304" pitchFamily="18" charset="0"/>
              </a:rPr>
              <a:t>18ª AAP – 47,18%</a:t>
            </a:r>
          </a:p>
          <a:p>
            <a:pPr marL="0" indent="0" algn="ctr">
              <a:buNone/>
            </a:pPr>
            <a:r>
              <a:rPr lang="pt-BR" dirty="0">
                <a:latin typeface="Times New Roman" panose="02020603050405020304" pitchFamily="18" charset="0"/>
                <a:cs typeface="Times New Roman" panose="02020603050405020304" pitchFamily="18" charset="0"/>
              </a:rPr>
              <a:t>19ª AAP – 48,04%  </a:t>
            </a:r>
          </a:p>
          <a:p>
            <a:pPr marL="0" indent="0">
              <a:buNone/>
            </a:pPr>
            <a:endParaRPr lang="pt-BR" dirty="0"/>
          </a:p>
        </p:txBody>
      </p:sp>
    </p:spTree>
    <p:extLst>
      <p:ext uri="{BB962C8B-B14F-4D97-AF65-F5344CB8AC3E}">
        <p14:creationId xmlns:p14="http://schemas.microsoft.com/office/powerpoint/2010/main" val="41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A59FCC6-A7B4-461B-9998-C0D564F2D608}"/>
              </a:ext>
            </a:extLst>
          </p:cNvPr>
          <p:cNvSpPr>
            <a:spLocks noGrp="1"/>
          </p:cNvSpPr>
          <p:nvPr>
            <p:ph idx="1"/>
          </p:nvPr>
        </p:nvSpPr>
        <p:spPr>
          <a:xfrm>
            <a:off x="410817" y="225287"/>
            <a:ext cx="11476383" cy="6215270"/>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H21 - Reconhecer a equação da reta e o significado de seus coeficientes.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A equação da reta que passa pelos pontos de coordenadas (– 1, – 1) e (7, 7) é </a:t>
            </a:r>
          </a:p>
          <a:p>
            <a:pPr marL="0" indent="0" algn="just">
              <a:buNone/>
            </a:pPr>
            <a:endParaRPr lang="pt-BR" dirty="0">
              <a:latin typeface="Times New Roman" panose="02020603050405020304" pitchFamily="18" charset="0"/>
              <a:cs typeface="Times New Roman" panose="02020603050405020304" pitchFamily="18" charset="0"/>
            </a:endParaRPr>
          </a:p>
          <a:p>
            <a:pPr marL="514350" indent="-514350" algn="just">
              <a:buAutoNum type="alphaUcParenBoth"/>
            </a:pPr>
            <a:r>
              <a:rPr lang="pt-BR" dirty="0">
                <a:latin typeface="Times New Roman" panose="02020603050405020304" pitchFamily="18" charset="0"/>
                <a:cs typeface="Times New Roman" panose="02020603050405020304" pitchFamily="18" charset="0"/>
              </a:rPr>
              <a:t>7x – y = 0. </a:t>
            </a:r>
          </a:p>
          <a:p>
            <a:pPr marL="0" indent="0" algn="just">
              <a:buNone/>
            </a:pPr>
            <a:r>
              <a:rPr lang="pt-BR" dirty="0">
                <a:latin typeface="Times New Roman" panose="02020603050405020304" pitchFamily="18" charset="0"/>
                <a:cs typeface="Times New Roman" panose="02020603050405020304" pitchFamily="18" charset="0"/>
              </a:rPr>
              <a:t>(B) – x + 7x = 0. </a:t>
            </a:r>
          </a:p>
          <a:p>
            <a:pPr marL="0" indent="0" algn="just">
              <a:buNone/>
            </a:pPr>
            <a:r>
              <a:rPr lang="pt-BR" dirty="0">
                <a:latin typeface="Times New Roman" panose="02020603050405020304" pitchFamily="18" charset="0"/>
                <a:cs typeface="Times New Roman" panose="02020603050405020304" pitchFamily="18" charset="0"/>
              </a:rPr>
              <a:t>(C) x + y = 0. </a:t>
            </a:r>
          </a:p>
          <a:p>
            <a:pPr marL="0" indent="0" algn="just">
              <a:buNone/>
            </a:pPr>
            <a:r>
              <a:rPr lang="pt-BR" dirty="0">
                <a:latin typeface="Times New Roman" panose="02020603050405020304" pitchFamily="18" charset="0"/>
                <a:cs typeface="Times New Roman" panose="02020603050405020304" pitchFamily="18" charset="0"/>
              </a:rPr>
              <a:t>(D) 7x + 7 = 0. </a:t>
            </a:r>
          </a:p>
          <a:p>
            <a:pPr marL="0" indent="0" algn="just">
              <a:buNone/>
            </a:pPr>
            <a:r>
              <a:rPr lang="pt-BR" dirty="0">
                <a:latin typeface="Times New Roman" panose="02020603050405020304" pitchFamily="18" charset="0"/>
                <a:cs typeface="Times New Roman" panose="02020603050405020304" pitchFamily="18" charset="0"/>
              </a:rPr>
              <a:t>(E) x – y = 0.</a:t>
            </a:r>
          </a:p>
          <a:p>
            <a:pPr marL="0" indent="0" algn="just">
              <a:buNone/>
            </a:pPr>
            <a:endParaRPr lang="pt-BR"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0C264335-93F9-4041-BDC4-6193DD74D35D}"/>
              </a:ext>
            </a:extLst>
          </p:cNvPr>
          <p:cNvPicPr>
            <a:picLocks noChangeAspect="1"/>
          </p:cNvPicPr>
          <p:nvPr/>
        </p:nvPicPr>
        <p:blipFill>
          <a:blip r:embed="rId2"/>
          <a:stretch>
            <a:fillRect/>
          </a:stretch>
        </p:blipFill>
        <p:spPr>
          <a:xfrm>
            <a:off x="5152609" y="2653748"/>
            <a:ext cx="4686301" cy="1358348"/>
          </a:xfrm>
          <a:prstGeom prst="rect">
            <a:avLst/>
          </a:prstGeom>
        </p:spPr>
      </p:pic>
      <p:sp>
        <p:nvSpPr>
          <p:cNvPr id="5" name="CaixaDeTexto 4">
            <a:extLst>
              <a:ext uri="{FF2B5EF4-FFF2-40B4-BE49-F238E27FC236}">
                <a16:creationId xmlns:a16="http://schemas.microsoft.com/office/drawing/2014/main" id="{220B9579-1E54-4E2F-8E1A-BADEC644B6B9}"/>
              </a:ext>
            </a:extLst>
          </p:cNvPr>
          <p:cNvSpPr txBox="1"/>
          <p:nvPr/>
        </p:nvSpPr>
        <p:spPr>
          <a:xfrm>
            <a:off x="7832797" y="5864491"/>
            <a:ext cx="3506088"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2013 – p. 152</a:t>
            </a:r>
          </a:p>
        </p:txBody>
      </p:sp>
    </p:spTree>
    <p:extLst>
      <p:ext uri="{BB962C8B-B14F-4D97-AF65-F5344CB8AC3E}">
        <p14:creationId xmlns:p14="http://schemas.microsoft.com/office/powerpoint/2010/main" val="33178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AED549D-9180-4950-95D3-082DFC2531D0}"/>
              </a:ext>
            </a:extLst>
          </p:cNvPr>
          <p:cNvSpPr>
            <a:spLocks noGrp="1"/>
          </p:cNvSpPr>
          <p:nvPr>
            <p:ph idx="1"/>
          </p:nvPr>
        </p:nvSpPr>
        <p:spPr>
          <a:xfrm>
            <a:off x="344557" y="238538"/>
            <a:ext cx="11569147" cy="6135757"/>
          </a:xfrm>
        </p:spPr>
        <p:txBody>
          <a:bodyPr>
            <a:noAutofit/>
          </a:bodyPr>
          <a:lstStyle/>
          <a:p>
            <a:pPr marL="0" indent="0" algn="just">
              <a:buNone/>
            </a:pPr>
            <a:r>
              <a:rPr lang="pt-BR" dirty="0">
                <a:latin typeface="Times New Roman" panose="02020603050405020304" pitchFamily="18" charset="0"/>
                <a:cs typeface="Times New Roman" panose="02020603050405020304" pitchFamily="18" charset="0"/>
              </a:rPr>
              <a:t>H21 - Reconhecer a equação da reta e o significado de seus coeficientes.</a:t>
            </a:r>
          </a:p>
          <a:p>
            <a:pPr marL="0" indent="0" algn="just">
              <a:buNone/>
            </a:pPr>
            <a:r>
              <a:rPr lang="pt-BR" dirty="0">
                <a:latin typeface="Times New Roman" panose="02020603050405020304" pitchFamily="18" charset="0"/>
                <a:cs typeface="Times New Roman" panose="02020603050405020304" pitchFamily="18" charset="0"/>
              </a:rPr>
              <a:t>Os alunos da escola de Fábio estão organizando uma festa. Já foram gastos R$ 1.500,00 na decoração e nos equipamentos de som e iluminação. Decidiram vender cada ingresso por R$ 5,00. A expressão S = 5n - 1500 permite calcular o saldo monetário da festa (S) em função do número de ingressos vendidos (n). Essa situação está expressa no gráfico.</a:t>
            </a:r>
          </a:p>
          <a:p>
            <a:pPr marL="0" indent="0" algn="just">
              <a:buNone/>
            </a:pPr>
            <a:r>
              <a:rPr lang="pt-BR" dirty="0">
                <a:latin typeface="Times New Roman" panose="02020603050405020304" pitchFamily="18" charset="0"/>
                <a:cs typeface="Times New Roman" panose="02020603050405020304" pitchFamily="18" charset="0"/>
              </a:rPr>
              <a:t>Assinale a alternativa que mostra as coordenadas dos pontos P e Q. </a:t>
            </a:r>
          </a:p>
          <a:p>
            <a:pPr marL="0" indent="0" algn="just">
              <a:buNone/>
            </a:pPr>
            <a:r>
              <a:rPr lang="pt-BR" dirty="0">
                <a:latin typeface="Times New Roman" panose="02020603050405020304" pitchFamily="18" charset="0"/>
                <a:cs typeface="Times New Roman" panose="02020603050405020304" pitchFamily="18" charset="0"/>
              </a:rPr>
              <a:t>             P          Q </a:t>
            </a:r>
          </a:p>
          <a:p>
            <a:pPr marL="514350" indent="-514350" algn="just">
              <a:buAutoNum type="alphaUcParenBoth"/>
            </a:pPr>
            <a:r>
              <a:rPr lang="pt-BR" dirty="0">
                <a:latin typeface="Times New Roman" panose="02020603050405020304" pitchFamily="18" charset="0"/>
                <a:cs typeface="Times New Roman" panose="02020603050405020304" pitchFamily="18" charset="0"/>
              </a:rPr>
              <a:t>(1 , 1499) (-2 , 0) </a:t>
            </a:r>
          </a:p>
          <a:p>
            <a:pPr marL="0" indent="0" algn="just">
              <a:buNone/>
            </a:pPr>
            <a:r>
              <a:rPr lang="pt-BR" dirty="0">
                <a:latin typeface="Times New Roman" panose="02020603050405020304" pitchFamily="18" charset="0"/>
                <a:cs typeface="Times New Roman" panose="02020603050405020304" pitchFamily="18" charset="0"/>
              </a:rPr>
              <a:t>(B) (1500 , 5) (1 , 1500) </a:t>
            </a:r>
          </a:p>
          <a:p>
            <a:pPr marL="0" indent="0" algn="just">
              <a:buNone/>
            </a:pPr>
            <a:r>
              <a:rPr lang="pt-BR" dirty="0">
                <a:latin typeface="Times New Roman" panose="02020603050405020304" pitchFamily="18" charset="0"/>
                <a:cs typeface="Times New Roman" panose="02020603050405020304" pitchFamily="18" charset="0"/>
              </a:rPr>
              <a:t>(C) (300 , 0) (0 , -1500) </a:t>
            </a:r>
          </a:p>
          <a:p>
            <a:pPr marL="0" indent="0" algn="just">
              <a:buNone/>
            </a:pPr>
            <a:r>
              <a:rPr lang="pt-BR" dirty="0">
                <a:latin typeface="Times New Roman" panose="02020603050405020304" pitchFamily="18" charset="0"/>
                <a:cs typeface="Times New Roman" panose="02020603050405020304" pitchFamily="18" charset="0"/>
              </a:rPr>
              <a:t>(D) (5 , 300) (300 , 1500) </a:t>
            </a:r>
          </a:p>
          <a:p>
            <a:pPr marL="0" indent="0" algn="just">
              <a:buNone/>
            </a:pPr>
            <a:r>
              <a:rPr lang="pt-BR" dirty="0">
                <a:latin typeface="Times New Roman" panose="02020603050405020304" pitchFamily="18" charset="0"/>
                <a:cs typeface="Times New Roman" panose="02020603050405020304" pitchFamily="18" charset="0"/>
              </a:rPr>
              <a:t>(E) (1498 , 2) (-1500 , 2)</a:t>
            </a:r>
          </a:p>
        </p:txBody>
      </p:sp>
      <p:pic>
        <p:nvPicPr>
          <p:cNvPr id="4" name="Imagem 3">
            <a:extLst>
              <a:ext uri="{FF2B5EF4-FFF2-40B4-BE49-F238E27FC236}">
                <a16:creationId xmlns:a16="http://schemas.microsoft.com/office/drawing/2014/main" id="{5C00121E-58A7-4104-9651-2F3906825C37}"/>
              </a:ext>
            </a:extLst>
          </p:cNvPr>
          <p:cNvPicPr>
            <a:picLocks noChangeAspect="1"/>
          </p:cNvPicPr>
          <p:nvPr/>
        </p:nvPicPr>
        <p:blipFill>
          <a:blip r:embed="rId2"/>
          <a:stretch>
            <a:fillRect/>
          </a:stretch>
        </p:blipFill>
        <p:spPr>
          <a:xfrm>
            <a:off x="5004678" y="3513903"/>
            <a:ext cx="2828119" cy="2387558"/>
          </a:xfrm>
          <a:prstGeom prst="rect">
            <a:avLst/>
          </a:prstGeom>
        </p:spPr>
      </p:pic>
      <p:pic>
        <p:nvPicPr>
          <p:cNvPr id="5" name="Imagem 4">
            <a:extLst>
              <a:ext uri="{FF2B5EF4-FFF2-40B4-BE49-F238E27FC236}">
                <a16:creationId xmlns:a16="http://schemas.microsoft.com/office/drawing/2014/main" id="{B0033D51-3263-47E3-8D0C-2E53EEC829E0}"/>
              </a:ext>
            </a:extLst>
          </p:cNvPr>
          <p:cNvPicPr>
            <a:picLocks noChangeAspect="1"/>
          </p:cNvPicPr>
          <p:nvPr/>
        </p:nvPicPr>
        <p:blipFill>
          <a:blip r:embed="rId3"/>
          <a:stretch>
            <a:fillRect/>
          </a:stretch>
        </p:blipFill>
        <p:spPr>
          <a:xfrm>
            <a:off x="8463547" y="3953391"/>
            <a:ext cx="3225632" cy="945667"/>
          </a:xfrm>
          <a:prstGeom prst="rect">
            <a:avLst/>
          </a:prstGeom>
        </p:spPr>
      </p:pic>
      <p:sp>
        <p:nvSpPr>
          <p:cNvPr id="6" name="CaixaDeTexto 5">
            <a:extLst>
              <a:ext uri="{FF2B5EF4-FFF2-40B4-BE49-F238E27FC236}">
                <a16:creationId xmlns:a16="http://schemas.microsoft.com/office/drawing/2014/main" id="{527DBA75-5C86-4A25-9046-D009044729D6}"/>
              </a:ext>
            </a:extLst>
          </p:cNvPr>
          <p:cNvSpPr txBox="1"/>
          <p:nvPr/>
        </p:nvSpPr>
        <p:spPr>
          <a:xfrm>
            <a:off x="7832797" y="5864491"/>
            <a:ext cx="3506088"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2010 – p. 180</a:t>
            </a:r>
          </a:p>
        </p:txBody>
      </p:sp>
    </p:spTree>
    <p:extLst>
      <p:ext uri="{BB962C8B-B14F-4D97-AF65-F5344CB8AC3E}">
        <p14:creationId xmlns:p14="http://schemas.microsoft.com/office/powerpoint/2010/main" val="8441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D4896D8C-8D04-4B11-9C20-6FAB7796FC0B}"/>
                  </a:ext>
                </a:extLst>
              </p:cNvPr>
              <p:cNvSpPr>
                <a:spLocks noGrp="1"/>
              </p:cNvSpPr>
              <p:nvPr>
                <p:ph idx="1"/>
              </p:nvPr>
            </p:nvSpPr>
            <p:spPr>
              <a:xfrm>
                <a:off x="357809" y="291548"/>
                <a:ext cx="11529391" cy="6082748"/>
              </a:xfrm>
            </p:spPr>
            <p:txBody>
              <a:bodyPr/>
              <a:lstStyle/>
              <a:p>
                <a:pPr marL="0" indent="0" algn="just">
                  <a:buNone/>
                </a:pPr>
                <a:r>
                  <a:rPr lang="pt-BR" dirty="0">
                    <a:latin typeface="Times New Roman" panose="02020603050405020304" pitchFamily="18" charset="0"/>
                    <a:cs typeface="Times New Roman" panose="02020603050405020304" pitchFamily="18" charset="0"/>
                  </a:rPr>
                  <a:t>H23 - Identificar as equações da circunferência e das cônicas na forma reduzida, com centro na origem.</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O raio de uma circunferência centrada na origem dos eixos cartesianos é igual a 9. A equação desta circunferência é: </a:t>
                </a:r>
              </a:p>
              <a:p>
                <a:pPr marL="0" indent="0" algn="just">
                  <a:spcBef>
                    <a:spcPts val="0"/>
                  </a:spcBef>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(A) </a:t>
                </a:r>
                <a14:m>
                  <m:oMath xmlns:m="http://schemas.openxmlformats.org/officeDocument/2006/math">
                    <m:sSup>
                      <m:sSupPr>
                        <m:ctrlPr>
                          <a:rPr lang="pt-BR" i="1" smtClean="0">
                            <a:latin typeface="Cambria Math" panose="02040503050406030204" pitchFamily="18" charset="0"/>
                          </a:rPr>
                        </m:ctrlPr>
                      </m:sSupPr>
                      <m:e>
                        <m:r>
                          <a:rPr lang="pt-BR" b="0" i="1" smtClean="0">
                            <a:latin typeface="Cambria Math" panose="02040503050406030204" pitchFamily="18" charset="0"/>
                          </a:rPr>
                          <m:t>𝑥</m:t>
                        </m:r>
                      </m:e>
                      <m:sup>
                        <m:r>
                          <a:rPr lang="pt-BR" b="0" i="1" smtClean="0">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pt-BR" i="1">
                            <a:latin typeface="Cambria Math" panose="02040503050406030204" pitchFamily="18" charset="0"/>
                          </a:rPr>
                        </m:ctrlPr>
                      </m:sSupPr>
                      <m:e>
                        <m:r>
                          <a:rPr lang="pt-BR" b="0" i="1" smtClean="0">
                            <a:latin typeface="Cambria Math" panose="02040503050406030204" pitchFamily="18" charset="0"/>
                          </a:rPr>
                          <m:t>𝑦</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9 </a:t>
                </a:r>
              </a:p>
              <a:p>
                <a:pPr marL="0" indent="0" algn="just">
                  <a:buNone/>
                </a:pPr>
                <a:r>
                  <a:rPr lang="pt-BR" dirty="0">
                    <a:latin typeface="Times New Roman" panose="02020603050405020304" pitchFamily="18" charset="0"/>
                    <a:cs typeface="Times New Roman" panose="02020603050405020304" pitchFamily="18" charset="0"/>
                  </a:rPr>
                  <a:t>(B)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𝑥</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18 </a:t>
                </a:r>
              </a:p>
              <a:p>
                <a:pPr marL="0" indent="0" algn="just">
                  <a:buNone/>
                </a:pPr>
                <a:r>
                  <a:rPr lang="pt-BR" dirty="0">
                    <a:latin typeface="Times New Roman" panose="02020603050405020304" pitchFamily="18" charset="0"/>
                    <a:cs typeface="Times New Roman" panose="02020603050405020304" pitchFamily="18" charset="0"/>
                  </a:rPr>
                  <a:t>(C)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𝑥</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81 </a:t>
                </a:r>
              </a:p>
              <a:p>
                <a:pPr marL="0" indent="0" algn="just">
                  <a:buNone/>
                </a:pPr>
                <a:r>
                  <a:rPr lang="pt-BR" dirty="0">
                    <a:latin typeface="Times New Roman" panose="02020603050405020304" pitchFamily="18" charset="0"/>
                    <a:cs typeface="Times New Roman" panose="02020603050405020304" pitchFamily="18" charset="0"/>
                  </a:rPr>
                  <a:t>(D)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𝑥</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324 </a:t>
                </a:r>
              </a:p>
              <a:p>
                <a:pPr marL="0" indent="0" algn="just">
                  <a:buNone/>
                </a:pPr>
                <a:r>
                  <a:rPr lang="pt-BR"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𝑥</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pt-BR" i="1">
                            <a:latin typeface="Cambria Math" panose="02040503050406030204" pitchFamily="18" charset="0"/>
                          </a:rPr>
                        </m:ctrlPr>
                      </m:sSupPr>
                      <m:e>
                        <m:r>
                          <a:rPr lang="pt-BR" i="1">
                            <a:latin typeface="Cambria Math" panose="02040503050406030204" pitchFamily="18" charset="0"/>
                          </a:rPr>
                          <m:t>𝑦</m:t>
                        </m:r>
                      </m:e>
                      <m:sup>
                        <m:r>
                          <a:rPr lang="pt-BR" i="1">
                            <a:latin typeface="Cambria Math" panose="02040503050406030204" pitchFamily="18" charset="0"/>
                          </a:rPr>
                          <m:t>2</m:t>
                        </m:r>
                      </m:sup>
                    </m:sSup>
                  </m:oMath>
                </a14:m>
                <a:r>
                  <a:rPr lang="pt-BR" dirty="0">
                    <a:latin typeface="Times New Roman" panose="02020603050405020304" pitchFamily="18" charset="0"/>
                    <a:cs typeface="Times New Roman" panose="02020603050405020304" pitchFamily="18" charset="0"/>
                  </a:rPr>
                  <a:t> = 729</a:t>
                </a:r>
              </a:p>
            </p:txBody>
          </p:sp>
        </mc:Choice>
        <mc:Fallback xmlns="">
          <p:sp>
            <p:nvSpPr>
              <p:cNvPr id="3" name="Espaço Reservado para Conteúdo 2">
                <a:extLst>
                  <a:ext uri="{FF2B5EF4-FFF2-40B4-BE49-F238E27FC236}">
                    <a16:creationId xmlns:a16="http://schemas.microsoft.com/office/drawing/2014/main" id="{D4896D8C-8D04-4B11-9C20-6FAB7796FC0B}"/>
                  </a:ext>
                </a:extLst>
              </p:cNvPr>
              <p:cNvSpPr>
                <a:spLocks noGrp="1" noRot="1" noChangeAspect="1" noMove="1" noResize="1" noEditPoints="1" noAdjustHandles="1" noChangeArrowheads="1" noChangeShapeType="1" noTextEdit="1"/>
              </p:cNvSpPr>
              <p:nvPr>
                <p:ph idx="1"/>
              </p:nvPr>
            </p:nvSpPr>
            <p:spPr>
              <a:xfrm>
                <a:off x="357809" y="291548"/>
                <a:ext cx="11529391" cy="6082748"/>
              </a:xfrm>
              <a:blipFill>
                <a:blip r:embed="rId2"/>
                <a:stretch>
                  <a:fillRect l="-1111" t="-1804" r="-1058"/>
                </a:stretch>
              </a:blipFill>
            </p:spPr>
            <p:txBody>
              <a:bodyPr/>
              <a:lstStyle/>
              <a:p>
                <a:r>
                  <a:rPr lang="pt-BR">
                    <a:noFill/>
                  </a:rPr>
                  <a:t> </a:t>
                </a:r>
              </a:p>
            </p:txBody>
          </p:sp>
        </mc:Fallback>
      </mc:AlternateContent>
      <p:pic>
        <p:nvPicPr>
          <p:cNvPr id="4" name="Imagem 3">
            <a:extLst>
              <a:ext uri="{FF2B5EF4-FFF2-40B4-BE49-F238E27FC236}">
                <a16:creationId xmlns:a16="http://schemas.microsoft.com/office/drawing/2014/main" id="{A4E647BF-2E95-4F07-B9EB-58F78C6E2F80}"/>
              </a:ext>
            </a:extLst>
          </p:cNvPr>
          <p:cNvPicPr>
            <a:picLocks noChangeAspect="1"/>
          </p:cNvPicPr>
          <p:nvPr/>
        </p:nvPicPr>
        <p:blipFill>
          <a:blip r:embed="rId3"/>
          <a:stretch>
            <a:fillRect/>
          </a:stretch>
        </p:blipFill>
        <p:spPr>
          <a:xfrm>
            <a:off x="5109747" y="3219450"/>
            <a:ext cx="4551087" cy="702624"/>
          </a:xfrm>
          <a:prstGeom prst="rect">
            <a:avLst/>
          </a:prstGeom>
        </p:spPr>
      </p:pic>
      <p:sp>
        <p:nvSpPr>
          <p:cNvPr id="5" name="CaixaDeTexto 4">
            <a:extLst>
              <a:ext uri="{FF2B5EF4-FFF2-40B4-BE49-F238E27FC236}">
                <a16:creationId xmlns:a16="http://schemas.microsoft.com/office/drawing/2014/main" id="{EF62B097-1E2E-46CF-8105-013EB32DAC9B}"/>
              </a:ext>
            </a:extLst>
          </p:cNvPr>
          <p:cNvSpPr txBox="1"/>
          <p:nvPr/>
        </p:nvSpPr>
        <p:spPr>
          <a:xfrm>
            <a:off x="7832797" y="5864491"/>
            <a:ext cx="3506088"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Relatório Pedagógico 2009 – p. 206</a:t>
            </a:r>
          </a:p>
        </p:txBody>
      </p:sp>
    </p:spTree>
    <p:extLst>
      <p:ext uri="{BB962C8B-B14F-4D97-AF65-F5344CB8AC3E}">
        <p14:creationId xmlns:p14="http://schemas.microsoft.com/office/powerpoint/2010/main" val="6996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EEF49-6F29-4F04-811A-2D7EB279EE1B}"/>
              </a:ext>
            </a:extLst>
          </p:cNvPr>
          <p:cNvSpPr>
            <a:spLocks noGrp="1"/>
          </p:cNvSpPr>
          <p:nvPr>
            <p:ph type="title"/>
          </p:nvPr>
        </p:nvSpPr>
        <p:spPr>
          <a:xfrm>
            <a:off x="0" y="1"/>
            <a:ext cx="12192000" cy="1055076"/>
          </a:xfrm>
        </p:spPr>
        <p:txBody>
          <a:bodyPr>
            <a:noAutofit/>
          </a:bodyPr>
          <a:lstStyle/>
          <a:p>
            <a:r>
              <a:rPr lang="pt-BR" sz="2500" b="1" dirty="0">
                <a:latin typeface="Times New Roman" panose="02020603050405020304" pitchFamily="18" charset="0"/>
                <a:cs typeface="Times New Roman" panose="02020603050405020304" pitchFamily="18" charset="0"/>
              </a:rPr>
              <a:t>Simulado 10 – Interpretar geometricamente os coeficientes da equação de uma reta.</a:t>
            </a:r>
          </a:p>
        </p:txBody>
      </p:sp>
      <p:sp>
        <p:nvSpPr>
          <p:cNvPr id="5" name="Espaço Reservado para Conteúdo 4">
            <a:extLst>
              <a:ext uri="{FF2B5EF4-FFF2-40B4-BE49-F238E27FC236}">
                <a16:creationId xmlns:a16="http://schemas.microsoft.com/office/drawing/2014/main" id="{7157315F-B15E-46C1-9497-CB82A66EC2B9}"/>
              </a:ext>
            </a:extLst>
          </p:cNvPr>
          <p:cNvSpPr>
            <a:spLocks noGrp="1"/>
          </p:cNvSpPr>
          <p:nvPr>
            <p:ph idx="1"/>
          </p:nvPr>
        </p:nvSpPr>
        <p:spPr>
          <a:xfrm>
            <a:off x="112541" y="928468"/>
            <a:ext cx="11901267" cy="5528603"/>
          </a:xfrm>
        </p:spPr>
        <p:txBody>
          <a:bodyPr>
            <a:normAutofit fontScale="92500" lnSpcReduction="10000"/>
          </a:bodyPr>
          <a:lstStyle/>
          <a:p>
            <a:pPr marL="0" indent="0" algn="just">
              <a:buNone/>
            </a:pPr>
            <a:r>
              <a:rPr lang="pt-BR" sz="2600" dirty="0">
                <a:latin typeface="Times New Roman" panose="02020603050405020304" pitchFamily="18" charset="0"/>
                <a:cs typeface="Times New Roman" panose="02020603050405020304" pitchFamily="18" charset="0"/>
              </a:rPr>
              <a:t>Um calorímetro, constituído por um recipiente isolante térmico ao qual estão acoplados um termômetro e um resistor elétrico. Num experimento, em que a potência dissipada pelo resistor, permitiu construir um gráfico da temperatura T em função do tempo t, como mostra a figura abaixo.</a:t>
            </a:r>
          </a:p>
          <a:p>
            <a:pPr marL="0" indent="0" algn="just">
              <a:buNone/>
            </a:pPr>
            <a:endParaRPr lang="pt-BR" sz="2600" dirty="0">
              <a:latin typeface="Times New Roman" panose="02020603050405020304" pitchFamily="18" charset="0"/>
              <a:cs typeface="Times New Roman" panose="02020603050405020304" pitchFamily="18" charset="0"/>
            </a:endParaRPr>
          </a:p>
          <a:p>
            <a:pPr marL="0" indent="0" algn="just">
              <a:buNone/>
            </a:pPr>
            <a:r>
              <a:rPr lang="pt-BR" sz="2600" dirty="0">
                <a:latin typeface="Times New Roman" panose="02020603050405020304" pitchFamily="18" charset="0"/>
                <a:cs typeface="Times New Roman" panose="02020603050405020304" pitchFamily="18" charset="0"/>
              </a:rPr>
              <a:t>A taxa de aumento da temperatura T(°C) é representada pela inclinação de reta que passa pelos pontos (500; 60) e (1000; 80) como mostra no gráfico acima. Nesse caso, a inclinação de reta é igual a:</a:t>
            </a:r>
          </a:p>
          <a:p>
            <a:pPr marL="514350" indent="-514350" algn="just">
              <a:buAutoNum type="alphaUcParenBoth"/>
            </a:pPr>
            <a:r>
              <a:rPr lang="pt-BR" sz="2600" dirty="0">
                <a:latin typeface="Times New Roman" panose="02020603050405020304" pitchFamily="18" charset="0"/>
                <a:cs typeface="Times New Roman" panose="02020603050405020304" pitchFamily="18" charset="0"/>
              </a:rPr>
              <a:t>25 </a:t>
            </a:r>
          </a:p>
          <a:p>
            <a:pPr marL="514350" indent="-514350" algn="just">
              <a:buAutoNum type="alphaUcParenBoth"/>
            </a:pPr>
            <a:r>
              <a:rPr lang="pt-BR" sz="2600" dirty="0">
                <a:latin typeface="Times New Roman" panose="02020603050405020304" pitchFamily="18" charset="0"/>
                <a:cs typeface="Times New Roman" panose="02020603050405020304" pitchFamily="18" charset="0"/>
              </a:rPr>
              <a:t>80</a:t>
            </a:r>
          </a:p>
          <a:p>
            <a:pPr marL="514350" indent="-514350" algn="just">
              <a:buAutoNum type="alphaUcParenBoth"/>
            </a:pPr>
            <a:r>
              <a:rPr lang="pt-BR" sz="2600" dirty="0">
                <a:latin typeface="Times New Roman" panose="02020603050405020304" pitchFamily="18" charset="0"/>
                <a:cs typeface="Times New Roman" panose="02020603050405020304" pitchFamily="18" charset="0"/>
              </a:rPr>
              <a:t>1000</a:t>
            </a:r>
          </a:p>
          <a:p>
            <a:pPr marL="514350" indent="-514350" algn="just">
              <a:buAutoNum type="alphaUcParenBoth"/>
            </a:pPr>
            <a:r>
              <a:rPr lang="pt-BR" sz="2600" dirty="0">
                <a:latin typeface="Times New Roman" panose="02020603050405020304" pitchFamily="18" charset="0"/>
                <a:cs typeface="Times New Roman" panose="02020603050405020304" pitchFamily="18" charset="0"/>
              </a:rPr>
              <a:t>0,04</a:t>
            </a:r>
          </a:p>
          <a:p>
            <a:pPr marL="514350" indent="-514350" algn="just">
              <a:buAutoNum type="alphaUcParenBoth"/>
            </a:pPr>
            <a:r>
              <a:rPr lang="pt-BR" sz="2600" dirty="0">
                <a:latin typeface="Times New Roman" panose="02020603050405020304" pitchFamily="18" charset="0"/>
                <a:cs typeface="Times New Roman" panose="02020603050405020304" pitchFamily="18" charset="0"/>
              </a:rPr>
              <a:t>60</a:t>
            </a:r>
          </a:p>
          <a:p>
            <a:pPr marL="0" indent="0" algn="just">
              <a:buNone/>
            </a:pPr>
            <a:r>
              <a:rPr lang="pt-BR" sz="2600" dirty="0">
                <a:latin typeface="Times New Roman" panose="02020603050405020304" pitchFamily="18" charset="0"/>
                <a:cs typeface="Times New Roman" panose="02020603050405020304" pitchFamily="18" charset="0"/>
              </a:rPr>
              <a:t>Resposta: Alternativa D</a:t>
            </a:r>
          </a:p>
        </p:txBody>
      </p:sp>
      <p:pic>
        <p:nvPicPr>
          <p:cNvPr id="9" name="Imagem 8">
            <a:extLst>
              <a:ext uri="{FF2B5EF4-FFF2-40B4-BE49-F238E27FC236}">
                <a16:creationId xmlns:a16="http://schemas.microsoft.com/office/drawing/2014/main" id="{4A9221E0-8EDE-4AD1-82BB-86A37F4341ED}"/>
              </a:ext>
            </a:extLst>
          </p:cNvPr>
          <p:cNvPicPr>
            <a:picLocks noChangeAspect="1"/>
          </p:cNvPicPr>
          <p:nvPr/>
        </p:nvPicPr>
        <p:blipFill>
          <a:blip r:embed="rId2"/>
          <a:stretch>
            <a:fillRect/>
          </a:stretch>
        </p:blipFill>
        <p:spPr>
          <a:xfrm>
            <a:off x="4801292" y="3903742"/>
            <a:ext cx="3812622" cy="2003962"/>
          </a:xfrm>
          <a:prstGeom prst="rect">
            <a:avLst/>
          </a:prstGeom>
        </p:spPr>
      </p:pic>
      <p:sp>
        <p:nvSpPr>
          <p:cNvPr id="10" name="CaixaDeTexto 9">
            <a:extLst>
              <a:ext uri="{FF2B5EF4-FFF2-40B4-BE49-F238E27FC236}">
                <a16:creationId xmlns:a16="http://schemas.microsoft.com/office/drawing/2014/main" id="{4E824106-676E-4EA3-A83C-7F9BC6A8AE76}"/>
              </a:ext>
            </a:extLst>
          </p:cNvPr>
          <p:cNvSpPr txBox="1"/>
          <p:nvPr/>
        </p:nvSpPr>
        <p:spPr>
          <a:xfrm>
            <a:off x="8724382" y="6272405"/>
            <a:ext cx="2252348"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Blog Professor </a:t>
            </a:r>
            <a:r>
              <a:rPr lang="pt-BR" dirty="0" err="1">
                <a:latin typeface="Times New Roman" panose="02020603050405020304" pitchFamily="18" charset="0"/>
                <a:cs typeface="Times New Roman" panose="02020603050405020304" pitchFamily="18" charset="0"/>
              </a:rPr>
              <a:t>Warles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1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1F508B-6F8E-43BF-94AA-7D449D3C3538}"/>
              </a:ext>
            </a:extLst>
          </p:cNvPr>
          <p:cNvSpPr>
            <a:spLocks noGrp="1"/>
          </p:cNvSpPr>
          <p:nvPr>
            <p:ph idx="1"/>
          </p:nvPr>
        </p:nvSpPr>
        <p:spPr>
          <a:xfrm>
            <a:off x="384313" y="212034"/>
            <a:ext cx="11502887" cy="6202017"/>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Questão 7 (Fácil) – 11ª AAP </a:t>
            </a:r>
          </a:p>
          <a:p>
            <a:pPr marL="0" indent="0" algn="just">
              <a:buNone/>
            </a:pPr>
            <a:r>
              <a:rPr lang="pt-BR" dirty="0">
                <a:latin typeface="Times New Roman" panose="02020603050405020304" pitchFamily="18" charset="0"/>
                <a:cs typeface="Times New Roman" panose="02020603050405020304" pitchFamily="18" charset="0"/>
              </a:rPr>
              <a:t>Habilidade: Resolver problemas, visando situações de otimização (máximos e mínimos) </a:t>
            </a:r>
          </a:p>
          <a:p>
            <a:pPr marL="0" indent="0" algn="just">
              <a:buNone/>
            </a:pPr>
            <a:r>
              <a:rPr lang="pt-BR" dirty="0">
                <a:latin typeface="Times New Roman" panose="02020603050405020304" pitchFamily="18" charset="0"/>
                <a:cs typeface="Times New Roman" panose="02020603050405020304" pitchFamily="18" charset="0"/>
              </a:rPr>
              <a:t>Uma pessoa deve fazer uma dieta em que deve ingerir, no mínimo, 75 g de proteínas por dia, servindo-se apenas de certo alimento A. Se cada grama de A fornece 0,15 g de proteína, quantos gramas de A deverão ser ingeridos por dia, no mínimo? 	</a:t>
            </a:r>
          </a:p>
          <a:p>
            <a:pPr marL="0" indent="0" algn="just">
              <a:buNone/>
            </a:pPr>
            <a:r>
              <a:rPr lang="pt-BR" dirty="0">
                <a:latin typeface="Times New Roman" panose="02020603050405020304" pitchFamily="18" charset="0"/>
                <a:cs typeface="Times New Roman" panose="02020603050405020304" pitchFamily="18" charset="0"/>
              </a:rPr>
              <a:t>(A) 575 	</a:t>
            </a:r>
          </a:p>
          <a:p>
            <a:pPr marL="0" indent="0" algn="just">
              <a:buNone/>
            </a:pPr>
            <a:r>
              <a:rPr lang="pt-BR" dirty="0">
                <a:latin typeface="Times New Roman" panose="02020603050405020304" pitchFamily="18" charset="0"/>
                <a:cs typeface="Times New Roman" panose="02020603050405020304" pitchFamily="18" charset="0"/>
              </a:rPr>
              <a:t>(B) 560 	</a:t>
            </a:r>
          </a:p>
          <a:p>
            <a:pPr marL="0" indent="0" algn="just">
              <a:buNone/>
            </a:pPr>
            <a:r>
              <a:rPr lang="pt-BR" dirty="0">
                <a:latin typeface="Times New Roman" panose="02020603050405020304" pitchFamily="18" charset="0"/>
                <a:cs typeface="Times New Roman" panose="02020603050405020304" pitchFamily="18" charset="0"/>
              </a:rPr>
              <a:t>(C) 515 	</a:t>
            </a:r>
          </a:p>
          <a:p>
            <a:pPr marL="0" indent="0" algn="just">
              <a:buNone/>
            </a:pPr>
            <a:r>
              <a:rPr lang="pt-BR" dirty="0">
                <a:latin typeface="Times New Roman" panose="02020603050405020304" pitchFamily="18" charset="0"/>
                <a:cs typeface="Times New Roman" panose="02020603050405020304" pitchFamily="18" charset="0"/>
              </a:rPr>
              <a:t>(D) 500 	</a:t>
            </a:r>
          </a:p>
          <a:p>
            <a:pPr marL="0" indent="0" algn="just">
              <a:buNone/>
            </a:pPr>
            <a:r>
              <a:rPr lang="pt-BR" dirty="0">
                <a:latin typeface="Times New Roman" panose="02020603050405020304" pitchFamily="18" charset="0"/>
                <a:cs typeface="Times New Roman" panose="02020603050405020304" pitchFamily="18" charset="0"/>
              </a:rPr>
              <a:t>	</a:t>
            </a:r>
          </a:p>
          <a:p>
            <a:pPr marL="0" indent="0" algn="just">
              <a:buNone/>
            </a:pPr>
            <a:r>
              <a:rPr lang="pt-BR" dirty="0">
                <a:latin typeface="Times New Roman" panose="02020603050405020304" pitchFamily="18" charset="0"/>
                <a:cs typeface="Times New Roman" panose="02020603050405020304" pitchFamily="18" charset="0"/>
              </a:rPr>
              <a:t>Resposta: Alternativa D</a:t>
            </a:r>
          </a:p>
        </p:txBody>
      </p:sp>
    </p:spTree>
    <p:extLst>
      <p:ext uri="{BB962C8B-B14F-4D97-AF65-F5344CB8AC3E}">
        <p14:creationId xmlns:p14="http://schemas.microsoft.com/office/powerpoint/2010/main" val="396488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9327E39-5E7F-4964-91DA-FAF236D38B56}"/>
              </a:ext>
            </a:extLst>
          </p:cNvPr>
          <p:cNvSpPr>
            <a:spLocks noGrp="1"/>
          </p:cNvSpPr>
          <p:nvPr>
            <p:ph idx="1"/>
          </p:nvPr>
        </p:nvSpPr>
        <p:spPr>
          <a:xfrm>
            <a:off x="1" y="145774"/>
            <a:ext cx="12006470" cy="6712226"/>
          </a:xfrm>
        </p:spPr>
        <p:txBody>
          <a:bodyPr/>
          <a:lstStyle/>
          <a:p>
            <a:pPr marL="0" indent="0" algn="just">
              <a:buNone/>
            </a:pPr>
            <a:r>
              <a:rPr lang="pt-BR" sz="2600" dirty="0">
                <a:latin typeface="Times New Roman" panose="02020603050405020304" pitchFamily="18" charset="0"/>
                <a:cs typeface="Times New Roman" panose="02020603050405020304" pitchFamily="18" charset="0"/>
              </a:rPr>
              <a:t>Questão 9 (Médio) – 11ª AAP </a:t>
            </a:r>
          </a:p>
          <a:p>
            <a:pPr marL="0" indent="0" algn="just">
              <a:buNone/>
            </a:pPr>
            <a:r>
              <a:rPr lang="pt-BR" sz="2600" dirty="0">
                <a:latin typeface="Times New Roman" panose="02020603050405020304" pitchFamily="18" charset="0"/>
                <a:cs typeface="Times New Roman" panose="02020603050405020304" pitchFamily="18" charset="0"/>
              </a:rPr>
              <a:t>Habilidade: Resolver problemas, visando situações de otimização (máximos e mínimos) </a:t>
            </a:r>
          </a:p>
          <a:p>
            <a:pPr marL="0" indent="0" algn="just">
              <a:buNone/>
            </a:pPr>
            <a:r>
              <a:rPr lang="pt-BR" sz="2600" dirty="0">
                <a:latin typeface="Times New Roman" panose="02020603050405020304" pitchFamily="18" charset="0"/>
                <a:cs typeface="Times New Roman" panose="02020603050405020304" pitchFamily="18" charset="0"/>
              </a:rPr>
              <a:t>Um sitiante dispõe de 8 alqueires para plantar milho e cana. Ele deve decidir quanto plantar de cada cultura, em alqueires, de modo que não ultrapasse o limite que tem. </a:t>
            </a:r>
          </a:p>
          <a:p>
            <a:pPr marL="0" indent="0" algn="just">
              <a:buNone/>
            </a:pPr>
            <a:r>
              <a:rPr lang="pt-BR" sz="2600" dirty="0">
                <a:latin typeface="Times New Roman" panose="02020603050405020304" pitchFamily="18" charset="0"/>
                <a:cs typeface="Times New Roman" panose="02020603050405020304" pitchFamily="18" charset="0"/>
              </a:rPr>
              <a:t>Considere x a quantidade de alqueires a serem plantados de milho e y a quantidade de alqueires a serem plantados de cana. </a:t>
            </a:r>
          </a:p>
          <a:p>
            <a:pPr marL="0" indent="0" algn="just">
              <a:buNone/>
            </a:pPr>
            <a:r>
              <a:rPr lang="pt-BR" sz="2600" dirty="0">
                <a:latin typeface="Times New Roman" panose="02020603050405020304" pitchFamily="18" charset="0"/>
                <a:cs typeface="Times New Roman" panose="02020603050405020304" pitchFamily="18" charset="0"/>
              </a:rPr>
              <a:t>Sabendo que a soma x + y não pode ultrapassar os 8 alqueires disponíveis, a representação no plano cartesiano dos pontos (</a:t>
            </a:r>
            <a:r>
              <a:rPr lang="pt-BR" sz="2600" dirty="0" err="1">
                <a:latin typeface="Times New Roman" panose="02020603050405020304" pitchFamily="18" charset="0"/>
                <a:cs typeface="Times New Roman" panose="02020603050405020304" pitchFamily="18" charset="0"/>
              </a:rPr>
              <a:t>x,y</a:t>
            </a:r>
            <a:r>
              <a:rPr lang="pt-BR" sz="2600" dirty="0">
                <a:latin typeface="Times New Roman" panose="02020603050405020304" pitchFamily="18" charset="0"/>
                <a:cs typeface="Times New Roman" panose="02020603050405020304" pitchFamily="18" charset="0"/>
              </a:rPr>
              <a:t>) que satisfazem essa relação é: 	</a:t>
            </a:r>
          </a:p>
          <a:p>
            <a:pPr marL="0" indent="0">
              <a:buNone/>
            </a:pPr>
            <a:r>
              <a:rPr lang="pt-BR" sz="2600" dirty="0">
                <a:latin typeface="Times New Roman" panose="02020603050405020304" pitchFamily="18" charset="0"/>
                <a:cs typeface="Times New Roman" panose="02020603050405020304" pitchFamily="18" charset="0"/>
              </a:rPr>
              <a:t>(A)                             (B)                                (C)                                (D) </a:t>
            </a:r>
          </a:p>
          <a:p>
            <a:pPr marL="0" indent="0">
              <a:buNone/>
            </a:pPr>
            <a:endParaRPr lang="pt-BR" sz="2600" dirty="0">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FA6D221A-05A4-400D-A755-C5F580A3AB85}"/>
              </a:ext>
            </a:extLst>
          </p:cNvPr>
          <p:cNvPicPr>
            <a:picLocks noChangeAspect="1"/>
          </p:cNvPicPr>
          <p:nvPr/>
        </p:nvPicPr>
        <p:blipFill>
          <a:blip r:embed="rId2"/>
          <a:stretch>
            <a:fillRect/>
          </a:stretch>
        </p:blipFill>
        <p:spPr>
          <a:xfrm>
            <a:off x="185529" y="4243119"/>
            <a:ext cx="2358730" cy="2183981"/>
          </a:xfrm>
          <a:prstGeom prst="rect">
            <a:avLst/>
          </a:prstGeom>
        </p:spPr>
      </p:pic>
      <p:pic>
        <p:nvPicPr>
          <p:cNvPr id="5" name="Imagem 4">
            <a:extLst>
              <a:ext uri="{FF2B5EF4-FFF2-40B4-BE49-F238E27FC236}">
                <a16:creationId xmlns:a16="http://schemas.microsoft.com/office/drawing/2014/main" id="{5E782549-B73D-4AC7-AA7D-6DCDF00D41F8}"/>
              </a:ext>
            </a:extLst>
          </p:cNvPr>
          <p:cNvPicPr>
            <a:picLocks noChangeAspect="1"/>
          </p:cNvPicPr>
          <p:nvPr/>
        </p:nvPicPr>
        <p:blipFill>
          <a:blip r:embed="rId3"/>
          <a:stretch>
            <a:fillRect/>
          </a:stretch>
        </p:blipFill>
        <p:spPr>
          <a:xfrm>
            <a:off x="3062015" y="4118767"/>
            <a:ext cx="2353066" cy="2276747"/>
          </a:xfrm>
          <a:prstGeom prst="rect">
            <a:avLst/>
          </a:prstGeom>
        </p:spPr>
      </p:pic>
      <p:pic>
        <p:nvPicPr>
          <p:cNvPr id="6" name="Imagem 5">
            <a:extLst>
              <a:ext uri="{FF2B5EF4-FFF2-40B4-BE49-F238E27FC236}">
                <a16:creationId xmlns:a16="http://schemas.microsoft.com/office/drawing/2014/main" id="{45FF4E32-B801-4B31-B788-B0D07BDC796E}"/>
              </a:ext>
            </a:extLst>
          </p:cNvPr>
          <p:cNvPicPr>
            <a:picLocks noChangeAspect="1"/>
          </p:cNvPicPr>
          <p:nvPr/>
        </p:nvPicPr>
        <p:blipFill>
          <a:blip r:embed="rId4"/>
          <a:stretch>
            <a:fillRect/>
          </a:stretch>
        </p:blipFill>
        <p:spPr>
          <a:xfrm>
            <a:off x="6472788" y="3849935"/>
            <a:ext cx="2004307" cy="2604961"/>
          </a:xfrm>
          <a:prstGeom prst="rect">
            <a:avLst/>
          </a:prstGeom>
        </p:spPr>
      </p:pic>
      <p:pic>
        <p:nvPicPr>
          <p:cNvPr id="7" name="Imagem 6">
            <a:extLst>
              <a:ext uri="{FF2B5EF4-FFF2-40B4-BE49-F238E27FC236}">
                <a16:creationId xmlns:a16="http://schemas.microsoft.com/office/drawing/2014/main" id="{56349603-05A5-42E6-915E-2867B8920465}"/>
              </a:ext>
            </a:extLst>
          </p:cNvPr>
          <p:cNvPicPr>
            <a:picLocks noChangeAspect="1"/>
          </p:cNvPicPr>
          <p:nvPr/>
        </p:nvPicPr>
        <p:blipFill>
          <a:blip r:embed="rId5"/>
          <a:stretch>
            <a:fillRect/>
          </a:stretch>
        </p:blipFill>
        <p:spPr>
          <a:xfrm>
            <a:off x="9256110" y="4118767"/>
            <a:ext cx="2571553" cy="2415412"/>
          </a:xfrm>
          <a:prstGeom prst="rect">
            <a:avLst/>
          </a:prstGeom>
        </p:spPr>
      </p:pic>
      <p:sp>
        <p:nvSpPr>
          <p:cNvPr id="8" name="CaixaDeTexto 7">
            <a:extLst>
              <a:ext uri="{FF2B5EF4-FFF2-40B4-BE49-F238E27FC236}">
                <a16:creationId xmlns:a16="http://schemas.microsoft.com/office/drawing/2014/main" id="{5768A3EE-8B98-4EC8-AD3A-6819D1AC9264}"/>
              </a:ext>
            </a:extLst>
          </p:cNvPr>
          <p:cNvSpPr txBox="1"/>
          <p:nvPr/>
        </p:nvSpPr>
        <p:spPr>
          <a:xfrm>
            <a:off x="4642712" y="6535245"/>
            <a:ext cx="2377639" cy="369332"/>
          </a:xfrm>
          <a:prstGeom prst="rect">
            <a:avLst/>
          </a:prstGeom>
          <a:noFill/>
        </p:spPr>
        <p:txBody>
          <a:bodyPr wrap="none" rtlCol="0">
            <a:spAutoFit/>
          </a:bodyPr>
          <a:lstStyle/>
          <a:p>
            <a:r>
              <a:rPr lang="pt-BR" dirty="0">
                <a:latin typeface="Times New Roman" panose="02020603050405020304" pitchFamily="18" charset="0"/>
                <a:cs typeface="Times New Roman" panose="02020603050405020304" pitchFamily="18" charset="0"/>
              </a:rPr>
              <a:t>Resposta: Alternativa B</a:t>
            </a:r>
          </a:p>
        </p:txBody>
      </p:sp>
    </p:spTree>
    <p:extLst>
      <p:ext uri="{BB962C8B-B14F-4D97-AF65-F5344CB8AC3E}">
        <p14:creationId xmlns:p14="http://schemas.microsoft.com/office/powerpoint/2010/main" val="293184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31410024-0860-4BE8-B216-AD698A38EDE9}"/>
              </a:ext>
            </a:extLst>
          </p:cNvPr>
          <p:cNvPicPr>
            <a:picLocks noGrp="1" noChangeAspect="1"/>
          </p:cNvPicPr>
          <p:nvPr>
            <p:ph idx="1"/>
          </p:nvPr>
        </p:nvPicPr>
        <p:blipFill>
          <a:blip r:embed="rId2" cstate="print"/>
          <a:stretch>
            <a:fillRect/>
          </a:stretch>
        </p:blipFill>
        <p:spPr>
          <a:xfrm>
            <a:off x="0" y="894659"/>
            <a:ext cx="8248650" cy="4638675"/>
          </a:xfrm>
          <a:prstGeom prst="rect">
            <a:avLst/>
          </a:prstGeom>
        </p:spPr>
      </p:pic>
      <p:sp>
        <p:nvSpPr>
          <p:cNvPr id="5" name="CaixaDeTexto 4">
            <a:extLst>
              <a:ext uri="{FF2B5EF4-FFF2-40B4-BE49-F238E27FC236}">
                <a16:creationId xmlns:a16="http://schemas.microsoft.com/office/drawing/2014/main" id="{535F38EC-766E-4750-85A1-9D46FEB34389}"/>
              </a:ext>
            </a:extLst>
          </p:cNvPr>
          <p:cNvSpPr txBox="1"/>
          <p:nvPr/>
        </p:nvSpPr>
        <p:spPr>
          <a:xfrm>
            <a:off x="3122023" y="209006"/>
            <a:ext cx="5682343" cy="553998"/>
          </a:xfrm>
          <a:prstGeom prst="rect">
            <a:avLst/>
          </a:prstGeom>
          <a:noFill/>
        </p:spPr>
        <p:txBody>
          <a:bodyPr wrap="square" rtlCol="0">
            <a:spAutoFit/>
          </a:bodyPr>
          <a:lstStyle/>
          <a:p>
            <a:r>
              <a:rPr lang="pt-BR" sz="3000" b="1" dirty="0">
                <a:latin typeface="Times New Roman" panose="02020603050405020304" pitchFamily="18" charset="0"/>
                <a:cs typeface="Times New Roman" panose="02020603050405020304" pitchFamily="18" charset="0"/>
              </a:rPr>
              <a:t>SEQUÊNCIAS DIDÁTICAS</a:t>
            </a:r>
          </a:p>
        </p:txBody>
      </p:sp>
      <p:pic>
        <p:nvPicPr>
          <p:cNvPr id="6" name="Imagem 5">
            <a:extLst>
              <a:ext uri="{FF2B5EF4-FFF2-40B4-BE49-F238E27FC236}">
                <a16:creationId xmlns:a16="http://schemas.microsoft.com/office/drawing/2014/main" id="{DB309460-22BF-4E7D-93F3-88B1D2A17052}"/>
              </a:ext>
            </a:extLst>
          </p:cNvPr>
          <p:cNvPicPr>
            <a:picLocks noChangeAspect="1"/>
          </p:cNvPicPr>
          <p:nvPr/>
        </p:nvPicPr>
        <p:blipFill>
          <a:blip r:embed="rId3" cstate="print"/>
          <a:stretch>
            <a:fillRect/>
          </a:stretch>
        </p:blipFill>
        <p:spPr>
          <a:xfrm>
            <a:off x="8417462" y="2095899"/>
            <a:ext cx="3371380" cy="4298053"/>
          </a:xfrm>
          <a:prstGeom prst="rect">
            <a:avLst/>
          </a:prstGeom>
        </p:spPr>
      </p:pic>
    </p:spTree>
    <p:extLst>
      <p:ext uri="{BB962C8B-B14F-4D97-AF65-F5344CB8AC3E}">
        <p14:creationId xmlns:p14="http://schemas.microsoft.com/office/powerpoint/2010/main" val="37028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59" y="365125"/>
            <a:ext cx="11469189" cy="1325563"/>
          </a:xfrm>
        </p:spPr>
        <p:txBody>
          <a:bodyPr>
            <a:normAutofit/>
          </a:bodyPr>
          <a:lstStyle/>
          <a:p>
            <a:pPr algn="ctr"/>
            <a:r>
              <a:rPr lang="pt-BR" sz="4000" dirty="0">
                <a:latin typeface="Times New Roman" panose="02020603050405020304" pitchFamily="18" charset="0"/>
                <a:cs typeface="Times New Roman" panose="02020603050405020304" pitchFamily="18" charset="0"/>
              </a:rPr>
              <a:t>Trabalhando a Sequência Didática – em grupos</a:t>
            </a:r>
            <a:br>
              <a:rPr lang="pt-BR" dirty="0"/>
            </a:br>
            <a:endParaRPr lang="pt-BR" dirty="0"/>
          </a:p>
        </p:txBody>
      </p:sp>
      <p:sp>
        <p:nvSpPr>
          <p:cNvPr id="3" name="Espaço Reservado para Conteúdo 2"/>
          <p:cNvSpPr>
            <a:spLocks noGrp="1"/>
          </p:cNvSpPr>
          <p:nvPr>
            <p:ph idx="1"/>
          </p:nvPr>
        </p:nvSpPr>
        <p:spPr>
          <a:xfrm>
            <a:off x="669851" y="1392865"/>
            <a:ext cx="10683949" cy="4784098"/>
          </a:xfrm>
        </p:spPr>
        <p:txBody>
          <a:bodyPr/>
          <a:lstStyle/>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ctr">
              <a:buNone/>
            </a:pPr>
            <a:r>
              <a:rPr lang="pt-BR" dirty="0">
                <a:latin typeface="Times New Roman" panose="02020603050405020304" pitchFamily="18" charset="0"/>
                <a:cs typeface="Times New Roman" panose="02020603050405020304" pitchFamily="18" charset="0"/>
              </a:rPr>
              <a:t>Atividades Envolvendo Problemas de Contagem</a:t>
            </a:r>
          </a:p>
          <a:p>
            <a:pPr>
              <a:buNone/>
            </a:pPr>
            <a:endParaRPr lang="pt-BR" dirty="0">
              <a:latin typeface="Times New Roman" panose="02020603050405020304" pitchFamily="18" charset="0"/>
              <a:cs typeface="Times New Roman" panose="02020603050405020304" pitchFamily="18" charset="0"/>
            </a:endParaRPr>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21939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F2C55-452E-45A9-925C-B47F4777C491}"/>
              </a:ext>
            </a:extLst>
          </p:cNvPr>
          <p:cNvSpPr>
            <a:spLocks noGrp="1"/>
          </p:cNvSpPr>
          <p:nvPr>
            <p:ph type="title"/>
          </p:nvPr>
        </p:nvSpPr>
        <p:spPr>
          <a:xfrm>
            <a:off x="175150" y="233955"/>
            <a:ext cx="10515600" cy="1325563"/>
          </a:xfrm>
        </p:spPr>
        <p:txBody>
          <a:bodyPr>
            <a:noAutofit/>
          </a:bodyPr>
          <a:lstStyle/>
          <a:p>
            <a:r>
              <a:rPr lang="pt-BR" sz="2400" dirty="0">
                <a:latin typeface="Times New Roman" panose="02020603050405020304" pitchFamily="18" charset="0"/>
                <a:cs typeface="Times New Roman" panose="02020603050405020304" pitchFamily="18" charset="0"/>
              </a:rPr>
              <a:t>PLANO DE AÇÃO 2018  -   AULAS  SEMANAIS</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DISCIPLINA: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PROFESSOR: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BIMESTRE:  </a:t>
            </a:r>
            <a:br>
              <a:rPr lang="pt-BR" sz="2400" dirty="0">
                <a:latin typeface="Times New Roman" panose="02020603050405020304" pitchFamily="18" charset="0"/>
                <a:cs typeface="Times New Roman" panose="02020603050405020304" pitchFamily="18" charset="0"/>
              </a:rPr>
            </a:br>
            <a:endParaRPr lang="pt-BR" sz="2400" dirty="0">
              <a:latin typeface="Times New Roman" panose="02020603050405020304" pitchFamily="18" charset="0"/>
              <a:cs typeface="Times New Roman" panose="02020603050405020304" pitchFamily="18" charset="0"/>
            </a:endParaRPr>
          </a:p>
        </p:txBody>
      </p:sp>
      <p:sp>
        <p:nvSpPr>
          <p:cNvPr id="6" name="Espaço Reservado para Conteúdo 5">
            <a:extLst>
              <a:ext uri="{FF2B5EF4-FFF2-40B4-BE49-F238E27FC236}">
                <a16:creationId xmlns:a16="http://schemas.microsoft.com/office/drawing/2014/main" id="{C3FE91B3-08E4-4F8A-8B50-4DF83AF06CD3}"/>
              </a:ext>
            </a:extLst>
          </p:cNvPr>
          <p:cNvSpPr>
            <a:spLocks noGrp="1"/>
          </p:cNvSpPr>
          <p:nvPr>
            <p:ph idx="1"/>
          </p:nvPr>
        </p:nvSpPr>
        <p:spPr>
          <a:xfrm>
            <a:off x="668383" y="1276985"/>
            <a:ext cx="10515600" cy="4351338"/>
          </a:xfrm>
        </p:spPr>
        <p:txBody>
          <a:bodyPr/>
          <a:lstStyle/>
          <a:p>
            <a:endParaRPr lang="pt-BR" dirty="0"/>
          </a:p>
          <a:p>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901065800"/>
              </p:ext>
            </p:extLst>
          </p:nvPr>
        </p:nvGraphicFramePr>
        <p:xfrm>
          <a:off x="834887" y="1559519"/>
          <a:ext cx="10349096" cy="4021496"/>
        </p:xfrm>
        <a:graphic>
          <a:graphicData uri="http://schemas.openxmlformats.org/drawingml/2006/table">
            <a:tbl>
              <a:tblPr/>
              <a:tblGrid>
                <a:gridCol w="1130917">
                  <a:extLst>
                    <a:ext uri="{9D8B030D-6E8A-4147-A177-3AD203B41FA5}">
                      <a16:colId xmlns:a16="http://schemas.microsoft.com/office/drawing/2014/main" val="20000"/>
                    </a:ext>
                  </a:extLst>
                </a:gridCol>
                <a:gridCol w="1014355">
                  <a:extLst>
                    <a:ext uri="{9D8B030D-6E8A-4147-A177-3AD203B41FA5}">
                      <a16:colId xmlns:a16="http://schemas.microsoft.com/office/drawing/2014/main" val="20001"/>
                    </a:ext>
                  </a:extLst>
                </a:gridCol>
                <a:gridCol w="1014355">
                  <a:extLst>
                    <a:ext uri="{9D8B030D-6E8A-4147-A177-3AD203B41FA5}">
                      <a16:colId xmlns:a16="http://schemas.microsoft.com/office/drawing/2014/main" val="20002"/>
                    </a:ext>
                  </a:extLst>
                </a:gridCol>
                <a:gridCol w="4288767">
                  <a:extLst>
                    <a:ext uri="{9D8B030D-6E8A-4147-A177-3AD203B41FA5}">
                      <a16:colId xmlns:a16="http://schemas.microsoft.com/office/drawing/2014/main" val="20003"/>
                    </a:ext>
                  </a:extLst>
                </a:gridCol>
                <a:gridCol w="2900702">
                  <a:extLst>
                    <a:ext uri="{9D8B030D-6E8A-4147-A177-3AD203B41FA5}">
                      <a16:colId xmlns:a16="http://schemas.microsoft.com/office/drawing/2014/main" val="20004"/>
                    </a:ext>
                  </a:extLst>
                </a:gridCol>
              </a:tblGrid>
              <a:tr h="289787">
                <a:tc>
                  <a:txBody>
                    <a:bodyPr/>
                    <a:lstStyle/>
                    <a:p>
                      <a:pPr algn="ctr">
                        <a:lnSpc>
                          <a:spcPct val="107000"/>
                        </a:lnSpc>
                        <a:spcAft>
                          <a:spcPts val="0"/>
                        </a:spcAft>
                      </a:pPr>
                      <a:r>
                        <a:rPr lang="pt-BR" sz="1000" b="1" dirty="0">
                          <a:latin typeface="Times New Roman" panose="02020603050405020304" pitchFamily="18" charset="0"/>
                          <a:ea typeface="Calibri"/>
                          <a:cs typeface="Times New Roman" panose="02020603050405020304" pitchFamily="18" charset="0"/>
                        </a:rPr>
                        <a:t>MÊS/DATA</a:t>
                      </a:r>
                    </a:p>
                  </a:txBody>
                  <a:tcPr marL="59369" marR="5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000" b="1" dirty="0">
                          <a:latin typeface="Times New Roman" panose="02020603050405020304" pitchFamily="18" charset="0"/>
                          <a:ea typeface="Calibri"/>
                          <a:cs typeface="Times New Roman" panose="02020603050405020304" pitchFamily="18" charset="0"/>
                        </a:rPr>
                        <a:t>SÉRIES</a:t>
                      </a:r>
                    </a:p>
                  </a:txBody>
                  <a:tcPr marL="59369" marR="5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000" b="1">
                          <a:latin typeface="Times New Roman" panose="02020603050405020304" pitchFamily="18" charset="0"/>
                          <a:ea typeface="Calibri"/>
                          <a:cs typeface="Times New Roman" panose="02020603050405020304" pitchFamily="18" charset="0"/>
                        </a:rPr>
                        <a:t>Nº AULAS</a:t>
                      </a:r>
                    </a:p>
                  </a:txBody>
                  <a:tcPr marL="59369" marR="5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000" b="1">
                          <a:latin typeface="Times New Roman" panose="02020603050405020304" pitchFamily="18" charset="0"/>
                          <a:ea typeface="Calibri"/>
                          <a:cs typeface="Times New Roman" panose="02020603050405020304" pitchFamily="18" charset="0"/>
                        </a:rPr>
                        <a:t>HABILIDADES</a:t>
                      </a:r>
                    </a:p>
                  </a:txBody>
                  <a:tcPr marL="59369" marR="5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000" b="1" dirty="0">
                          <a:latin typeface="Times New Roman" panose="02020603050405020304" pitchFamily="18" charset="0"/>
                          <a:ea typeface="Calibri"/>
                          <a:cs typeface="Times New Roman" panose="02020603050405020304" pitchFamily="18" charset="0"/>
                        </a:rPr>
                        <a:t>ESTRATÉGIA/RECURSO</a:t>
                      </a:r>
                    </a:p>
                  </a:txBody>
                  <a:tcPr marL="59369" marR="59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31709">
                <a:tc>
                  <a:txBody>
                    <a:bodyPr/>
                    <a:lstStyle/>
                    <a:p>
                      <a:pPr>
                        <a:lnSpc>
                          <a:spcPct val="107000"/>
                        </a:lnSpc>
                        <a:spcAft>
                          <a:spcPts val="0"/>
                        </a:spcAft>
                      </a:pPr>
                      <a:endParaRPr lang="pt-BR" sz="1000" dirty="0">
                        <a:latin typeface="Calibri"/>
                        <a:ea typeface="Calibri"/>
                        <a:cs typeface="Times New Roman"/>
                      </a:endParaRPr>
                    </a:p>
                    <a:p>
                      <a:pPr>
                        <a:lnSpc>
                          <a:spcPct val="107000"/>
                        </a:lnSpc>
                        <a:spcAft>
                          <a:spcPts val="0"/>
                        </a:spcAft>
                      </a:pPr>
                      <a:endParaRPr lang="pt-BR" sz="1000" dirty="0">
                        <a:latin typeface="Calibri"/>
                        <a:ea typeface="Calibri"/>
                        <a:cs typeface="Times New Roman"/>
                      </a:endParaRPr>
                    </a:p>
                  </a:txBody>
                  <a:tcPr marL="59369" marR="59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pt-BR" sz="1000" dirty="0">
                        <a:latin typeface="Calibri"/>
                        <a:ea typeface="Calibri"/>
                        <a:cs typeface="Times New Roman"/>
                      </a:endParaRPr>
                    </a:p>
                    <a:p>
                      <a:pPr>
                        <a:lnSpc>
                          <a:spcPct val="107000"/>
                        </a:lnSpc>
                        <a:spcAft>
                          <a:spcPts val="0"/>
                        </a:spcAft>
                      </a:pPr>
                      <a:endParaRPr lang="pt-BR" sz="1000" dirty="0">
                        <a:latin typeface="Calibri"/>
                        <a:ea typeface="Calibri"/>
                        <a:cs typeface="Times New Roman"/>
                      </a:endParaRPr>
                    </a:p>
                  </a:txBody>
                  <a:tcPr marL="59369" marR="59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pt-BR" sz="1000" dirty="0">
                        <a:latin typeface="Calibri"/>
                        <a:ea typeface="Calibri"/>
                        <a:cs typeface="Times New Roman"/>
                      </a:endParaRPr>
                    </a:p>
                    <a:p>
                      <a:pPr>
                        <a:lnSpc>
                          <a:spcPct val="107000"/>
                        </a:lnSpc>
                        <a:spcAft>
                          <a:spcPts val="0"/>
                        </a:spcAft>
                      </a:pPr>
                      <a:endParaRPr lang="pt-BR" sz="1000" dirty="0">
                        <a:latin typeface="Calibri"/>
                        <a:ea typeface="Calibri"/>
                        <a:cs typeface="Times New Roman"/>
                      </a:endParaRPr>
                    </a:p>
                  </a:txBody>
                  <a:tcPr marL="59369" marR="59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pt-BR" sz="1000" dirty="0">
                        <a:latin typeface="Calibri"/>
                        <a:ea typeface="Calibri"/>
                        <a:cs typeface="Times New Roman"/>
                      </a:endParaRPr>
                    </a:p>
                  </a:txBody>
                  <a:tcPr marL="59369" marR="59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pt-BR" sz="1000" dirty="0">
                        <a:latin typeface="Calibri"/>
                        <a:ea typeface="Calibri"/>
                        <a:cs typeface="Times New Roman"/>
                      </a:endParaRPr>
                    </a:p>
                  </a:txBody>
                  <a:tcPr marL="59369" marR="59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CaixaDeTexto 2">
            <a:extLst>
              <a:ext uri="{FF2B5EF4-FFF2-40B4-BE49-F238E27FC236}">
                <a16:creationId xmlns:a16="http://schemas.microsoft.com/office/drawing/2014/main" id="{0A0ABEA8-6F1F-4682-A13F-A761BFE831B3}"/>
              </a:ext>
            </a:extLst>
          </p:cNvPr>
          <p:cNvSpPr txBox="1"/>
          <p:nvPr/>
        </p:nvSpPr>
        <p:spPr>
          <a:xfrm>
            <a:off x="2211571" y="5967935"/>
            <a:ext cx="1454244" cy="646331"/>
          </a:xfrm>
          <a:prstGeom prst="rect">
            <a:avLst/>
          </a:prstGeom>
          <a:noFill/>
        </p:spPr>
        <p:txBody>
          <a:bodyPr wrap="none" rtlCol="0">
            <a:spAutoFit/>
          </a:bodyPr>
          <a:lstStyle/>
          <a:p>
            <a:r>
              <a:rPr lang="pt-BR" dirty="0"/>
              <a:t>___________</a:t>
            </a:r>
          </a:p>
          <a:p>
            <a:r>
              <a:rPr lang="pt-BR" dirty="0">
                <a:latin typeface="Times New Roman" panose="02020603050405020304" pitchFamily="18" charset="0"/>
                <a:cs typeface="Times New Roman" panose="02020603050405020304" pitchFamily="18" charset="0"/>
              </a:rPr>
              <a:t>   Professor</a:t>
            </a:r>
          </a:p>
        </p:txBody>
      </p:sp>
      <p:sp>
        <p:nvSpPr>
          <p:cNvPr id="7" name="CaixaDeTexto 6">
            <a:extLst>
              <a:ext uri="{FF2B5EF4-FFF2-40B4-BE49-F238E27FC236}">
                <a16:creationId xmlns:a16="http://schemas.microsoft.com/office/drawing/2014/main" id="{F8C4EFA1-3DD1-4F42-AFCF-04879E77D5C9}"/>
              </a:ext>
            </a:extLst>
          </p:cNvPr>
          <p:cNvSpPr txBox="1"/>
          <p:nvPr/>
        </p:nvSpPr>
        <p:spPr>
          <a:xfrm>
            <a:off x="3957803" y="5967935"/>
            <a:ext cx="1475147" cy="646331"/>
          </a:xfrm>
          <a:prstGeom prst="rect">
            <a:avLst/>
          </a:prstGeom>
          <a:noFill/>
        </p:spPr>
        <p:txBody>
          <a:bodyPr wrap="none" rtlCol="0">
            <a:spAutoFit/>
          </a:bodyPr>
          <a:lstStyle/>
          <a:p>
            <a:r>
              <a:rPr lang="pt-BR" dirty="0"/>
              <a:t>___________</a:t>
            </a:r>
          </a:p>
          <a:p>
            <a:r>
              <a:rPr lang="pt-BR" dirty="0"/>
              <a:t>          </a:t>
            </a:r>
            <a:r>
              <a:rPr lang="pt-BR" dirty="0">
                <a:latin typeface="Times New Roman" panose="02020603050405020304" pitchFamily="18" charset="0"/>
                <a:cs typeface="Times New Roman" panose="02020603050405020304" pitchFamily="18" charset="0"/>
              </a:rPr>
              <a:t>PC</a:t>
            </a:r>
          </a:p>
        </p:txBody>
      </p:sp>
      <p:sp>
        <p:nvSpPr>
          <p:cNvPr id="8" name="CaixaDeTexto 7">
            <a:extLst>
              <a:ext uri="{FF2B5EF4-FFF2-40B4-BE49-F238E27FC236}">
                <a16:creationId xmlns:a16="http://schemas.microsoft.com/office/drawing/2014/main" id="{CB68FB94-E1FC-48FD-9B3E-088B7D51A798}"/>
              </a:ext>
            </a:extLst>
          </p:cNvPr>
          <p:cNvSpPr txBox="1"/>
          <p:nvPr/>
        </p:nvSpPr>
        <p:spPr>
          <a:xfrm>
            <a:off x="5596284" y="5993912"/>
            <a:ext cx="1475147" cy="646331"/>
          </a:xfrm>
          <a:prstGeom prst="rect">
            <a:avLst/>
          </a:prstGeom>
          <a:noFill/>
        </p:spPr>
        <p:txBody>
          <a:bodyPr wrap="none" rtlCol="0">
            <a:spAutoFit/>
          </a:bodyPr>
          <a:lstStyle/>
          <a:p>
            <a:r>
              <a:rPr lang="pt-BR" dirty="0"/>
              <a:t>___________</a:t>
            </a:r>
          </a:p>
          <a:p>
            <a:r>
              <a:rPr lang="pt-BR" dirty="0">
                <a:latin typeface="Times New Roman" panose="02020603050405020304" pitchFamily="18" charset="0"/>
                <a:cs typeface="Times New Roman" panose="02020603050405020304" pitchFamily="18" charset="0"/>
              </a:rPr>
              <a:t>       PCNP</a:t>
            </a:r>
          </a:p>
        </p:txBody>
      </p:sp>
      <p:sp>
        <p:nvSpPr>
          <p:cNvPr id="9" name="CaixaDeTexto 8">
            <a:extLst>
              <a:ext uri="{FF2B5EF4-FFF2-40B4-BE49-F238E27FC236}">
                <a16:creationId xmlns:a16="http://schemas.microsoft.com/office/drawing/2014/main" id="{2689696C-4AFC-424E-A50D-C0D5786C3809}"/>
              </a:ext>
            </a:extLst>
          </p:cNvPr>
          <p:cNvSpPr txBox="1"/>
          <p:nvPr/>
        </p:nvSpPr>
        <p:spPr>
          <a:xfrm>
            <a:off x="7234765" y="5993912"/>
            <a:ext cx="1475147" cy="646331"/>
          </a:xfrm>
          <a:prstGeom prst="rect">
            <a:avLst/>
          </a:prstGeom>
          <a:noFill/>
        </p:spPr>
        <p:txBody>
          <a:bodyPr wrap="none" rtlCol="0">
            <a:spAutoFit/>
          </a:bodyPr>
          <a:lstStyle/>
          <a:p>
            <a:r>
              <a:rPr lang="pt-BR" dirty="0"/>
              <a:t>___________</a:t>
            </a:r>
          </a:p>
          <a:p>
            <a:r>
              <a:rPr lang="pt-BR" dirty="0"/>
              <a:t>      </a:t>
            </a:r>
            <a:r>
              <a:rPr lang="pt-BR" dirty="0">
                <a:latin typeface="Times New Roman" panose="02020603050405020304" pitchFamily="18" charset="0"/>
                <a:cs typeface="Times New Roman" panose="02020603050405020304" pitchFamily="18" charset="0"/>
              </a:rPr>
              <a:t>Diretor</a:t>
            </a:r>
          </a:p>
        </p:txBody>
      </p:sp>
      <p:sp>
        <p:nvSpPr>
          <p:cNvPr id="10" name="CaixaDeTexto 9">
            <a:extLst>
              <a:ext uri="{FF2B5EF4-FFF2-40B4-BE49-F238E27FC236}">
                <a16:creationId xmlns:a16="http://schemas.microsoft.com/office/drawing/2014/main" id="{ECDCBE30-CEEC-4C5D-8715-F127A3E9AC0B}"/>
              </a:ext>
            </a:extLst>
          </p:cNvPr>
          <p:cNvSpPr txBox="1"/>
          <p:nvPr/>
        </p:nvSpPr>
        <p:spPr>
          <a:xfrm>
            <a:off x="8742277" y="5967935"/>
            <a:ext cx="1475147" cy="646331"/>
          </a:xfrm>
          <a:prstGeom prst="rect">
            <a:avLst/>
          </a:prstGeom>
          <a:noFill/>
        </p:spPr>
        <p:txBody>
          <a:bodyPr wrap="none" rtlCol="0">
            <a:spAutoFit/>
          </a:bodyPr>
          <a:lstStyle/>
          <a:p>
            <a:r>
              <a:rPr lang="pt-BR" dirty="0"/>
              <a:t>___________</a:t>
            </a:r>
          </a:p>
          <a:p>
            <a:r>
              <a:rPr lang="pt-BR" dirty="0"/>
              <a:t>  </a:t>
            </a:r>
            <a:r>
              <a:rPr lang="pt-BR" dirty="0">
                <a:latin typeface="Times New Roman" panose="02020603050405020304" pitchFamily="18" charset="0"/>
                <a:cs typeface="Times New Roman" panose="02020603050405020304" pitchFamily="18" charset="0"/>
              </a:rPr>
              <a:t>Supervisor</a:t>
            </a:r>
          </a:p>
        </p:txBody>
      </p:sp>
    </p:spTree>
    <p:extLst>
      <p:ext uri="{BB962C8B-B14F-4D97-AF65-F5344CB8AC3E}">
        <p14:creationId xmlns:p14="http://schemas.microsoft.com/office/powerpoint/2010/main" val="1265427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418E8-597D-40B9-B5C2-141EB2027F6E}"/>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198AE76-198A-479F-B898-9AD0E0BA81A2}"/>
              </a:ext>
            </a:extLst>
          </p:cNvPr>
          <p:cNvSpPr>
            <a:spLocks noGrp="1"/>
          </p:cNvSpPr>
          <p:nvPr>
            <p:ph idx="1"/>
          </p:nvPr>
        </p:nvSpPr>
        <p:spPr/>
        <p:txBody>
          <a:bodyPr/>
          <a:lstStyle/>
          <a:p>
            <a:pPr marL="0" indent="0">
              <a:buNone/>
            </a:pPr>
            <a:endParaRPr lang="pt-BR" dirty="0"/>
          </a:p>
          <a:p>
            <a:pPr marL="0" indent="0" algn="ctr">
              <a:buNone/>
            </a:pPr>
            <a:r>
              <a:rPr lang="pt-BR" dirty="0">
                <a:hlinkClick r:id="rId2"/>
              </a:rPr>
              <a:t>http://sarespmat.blogspot.com.br/2012/10/blog-post.html</a:t>
            </a:r>
            <a:endParaRPr lang="pt-BR" dirty="0"/>
          </a:p>
          <a:p>
            <a:pPr marL="0" indent="0">
              <a:buNone/>
            </a:pPr>
            <a:endParaRPr lang="pt-BR" dirty="0"/>
          </a:p>
        </p:txBody>
      </p:sp>
    </p:spTree>
    <p:extLst>
      <p:ext uri="{BB962C8B-B14F-4D97-AF65-F5344CB8AC3E}">
        <p14:creationId xmlns:p14="http://schemas.microsoft.com/office/powerpoint/2010/main" val="224401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F90F4F7-53E7-4F09-9884-C43F63924B3A}"/>
              </a:ext>
            </a:extLst>
          </p:cNvPr>
          <p:cNvSpPr/>
          <p:nvPr/>
        </p:nvSpPr>
        <p:spPr>
          <a:xfrm>
            <a:off x="967563" y="2126512"/>
            <a:ext cx="10345479" cy="954107"/>
          </a:xfrm>
          <a:prstGeom prst="rect">
            <a:avLst/>
          </a:prstGeom>
        </p:spPr>
        <p:txBody>
          <a:bodyPr wrap="square">
            <a:spAutoFit/>
          </a:bodyPr>
          <a:lstStyle/>
          <a:p>
            <a:r>
              <a:rPr lang="pt-BR" sz="2800" b="1" dirty="0">
                <a:solidFill>
                  <a:srgbClr val="333333"/>
                </a:solidFill>
                <a:latin typeface="Arial" panose="020B0604020202020204" pitchFamily="34" charset="0"/>
              </a:rPr>
              <a:t>Formar professores de matemática da 3ª série do EM com base nas metodologias do currículo, habilidades e AAP</a:t>
            </a:r>
            <a:r>
              <a:rPr lang="pt-BR" sz="2800" dirty="0"/>
              <a:t> </a:t>
            </a:r>
          </a:p>
        </p:txBody>
      </p:sp>
      <p:sp>
        <p:nvSpPr>
          <p:cNvPr id="5" name="CaixaDeTexto 4">
            <a:extLst>
              <a:ext uri="{FF2B5EF4-FFF2-40B4-BE49-F238E27FC236}">
                <a16:creationId xmlns:a16="http://schemas.microsoft.com/office/drawing/2014/main" id="{77B42A7E-6AF4-4145-A473-9D84BFDD8D83}"/>
              </a:ext>
            </a:extLst>
          </p:cNvPr>
          <p:cNvSpPr txBox="1"/>
          <p:nvPr/>
        </p:nvSpPr>
        <p:spPr>
          <a:xfrm>
            <a:off x="557538" y="417442"/>
            <a:ext cx="11723530" cy="477054"/>
          </a:xfrm>
          <a:prstGeom prst="rect">
            <a:avLst/>
          </a:prstGeom>
          <a:noFill/>
        </p:spPr>
        <p:txBody>
          <a:bodyPr wrap="none" rtlCol="0">
            <a:spAutoFit/>
          </a:bodyPr>
          <a:lstStyle/>
          <a:p>
            <a:r>
              <a:rPr lang="pt-BR" sz="2500" b="1" dirty="0">
                <a:latin typeface="Times New Roman" panose="02020603050405020304" pitchFamily="18" charset="0"/>
                <a:cs typeface="Times New Roman" panose="02020603050405020304" pitchFamily="18" charset="0"/>
              </a:rPr>
              <a:t>MMR - PLANO DE MELHORIA DA DIRETORIA DE ENSINO DE PIRACICABA</a:t>
            </a:r>
          </a:p>
        </p:txBody>
      </p:sp>
    </p:spTree>
    <p:extLst>
      <p:ext uri="{BB962C8B-B14F-4D97-AF65-F5344CB8AC3E}">
        <p14:creationId xmlns:p14="http://schemas.microsoft.com/office/powerpoint/2010/main" val="832637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8071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69A48CA-2D94-4323-9960-46C6FD21C941}"/>
              </a:ext>
            </a:extLst>
          </p:cNvPr>
          <p:cNvSpPr>
            <a:spLocks noGrp="1"/>
          </p:cNvSpPr>
          <p:nvPr>
            <p:ph idx="1"/>
          </p:nvPr>
        </p:nvSpPr>
        <p:spPr>
          <a:xfrm>
            <a:off x="636104" y="1086678"/>
            <a:ext cx="10717696" cy="5090285"/>
          </a:xfrm>
        </p:spPr>
        <p:txBody>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r>
              <a:rPr lang="pt-BR" sz="3000" b="1" dirty="0">
                <a:latin typeface="Times New Roman" panose="02020603050405020304" pitchFamily="18" charset="0"/>
                <a:cs typeface="Times New Roman" panose="02020603050405020304" pitchFamily="18" charset="0"/>
              </a:rPr>
              <a:t>Utilizando a Plataforma Foco Aprendizagem para o levantamento de Habilidades Prioritárias visando a Recuperação Contínua.</a:t>
            </a:r>
          </a:p>
        </p:txBody>
      </p:sp>
    </p:spTree>
    <p:extLst>
      <p:ext uri="{BB962C8B-B14F-4D97-AF65-F5344CB8AC3E}">
        <p14:creationId xmlns:p14="http://schemas.microsoft.com/office/powerpoint/2010/main" val="34045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BB096DF3-96F8-4751-88D0-0FF7F37C9791}"/>
              </a:ext>
            </a:extLst>
          </p:cNvPr>
          <p:cNvPicPr>
            <a:picLocks noGrp="1" noChangeAspect="1"/>
          </p:cNvPicPr>
          <p:nvPr>
            <p:ph idx="1"/>
          </p:nvPr>
        </p:nvPicPr>
        <p:blipFill>
          <a:blip r:embed="rId2"/>
          <a:stretch>
            <a:fillRect/>
          </a:stretch>
        </p:blipFill>
        <p:spPr>
          <a:xfrm>
            <a:off x="0" y="274544"/>
            <a:ext cx="8149922" cy="3263786"/>
          </a:xfrm>
          <a:prstGeom prst="rect">
            <a:avLst/>
          </a:prstGeom>
        </p:spPr>
      </p:pic>
      <p:pic>
        <p:nvPicPr>
          <p:cNvPr id="5" name="Imagem 4">
            <a:extLst>
              <a:ext uri="{FF2B5EF4-FFF2-40B4-BE49-F238E27FC236}">
                <a16:creationId xmlns:a16="http://schemas.microsoft.com/office/drawing/2014/main" id="{37B8AE5B-23FC-4A86-90A0-8487F2547184}"/>
              </a:ext>
            </a:extLst>
          </p:cNvPr>
          <p:cNvPicPr>
            <a:picLocks noChangeAspect="1"/>
          </p:cNvPicPr>
          <p:nvPr/>
        </p:nvPicPr>
        <p:blipFill>
          <a:blip r:embed="rId3"/>
          <a:stretch>
            <a:fillRect/>
          </a:stretch>
        </p:blipFill>
        <p:spPr>
          <a:xfrm>
            <a:off x="506437" y="3966115"/>
            <a:ext cx="10959868" cy="2448753"/>
          </a:xfrm>
          <a:prstGeom prst="rect">
            <a:avLst/>
          </a:prstGeom>
        </p:spPr>
      </p:pic>
    </p:spTree>
    <p:extLst>
      <p:ext uri="{BB962C8B-B14F-4D97-AF65-F5344CB8AC3E}">
        <p14:creationId xmlns:p14="http://schemas.microsoft.com/office/powerpoint/2010/main" val="107109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0A6108A9-8FE5-4200-AAA8-E3D709BB3EE7}"/>
              </a:ext>
            </a:extLst>
          </p:cNvPr>
          <p:cNvPicPr>
            <a:picLocks noGrp="1" noChangeAspect="1"/>
          </p:cNvPicPr>
          <p:nvPr>
            <p:ph idx="1"/>
          </p:nvPr>
        </p:nvPicPr>
        <p:blipFill>
          <a:blip r:embed="rId2"/>
          <a:stretch>
            <a:fillRect/>
          </a:stretch>
        </p:blipFill>
        <p:spPr>
          <a:xfrm>
            <a:off x="0" y="0"/>
            <a:ext cx="8514898" cy="3250872"/>
          </a:xfrm>
          <a:prstGeom prst="rect">
            <a:avLst/>
          </a:prstGeom>
        </p:spPr>
      </p:pic>
      <p:pic>
        <p:nvPicPr>
          <p:cNvPr id="7" name="Imagem 6">
            <a:extLst>
              <a:ext uri="{FF2B5EF4-FFF2-40B4-BE49-F238E27FC236}">
                <a16:creationId xmlns:a16="http://schemas.microsoft.com/office/drawing/2014/main" id="{EF711080-6CD7-4385-AC84-304F9948B933}"/>
              </a:ext>
            </a:extLst>
          </p:cNvPr>
          <p:cNvPicPr>
            <a:picLocks noChangeAspect="1"/>
          </p:cNvPicPr>
          <p:nvPr/>
        </p:nvPicPr>
        <p:blipFill>
          <a:blip r:embed="rId3"/>
          <a:stretch>
            <a:fillRect/>
          </a:stretch>
        </p:blipFill>
        <p:spPr>
          <a:xfrm>
            <a:off x="2560319" y="2991799"/>
            <a:ext cx="9383153" cy="3680804"/>
          </a:xfrm>
          <a:prstGeom prst="rect">
            <a:avLst/>
          </a:prstGeom>
        </p:spPr>
      </p:pic>
    </p:spTree>
    <p:extLst>
      <p:ext uri="{BB962C8B-B14F-4D97-AF65-F5344CB8AC3E}">
        <p14:creationId xmlns:p14="http://schemas.microsoft.com/office/powerpoint/2010/main" val="5268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ppt_x"/>
                                          </p:val>
                                        </p:tav>
                                        <p:tav tm="100000">
                                          <p:val>
                                            <p:strVal val="#ppt_x"/>
                                          </p:val>
                                        </p:tav>
                                      </p:tavLst>
                                    </p:anim>
                                    <p:anim calcmode="lin" valueType="num">
                                      <p:cBhvr additive="base">
                                        <p:cTn id="14"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6D7D940C-70C1-443F-8DE7-DDAFC088749E}"/>
              </a:ext>
            </a:extLst>
          </p:cNvPr>
          <p:cNvPicPr>
            <a:picLocks noGrp="1" noChangeAspect="1"/>
          </p:cNvPicPr>
          <p:nvPr>
            <p:ph idx="1"/>
          </p:nvPr>
        </p:nvPicPr>
        <p:blipFill>
          <a:blip r:embed="rId2"/>
          <a:stretch>
            <a:fillRect/>
          </a:stretch>
        </p:blipFill>
        <p:spPr>
          <a:xfrm>
            <a:off x="140593" y="142412"/>
            <a:ext cx="7287149" cy="2429050"/>
          </a:xfrm>
          <a:prstGeom prst="rect">
            <a:avLst/>
          </a:prstGeom>
        </p:spPr>
      </p:pic>
      <p:pic>
        <p:nvPicPr>
          <p:cNvPr id="3" name="Imagem 2">
            <a:extLst>
              <a:ext uri="{FF2B5EF4-FFF2-40B4-BE49-F238E27FC236}">
                <a16:creationId xmlns:a16="http://schemas.microsoft.com/office/drawing/2014/main" id="{429723F5-ECA2-4A73-AC1D-B74A9F54E519}"/>
              </a:ext>
            </a:extLst>
          </p:cNvPr>
          <p:cNvPicPr>
            <a:picLocks noChangeAspect="1"/>
          </p:cNvPicPr>
          <p:nvPr/>
        </p:nvPicPr>
        <p:blipFill rotWithShape="1">
          <a:blip r:embed="rId3"/>
          <a:srcRect t="21705" r="28892" b="20155"/>
          <a:stretch/>
        </p:blipFill>
        <p:spPr>
          <a:xfrm>
            <a:off x="2509284" y="2571462"/>
            <a:ext cx="8669438" cy="3987209"/>
          </a:xfrm>
          <a:prstGeom prst="rect">
            <a:avLst/>
          </a:prstGeom>
        </p:spPr>
      </p:pic>
    </p:spTree>
    <p:extLst>
      <p:ext uri="{BB962C8B-B14F-4D97-AF65-F5344CB8AC3E}">
        <p14:creationId xmlns:p14="http://schemas.microsoft.com/office/powerpoint/2010/main" val="29383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8FFBC0F8-8012-49C8-9739-04A6AC3284E2}"/>
              </a:ext>
            </a:extLst>
          </p:cNvPr>
          <p:cNvPicPr>
            <a:picLocks noGrp="1" noChangeAspect="1"/>
          </p:cNvPicPr>
          <p:nvPr>
            <p:ph idx="1"/>
          </p:nvPr>
        </p:nvPicPr>
        <p:blipFill rotWithShape="1">
          <a:blip r:embed="rId2"/>
          <a:srcRect l="19578" t="20599" r="18230" b="12938"/>
          <a:stretch/>
        </p:blipFill>
        <p:spPr>
          <a:xfrm>
            <a:off x="311265" y="128721"/>
            <a:ext cx="11140000" cy="6696591"/>
          </a:xfrm>
          <a:prstGeom prst="rect">
            <a:avLst/>
          </a:prstGeom>
        </p:spPr>
      </p:pic>
    </p:spTree>
    <p:extLst>
      <p:ext uri="{BB962C8B-B14F-4D97-AF65-F5344CB8AC3E}">
        <p14:creationId xmlns:p14="http://schemas.microsoft.com/office/powerpoint/2010/main" val="39038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TotalTime>
  <Words>2294</Words>
  <Application>Microsoft Office PowerPoint</Application>
  <PresentationFormat>Widescreen</PresentationFormat>
  <Paragraphs>296</Paragraphs>
  <Slides>40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40</vt:i4>
      </vt:variant>
    </vt:vector>
  </HeadingPairs>
  <TitlesOfParts>
    <vt:vector size="47" baseType="lpstr">
      <vt:lpstr>Arial</vt:lpstr>
      <vt:lpstr>Calibri</vt:lpstr>
      <vt:lpstr>Calibri Light</vt:lpstr>
      <vt:lpstr>Cambria Math</vt:lpstr>
      <vt:lpstr>Times New Roman</vt:lpstr>
      <vt:lpstr>UniversLT-Light</vt:lpstr>
      <vt:lpstr>Tema do Office</vt:lpstr>
      <vt:lpstr>ORIENTAÇÃO TÉCNICA   “Metodologias do Currículo, Habilidades, AAPs e Recuperação Contínua em Ação – Professores da 3ª Série do Ensino Médio”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PLATAFORMA FOCO APRENDIZAGEM Habilidades Prioritárias de Matemática de todas as turmas da Diretoria de Ensino de Piracicaba em 2017 – 3ª SÉRIE EM</vt:lpstr>
      <vt:lpstr>Habilidades – 18ª AAP</vt:lpstr>
      <vt:lpstr>Relação das Habilidades Prioritárias com o Currículo (H10, H18, H03, H34, H28 e H24)</vt:lpstr>
      <vt:lpstr>Relação das Habilidades da 18ª AAP - Diagnóstica com o Currículo</vt:lpstr>
      <vt:lpstr>Apresentação do PowerPoint</vt:lpstr>
      <vt:lpstr>Questões da 18ª AAP  e 19ª AAP relacionadas com o ciclo trigonométrico</vt:lpstr>
      <vt:lpstr>Apresentação do PowerPoint</vt:lpstr>
      <vt:lpstr>Apresentação do PowerPoint</vt:lpstr>
      <vt:lpstr>Apresentação do PowerPoint</vt:lpstr>
      <vt:lpstr>Relação da Habilidade Prioritária H34 com a 18ª AAP – 2018 </vt:lpstr>
      <vt:lpstr>Apresentação do PowerPoint</vt:lpstr>
      <vt:lpstr>Apresentação do PowerPoint</vt:lpstr>
      <vt:lpstr>Apresentação do PowerPoint</vt:lpstr>
      <vt:lpstr>H34 – Aplicar os raciocínios combinatórios aditivo e/ou multiplicativo na resolução de situações-problema.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Simulado 10 – Interpretar geometricamente os coeficientes da equação de uma reta.</vt:lpstr>
      <vt:lpstr>Apresentação do PowerPoint</vt:lpstr>
      <vt:lpstr>Apresentação do PowerPoint</vt:lpstr>
      <vt:lpstr>Apresentação do PowerPoint</vt:lpstr>
      <vt:lpstr>Trabalhando a Sequência Didática – em grupos </vt:lpstr>
      <vt:lpstr>PLANO DE AÇÃO 2018  -   AULAS  SEMANAIS DISCIPLINA:   PROFESSOR:  BIMESTRE:   </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Ensino Fundamental I: Práticas pedagógicas</dc:title>
  <dc:creator>TAMARES PIRES DOS SANTOS</dc:creator>
  <cp:lastModifiedBy>Patricia</cp:lastModifiedBy>
  <cp:revision>247</cp:revision>
  <cp:lastPrinted>2018-05-29T00:14:20Z</cp:lastPrinted>
  <dcterms:created xsi:type="dcterms:W3CDTF">2018-04-03T11:22:37Z</dcterms:created>
  <dcterms:modified xsi:type="dcterms:W3CDTF">2018-05-30T19:16:56Z</dcterms:modified>
</cp:coreProperties>
</file>