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23"/>
  </p:notesMasterIdLst>
  <p:handoutMasterIdLst>
    <p:handoutMasterId r:id="rId24"/>
  </p:handoutMasterIdLst>
  <p:sldIdLst>
    <p:sldId id="260" r:id="rId2"/>
    <p:sldId id="319" r:id="rId3"/>
    <p:sldId id="271" r:id="rId4"/>
    <p:sldId id="269" r:id="rId5"/>
    <p:sldId id="279" r:id="rId6"/>
    <p:sldId id="309" r:id="rId7"/>
    <p:sldId id="310" r:id="rId8"/>
    <p:sldId id="320" r:id="rId9"/>
    <p:sldId id="308" r:id="rId10"/>
    <p:sldId id="323" r:id="rId11"/>
    <p:sldId id="321" r:id="rId12"/>
    <p:sldId id="314" r:id="rId13"/>
    <p:sldId id="313" r:id="rId14"/>
    <p:sldId id="298" r:id="rId15"/>
    <p:sldId id="303" r:id="rId16"/>
    <p:sldId id="304" r:id="rId17"/>
    <p:sldId id="305" r:id="rId18"/>
    <p:sldId id="341" r:id="rId19"/>
    <p:sldId id="338" r:id="rId20"/>
    <p:sldId id="292" r:id="rId21"/>
    <p:sldId id="339" r:id="rId22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2C86C4"/>
    <a:srgbClr val="034EA2"/>
    <a:srgbClr val="FFD400"/>
    <a:srgbClr val="3E8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228" autoAdjust="0"/>
  </p:normalViewPr>
  <p:slideViewPr>
    <p:cSldViewPr snapToGrid="0">
      <p:cViewPr varScale="1">
        <p:scale>
          <a:sx n="80" d="100"/>
          <a:sy n="80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614A505-B823-4E39-AF6C-AFA41EDCF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D8C111-4766-4D58-B93F-D9508211D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622F06-5E8F-4207-8196-929D1402D678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A80105E-C2A6-4331-8272-E147B4874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A21FDE-069B-4DF4-A35D-8CA40AECA2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3238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19670E-B015-4A12-8A0C-1548FBF611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636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71785D5D-7A75-4D29-9A4A-FBD96BB8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DEB9806-1A38-4B52-9943-F20F552459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137B923-4DF0-43E1-B0BF-DAE1D84A895D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A36E6667-DE91-4403-A480-662698397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8DA38F7B-E47F-471D-82BF-F6262CFA9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5F19E3-2300-4F9F-97F0-B5A11F753D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323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71E105C-7FF1-46D0-8FC2-C59EC2523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3238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C3E55F-8D0B-439C-8AFB-07C4C13D33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2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595B94-8FB8-4EA3-A2E0-3AD29CE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99C015-7C48-4C6A-93DD-F32D5260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CEDE80-1CF8-4B7C-86A2-BE72F3D9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36D33-41B8-4E8D-BC33-5E1CF132FA95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EDE18FF-1079-440E-9FC0-A44063C2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E8C6FD7-D983-43A0-8D5C-5F39171B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E5695-95E8-4611-B795-F1E34F2476C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F52A6C6B-93E8-4DD2-A031-DBFCB709A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1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915D00-8E0B-46EF-8E16-4FE43285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FD8BF0B-E66D-4F6F-B0E8-A9E246A60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E132002-69EB-4154-B6D5-AED6C8CA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393A0-6A62-4F48-8F8E-C1984410ACC6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248E883-6129-42F7-8940-1BAC38EE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AC05E1-9C84-4D9D-AA90-435E355A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CD0D-3892-4C90-96DF-EFB586C3BA0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388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3CA465B-1FFB-4D06-B429-1A1000A9D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3519BDE-5072-45B7-A943-C22B7E43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2A6693-5D25-459E-88CE-F60AD85C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6FC51-083B-4010-8A9C-D5113A9FD272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C8B75E3-2A58-4A0F-A729-5BA51ED9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C1BEF5-4590-4161-B1A0-7F5667CE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75612-63BD-438B-9F19-4EE8483B8DE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A9A3F388-8703-4AF6-B4D8-70522F174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1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359840"/>
            <a:ext cx="4025722" cy="4961541"/>
          </a:xfrm>
        </p:spPr>
        <p:txBody>
          <a:bodyPr/>
          <a:lstStyle>
            <a:lvl2pPr marL="540000" indent="-180000">
              <a:defRPr/>
            </a:lvl2pPr>
            <a:lvl3pPr marL="900000" indent="-180000">
              <a:defRPr/>
            </a:lvl3pPr>
            <a:lvl4pPr marL="1260000" indent="-180000">
              <a:defRPr/>
            </a:lvl4pPr>
            <a:lvl5pPr marL="1620000" indent="-180000"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3"/>
          </p:nvPr>
        </p:nvSpPr>
        <p:spPr>
          <a:xfrm>
            <a:off x="4083139" y="1359840"/>
            <a:ext cx="4025722" cy="4961541"/>
          </a:xfrm>
        </p:spPr>
        <p:txBody>
          <a:bodyPr/>
          <a:lstStyle>
            <a:lvl2pPr marL="540000" indent="-180000">
              <a:defRPr/>
            </a:lvl2pPr>
            <a:lvl3pPr marL="900000" indent="-180000">
              <a:defRPr/>
            </a:lvl3pPr>
            <a:lvl4pPr marL="1260000" indent="-180000">
              <a:defRPr/>
            </a:lvl4pPr>
            <a:lvl5pPr marL="1620000" indent="-180000"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4"/>
          </p:nvPr>
        </p:nvSpPr>
        <p:spPr>
          <a:xfrm>
            <a:off x="8166278" y="1359840"/>
            <a:ext cx="4025722" cy="4961541"/>
          </a:xfrm>
        </p:spPr>
        <p:txBody>
          <a:bodyPr/>
          <a:lstStyle>
            <a:lvl2pPr marL="540000" indent="-180000">
              <a:defRPr/>
            </a:lvl2pPr>
            <a:lvl3pPr marL="900000" indent="-180000">
              <a:defRPr/>
            </a:lvl3pPr>
            <a:lvl4pPr marL="1260000" indent="-180000">
              <a:defRPr/>
            </a:lvl4pPr>
            <a:lvl5pPr marL="1620000" indent="-180000"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xmlns="" id="{6C847D94-F8B9-4799-91F2-67041FB92F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B3CF-3435-47D3-B79A-C1E0C479D0DB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xmlns="" id="{45DF0C4D-655A-408F-B6AE-43900BF466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xmlns="" id="{1061A78E-ABA9-46D2-B33A-076E39160A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2EF8-1012-402D-95DE-BD12D31154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9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64C611-A4F7-4BEC-9D39-6BC4D1EB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75200D-B64C-4869-BFBC-70563A38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563097-7D52-437B-A584-D9658813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D5620-DE0A-4697-B72E-87ACA011654D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D8961E8-898A-4562-A3E7-AB71CA25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0CCBCC-FE5F-470B-9A0F-F298568F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6153A-FC24-4E2C-9A53-147300C16B5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392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546D11-3E20-4416-9A4C-31B0E84F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692893D-A10C-4E8C-BA01-A3E13A7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BBDF7B-15B3-40AB-BC04-D88B6F80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73323-A6C4-4525-8B9B-3BCEE293A665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F20B52-F55A-4786-8B52-765DE23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5F0A58-8295-4864-B5E1-1B37F228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8CE64-C416-476A-9D43-2BF246F03A0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70CC289D-5C82-44C5-9C47-FBFF68DBF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5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2EB1D0-9E82-47CB-961A-615AF377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5D7B80-403A-4986-9AB7-C48A22BF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C85F4CF-AFBF-4E38-92E0-C84A3F44E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EE8506F-D5E1-4DAD-B500-DBB46903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3CDAC-2457-43C8-A2E7-5535DEC5D043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00F8AE3-7D45-417D-BA86-A65105C1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16F184-8E97-44BD-859E-7668D596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644A2-2A4F-4A81-85DA-928A2792C12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5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0D4B15-BAE4-4715-B8F2-76FA9F75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607DBA-19A1-4EEF-BB66-CBD8A7EB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8FEFCEB-E0E5-468B-8740-684B93A58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D4A78E5-81FC-48FC-BA01-657B495E2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F24DE5B-0610-45FC-80D1-8565A2909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9CCF8FB-C4E1-40B1-85ED-47CAFAE3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AA184-B689-4273-A56A-E79C32F0815C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77F4891-9BCA-4465-AA05-B02937A5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7D07A38-7B56-4068-9C99-36685782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EEB68-1994-48D4-BCBA-D5D9BD1F79A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18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FC9A52-90AF-45EF-8903-6B04E62F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91E0F15-4DE4-4ADE-8714-9CF30DAD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D6814-FFD0-4BE8-92EB-14F49F19736C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992CD7F-E2B3-49B0-AA5F-0BEE6509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5A40A47-DF40-4B45-A60F-0995B59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A8F0F-2B4A-49D3-A6B6-1312531A42A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33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A60D423-92B2-4218-BBAA-ADFCBC67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9C6B-2516-4377-BA5B-3E3EE14AB5F4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EB5DCE5-060B-4F84-B51C-A81BB2B4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7A9BE96-1A54-4D46-AD6B-63EA524C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8288C-81B7-44CA-BAE7-13B3C3C2561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74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FCDE5B-31A6-4E56-A5E6-B6767AF2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EA5FF2-C8D9-422C-810D-944B3882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A6D0000-5293-412C-82F5-05185474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19D20BF-3EAA-4379-81D9-8307C94E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09A26-3373-4561-A6CB-B9AE0B87943D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66E63D0-E2AC-42C8-A18F-2EAB4C5D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6AD9F6D-1277-4889-8F2F-D7F59FA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97F49-181C-4173-AF48-F92231D7DA5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80868A9-3DA4-4491-88C2-40FA0639C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3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A8270A-D7D4-4263-98D2-3EE34C05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19BC365-9597-4A54-94FE-AC7CAACF8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C31F6B3-2044-4E7B-81F1-1D774A46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D6F8270-D480-4555-A8D4-1CDB031B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FA0B5-A739-4B7E-9F92-4FC9C5B0112F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EB1D072-3800-4719-AB9F-F93D070E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11353C0-2983-40DC-85EE-EBF7EB26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8B205-5BBA-4CBD-AFAF-9DB495EFFAD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8B75365-D556-4550-AD87-8C953D28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B348483-2D06-414B-B8E1-39469C2E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B6092A-61F3-4126-BA5D-962F0DBC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B2D92B-C77D-4C5C-BE8A-B385E5928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B3CDAC-2457-43C8-A2E7-5535DEC5D043}" type="datetimeFigureOut">
              <a:rPr lang="pt-BR" smtClean="0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B0A884-E97F-4AFC-A4B9-E29621B73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C53B68C-24D3-45CF-AD86-CA9FFBE2B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644A2-2A4F-4A81-85DA-928A2792C12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72A2CE7D-498C-4CBC-ABE2-A48785A991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2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39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y8DTqtDPx4&amp;list=PLjz5Kd6rxbE6K_5XRCH2AX2fPjwITRZZs&amp;index=16" TargetMode="External"/><Relationship Id="rId4" Type="http://schemas.openxmlformats.org/officeDocument/2006/relationships/hyperlink" Target="https://www.youtube.com/watch?v=UjkQ3vf3dLg&amp;index=15&amp;list=PLjz5Kd6rxbE6K_5XRCH2AX2fPjwITRZZ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8hsvCxmNk&amp;list=PLjz5Kd6rxbE6K_5XRCH2AX2fPjwITRZZs&amp;index=3https://www.youtube.com/watch?v=r-8hsvCxmNk&amp;list=PLjz5Kd6rxbE6K_5XRCH2AX2fPjwITRZZs&amp;index=3" TargetMode="External"/><Relationship Id="rId2" Type="http://schemas.openxmlformats.org/officeDocument/2006/relationships/hyperlink" Target="https://www.youtube.com/watch?v=0bpgcxjfuPA&amp;index=1&amp;list=PLjz5Kd6rxbE6K_5XRCH2AX2fPjwITRZZ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ZQ8JDPJycY&amp;list=PLjz5Kd6rxbE6K_5XRCH2AX2fPjwITRZZs&amp;index=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O4RbvXtKc&amp;index=4&amp;list=PLjz5Kd6rxbE6K_5XRCH2AX2fPjwITRZZs" TargetMode="External"/><Relationship Id="rId2" Type="http://schemas.openxmlformats.org/officeDocument/2006/relationships/hyperlink" Target="https://www.youtube.com/watch?v=t3JSuy-4z-M&amp;index=5&amp;list=PLjz5Kd6rxbE6K_5XRCH2AX2fPjwITRZZ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3nT33XbRCo&amp;index=6&amp;list=PLjz5Kd6rxbE6K_5XRCH2AX2fPjwITRZZ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18B21E7-5CC5-4702-903C-3D7FEA0B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21920"/>
            <a:ext cx="10290048" cy="147828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1A79E9-7E14-478C-9EF3-F6617D81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315700" cy="1071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220" name="Retângulo 9">
            <a:extLst>
              <a:ext uri="{FF2B5EF4-FFF2-40B4-BE49-F238E27FC236}">
                <a16:creationId xmlns:a16="http://schemas.microsoft.com/office/drawing/2014/main" xmlns="" id="{0CE7D78A-450C-4346-87BB-53D1F8C4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91" y="2789936"/>
            <a:ext cx="7397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/>
              <a:t>Orientação Censo Escolar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/>
              <a:t>Situação final do aluno - 2017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xmlns="" id="{6F3574AC-FC4E-4C6E-8A0B-ADBE72E9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383381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Listar as turmas</a:t>
            </a:r>
          </a:p>
        </p:txBody>
      </p:sp>
      <p:pic>
        <p:nvPicPr>
          <p:cNvPr id="31747" name="Espaço Reservado para Conteúdo 3">
            <a:extLst>
              <a:ext uri="{FF2B5EF4-FFF2-40B4-BE49-F238E27FC236}">
                <a16:creationId xmlns:a16="http://schemas.microsoft.com/office/drawing/2014/main" xmlns="" id="{CB2350BE-31E8-40E0-9746-45DD7255014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2030413"/>
            <a:ext cx="2139950" cy="2952750"/>
          </a:xfrm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xmlns="" id="{DFF8626E-BF43-4F0F-80C7-A56793C78407}"/>
              </a:ext>
            </a:extLst>
          </p:cNvPr>
          <p:cNvSpPr/>
          <p:nvPr/>
        </p:nvSpPr>
        <p:spPr>
          <a:xfrm rot="10800000">
            <a:off x="1347788" y="4422775"/>
            <a:ext cx="538162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1749" name="Imagem 2">
            <a:extLst>
              <a:ext uri="{FF2B5EF4-FFF2-40B4-BE49-F238E27FC236}">
                <a16:creationId xmlns:a16="http://schemas.microsoft.com/office/drawing/2014/main" xmlns="" id="{D3DCDF0A-83C3-4056-95B6-4DAE58F5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719263"/>
            <a:ext cx="93821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AE1AB69-572B-4028-8C14-E6741E40FE49}"/>
              </a:ext>
            </a:extLst>
          </p:cNvPr>
          <p:cNvSpPr txBox="1"/>
          <p:nvPr/>
        </p:nvSpPr>
        <p:spPr>
          <a:xfrm>
            <a:off x="2417763" y="1270000"/>
            <a:ext cx="6550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</a:rPr>
              <a:t>Educação Infantil ou Ed Especial Exclusiva EI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C186D06-6BB1-446A-B223-DD94359EBD92}"/>
              </a:ext>
            </a:extLst>
          </p:cNvPr>
          <p:cNvSpPr txBox="1"/>
          <p:nvPr/>
        </p:nvSpPr>
        <p:spPr>
          <a:xfrm>
            <a:off x="2465388" y="3816350"/>
            <a:ext cx="8342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</a:rPr>
              <a:t>Educação Profissional, EJA e CEEJA </a:t>
            </a:r>
          </a:p>
        </p:txBody>
      </p:sp>
      <p:pic>
        <p:nvPicPr>
          <p:cNvPr id="31752" name="Espaço Reservado para Conteúdo 3">
            <a:extLst>
              <a:ext uri="{FF2B5EF4-FFF2-40B4-BE49-F238E27FC236}">
                <a16:creationId xmlns:a16="http://schemas.microsoft.com/office/drawing/2014/main" xmlns="" id="{8FFAEC2C-FB1A-4A19-9129-F4BCDB72E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64025"/>
            <a:ext cx="938371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xmlns="" id="{8CA2FE3B-81A6-43BD-8570-3C20BE40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24" y="399255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Listar Alunos Admitidos</a:t>
            </a:r>
          </a:p>
        </p:txBody>
      </p:sp>
      <p:pic>
        <p:nvPicPr>
          <p:cNvPr id="32771" name="Espaço Reservado para Conteúdo 3">
            <a:extLst>
              <a:ext uri="{FF2B5EF4-FFF2-40B4-BE49-F238E27FC236}">
                <a16:creationId xmlns:a16="http://schemas.microsoft.com/office/drawing/2014/main" xmlns="" id="{C33035BE-F0B4-4062-A706-D717AEFAE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3" y="1936750"/>
            <a:ext cx="2192337" cy="3976688"/>
          </a:xfrm>
        </p:spPr>
      </p:pic>
      <p:sp>
        <p:nvSpPr>
          <p:cNvPr id="5" name="Seta para a direita 7">
            <a:extLst>
              <a:ext uri="{FF2B5EF4-FFF2-40B4-BE49-F238E27FC236}">
                <a16:creationId xmlns:a16="http://schemas.microsoft.com/office/drawing/2014/main" xmlns="" id="{4B34D065-64E3-4CF6-96D8-B72C3D574FD6}"/>
              </a:ext>
            </a:extLst>
          </p:cNvPr>
          <p:cNvSpPr/>
          <p:nvPr/>
        </p:nvSpPr>
        <p:spPr>
          <a:xfrm rot="10800000">
            <a:off x="1901825" y="5207000"/>
            <a:ext cx="536575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2773" name="Imagem 5">
            <a:extLst>
              <a:ext uri="{FF2B5EF4-FFF2-40B4-BE49-F238E27FC236}">
                <a16:creationId xmlns:a16="http://schemas.microsoft.com/office/drawing/2014/main" xmlns="" id="{CDF0397C-2D61-4FBF-9F36-77FF9EA6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238375"/>
            <a:ext cx="89138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10">
            <a:extLst>
              <a:ext uri="{FF2B5EF4-FFF2-40B4-BE49-F238E27FC236}">
                <a16:creationId xmlns:a16="http://schemas.microsoft.com/office/drawing/2014/main" xmlns="" id="{EADCD493-1D16-4288-BB7F-E5AC8978334E}"/>
              </a:ext>
            </a:extLst>
          </p:cNvPr>
          <p:cNvSpPr/>
          <p:nvPr/>
        </p:nvSpPr>
        <p:spPr>
          <a:xfrm>
            <a:off x="4808538" y="3092450"/>
            <a:ext cx="1638300" cy="1204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de cantos arredondados 10">
            <a:extLst>
              <a:ext uri="{FF2B5EF4-FFF2-40B4-BE49-F238E27FC236}">
                <a16:creationId xmlns:a16="http://schemas.microsoft.com/office/drawing/2014/main" xmlns="" id="{E41B6140-54E1-47F7-9E2F-9E4F8EAAC580}"/>
              </a:ext>
            </a:extLst>
          </p:cNvPr>
          <p:cNvSpPr/>
          <p:nvPr/>
        </p:nvSpPr>
        <p:spPr>
          <a:xfrm>
            <a:off x="3665538" y="3092450"/>
            <a:ext cx="890587" cy="1204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de cantos arredondados 10">
            <a:extLst>
              <a:ext uri="{FF2B5EF4-FFF2-40B4-BE49-F238E27FC236}">
                <a16:creationId xmlns:a16="http://schemas.microsoft.com/office/drawing/2014/main" xmlns="" id="{CAD36D8F-345C-4628-AE8D-E9DA6748D059}"/>
              </a:ext>
            </a:extLst>
          </p:cNvPr>
          <p:cNvSpPr/>
          <p:nvPr/>
        </p:nvSpPr>
        <p:spPr>
          <a:xfrm>
            <a:off x="9639300" y="3092450"/>
            <a:ext cx="982663" cy="1204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46C6161-7A9A-4716-ACA6-85F174EFAC08}"/>
              </a:ext>
            </a:extLst>
          </p:cNvPr>
          <p:cNvSpPr txBox="1"/>
          <p:nvPr/>
        </p:nvSpPr>
        <p:spPr>
          <a:xfrm>
            <a:off x="2981325" y="4859338"/>
            <a:ext cx="8655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F0000"/>
                </a:solidFill>
                <a:latin typeface="+mn-lt"/>
              </a:rPr>
              <a:t>Obs.: </a:t>
            </a:r>
            <a:r>
              <a:rPr lang="pt-BR" sz="2800" dirty="0">
                <a:latin typeface="+mn-lt"/>
              </a:rPr>
              <a:t>Caso seja necessário alterar a situação, clicar no        e admitir após.</a:t>
            </a:r>
          </a:p>
        </p:txBody>
      </p:sp>
      <p:pic>
        <p:nvPicPr>
          <p:cNvPr id="32778" name="Imagem 10">
            <a:extLst>
              <a:ext uri="{FF2B5EF4-FFF2-40B4-BE49-F238E27FC236}">
                <a16:creationId xmlns:a16="http://schemas.microsoft.com/office/drawing/2014/main" xmlns="" id="{AC49AB1C-CBFD-4CBA-8660-D1E2770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4852988"/>
            <a:ext cx="6604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4">
            <a:extLst>
              <a:ext uri="{FF2B5EF4-FFF2-40B4-BE49-F238E27FC236}">
                <a16:creationId xmlns:a16="http://schemas.microsoft.com/office/drawing/2014/main" xmlns="" id="{7B431C6A-529A-4FBB-8970-25D2A790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470025"/>
            <a:ext cx="861218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ítulo 1">
            <a:extLst>
              <a:ext uri="{FF2B5EF4-FFF2-40B4-BE49-F238E27FC236}">
                <a16:creationId xmlns:a16="http://schemas.microsoft.com/office/drawing/2014/main" xmlns="" id="{EA47C070-4546-43A4-8629-0F9F11BD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323850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Admitir Após</a:t>
            </a:r>
          </a:p>
        </p:txBody>
      </p:sp>
      <p:pic>
        <p:nvPicPr>
          <p:cNvPr id="33796" name="Espaço Reservado para Conteúdo 3">
            <a:extLst>
              <a:ext uri="{FF2B5EF4-FFF2-40B4-BE49-F238E27FC236}">
                <a16:creationId xmlns:a16="http://schemas.microsoft.com/office/drawing/2014/main" xmlns="" id="{0B342C96-40F4-4DF1-AB45-B005D571F0B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1649413"/>
            <a:ext cx="2028825" cy="3190875"/>
          </a:xfrm>
        </p:spPr>
      </p:pic>
      <p:sp>
        <p:nvSpPr>
          <p:cNvPr id="7" name="Seta para a direita 6">
            <a:extLst>
              <a:ext uri="{FF2B5EF4-FFF2-40B4-BE49-F238E27FC236}">
                <a16:creationId xmlns:a16="http://schemas.microsoft.com/office/drawing/2014/main" xmlns="" id="{3310C203-B72C-45BD-A373-D75EB83B8836}"/>
              </a:ext>
            </a:extLst>
          </p:cNvPr>
          <p:cNvSpPr/>
          <p:nvPr/>
        </p:nvSpPr>
        <p:spPr>
          <a:xfrm rot="10800000">
            <a:off x="1508125" y="4581525"/>
            <a:ext cx="536575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67C7EDAC-8B3F-4157-AE22-A528113956D3}"/>
              </a:ext>
            </a:extLst>
          </p:cNvPr>
          <p:cNvSpPr/>
          <p:nvPr/>
        </p:nvSpPr>
        <p:spPr>
          <a:xfrm>
            <a:off x="9272588" y="5735638"/>
            <a:ext cx="536575" cy="400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xmlns="" id="{43B70B36-FC81-4ABD-BE53-0A5CABC2D995}"/>
              </a:ext>
            </a:extLst>
          </p:cNvPr>
          <p:cNvSpPr/>
          <p:nvPr/>
        </p:nvSpPr>
        <p:spPr>
          <a:xfrm rot="16758677">
            <a:off x="3286125" y="4806950"/>
            <a:ext cx="538163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3800" name="Imagem 14">
            <a:extLst>
              <a:ext uri="{FF2B5EF4-FFF2-40B4-BE49-F238E27FC236}">
                <a16:creationId xmlns:a16="http://schemas.microsoft.com/office/drawing/2014/main" xmlns="" id="{CBDF6E1C-3EFB-4DD5-BA88-D91141E7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373563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6F4FAF3-FF16-408E-A143-7743C84E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595438"/>
            <a:ext cx="73167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4">
            <a:extLst>
              <a:ext uri="{FF2B5EF4-FFF2-40B4-BE49-F238E27FC236}">
                <a16:creationId xmlns:a16="http://schemas.microsoft.com/office/drawing/2014/main" xmlns="" id="{D5CE29C0-94C0-43D9-966C-76E29FA9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465263"/>
            <a:ext cx="80454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agem 7">
            <a:extLst>
              <a:ext uri="{FF2B5EF4-FFF2-40B4-BE49-F238E27FC236}">
                <a16:creationId xmlns:a16="http://schemas.microsoft.com/office/drawing/2014/main" xmlns="" id="{1A9E6F68-10FB-4AE3-A84C-EE425F26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8047038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m 8">
            <a:extLst>
              <a:ext uri="{FF2B5EF4-FFF2-40B4-BE49-F238E27FC236}">
                <a16:creationId xmlns:a16="http://schemas.microsoft.com/office/drawing/2014/main" xmlns="" id="{90B948CC-068E-495A-BD80-7B7E656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6303963"/>
            <a:ext cx="9477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>
            <a:extLst>
              <a:ext uri="{FF2B5EF4-FFF2-40B4-BE49-F238E27FC236}">
                <a16:creationId xmlns:a16="http://schemas.microsoft.com/office/drawing/2014/main" xmlns="" id="{BE37EB5B-6C71-4B4A-8244-61DD136D7D85}"/>
              </a:ext>
            </a:extLst>
          </p:cNvPr>
          <p:cNvSpPr/>
          <p:nvPr/>
        </p:nvSpPr>
        <p:spPr>
          <a:xfrm>
            <a:off x="3616325" y="5573713"/>
            <a:ext cx="536575" cy="2587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Seta para a direita 10">
            <a:extLst>
              <a:ext uri="{FF2B5EF4-FFF2-40B4-BE49-F238E27FC236}">
                <a16:creationId xmlns:a16="http://schemas.microsoft.com/office/drawing/2014/main" xmlns="" id="{3042DA73-81E8-423B-9BF5-3DB3E91F97FF}"/>
              </a:ext>
            </a:extLst>
          </p:cNvPr>
          <p:cNvSpPr/>
          <p:nvPr/>
        </p:nvSpPr>
        <p:spPr>
          <a:xfrm>
            <a:off x="10220325" y="6429375"/>
            <a:ext cx="536575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4823" name="Título 1">
            <a:extLst>
              <a:ext uri="{FF2B5EF4-FFF2-40B4-BE49-F238E27FC236}">
                <a16:creationId xmlns:a16="http://schemas.microsoft.com/office/drawing/2014/main" xmlns="" id="{4DDBB1FF-0998-45C2-9AA0-740916F5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84" y="373855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Admitir Após</a:t>
            </a:r>
          </a:p>
        </p:txBody>
      </p:sp>
      <p:sp>
        <p:nvSpPr>
          <p:cNvPr id="15" name="Retângulo de cantos arredondados 14">
            <a:extLst>
              <a:ext uri="{FF2B5EF4-FFF2-40B4-BE49-F238E27FC236}">
                <a16:creationId xmlns:a16="http://schemas.microsoft.com/office/drawing/2014/main" xmlns="" id="{C458635F-6EDB-4EAB-97EB-7DD88B5C5017}"/>
              </a:ext>
            </a:extLst>
          </p:cNvPr>
          <p:cNvSpPr/>
          <p:nvPr/>
        </p:nvSpPr>
        <p:spPr>
          <a:xfrm>
            <a:off x="1270000" y="2032000"/>
            <a:ext cx="3225800" cy="223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de cantos arredondados 15">
            <a:extLst>
              <a:ext uri="{FF2B5EF4-FFF2-40B4-BE49-F238E27FC236}">
                <a16:creationId xmlns:a16="http://schemas.microsoft.com/office/drawing/2014/main" xmlns="" id="{DC1EB87E-F5B8-4286-B378-1C6DD6C0CFE0}"/>
              </a:ext>
            </a:extLst>
          </p:cNvPr>
          <p:cNvSpPr/>
          <p:nvPr/>
        </p:nvSpPr>
        <p:spPr>
          <a:xfrm>
            <a:off x="1778000" y="3190875"/>
            <a:ext cx="1787525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7">
            <a:extLst>
              <a:ext uri="{FF2B5EF4-FFF2-40B4-BE49-F238E27FC236}">
                <a16:creationId xmlns:a16="http://schemas.microsoft.com/office/drawing/2014/main" xmlns="" id="{BEBBBAED-D7E6-477A-B551-08CFEE3B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398588"/>
            <a:ext cx="1778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ítulo 1">
            <a:extLst>
              <a:ext uri="{FF2B5EF4-FFF2-40B4-BE49-F238E27FC236}">
                <a16:creationId xmlns:a16="http://schemas.microsoft.com/office/drawing/2014/main" xmlns="" id="{A07652C8-064F-43F4-8FF1-A485F5F2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03188"/>
            <a:ext cx="10922000" cy="1344613"/>
          </a:xfrm>
        </p:spPr>
        <p:txBody>
          <a:bodyPr/>
          <a:lstStyle/>
          <a:p>
            <a:r>
              <a:rPr lang="pt-BR" altLang="pt-BR"/>
              <a:t>Educacenso – Relatórios Escola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6BF33433-F6FF-4ACF-B8B4-57548B79D10C}"/>
              </a:ext>
            </a:extLst>
          </p:cNvPr>
          <p:cNvSpPr txBox="1">
            <a:spLocks/>
          </p:cNvSpPr>
          <p:nvPr/>
        </p:nvSpPr>
        <p:spPr>
          <a:xfrm>
            <a:off x="2362200" y="1415043"/>
            <a:ext cx="9291638" cy="109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400" indent="-2304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latin typeface="+mn-lt"/>
                <a:cs typeface="+mn-cs"/>
              </a:rPr>
              <a:t>Os relatórios disponíveis para escola para facilitar na conferência/correções das informações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pt-BR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2860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2860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latin typeface="Times New Roman" pitchFamily="18" charset="0"/>
              <a:cs typeface="+mn-cs"/>
            </a:endParaRPr>
          </a:p>
        </p:txBody>
      </p:sp>
      <p:pic>
        <p:nvPicPr>
          <p:cNvPr id="35845" name="Imagem 1">
            <a:extLst>
              <a:ext uri="{FF2B5EF4-FFF2-40B4-BE49-F238E27FC236}">
                <a16:creationId xmlns:a16="http://schemas.microsoft.com/office/drawing/2014/main" xmlns="" id="{88500F60-6DF4-4B96-9D9B-71ED7F0E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4788"/>
            <a:ext cx="114760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099D9F9-6567-4FDE-86CD-3C3BE10734A5}"/>
              </a:ext>
            </a:extLst>
          </p:cNvPr>
          <p:cNvSpPr txBox="1"/>
          <p:nvPr/>
        </p:nvSpPr>
        <p:spPr>
          <a:xfrm>
            <a:off x="4029075" y="3908425"/>
            <a:ext cx="14366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600" b="1" dirty="0">
                <a:solidFill>
                  <a:srgbClr val="FF0000"/>
                </a:solidFill>
                <a:latin typeface="+mn-lt"/>
              </a:rPr>
              <a:t>Atenção</a:t>
            </a:r>
            <a:endParaRPr lang="pt-BR" sz="2600" dirty="0">
              <a:latin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0EADF3CC-62C4-4916-91DE-EA6B5BA1A5B5}"/>
              </a:ext>
            </a:extLst>
          </p:cNvPr>
          <p:cNvSpPr/>
          <p:nvPr/>
        </p:nvSpPr>
        <p:spPr>
          <a:xfrm>
            <a:off x="11049000" y="4870450"/>
            <a:ext cx="361950" cy="279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0F06CC5-9DA8-407A-92FF-7922B1E7854D}"/>
              </a:ext>
            </a:extLst>
          </p:cNvPr>
          <p:cNvSpPr txBox="1"/>
          <p:nvPr/>
        </p:nvSpPr>
        <p:spPr>
          <a:xfrm>
            <a:off x="2041525" y="5084763"/>
            <a:ext cx="95408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600" b="1" dirty="0">
                <a:solidFill>
                  <a:srgbClr val="FF0000"/>
                </a:solidFill>
                <a:latin typeface="+mn-lt"/>
              </a:rPr>
              <a:t>Atenção</a:t>
            </a:r>
            <a:r>
              <a:rPr lang="pt-BR" sz="2600" dirty="0">
                <a:latin typeface="+mn-lt"/>
              </a:rPr>
              <a:t>: Verificar e solicitar a escola de destino para admitir após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B8E57C7-8428-43F2-98B9-006FF0771673}"/>
              </a:ext>
            </a:extLst>
          </p:cNvPr>
          <p:cNvSpPr txBox="1"/>
          <p:nvPr/>
        </p:nvSpPr>
        <p:spPr>
          <a:xfrm>
            <a:off x="2487612" y="2329289"/>
            <a:ext cx="9369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latin typeface="+mn-lt"/>
              </a:rPr>
              <a:t>Atenção</a:t>
            </a:r>
            <a:r>
              <a:rPr lang="pt-BR" sz="2400" dirty="0">
                <a:latin typeface="+mn-lt"/>
              </a:rPr>
              <a:t>: Algumas escolas nem todos os alunos admitidos após foram migrados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xmlns="" id="{1CCA1486-B259-4C79-8676-35185A56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048" y="403225"/>
            <a:ext cx="10515600" cy="1325563"/>
          </a:xfrm>
        </p:spPr>
        <p:txBody>
          <a:bodyPr/>
          <a:lstStyle/>
          <a:p>
            <a:r>
              <a:rPr lang="pt-BR" altLang="pt-BR" dirty="0"/>
              <a:t>Encerramento do ano letivo</a:t>
            </a:r>
          </a:p>
        </p:txBody>
      </p:sp>
      <p:sp>
        <p:nvSpPr>
          <p:cNvPr id="36867" name="Espaço Reservado para Conteúdo 2">
            <a:extLst>
              <a:ext uri="{FF2B5EF4-FFF2-40B4-BE49-F238E27FC236}">
                <a16:creationId xmlns:a16="http://schemas.microsoft.com/office/drawing/2014/main" xmlns="" id="{22978E7D-0D86-413B-B8FF-066FF289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279525"/>
            <a:ext cx="11179175" cy="4854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Para encerrar é necessário que a escola tenha verificado/corrigido todas as turmas da listagem (    ), admitido os alunos recebidos após (vinculados na 1ª etapa em qualquer escola do país), conferido todos os relatórios.</a:t>
            </a:r>
          </a:p>
          <a:p>
            <a:endParaRPr lang="pt-BR" altLang="pt-BR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xmlns="" id="{517E55DA-B34A-4BB8-94EB-D7B403F8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72878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xmlns="" id="{0F2FE8BB-43B9-41F8-80C8-CADBBA79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54325"/>
            <a:ext cx="182403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xmlns="" id="{57903F31-4FB6-4204-AC5C-4421214F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854325"/>
            <a:ext cx="252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>
            <a:extLst>
              <a:ext uri="{FF2B5EF4-FFF2-40B4-BE49-F238E27FC236}">
                <a16:creationId xmlns:a16="http://schemas.microsoft.com/office/drawing/2014/main" xmlns="" id="{7C866DE5-C416-45C5-A037-B352BD23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860800"/>
            <a:ext cx="4352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1B4EA4AD-B499-432F-B69B-BA4769729B0D}"/>
              </a:ext>
            </a:extLst>
          </p:cNvPr>
          <p:cNvSpPr/>
          <p:nvPr/>
        </p:nvSpPr>
        <p:spPr>
          <a:xfrm>
            <a:off x="5675313" y="4632325"/>
            <a:ext cx="536575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Seta para a direita 8">
            <a:extLst>
              <a:ext uri="{FF2B5EF4-FFF2-40B4-BE49-F238E27FC236}">
                <a16:creationId xmlns:a16="http://schemas.microsoft.com/office/drawing/2014/main" xmlns="" id="{566BD414-665E-4B7E-8A11-5C7F23229228}"/>
              </a:ext>
            </a:extLst>
          </p:cNvPr>
          <p:cNvSpPr/>
          <p:nvPr/>
        </p:nvSpPr>
        <p:spPr>
          <a:xfrm>
            <a:off x="273050" y="6037263"/>
            <a:ext cx="538163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ítulo 1">
            <a:extLst>
              <a:ext uri="{FF2B5EF4-FFF2-40B4-BE49-F238E27FC236}">
                <a16:creationId xmlns:a16="http://schemas.microsoft.com/office/drawing/2014/main" xmlns="" id="{96CF594D-B1D6-4731-AA72-4216A631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84" y="159146"/>
            <a:ext cx="10515600" cy="1325563"/>
          </a:xfrm>
        </p:spPr>
        <p:txBody>
          <a:bodyPr/>
          <a:lstStyle/>
          <a:p>
            <a:r>
              <a:rPr lang="pt-BR" altLang="pt-BR" dirty="0"/>
              <a:t>Encerramento do ano letivo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642306ED-23D4-49CC-B9CB-FDF4B359B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62981"/>
            <a:ext cx="9296400" cy="347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>
            <a:extLst>
              <a:ext uri="{FF2B5EF4-FFF2-40B4-BE49-F238E27FC236}">
                <a16:creationId xmlns:a16="http://schemas.microsoft.com/office/drawing/2014/main" xmlns="" id="{E0B9B2F7-B619-42F0-9D56-8BA84C3A46AF}"/>
              </a:ext>
            </a:extLst>
          </p:cNvPr>
          <p:cNvSpPr/>
          <p:nvPr/>
        </p:nvSpPr>
        <p:spPr>
          <a:xfrm>
            <a:off x="1065213" y="5132388"/>
            <a:ext cx="536575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xmlns="" id="{22035A7A-9CE6-41B0-B798-7BE3FAA4D179}"/>
              </a:ext>
            </a:extLst>
          </p:cNvPr>
          <p:cNvSpPr/>
          <p:nvPr/>
        </p:nvSpPr>
        <p:spPr>
          <a:xfrm>
            <a:off x="9313863" y="5145088"/>
            <a:ext cx="501650" cy="331787"/>
          </a:xfrm>
          <a:prstGeom prst="rightArrow">
            <a:avLst>
              <a:gd name="adj1" fmla="val 3545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ítulo 1">
            <a:extLst>
              <a:ext uri="{FF2B5EF4-FFF2-40B4-BE49-F238E27FC236}">
                <a16:creationId xmlns:a16="http://schemas.microsoft.com/office/drawing/2014/main" xmlns="" id="{3C7BFF70-E3C2-4547-9107-6EEDEF47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63525"/>
            <a:ext cx="10515600" cy="1325563"/>
          </a:xfrm>
        </p:spPr>
        <p:txBody>
          <a:bodyPr/>
          <a:lstStyle/>
          <a:p>
            <a:r>
              <a:rPr lang="pt-BR" altLang="pt-BR" dirty="0"/>
              <a:t>Encerramento do ano letivo</a:t>
            </a:r>
          </a:p>
        </p:txBody>
      </p:sp>
      <p:pic>
        <p:nvPicPr>
          <p:cNvPr id="38914" name="Picture 4">
            <a:extLst>
              <a:ext uri="{FF2B5EF4-FFF2-40B4-BE49-F238E27FC236}">
                <a16:creationId xmlns:a16="http://schemas.microsoft.com/office/drawing/2014/main" xmlns="" id="{2096F64E-E037-4513-B0AA-EE4E68895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08" y="1825625"/>
            <a:ext cx="8000583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5AE7FC2-5ED8-4452-B9B6-898C8C85744A}"/>
              </a:ext>
            </a:extLst>
          </p:cNvPr>
          <p:cNvSpPr txBox="1"/>
          <p:nvPr/>
        </p:nvSpPr>
        <p:spPr>
          <a:xfrm>
            <a:off x="8599488" y="4800600"/>
            <a:ext cx="3230562" cy="101600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latin typeface="+mn-lt"/>
              </a:rPr>
              <a:t>Caso necessite corrigir alguma informação será necessário retificar.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4C0B8CD-E6CE-4746-AE5E-A8C4BE3FAE12}"/>
              </a:ext>
            </a:extLst>
          </p:cNvPr>
          <p:cNvSpPr txBox="1"/>
          <p:nvPr/>
        </p:nvSpPr>
        <p:spPr>
          <a:xfrm>
            <a:off x="7559675" y="2535238"/>
            <a:ext cx="3544888" cy="7080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latin typeface="+mn-lt"/>
              </a:rPr>
              <a:t>No recibo será exibido o resumo das informações digitadas.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8267967-F18D-4660-927E-9CCA34D061CF}"/>
              </a:ext>
            </a:extLst>
          </p:cNvPr>
          <p:cNvSpPr txBox="1"/>
          <p:nvPr/>
        </p:nvSpPr>
        <p:spPr>
          <a:xfrm>
            <a:off x="4252913" y="5205413"/>
            <a:ext cx="2892425" cy="7080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latin typeface="+mn-lt"/>
              </a:rPr>
              <a:t>A escola deverá imprimir e guardar o recibo</a:t>
            </a:r>
          </a:p>
        </p:txBody>
      </p:sp>
      <p:sp>
        <p:nvSpPr>
          <p:cNvPr id="12" name="Seta para a direita 11">
            <a:extLst>
              <a:ext uri="{FF2B5EF4-FFF2-40B4-BE49-F238E27FC236}">
                <a16:creationId xmlns:a16="http://schemas.microsoft.com/office/drawing/2014/main" xmlns="" id="{1C5773AA-6370-4020-A778-BA171488E978}"/>
              </a:ext>
            </a:extLst>
          </p:cNvPr>
          <p:cNvSpPr/>
          <p:nvPr/>
        </p:nvSpPr>
        <p:spPr>
          <a:xfrm rot="8997366">
            <a:off x="6975475" y="3203575"/>
            <a:ext cx="669925" cy="1825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Seta para a direita 16">
            <a:extLst>
              <a:ext uri="{FF2B5EF4-FFF2-40B4-BE49-F238E27FC236}">
                <a16:creationId xmlns:a16="http://schemas.microsoft.com/office/drawing/2014/main" xmlns="" id="{C5A94FE9-693F-40D0-AE89-200D01A3A9E6}"/>
              </a:ext>
            </a:extLst>
          </p:cNvPr>
          <p:cNvSpPr/>
          <p:nvPr/>
        </p:nvSpPr>
        <p:spPr>
          <a:xfrm rot="5400000">
            <a:off x="6775450" y="5905500"/>
            <a:ext cx="333375" cy="1555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xmlns="" id="{411624E2-32AE-4F83-B65A-0F686F465CCC}"/>
              </a:ext>
            </a:extLst>
          </p:cNvPr>
          <p:cNvSpPr/>
          <p:nvPr/>
        </p:nvSpPr>
        <p:spPr>
          <a:xfrm rot="8047923">
            <a:off x="8265319" y="5807869"/>
            <a:ext cx="668337" cy="1873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F0D425-398C-45D9-85C6-DDE8910D705A}"/>
              </a:ext>
            </a:extLst>
          </p:cNvPr>
          <p:cNvSpPr txBox="1"/>
          <p:nvPr/>
        </p:nvSpPr>
        <p:spPr>
          <a:xfrm>
            <a:off x="1292352" y="2255520"/>
            <a:ext cx="9851135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Se achar necessário, veja a seguir os links com vídeos tutoriais disponibilizados pelo INEP sobre o </a:t>
            </a:r>
            <a:r>
              <a:rPr lang="pt-BR" sz="4400" dirty="0" err="1"/>
              <a:t>Educacenso</a:t>
            </a:r>
            <a:r>
              <a:rPr lang="pt-BR" sz="4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609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xmlns="" id="{BC025426-718A-436E-8730-68661058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13" y="288924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Vídeos Tutoriais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xmlns="" id="{891FD043-4D3D-412E-9C69-3812E8C9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1435100"/>
            <a:ext cx="11072812" cy="3587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400" b="1"/>
              <a:t>CADASTRO</a:t>
            </a:r>
            <a:endParaRPr lang="pt-BR" altLang="pt-BR" sz="2400"/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1800" u="sng"/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u="sng"/>
          </a:p>
        </p:txBody>
      </p:sp>
      <p:pic>
        <p:nvPicPr>
          <p:cNvPr id="46084" name="Imagem 1">
            <a:extLst>
              <a:ext uri="{FF2B5EF4-FFF2-40B4-BE49-F238E27FC236}">
                <a16:creationId xmlns:a16="http://schemas.microsoft.com/office/drawing/2014/main" xmlns="" id="{4A5E46C6-5EEB-4F35-9399-B0BC2166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178050"/>
            <a:ext cx="6286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m 2">
            <a:extLst>
              <a:ext uri="{FF2B5EF4-FFF2-40B4-BE49-F238E27FC236}">
                <a16:creationId xmlns:a16="http://schemas.microsoft.com/office/drawing/2014/main" xmlns="" id="{363D3F9D-478D-4701-9A6C-A428DD0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793875"/>
            <a:ext cx="3495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7E9AC13-33A2-42F7-BE7B-00EA0215D7A1}"/>
              </a:ext>
            </a:extLst>
          </p:cNvPr>
          <p:cNvSpPr txBox="1"/>
          <p:nvPr/>
        </p:nvSpPr>
        <p:spPr>
          <a:xfrm>
            <a:off x="560388" y="4419600"/>
            <a:ext cx="110712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latin typeface="+mn-lt"/>
              </a:rPr>
              <a:t>Autenticação no sistema Educacenso</a:t>
            </a:r>
          </a:p>
          <a:p>
            <a:pPr eaLnBrk="1" hangingPunct="1">
              <a:defRPr/>
            </a:pPr>
            <a:r>
              <a:rPr lang="pt-BR" altLang="pt-BR" sz="2400" u="sng" dirty="0">
                <a:latin typeface="+mn-lt"/>
                <a:hlinkClick r:id="rId4"/>
              </a:rPr>
              <a:t>https://www.youtube.com/watch?v=UjkQ3vf3dLg&amp;index=15&amp;list=PLjz5Kd6rxbE6K_5XRCH2AX2fPjwITRZZs</a:t>
            </a:r>
            <a:endParaRPr lang="pt-BR" altLang="pt-BR" sz="2400" u="sng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latin typeface="+mn-lt"/>
              </a:rPr>
              <a:t>Cadastro de usuário no sistema Educacenso</a:t>
            </a:r>
          </a:p>
          <a:p>
            <a:pPr eaLnBrk="1" hangingPunct="1">
              <a:defRPr/>
            </a:pPr>
            <a:r>
              <a:rPr lang="pt-BR" altLang="pt-BR" sz="2400" u="sng" dirty="0">
                <a:latin typeface="+mn-lt"/>
                <a:hlinkClick r:id="rId5"/>
              </a:rPr>
              <a:t>https://www.youtube.com/watch?v=8y8DTqtDPx4&amp;list=PLjz5Kd6rxbE6K_5XRCH2AX2fPjwITRZZs&amp;index=16</a:t>
            </a:r>
            <a:endParaRPr lang="pt-BR" altLang="pt-BR" sz="2400" u="sng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Título 9">
            <a:extLst>
              <a:ext uri="{FF2B5EF4-FFF2-40B4-BE49-F238E27FC236}">
                <a16:creationId xmlns:a16="http://schemas.microsoft.com/office/drawing/2014/main" xmlns="" id="{B4DB84D1-5AEA-4001-BF3B-83FC0F3E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44" y="157956"/>
            <a:ext cx="10515600" cy="1325563"/>
          </a:xfr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/>
              <a:t>Censo Escolar 2017 - Situação dos Aluno</a:t>
            </a:r>
          </a:p>
        </p:txBody>
      </p:sp>
      <p:sp>
        <p:nvSpPr>
          <p:cNvPr id="10242" name="Espaço Reservado para Conteúdo 2">
            <a:extLst>
              <a:ext uri="{FF2B5EF4-FFF2-40B4-BE49-F238E27FC236}">
                <a16:creationId xmlns:a16="http://schemas.microsoft.com/office/drawing/2014/main" xmlns="" id="{367561CA-93FD-4401-BD16-0B8B5133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AFD51F-4820-4848-81F3-AD9F66BBB72C}"/>
              </a:ext>
            </a:extLst>
          </p:cNvPr>
          <p:cNvSpPr/>
          <p:nvPr/>
        </p:nvSpPr>
        <p:spPr>
          <a:xfrm>
            <a:off x="0" y="1339850"/>
            <a:ext cx="12192000" cy="5608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44" name="Imagem 4">
            <a:extLst>
              <a:ext uri="{FF2B5EF4-FFF2-40B4-BE49-F238E27FC236}">
                <a16:creationId xmlns:a16="http://schemas.microsoft.com/office/drawing/2014/main" xmlns="" id="{0BD7FB75-8E3A-4DB0-B4E8-114E930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81163"/>
            <a:ext cx="499268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ndulado Duplo 5">
            <a:extLst>
              <a:ext uri="{FF2B5EF4-FFF2-40B4-BE49-F238E27FC236}">
                <a16:creationId xmlns:a16="http://schemas.microsoft.com/office/drawing/2014/main" xmlns="" id="{5B43D686-FFF8-4224-978F-B8E64F311FC5}"/>
              </a:ext>
            </a:extLst>
          </p:cNvPr>
          <p:cNvSpPr/>
          <p:nvPr/>
        </p:nvSpPr>
        <p:spPr>
          <a:xfrm>
            <a:off x="9290050" y="4492625"/>
            <a:ext cx="2205038" cy="749300"/>
          </a:xfrm>
          <a:prstGeom prst="doubleWav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9" name="Conector: Curvo 8">
            <a:extLst>
              <a:ext uri="{FF2B5EF4-FFF2-40B4-BE49-F238E27FC236}">
                <a16:creationId xmlns:a16="http://schemas.microsoft.com/office/drawing/2014/main" xmlns="" id="{C1E68D82-76D6-4368-AB54-2F8182E7C72A}"/>
              </a:ext>
            </a:extLst>
          </p:cNvPr>
          <p:cNvCxnSpPr>
            <a:cxnSpLocks/>
          </p:cNvCxnSpPr>
          <p:nvPr/>
        </p:nvCxnSpPr>
        <p:spPr>
          <a:xfrm flipV="1">
            <a:off x="4110038" y="3897313"/>
            <a:ext cx="2620962" cy="327025"/>
          </a:xfrm>
          <a:prstGeom prst="curved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xograma: Documento 10">
            <a:extLst>
              <a:ext uri="{FF2B5EF4-FFF2-40B4-BE49-F238E27FC236}">
                <a16:creationId xmlns:a16="http://schemas.microsoft.com/office/drawing/2014/main" xmlns="" id="{427D1C67-965E-477E-8582-DBF2C9BA63EF}"/>
              </a:ext>
            </a:extLst>
          </p:cNvPr>
          <p:cNvSpPr/>
          <p:nvPr/>
        </p:nvSpPr>
        <p:spPr>
          <a:xfrm>
            <a:off x="6778625" y="3560763"/>
            <a:ext cx="1725613" cy="78740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xmlns="" id="{F58AF180-C1D1-4F3A-A52A-A5662DD3CFF6}"/>
              </a:ext>
            </a:extLst>
          </p:cNvPr>
          <p:cNvCxnSpPr>
            <a:cxnSpLocks/>
          </p:cNvCxnSpPr>
          <p:nvPr/>
        </p:nvCxnSpPr>
        <p:spPr>
          <a:xfrm>
            <a:off x="4910138" y="5238750"/>
            <a:ext cx="2297112" cy="49371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alão de Pensamento: Nuvem 15">
            <a:extLst>
              <a:ext uri="{FF2B5EF4-FFF2-40B4-BE49-F238E27FC236}">
                <a16:creationId xmlns:a16="http://schemas.microsoft.com/office/drawing/2014/main" xmlns="" id="{E5517C13-DEE8-492A-B021-FAE19E4F87C0}"/>
              </a:ext>
            </a:extLst>
          </p:cNvPr>
          <p:cNvSpPr/>
          <p:nvPr/>
        </p:nvSpPr>
        <p:spPr>
          <a:xfrm>
            <a:off x="6956425" y="5546725"/>
            <a:ext cx="3441700" cy="10160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50" name="CaixaDeTexto 6">
            <a:extLst>
              <a:ext uri="{FF2B5EF4-FFF2-40B4-BE49-F238E27FC236}">
                <a16:creationId xmlns:a16="http://schemas.microsoft.com/office/drawing/2014/main" xmlns="" id="{67A0C8EB-EFEE-4F13-A359-7F121022C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5732463"/>
            <a:ext cx="301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Deixou de frequentar  Falecido 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xmlns="" id="{6594C437-0BD9-4225-96B7-795845A69EEF}"/>
              </a:ext>
            </a:extLst>
          </p:cNvPr>
          <p:cNvCxnSpPr>
            <a:cxnSpLocks/>
          </p:cNvCxnSpPr>
          <p:nvPr/>
        </p:nvCxnSpPr>
        <p:spPr>
          <a:xfrm flipV="1">
            <a:off x="2168525" y="2593975"/>
            <a:ext cx="5989638" cy="1581150"/>
          </a:xfrm>
          <a:prstGeom prst="curvedConnector3">
            <a:avLst>
              <a:gd name="adj1" fmla="val 4796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xmlns="" id="{F69F8D83-29B4-41E1-A4FD-B10A93024D75}"/>
              </a:ext>
            </a:extLst>
          </p:cNvPr>
          <p:cNvCxnSpPr>
            <a:cxnSpLocks/>
          </p:cNvCxnSpPr>
          <p:nvPr/>
        </p:nvCxnSpPr>
        <p:spPr>
          <a:xfrm flipV="1">
            <a:off x="2667000" y="4916488"/>
            <a:ext cx="6550025" cy="142875"/>
          </a:xfrm>
          <a:prstGeom prst="curvedConnector3">
            <a:avLst>
              <a:gd name="adj1" fmla="val 1789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aixa de Opções: Inclinada para Cima 23">
            <a:extLst>
              <a:ext uri="{FF2B5EF4-FFF2-40B4-BE49-F238E27FC236}">
                <a16:creationId xmlns:a16="http://schemas.microsoft.com/office/drawing/2014/main" xmlns="" id="{09306BD3-DAB9-42D6-8B0A-98F957CCB9FC}"/>
              </a:ext>
            </a:extLst>
          </p:cNvPr>
          <p:cNvSpPr/>
          <p:nvPr/>
        </p:nvSpPr>
        <p:spPr>
          <a:xfrm>
            <a:off x="8037513" y="2257425"/>
            <a:ext cx="2822575" cy="976313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54" name="CaixaDeTexto 25">
            <a:extLst>
              <a:ext uri="{FF2B5EF4-FFF2-40B4-BE49-F238E27FC236}">
                <a16:creationId xmlns:a16="http://schemas.microsoft.com/office/drawing/2014/main" xmlns="" id="{A480255A-1ABD-483D-A7E4-396499F92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468312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Transferido</a:t>
            </a:r>
          </a:p>
        </p:txBody>
      </p:sp>
      <p:sp>
        <p:nvSpPr>
          <p:cNvPr id="10255" name="CaixaDeTexto 11">
            <a:extLst>
              <a:ext uri="{FF2B5EF4-FFF2-40B4-BE49-F238E27FC236}">
                <a16:creationId xmlns:a16="http://schemas.microsoft.com/office/drawing/2014/main" xmlns="" id="{29C9DA01-EE0F-465D-BC53-C0676C9B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88" y="2462213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Aprovado</a:t>
            </a:r>
          </a:p>
        </p:txBody>
      </p:sp>
      <p:sp>
        <p:nvSpPr>
          <p:cNvPr id="10256" name="CaixaDeTexto 41">
            <a:extLst>
              <a:ext uri="{FF2B5EF4-FFF2-40B4-BE49-F238E27FC236}">
                <a16:creationId xmlns:a16="http://schemas.microsoft.com/office/drawing/2014/main" xmlns="" id="{FBDA2C74-C6AC-4883-BA6B-0015F823E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702050"/>
            <a:ext cx="158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Reprovado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xmlns="" id="{6DF3C5F1-02F1-4D1C-8E6B-6C23536FB48B}"/>
              </a:ext>
            </a:extLst>
          </p:cNvPr>
          <p:cNvCxnSpPr>
            <a:cxnSpLocks/>
          </p:cNvCxnSpPr>
          <p:nvPr/>
        </p:nvCxnSpPr>
        <p:spPr>
          <a:xfrm>
            <a:off x="1270000" y="1489075"/>
            <a:ext cx="91281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osango 57">
            <a:extLst>
              <a:ext uri="{FF2B5EF4-FFF2-40B4-BE49-F238E27FC236}">
                <a16:creationId xmlns:a16="http://schemas.microsoft.com/office/drawing/2014/main" xmlns="" id="{C73FE67F-422F-465D-867C-F74B6F044C9A}"/>
              </a:ext>
            </a:extLst>
          </p:cNvPr>
          <p:cNvSpPr/>
          <p:nvPr/>
        </p:nvSpPr>
        <p:spPr>
          <a:xfrm>
            <a:off x="10437813" y="1339850"/>
            <a:ext cx="295275" cy="3698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60" name="CaixaDeTexto 58">
            <a:extLst>
              <a:ext uri="{FF2B5EF4-FFF2-40B4-BE49-F238E27FC236}">
                <a16:creationId xmlns:a16="http://schemas.microsoft.com/office/drawing/2014/main" xmlns="" id="{24A2FB65-D8AF-4BC4-BB7A-11C039D4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1709738"/>
            <a:ext cx="248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Fim do ano letivo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xmlns="" id="{15000AFA-01C6-4422-9FF6-E2E69027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112" y="438277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Vídeos Tutoriais</a:t>
            </a:r>
          </a:p>
        </p:txBody>
      </p:sp>
      <p:sp>
        <p:nvSpPr>
          <p:cNvPr id="55299" name="Espaço Reservado para Conteúdo 2">
            <a:extLst>
              <a:ext uri="{FF2B5EF4-FFF2-40B4-BE49-F238E27FC236}">
                <a16:creationId xmlns:a16="http://schemas.microsoft.com/office/drawing/2014/main" xmlns="" id="{638EACAE-FF55-41B4-9056-1DC136A8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44613"/>
            <a:ext cx="11917363" cy="5391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/>
              <a:t>SITUAÇÃO DO ALUNO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Como declarar rendimento e movimento escolar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2"/>
              </a:rPr>
              <a:t>https://www.youtube.com/watch?v=0bpgcxjfuPA&amp;index=1&amp;list=PLjz5Kd6rxbE6K_5XRCH2AX2fPjwITRZZs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400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Como declarar a Situação do Aluno da Educação Infantil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3"/>
              </a:rPr>
              <a:t>https://www.youtube.com/watch?v=r-8hsvCxmNk&amp;list=PLjz5Kd6rxbE6K_5XRCH2AX2fPjwITRZZs&amp;index=3https://www.youtube.com/watch?v=r-8hsvCxmNk&amp;list=PLjz5Kd6rxbE6K_5XRCH2AX2fPjwITRZZs&amp;index=3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400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A declaração do aluno “concluinte” no sistema Educacenso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4"/>
              </a:rPr>
              <a:t>https://www.youtube.com/watch?v=eZQ8JDPJycY&amp;list=PLjz5Kd6rxbE6K_5XRCH2AX2fPjwITRZZs&amp;index=2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t-BR" altLang="pt-B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>
            <a:extLst>
              <a:ext uri="{FF2B5EF4-FFF2-40B4-BE49-F238E27FC236}">
                <a16:creationId xmlns:a16="http://schemas.microsoft.com/office/drawing/2014/main" xmlns="" id="{1D12EC35-B622-4FC5-AD43-988292BB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32" y="133477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Vídeos Tutoriais</a:t>
            </a:r>
          </a:p>
        </p:txBody>
      </p:sp>
      <p:sp>
        <p:nvSpPr>
          <p:cNvPr id="55299" name="Espaço Reservado para Conteúdo 2">
            <a:extLst>
              <a:ext uri="{FF2B5EF4-FFF2-40B4-BE49-F238E27FC236}">
                <a16:creationId xmlns:a16="http://schemas.microsoft.com/office/drawing/2014/main" xmlns="" id="{ED1D9BBD-407E-4E91-BE8B-1564B1DB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8" y="1344613"/>
            <a:ext cx="11734800" cy="5238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/>
              <a:t>SITUAÇÃO DO ALUNO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A declaração “curso em andamento” no sistema Educacenso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2"/>
              </a:rPr>
              <a:t>https://www.youtube.com/watch?v=t3JSuy-4z-M&amp;index=5&amp;list=PLjz5Kd6rxbE6K_5XRCH2AX2fPjwITRZZs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400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Alunos admitidos após o Censo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3"/>
              </a:rPr>
              <a:t>https://www.youtube.com/watch?v=FkO4RbvXtKc&amp;index=4&amp;list=PLjz5Kd6rxbE6K_5XRCH2AX2fPjwITRZZs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400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Encerramento do Ano Escolar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hlinkClick r:id="rId4"/>
              </a:rPr>
              <a:t>https://www.youtube.com/watch?v=13nT33XbRCo&amp;index=6&amp;list=PLjz5Kd6rxbE6K_5XRCH2AX2fPjwITRZZs</a:t>
            </a:r>
            <a:endParaRPr lang="pt-BR" alt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18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xmlns="" id="{0F553E1D-B3A4-43BF-90CD-B3115BE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88" y="218821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Situação do Aluno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5149940B-3F41-42CB-8222-782C1EA3A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5" y="1825625"/>
            <a:ext cx="8730809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ítulo 1">
            <a:extLst>
              <a:ext uri="{FF2B5EF4-FFF2-40B4-BE49-F238E27FC236}">
                <a16:creationId xmlns:a16="http://schemas.microsoft.com/office/drawing/2014/main" xmlns="" id="{0BB8ECAD-F565-46B9-ABEA-48E2D120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488" y="194437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Conceitos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ED9E209-71CA-4156-A9F3-6005B883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2073275"/>
            <a:ext cx="4586288" cy="541338"/>
          </a:xfrm>
        </p:spPr>
        <p:txBody>
          <a:bodyPr rtlCol="0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900" b="1" dirty="0"/>
              <a:t>Sem Movimentação (SM)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D615ED2C-D2A6-4190-A65A-75D6FE379126}"/>
              </a:ext>
            </a:extLst>
          </p:cNvPr>
          <p:cNvSpPr txBox="1">
            <a:spLocks/>
          </p:cNvSpPr>
          <p:nvPr/>
        </p:nvSpPr>
        <p:spPr>
          <a:xfrm>
            <a:off x="2757488" y="2800350"/>
            <a:ext cx="8848725" cy="3228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latin typeface="+mn-lt"/>
                <a:cs typeface="+mn-cs"/>
              </a:rPr>
              <a:t>Para alunos da Educação Infantil (creche e/ou pré-escola) não existem aprovação e reprovação.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latin typeface="+mn-lt"/>
                <a:cs typeface="+mn-cs"/>
              </a:rPr>
              <a:t>Nesse caso o campo </a:t>
            </a:r>
            <a:r>
              <a:rPr lang="pt-BR" sz="2800" b="1" dirty="0">
                <a:latin typeface="+mn-lt"/>
                <a:cs typeface="+mn-cs"/>
              </a:rPr>
              <a:t>Sem Movimentação (SM) </a:t>
            </a:r>
            <a:r>
              <a:rPr lang="pt-BR" sz="2800" dirty="0">
                <a:latin typeface="+mn-lt"/>
                <a:cs typeface="+mn-cs"/>
              </a:rPr>
              <a:t>deve ser assinalado quando o aluno permanecer na mesma escola.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30400" indent="-2304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rgbClr val="FF0000"/>
                </a:solidFill>
                <a:latin typeface="+mn-lt"/>
                <a:cs typeface="+mn-cs"/>
              </a:rPr>
              <a:t>Lembre-se: </a:t>
            </a:r>
            <a:r>
              <a:rPr lang="pt-BR" sz="2800" dirty="0">
                <a:latin typeface="+mn-lt"/>
                <a:cs typeface="+mn-cs"/>
              </a:rPr>
              <a:t>Esse campo é habilitado apenas para a Educação Infantil ou classes de Ed Especial Exclusiva ou multisseriada que possuem alunos matriculados na Ed. Infantil</a:t>
            </a:r>
            <a:endParaRPr lang="pt-BR" sz="2800" dirty="0">
              <a:solidFill>
                <a:srgbClr val="003300"/>
              </a:solidFill>
              <a:latin typeface="+mn-lt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B7F6FEE4-F6E0-4CD9-B26B-AECE9BA3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57638"/>
            <a:ext cx="23479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xmlns="" id="{2B5CDAEB-5EEE-4445-B3B4-1D940619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9800"/>
            <a:ext cx="214788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4BF90542-751C-4528-83AA-16CF12E9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78000"/>
            <a:ext cx="21574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ítulo 1">
            <a:extLst>
              <a:ext uri="{FF2B5EF4-FFF2-40B4-BE49-F238E27FC236}">
                <a16:creationId xmlns:a16="http://schemas.microsoft.com/office/drawing/2014/main" xmlns="" id="{B9FBA873-993A-4085-8516-7EB18C7C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20" y="123825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Admitidos Após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DE59778C-A190-482A-92ED-A17EE0F3D088}"/>
              </a:ext>
            </a:extLst>
          </p:cNvPr>
          <p:cNvSpPr txBox="1">
            <a:spLocks/>
          </p:cNvSpPr>
          <p:nvPr/>
        </p:nvSpPr>
        <p:spPr>
          <a:xfrm>
            <a:off x="2432050" y="2304287"/>
            <a:ext cx="9150350" cy="3398965"/>
          </a:xfrm>
          <a:prstGeom prst="rect">
            <a:avLst/>
          </a:prstGeom>
        </p:spPr>
        <p:txBody>
          <a:bodyPr/>
          <a:lstStyle/>
          <a:p>
            <a:pPr marL="457200" indent="-4572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+mn-cs"/>
              </a:rPr>
              <a:t>Devem ser informados os dados de rendimento e movimento dos alunos de todas as modalidades de ensino </a:t>
            </a:r>
            <a:r>
              <a:rPr lang="pt-BR" sz="2800" dirty="0">
                <a:latin typeface="+mn-lt"/>
                <a:cs typeface="+mn-cs"/>
              </a:rPr>
              <a:t>(Regular, Especial, Profissional e EJA), </a:t>
            </a:r>
            <a:r>
              <a:rPr lang="pt-BR" sz="2800" b="1" dirty="0">
                <a:solidFill>
                  <a:srgbClr val="FF0000"/>
                </a:solidFill>
                <a:latin typeface="+mn-lt"/>
                <a:cs typeface="+mn-cs"/>
              </a:rPr>
              <a:t>com matrícula ativa no Censo Escolar 2017 e que entraram na escola após a data de referência do Censo (31/05/2017);</a:t>
            </a:r>
            <a:endParaRPr lang="pt-BR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0">
            <a:extLst>
              <a:ext uri="{FF2B5EF4-FFF2-40B4-BE49-F238E27FC236}">
                <a16:creationId xmlns:a16="http://schemas.microsoft.com/office/drawing/2014/main" xmlns="" id="{DD5C6C79-5553-4A41-8F29-7E021E1D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84325"/>
            <a:ext cx="23495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ítulo 1">
            <a:extLst>
              <a:ext uri="{FF2B5EF4-FFF2-40B4-BE49-F238E27FC236}">
                <a16:creationId xmlns:a16="http://schemas.microsoft.com/office/drawing/2014/main" xmlns="" id="{F287F0C4-9D03-4905-B083-1D1A9475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512" y="366712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Dados do Gestor Escolar</a:t>
            </a:r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xmlns="" id="{9F821342-9BB8-4BF0-86E3-AB2A0290D2C4}"/>
              </a:ext>
            </a:extLst>
          </p:cNvPr>
          <p:cNvSpPr/>
          <p:nvPr/>
        </p:nvSpPr>
        <p:spPr>
          <a:xfrm>
            <a:off x="9610725" y="4875213"/>
            <a:ext cx="536575" cy="2587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xmlns="" id="{6EB5E298-6C87-475C-9606-699DA9C68C3E}"/>
              </a:ext>
            </a:extLst>
          </p:cNvPr>
          <p:cNvSpPr/>
          <p:nvPr/>
        </p:nvSpPr>
        <p:spPr>
          <a:xfrm>
            <a:off x="3186113" y="4783138"/>
            <a:ext cx="538162" cy="2587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8D1AE23E-0A8A-4C01-8252-814FA33AC438}"/>
              </a:ext>
            </a:extLst>
          </p:cNvPr>
          <p:cNvSpPr/>
          <p:nvPr/>
        </p:nvSpPr>
        <p:spPr>
          <a:xfrm rot="10800000">
            <a:off x="2055813" y="6108700"/>
            <a:ext cx="538162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27655" name="Imagem 1">
            <a:extLst>
              <a:ext uri="{FF2B5EF4-FFF2-40B4-BE49-F238E27FC236}">
                <a16:creationId xmlns:a16="http://schemas.microsoft.com/office/drawing/2014/main" xmlns="" id="{F4DAC442-8C89-4EA1-9207-EC293902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908175"/>
            <a:ext cx="8477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ítulo 1">
            <a:extLst>
              <a:ext uri="{FF2B5EF4-FFF2-40B4-BE49-F238E27FC236}">
                <a16:creationId xmlns:a16="http://schemas.microsoft.com/office/drawing/2014/main" xmlns="" id="{3B387DEB-43D7-4F6F-9542-067E4914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207168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Dados do Gestor Escolar</a:t>
            </a:r>
          </a:p>
        </p:txBody>
      </p:sp>
      <p:pic>
        <p:nvPicPr>
          <p:cNvPr id="28674" name="Espaço Reservado para Conteúdo 3">
            <a:extLst>
              <a:ext uri="{FF2B5EF4-FFF2-40B4-BE49-F238E27FC236}">
                <a16:creationId xmlns:a16="http://schemas.microsoft.com/office/drawing/2014/main" xmlns="" id="{3891400C-E8D5-485A-A6A5-95D24E7D089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13" y="1647825"/>
            <a:ext cx="6651625" cy="2151063"/>
          </a:xfrm>
        </p:spPr>
      </p:pic>
      <p:pic>
        <p:nvPicPr>
          <p:cNvPr id="28675" name="Imagem 4">
            <a:extLst>
              <a:ext uri="{FF2B5EF4-FFF2-40B4-BE49-F238E27FC236}">
                <a16:creationId xmlns:a16="http://schemas.microsoft.com/office/drawing/2014/main" xmlns="" id="{5A645790-A95D-44E5-9BC7-D700312B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922713"/>
            <a:ext cx="6580187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5">
            <a:extLst>
              <a:ext uri="{FF2B5EF4-FFF2-40B4-BE49-F238E27FC236}">
                <a16:creationId xmlns:a16="http://schemas.microsoft.com/office/drawing/2014/main" xmlns="" id="{1B19AE3E-A56E-4F09-A897-FD3A742F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6218238"/>
            <a:ext cx="647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xmlns="" id="{2E71AC0A-A053-4D83-8CDE-E82A96B68B86}"/>
              </a:ext>
            </a:extLst>
          </p:cNvPr>
          <p:cNvSpPr/>
          <p:nvPr/>
        </p:nvSpPr>
        <p:spPr>
          <a:xfrm>
            <a:off x="1103313" y="2743200"/>
            <a:ext cx="677862" cy="93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xmlns="" id="{58D0400F-897E-40DF-8198-EE425B1CF6F8}"/>
              </a:ext>
            </a:extLst>
          </p:cNvPr>
          <p:cNvSpPr/>
          <p:nvPr/>
        </p:nvSpPr>
        <p:spPr>
          <a:xfrm>
            <a:off x="2971800" y="2743200"/>
            <a:ext cx="1185863" cy="93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Seta para a direita 8">
            <a:extLst>
              <a:ext uri="{FF2B5EF4-FFF2-40B4-BE49-F238E27FC236}">
                <a16:creationId xmlns:a16="http://schemas.microsoft.com/office/drawing/2014/main" xmlns="" id="{7A213127-6EEB-4204-A311-DBED79AE8C26}"/>
              </a:ext>
            </a:extLst>
          </p:cNvPr>
          <p:cNvSpPr/>
          <p:nvPr/>
        </p:nvSpPr>
        <p:spPr>
          <a:xfrm>
            <a:off x="8901113" y="6281738"/>
            <a:ext cx="538162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8681" name="CaixaDeTexto 1">
            <a:extLst>
              <a:ext uri="{FF2B5EF4-FFF2-40B4-BE49-F238E27FC236}">
                <a16:creationId xmlns:a16="http://schemas.microsoft.com/office/drawing/2014/main" xmlns="" id="{A4C16935-E480-490C-9EC6-C4B48FA3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4343400"/>
            <a:ext cx="6138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Clicar aqui se o Gestor Escolar for o mesmo da 1ª etapa</a:t>
            </a:r>
          </a:p>
        </p:txBody>
      </p:sp>
      <p:sp>
        <p:nvSpPr>
          <p:cNvPr id="10" name="Seta para a direita 8">
            <a:extLst>
              <a:ext uri="{FF2B5EF4-FFF2-40B4-BE49-F238E27FC236}">
                <a16:creationId xmlns:a16="http://schemas.microsoft.com/office/drawing/2014/main" xmlns="" id="{E4C6D8F5-79BD-4536-B994-ED1AF499AFCD}"/>
              </a:ext>
            </a:extLst>
          </p:cNvPr>
          <p:cNvSpPr/>
          <p:nvPr/>
        </p:nvSpPr>
        <p:spPr>
          <a:xfrm rot="10800000">
            <a:off x="2741613" y="4406900"/>
            <a:ext cx="538162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16E6BAF4-D87B-46E1-A8F2-4133AD06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4319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Listar turmas</a:t>
            </a:r>
          </a:p>
        </p:txBody>
      </p:sp>
      <p:pic>
        <p:nvPicPr>
          <p:cNvPr id="29699" name="Espaço Reservado para Conteúdo 3">
            <a:extLst>
              <a:ext uri="{FF2B5EF4-FFF2-40B4-BE49-F238E27FC236}">
                <a16:creationId xmlns:a16="http://schemas.microsoft.com/office/drawing/2014/main" xmlns="" id="{51B69F89-E515-4EAC-A724-F2CDAC66C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4013" y="1795463"/>
            <a:ext cx="8810625" cy="2593975"/>
          </a:xfrm>
        </p:spPr>
      </p:pic>
      <p:pic>
        <p:nvPicPr>
          <p:cNvPr id="29700" name="Imagem 4">
            <a:extLst>
              <a:ext uri="{FF2B5EF4-FFF2-40B4-BE49-F238E27FC236}">
                <a16:creationId xmlns:a16="http://schemas.microsoft.com/office/drawing/2014/main" xmlns="" id="{842231FB-04F3-432C-B6C4-87160B68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795463"/>
            <a:ext cx="24193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8">
            <a:extLst>
              <a:ext uri="{FF2B5EF4-FFF2-40B4-BE49-F238E27FC236}">
                <a16:creationId xmlns:a16="http://schemas.microsoft.com/office/drawing/2014/main" xmlns="" id="{D42CD3CC-C36A-4B4C-B4A6-6339C71F7CAE}"/>
              </a:ext>
            </a:extLst>
          </p:cNvPr>
          <p:cNvSpPr/>
          <p:nvPr/>
        </p:nvSpPr>
        <p:spPr>
          <a:xfrm rot="10800000">
            <a:off x="1449388" y="4537075"/>
            <a:ext cx="538162" cy="258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29702" name="Imagem 4">
            <a:extLst>
              <a:ext uri="{FF2B5EF4-FFF2-40B4-BE49-F238E27FC236}">
                <a16:creationId xmlns:a16="http://schemas.microsoft.com/office/drawing/2014/main" xmlns="" id="{0969C963-B0C5-4B5D-A156-F977B3E3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389438"/>
            <a:ext cx="85661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10">
            <a:extLst>
              <a:ext uri="{FF2B5EF4-FFF2-40B4-BE49-F238E27FC236}">
                <a16:creationId xmlns:a16="http://schemas.microsoft.com/office/drawing/2014/main" xmlns="" id="{BD24E15F-8769-40EB-B3CC-CA7906A166AC}"/>
              </a:ext>
            </a:extLst>
          </p:cNvPr>
          <p:cNvSpPr/>
          <p:nvPr/>
        </p:nvSpPr>
        <p:spPr>
          <a:xfrm>
            <a:off x="3717925" y="5348288"/>
            <a:ext cx="1120775" cy="839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xmlns="" id="{5BC014FE-F238-4640-95A2-FC8D3F66F13A}"/>
              </a:ext>
            </a:extLst>
          </p:cNvPr>
          <p:cNvSpPr/>
          <p:nvPr/>
        </p:nvSpPr>
        <p:spPr>
          <a:xfrm>
            <a:off x="2773363" y="5257800"/>
            <a:ext cx="120650" cy="10477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xmlns="" id="{3BBC6260-FC4A-4043-BD3D-54484C02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348456"/>
            <a:ext cx="10515600" cy="1325563"/>
          </a:xfrm>
        </p:spPr>
        <p:txBody>
          <a:bodyPr/>
          <a:lstStyle/>
          <a:p>
            <a:r>
              <a:rPr lang="pt-BR" altLang="pt-BR" dirty="0" err="1"/>
              <a:t>Educacenso</a:t>
            </a:r>
            <a:r>
              <a:rPr lang="pt-BR" altLang="pt-BR" dirty="0"/>
              <a:t> – Listar as turmas</a:t>
            </a:r>
          </a:p>
        </p:txBody>
      </p:sp>
      <p:pic>
        <p:nvPicPr>
          <p:cNvPr id="30723" name="Espaço Reservado para Conteúdo 3">
            <a:extLst>
              <a:ext uri="{FF2B5EF4-FFF2-40B4-BE49-F238E27FC236}">
                <a16:creationId xmlns:a16="http://schemas.microsoft.com/office/drawing/2014/main" xmlns="" id="{5526598C-153B-4E42-96BC-7514F7C75B7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1731963"/>
            <a:ext cx="1982787" cy="3175000"/>
          </a:xfrm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xmlns="" id="{83261A19-DF73-4CFD-BEDC-16DF78DB6901}"/>
              </a:ext>
            </a:extLst>
          </p:cNvPr>
          <p:cNvSpPr/>
          <p:nvPr/>
        </p:nvSpPr>
        <p:spPr>
          <a:xfrm rot="10800000">
            <a:off x="1270000" y="4408488"/>
            <a:ext cx="538163" cy="2587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0725" name="Imagem 1">
            <a:extLst>
              <a:ext uri="{FF2B5EF4-FFF2-40B4-BE49-F238E27FC236}">
                <a16:creationId xmlns:a16="http://schemas.microsoft.com/office/drawing/2014/main" xmlns="" id="{616057DC-EDE7-4F80-AD06-A9D3AFAF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900238"/>
            <a:ext cx="930433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m 4">
            <a:extLst>
              <a:ext uri="{FF2B5EF4-FFF2-40B4-BE49-F238E27FC236}">
                <a16:creationId xmlns:a16="http://schemas.microsoft.com/office/drawing/2014/main" xmlns="" id="{498F023C-F024-4333-B4A8-11037BB1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379913"/>
            <a:ext cx="712628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m 5">
            <a:extLst>
              <a:ext uri="{FF2B5EF4-FFF2-40B4-BE49-F238E27FC236}">
                <a16:creationId xmlns:a16="http://schemas.microsoft.com/office/drawing/2014/main" xmlns="" id="{7B9E7A3E-AC15-47AE-9DDE-1384450E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352925"/>
            <a:ext cx="21478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9B04BF1-684B-4422-879C-6D8CD66D6EEA}"/>
              </a:ext>
            </a:extLst>
          </p:cNvPr>
          <p:cNvSpPr txBox="1"/>
          <p:nvPr/>
        </p:nvSpPr>
        <p:spPr>
          <a:xfrm>
            <a:off x="2354263" y="1368425"/>
            <a:ext cx="9515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</a:rPr>
              <a:t>Ensino Fundamental ou Médio ou Ed. Especial Exclusiva EF/EM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8CBEB57-DD9B-4B18-9315-EDF8E6B179E2}"/>
              </a:ext>
            </a:extLst>
          </p:cNvPr>
          <p:cNvSpPr txBox="1"/>
          <p:nvPr/>
        </p:nvSpPr>
        <p:spPr>
          <a:xfrm>
            <a:off x="2425700" y="3900488"/>
            <a:ext cx="83423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</a:rPr>
              <a:t>Séries/Anos finais do Ensino Fundamental ou Médio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</TotalTime>
  <Words>472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Censo Escolar 2017 - Situação dos Aluno</vt:lpstr>
      <vt:lpstr>Situação do Aluno</vt:lpstr>
      <vt:lpstr>Conceitos</vt:lpstr>
      <vt:lpstr>Admitidos Após</vt:lpstr>
      <vt:lpstr>Educacenso – Dados do Gestor Escolar</vt:lpstr>
      <vt:lpstr>Educacenso – Dados do Gestor Escolar</vt:lpstr>
      <vt:lpstr>Educacenso – Listar turmas</vt:lpstr>
      <vt:lpstr>Educacenso – Listar as turmas</vt:lpstr>
      <vt:lpstr>Educacenso – Listar as turmas</vt:lpstr>
      <vt:lpstr>Educacenso – Listar Alunos Admitidos</vt:lpstr>
      <vt:lpstr>Educacenso – Admitir Após</vt:lpstr>
      <vt:lpstr>Educacenso – Admitir Após</vt:lpstr>
      <vt:lpstr>Educacenso – Relatórios Escola</vt:lpstr>
      <vt:lpstr>Encerramento do ano letivo</vt:lpstr>
      <vt:lpstr>Encerramento do ano letivo</vt:lpstr>
      <vt:lpstr>Encerramento do ano letivo</vt:lpstr>
      <vt:lpstr>Apresentação do PowerPoint</vt:lpstr>
      <vt:lpstr>Vídeos Tutoriais</vt:lpstr>
      <vt:lpstr>Vídeos Tutoriais</vt:lpstr>
      <vt:lpstr>Vídeos Tutoriais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Theodoro</dc:creator>
  <cp:lastModifiedBy>Carlos Robercio Pereira</cp:lastModifiedBy>
  <cp:revision>277</cp:revision>
  <cp:lastPrinted>2017-02-10T11:59:41Z</cp:lastPrinted>
  <dcterms:created xsi:type="dcterms:W3CDTF">2017-01-02T11:46:57Z</dcterms:created>
  <dcterms:modified xsi:type="dcterms:W3CDTF">2018-04-04T13:29:01Z</dcterms:modified>
</cp:coreProperties>
</file>