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74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581968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06034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46242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99597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75020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91399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18430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78964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06258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2593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34678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0854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3610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28461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23751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80809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08225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9286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50073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65301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6761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80702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0997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02433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59503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9273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25186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655118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888913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9306800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649481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810168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4692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8705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1661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2991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7518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94668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0016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590/S1516-73131998000200006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acervo.novaescola.org.br/pdf/dez-importantes-questoes-rosaura-soligo.pdf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/>
        </p:nvSpPr>
        <p:spPr>
          <a:xfrm>
            <a:off x="152400" y="752450"/>
            <a:ext cx="8722500" cy="32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600" b="1" cap="small">
                <a:solidFill>
                  <a:srgbClr val="0E12BE"/>
                </a:solidFill>
                <a:latin typeface="Comic Sans MS"/>
                <a:ea typeface="Comic Sans MS"/>
                <a:cs typeface="Comic Sans MS"/>
                <a:sym typeface="Comic Sans MS"/>
              </a:rPr>
              <a:t>Nivelamento</a:t>
            </a:r>
            <a:endParaRPr sz="3600" b="1" cap="small">
              <a:solidFill>
                <a:srgbClr val="0E12BE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 b="1" cap="small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Programa Ensino Integral / EMTI</a:t>
            </a:r>
            <a:endParaRPr sz="2400" b="1" cap="small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 b="1" cap="small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março de 2018</a:t>
            </a:r>
            <a:endParaRPr sz="1800" b="1" cap="small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0E12BE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5" name="Shape 55"/>
          <p:cNvSpPr txBox="1"/>
          <p:nvPr/>
        </p:nvSpPr>
        <p:spPr>
          <a:xfrm>
            <a:off x="10008475" y="1494775"/>
            <a:ext cx="5347800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"/>
            <a:ext cx="9143999" cy="399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Shape 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52875" y="3236988"/>
            <a:ext cx="1038225" cy="136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/>
        </p:nvSpPr>
        <p:spPr>
          <a:xfrm>
            <a:off x="216450" y="618450"/>
            <a:ext cx="8709900" cy="6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rgbClr val="0E12BE"/>
                </a:solidFill>
                <a:latin typeface="Comic Sans MS"/>
                <a:ea typeface="Comic Sans MS"/>
                <a:cs typeface="Comic Sans MS"/>
                <a:sym typeface="Comic Sans MS"/>
              </a:rPr>
              <a:t>Responsáveis pelo processo de Nivelamento na escola</a:t>
            </a:r>
            <a:endParaRPr sz="2400" b="1">
              <a:solidFill>
                <a:srgbClr val="0E12BE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2" name="Shape 122"/>
          <p:cNvSpPr txBox="1"/>
          <p:nvPr/>
        </p:nvSpPr>
        <p:spPr>
          <a:xfrm>
            <a:off x="216550" y="1144150"/>
            <a:ext cx="8709900" cy="39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 b="1">
                <a:solidFill>
                  <a:srgbClr val="0E12BE"/>
                </a:solidFill>
                <a:latin typeface="Comic Sans MS"/>
                <a:ea typeface="Comic Sans MS"/>
                <a:cs typeface="Comic Sans MS"/>
                <a:sym typeface="Comic Sans MS"/>
              </a:rPr>
              <a:t>Nivelamento:</a:t>
            </a:r>
            <a:r>
              <a:rPr lang="pt-BR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Ação coletiva da escola</a:t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Nas disciplinas </a:t>
            </a:r>
            <a:r>
              <a:rPr lang="pt-BR" sz="18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todos </a:t>
            </a:r>
            <a:r>
              <a:rPr lang="pt-BR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os professores são responsáveis, por formular atividades  que favoreçam o desenvolvimento das habilidade que pertencem à matriz de referência.</a:t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</a:rPr>
              <a:t>• </a:t>
            </a:r>
            <a:r>
              <a:rPr lang="pt-BR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Nas disciplinas de </a:t>
            </a:r>
            <a:r>
              <a:rPr lang="pt-BR" sz="18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LP e MAT</a:t>
            </a:r>
            <a:r>
              <a:rPr lang="pt-BR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- professores são responsáveis por analisar as habilidades e estabelecer metas e prazos </a:t>
            </a:r>
            <a:r>
              <a:rPr lang="pt-BR" sz="18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para o Plano de Ação do Processo do Nivelamento.</a:t>
            </a:r>
            <a:endParaRPr sz="18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chemeClr val="dk1"/>
                </a:solidFill>
              </a:rPr>
              <a:t>• </a:t>
            </a:r>
            <a:r>
              <a:rPr lang="pt-BR" sz="18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PCA: Orientadores e acompanhadores </a:t>
            </a:r>
            <a:r>
              <a:rPr lang="pt-BR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das atividades de Nivelamento juntamente com o PCG acompanham o desenvolvimento do currículo da série em curso.</a:t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chemeClr val="dk1"/>
                </a:solidFill>
              </a:rPr>
              <a:t>• </a:t>
            </a:r>
            <a:r>
              <a:rPr lang="pt-BR" sz="1800" b="1">
                <a:solidFill>
                  <a:srgbClr val="0E12BE"/>
                </a:solidFill>
                <a:latin typeface="Comic Sans MS"/>
                <a:ea typeface="Comic Sans MS"/>
                <a:cs typeface="Comic Sans MS"/>
                <a:sym typeface="Comic Sans MS"/>
              </a:rPr>
              <a:t>PCG: </a:t>
            </a:r>
            <a:r>
              <a:rPr lang="pt-BR" sz="1800">
                <a:solidFill>
                  <a:srgbClr val="0E12BE"/>
                </a:solidFill>
                <a:latin typeface="Comic Sans MS"/>
                <a:ea typeface="Comic Sans MS"/>
                <a:cs typeface="Comic Sans MS"/>
                <a:sym typeface="Comic Sans MS"/>
              </a:rPr>
              <a:t>É  o responsável pelas atividades de Nivelamento na escola.</a:t>
            </a:r>
            <a:endParaRPr sz="1800">
              <a:solidFill>
                <a:srgbClr val="0E12BE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E12BE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"/>
            <a:ext cx="9143999" cy="399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31400" y="4353575"/>
            <a:ext cx="646900" cy="69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/>
        </p:nvSpPr>
        <p:spPr>
          <a:xfrm>
            <a:off x="216450" y="618450"/>
            <a:ext cx="8709900" cy="6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rgbClr val="0E12BE"/>
                </a:solidFill>
                <a:latin typeface="Comic Sans MS"/>
                <a:ea typeface="Comic Sans MS"/>
                <a:cs typeface="Comic Sans MS"/>
                <a:sym typeface="Comic Sans MS"/>
              </a:rPr>
              <a:t>Responsáveis pelo processo de Nivelamento na escola</a:t>
            </a:r>
            <a:endParaRPr sz="2400" b="1">
              <a:solidFill>
                <a:srgbClr val="0E12BE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0" name="Shape 130"/>
          <p:cNvSpPr txBox="1"/>
          <p:nvPr/>
        </p:nvSpPr>
        <p:spPr>
          <a:xfrm>
            <a:off x="216550" y="1144150"/>
            <a:ext cx="8709900" cy="39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E12BE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</a:rPr>
              <a:t>• </a:t>
            </a:r>
            <a:r>
              <a:rPr lang="pt-BR" sz="18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PCA: </a:t>
            </a:r>
            <a:r>
              <a:rPr lang="pt-BR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Orientadores e acompanhadores</a:t>
            </a:r>
            <a:r>
              <a:rPr lang="pt-BR" sz="18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pt-BR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das atividades de Nivelamento juntamente com o PCG acompanham o desenvolvimento do currículo da série em curso.</a:t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</a:rPr>
              <a:t>• </a:t>
            </a:r>
            <a:r>
              <a:rPr lang="pt-BR" sz="18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PCG: </a:t>
            </a:r>
            <a:r>
              <a:rPr lang="pt-BR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 PCG é responsável pelo monitoramento, pela validação e pelo alinhamento entre o PCA e o Diretor.</a:t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chemeClr val="dk1"/>
                </a:solidFill>
              </a:rPr>
              <a:t>• </a:t>
            </a:r>
            <a:r>
              <a:rPr lang="pt-BR" sz="18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Diretor:</a:t>
            </a:r>
            <a:r>
              <a:rPr lang="pt-BR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O Diretor é responsável pelo monitoramento, pela validação e garantia da execução do Plano de Ação de Nivelamento.</a:t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</p:txBody>
      </p:sp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"/>
            <a:ext cx="9143999" cy="3997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/>
        </p:nvSpPr>
        <p:spPr>
          <a:xfrm>
            <a:off x="216450" y="1008225"/>
            <a:ext cx="8709900" cy="6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rgbClr val="0E12BE"/>
                </a:solidFill>
                <a:latin typeface="Comic Sans MS"/>
                <a:ea typeface="Comic Sans MS"/>
                <a:cs typeface="Comic Sans MS"/>
                <a:sym typeface="Comic Sans MS"/>
              </a:rPr>
              <a:t>Em síntese….responsáveis pelo Nivelamento</a:t>
            </a:r>
            <a:endParaRPr sz="2400" b="1">
              <a:solidFill>
                <a:srgbClr val="0E12BE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7" name="Shape 137"/>
          <p:cNvSpPr txBox="1"/>
          <p:nvPr/>
        </p:nvSpPr>
        <p:spPr>
          <a:xfrm>
            <a:off x="217050" y="2181275"/>
            <a:ext cx="8709900" cy="12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</a:rPr>
              <a:t>• </a:t>
            </a:r>
            <a:r>
              <a:rPr lang="pt-BR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Na escola: </a:t>
            </a:r>
            <a:r>
              <a:rPr lang="pt-BR" sz="18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PCG</a:t>
            </a:r>
            <a:endParaRPr sz="18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chemeClr val="dk1"/>
                </a:solidFill>
              </a:rPr>
              <a:t>• </a:t>
            </a:r>
            <a:r>
              <a:rPr lang="pt-BR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Na área: </a:t>
            </a:r>
            <a:r>
              <a:rPr lang="pt-BR" sz="18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PCA</a:t>
            </a:r>
            <a:endParaRPr sz="18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</a:rPr>
              <a:t>• </a:t>
            </a:r>
            <a:r>
              <a:rPr lang="pt-BR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Na disciplina: </a:t>
            </a:r>
            <a:r>
              <a:rPr lang="pt-BR" sz="1800" b="1" cap="small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Professor</a:t>
            </a:r>
            <a:endParaRPr sz="1800" b="1" cap="small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</p:txBody>
      </p:sp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"/>
            <a:ext cx="9143999" cy="399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41625" y="3848925"/>
            <a:ext cx="781525" cy="102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125" y="1236925"/>
            <a:ext cx="7235275" cy="369012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Shape 145"/>
          <p:cNvSpPr txBox="1"/>
          <p:nvPr/>
        </p:nvSpPr>
        <p:spPr>
          <a:xfrm>
            <a:off x="164925" y="628775"/>
            <a:ext cx="8658300" cy="5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rgbClr val="0E12BE"/>
                </a:solidFill>
                <a:latin typeface="Comic Sans MS"/>
                <a:ea typeface="Comic Sans MS"/>
                <a:cs typeface="Comic Sans MS"/>
                <a:sym typeface="Comic Sans MS"/>
              </a:rPr>
              <a:t>Vídeo: FocoAprendizagem</a:t>
            </a:r>
            <a:endParaRPr sz="2400" b="1">
              <a:solidFill>
                <a:srgbClr val="0E12BE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46" name="Shape 1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"/>
            <a:ext cx="9143999" cy="399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31400" y="3966700"/>
            <a:ext cx="691750" cy="90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/>
        </p:nvSpPr>
        <p:spPr>
          <a:xfrm>
            <a:off x="216450" y="649375"/>
            <a:ext cx="8607000" cy="40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E12BE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rgbClr val="0E12BE"/>
                </a:solidFill>
                <a:latin typeface="Comic Sans MS"/>
                <a:ea typeface="Comic Sans MS"/>
                <a:cs typeface="Comic Sans MS"/>
                <a:sym typeface="Comic Sans MS"/>
              </a:rPr>
              <a:t>Atividade 1: conversa dialogada sobre o vídeo</a:t>
            </a:r>
            <a:endParaRPr sz="2400" b="1">
              <a:solidFill>
                <a:srgbClr val="0E12BE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mic Sans MS"/>
              <a:buChar char="➢"/>
            </a:pPr>
            <a:r>
              <a:rPr lang="pt-BR" sz="1800">
                <a:latin typeface="Comic Sans MS"/>
                <a:ea typeface="Comic Sans MS"/>
                <a:cs typeface="Comic Sans MS"/>
                <a:sym typeface="Comic Sans MS"/>
              </a:rPr>
              <a:t>Quais e de que maneira sua escola tem desenvolvido ações para promover a superação de defasagens de aprendizagens dos alunos?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53" name="Shape 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"/>
            <a:ext cx="9143999" cy="399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Shape 1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41625" y="3848925"/>
            <a:ext cx="781525" cy="102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188" y="1396200"/>
            <a:ext cx="7438326" cy="33603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Shape 160"/>
          <p:cNvSpPr txBox="1"/>
          <p:nvPr/>
        </p:nvSpPr>
        <p:spPr>
          <a:xfrm>
            <a:off x="216450" y="618450"/>
            <a:ext cx="8575800" cy="6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rgbClr val="0E12BE"/>
                </a:solidFill>
                <a:latin typeface="Comic Sans MS"/>
                <a:ea typeface="Comic Sans MS"/>
                <a:cs typeface="Comic Sans MS"/>
                <a:sym typeface="Comic Sans MS"/>
              </a:rPr>
              <a:t>Socialização</a:t>
            </a:r>
            <a:endParaRPr sz="2400" b="1">
              <a:solidFill>
                <a:srgbClr val="0E12BE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61" name="Shape 1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"/>
            <a:ext cx="9143999" cy="399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Shape 1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41625" y="3848925"/>
            <a:ext cx="781525" cy="102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/>
        </p:nvSpPr>
        <p:spPr>
          <a:xfrm>
            <a:off x="216450" y="618450"/>
            <a:ext cx="8575800" cy="6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rgbClr val="0E12BE"/>
                </a:solidFill>
                <a:latin typeface="Comic Sans MS"/>
                <a:ea typeface="Comic Sans MS"/>
                <a:cs typeface="Comic Sans MS"/>
                <a:sym typeface="Comic Sans MS"/>
              </a:rPr>
              <a:t>Café </a:t>
            </a:r>
            <a:endParaRPr sz="2800" b="1">
              <a:solidFill>
                <a:srgbClr val="0E12BE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68" name="Shape 168"/>
          <p:cNvPicPr preferRelativeResize="0"/>
          <p:nvPr/>
        </p:nvPicPr>
        <p:blipFill rotWithShape="1">
          <a:blip r:embed="rId3">
            <a:alphaModFix/>
          </a:blip>
          <a:srcRect t="-6269"/>
          <a:stretch/>
        </p:blipFill>
        <p:spPr>
          <a:xfrm>
            <a:off x="1519700" y="1198575"/>
            <a:ext cx="6212350" cy="327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"/>
            <a:ext cx="9143999" cy="399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41625" y="3848925"/>
            <a:ext cx="781525" cy="102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/>
        </p:nvSpPr>
        <p:spPr>
          <a:xfrm>
            <a:off x="152400" y="721525"/>
            <a:ext cx="8774100" cy="40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rgbClr val="0E12BE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</a:t>
            </a:r>
            <a:endParaRPr sz="2400" b="1" dirty="0">
              <a:solidFill>
                <a:srgbClr val="0E12BE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 b="1" dirty="0">
                <a:solidFill>
                  <a:srgbClr val="0E12BE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Sessão de Estudos</a:t>
            </a:r>
            <a:endParaRPr sz="2400" b="1" dirty="0">
              <a:solidFill>
                <a:srgbClr val="0E12BE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“Desenvolvimento e aprendizagem: reflexões sobre suas relações e implicações para a prática docente”, de Marisa Eugênia </a:t>
            </a:r>
            <a:r>
              <a:rPr lang="pt-BR" sz="18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Melillo</a:t>
            </a:r>
            <a:r>
              <a:rPr lang="pt-BR" sz="1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Meira.</a:t>
            </a:r>
            <a:endParaRPr sz="18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76" name="Shape 1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3200" y="825825"/>
            <a:ext cx="1057976" cy="1289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Shape 1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"/>
            <a:ext cx="9143999" cy="399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Shape 17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41625" y="3848925"/>
            <a:ext cx="781525" cy="102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/>
        </p:nvSpPr>
        <p:spPr>
          <a:xfrm>
            <a:off x="75650" y="472750"/>
            <a:ext cx="8944200" cy="45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rgbClr val="0E12BE"/>
                </a:solidFill>
                <a:latin typeface="Comic Sans MS"/>
                <a:ea typeface="Comic Sans MS"/>
                <a:cs typeface="Comic Sans MS"/>
                <a:sym typeface="Comic Sans MS"/>
              </a:rPr>
              <a:t>Atividade 2: encaminhamento do texto</a:t>
            </a:r>
            <a:endParaRPr sz="2400" b="1">
              <a:solidFill>
                <a:srgbClr val="0E12BE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latin typeface="Comic Sans MS"/>
                <a:ea typeface="Comic Sans MS"/>
                <a:cs typeface="Comic Sans MS"/>
                <a:sym typeface="Comic Sans MS"/>
              </a:rPr>
              <a:t>Comente os excertos:</a:t>
            </a: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04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ic Sans MS"/>
              <a:buChar char="➢"/>
            </a:pPr>
            <a:r>
              <a:rPr lang="pt-BR" sz="1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 professor que sabe que o desenvolvimento cria potencialidades mas que só a aprendizagem as concretiza, é aquele que se volta para o futuro no sentido de dar condições para que todos os seus alunos se desenvolvam e que, portanto, busca intervir ativamente neste processo, não se limitando a esperar que as capacidades necessárias à compreensão de um determinado conceito algum dia “amadureçam”. É este professor que sabe que seus alunos se desenvolvam à medida em que os ensina e educa que poderá  contribuir para a reversão dos processos de produção do fracasso escolar e para a construção de uma escola cidadã. (p.66-67)</a:t>
            </a:r>
            <a:endParaRPr sz="1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04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ic Sans MS"/>
              <a:buChar char="➢"/>
            </a:pPr>
            <a:r>
              <a:rPr lang="pt-BR" sz="1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Consideramos fundamental que todos os educadores tenham claro que as relações interpessoais podem se constituir tanto em fontes de independência, autonomia, reciprocidade e tomada de consciência, quanto de dependência, dominação, alienação e subalternidade. É preciso destacar que as relações interpessoais e humanizadoras não emergem de forma espontânea ou natural no cotidiano das salas de aula, elas precisam ser intencionalmente construídas. (p.68) </a:t>
            </a:r>
            <a:endParaRPr sz="1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84" name="Shape 1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"/>
            <a:ext cx="9143999" cy="399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Shape 1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41625" y="3848925"/>
            <a:ext cx="781525" cy="102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/>
        </p:nvSpPr>
        <p:spPr>
          <a:xfrm>
            <a:off x="225450" y="613450"/>
            <a:ext cx="8607000" cy="40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rgbClr val="0E12BE"/>
                </a:solidFill>
                <a:latin typeface="Comic Sans MS"/>
                <a:ea typeface="Comic Sans MS"/>
                <a:cs typeface="Comic Sans MS"/>
                <a:sym typeface="Comic Sans MS"/>
              </a:rPr>
              <a:t>Atividade 3: conversa dialogada</a:t>
            </a:r>
            <a:endParaRPr sz="2400" b="1">
              <a:solidFill>
                <a:srgbClr val="0E12BE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➢"/>
            </a:pPr>
            <a:r>
              <a:rPr lang="pt-BR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Como podemos elaborar processos de intervenção de recuperação da aprendizagem mais eficientes a partir dos resultados identificados?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91" name="Shape 1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"/>
            <a:ext cx="9143999" cy="399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Shape 1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41625" y="3848925"/>
            <a:ext cx="781525" cy="102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/>
        </p:nvSpPr>
        <p:spPr>
          <a:xfrm>
            <a:off x="216450" y="649375"/>
            <a:ext cx="8607000" cy="40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rgbClr val="0E12BE"/>
                </a:solidFill>
                <a:latin typeface="Comic Sans MS"/>
                <a:ea typeface="Comic Sans MS"/>
                <a:cs typeface="Comic Sans MS"/>
                <a:sym typeface="Comic Sans MS"/>
              </a:rPr>
              <a:t>Sensibilização...</a:t>
            </a:r>
            <a:endParaRPr sz="2400" b="1">
              <a:solidFill>
                <a:srgbClr val="0E12BE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"/>
            <a:ext cx="9143999" cy="399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42649" y="3617524"/>
            <a:ext cx="980800" cy="128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97350" y="1397150"/>
            <a:ext cx="1809750" cy="252412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Shape 66"/>
          <p:cNvSpPr txBox="1"/>
          <p:nvPr/>
        </p:nvSpPr>
        <p:spPr>
          <a:xfrm>
            <a:off x="3886800" y="3132775"/>
            <a:ext cx="2701800" cy="7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457200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Mestra Silvina</a:t>
            </a:r>
            <a:r>
              <a:rPr lang="pt-BR" sz="1800">
                <a:solidFill>
                  <a:schemeClr val="dk1"/>
                </a:solidFill>
              </a:rPr>
              <a:t> </a:t>
            </a:r>
            <a:endParaRPr sz="1800">
              <a:solidFill>
                <a:schemeClr val="dk1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45720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Shape 1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188" y="1288350"/>
            <a:ext cx="7438326" cy="33603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Shape 198"/>
          <p:cNvSpPr txBox="1"/>
          <p:nvPr/>
        </p:nvSpPr>
        <p:spPr>
          <a:xfrm>
            <a:off x="216450" y="618450"/>
            <a:ext cx="8575800" cy="6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rgbClr val="0E12BE"/>
                </a:solidFill>
                <a:latin typeface="Comic Sans MS"/>
                <a:ea typeface="Comic Sans MS"/>
                <a:cs typeface="Comic Sans MS"/>
                <a:sym typeface="Comic Sans MS"/>
              </a:rPr>
              <a:t>Socialização</a:t>
            </a:r>
            <a:endParaRPr sz="2400" b="1">
              <a:solidFill>
                <a:srgbClr val="0E12BE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99" name="Shape 1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"/>
            <a:ext cx="9143999" cy="399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Shape 2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41625" y="3848925"/>
            <a:ext cx="781525" cy="102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/>
        </p:nvSpPr>
        <p:spPr>
          <a:xfrm>
            <a:off x="0" y="868825"/>
            <a:ext cx="91440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rgbClr val="0E12BE"/>
                </a:solidFill>
                <a:latin typeface="Comic Sans MS"/>
                <a:ea typeface="Comic Sans MS"/>
                <a:cs typeface="Comic Sans MS"/>
                <a:sym typeface="Comic Sans MS"/>
              </a:rPr>
              <a:t>PAN - Plano de Ação do Nivelamento</a:t>
            </a:r>
            <a:endParaRPr sz="2400" b="1">
              <a:solidFill>
                <a:srgbClr val="0E12BE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06" name="Shape 2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8075" y="1922875"/>
            <a:ext cx="3767850" cy="230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Shape 2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"/>
            <a:ext cx="9143999" cy="399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Shape 20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41625" y="3848925"/>
            <a:ext cx="781525" cy="102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/>
        </p:nvSpPr>
        <p:spPr>
          <a:xfrm>
            <a:off x="195850" y="639075"/>
            <a:ext cx="8730600" cy="42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0E12BE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Como iniciar o Plano de Nivelamento </a:t>
            </a:r>
            <a:endParaRPr sz="2400">
              <a:solidFill>
                <a:srgbClr val="0E12BE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 partir das necessidades de aprendizagem identificadas por meio de dados coletados, considerando :</a:t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</a:rPr>
              <a:t>• </a:t>
            </a:r>
            <a:r>
              <a:rPr lang="pt-BR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Resultados das escolas - Plataforma Foco Aprendizagem.</a:t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chemeClr val="dk1"/>
                </a:solidFill>
              </a:rPr>
              <a:t>• </a:t>
            </a:r>
            <a:r>
              <a:rPr lang="pt-BR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Resultados das Atividades Intensivas.</a:t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chemeClr val="dk1"/>
                </a:solidFill>
              </a:rPr>
              <a:t>• </a:t>
            </a:r>
            <a:r>
              <a:rPr lang="pt-BR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Avaliação da Aprendizagem em Processo.</a:t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chemeClr val="dk1"/>
                </a:solidFill>
              </a:rPr>
              <a:t>• </a:t>
            </a:r>
            <a:r>
              <a:rPr lang="pt-BR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Apoio das matrizes curriculares de diferentes disciplinas com ênfase em Língua Portuguesa e Matemática.</a:t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chemeClr val="dk1"/>
                </a:solidFill>
              </a:rPr>
              <a:t>• </a:t>
            </a:r>
            <a:r>
              <a:rPr lang="pt-BR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Outros diagnósticos.</a:t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4" name="Shape 2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"/>
            <a:ext cx="9143999" cy="399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Shape 2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41625" y="3848925"/>
            <a:ext cx="781525" cy="102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Shape 2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200" y="556600"/>
            <a:ext cx="7596701" cy="403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Shape 2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"/>
            <a:ext cx="9143999" cy="399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Shape 2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41625" y="3848925"/>
            <a:ext cx="781525" cy="102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/>
        </p:nvSpPr>
        <p:spPr>
          <a:xfrm>
            <a:off x="379050" y="1271150"/>
            <a:ext cx="8493600" cy="3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</a:rPr>
              <a:t>• </a:t>
            </a:r>
            <a:r>
              <a:rPr lang="pt-BR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Formas de Agrupamento (por dificuldades, grupos de habilidades , independente de série).</a:t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chemeClr val="dk1"/>
                </a:solidFill>
              </a:rPr>
              <a:t>• </a:t>
            </a:r>
            <a:r>
              <a:rPr lang="pt-BR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Espaços e tempos previstos com período para início, desenvolvimento e término.</a:t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chemeClr val="dk1"/>
                </a:solidFill>
              </a:rPr>
              <a:t>• </a:t>
            </a:r>
            <a:r>
              <a:rPr lang="pt-BR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Metodologias e recursos didáticos apropriados para cada forma de agrupamento.</a:t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chemeClr val="dk1"/>
                </a:solidFill>
              </a:rPr>
              <a:t>• </a:t>
            </a:r>
            <a:r>
              <a:rPr lang="pt-BR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Gestão da Sala de Aula.</a:t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chemeClr val="dk1"/>
                </a:solidFill>
              </a:rPr>
              <a:t>• </a:t>
            </a:r>
            <a:r>
              <a:rPr lang="pt-BR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Participação autêntica dos alunos.</a:t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28" name="Shape 228"/>
          <p:cNvSpPr txBox="1"/>
          <p:nvPr/>
        </p:nvSpPr>
        <p:spPr>
          <a:xfrm>
            <a:off x="0" y="679975"/>
            <a:ext cx="91440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rgbClr val="0E12BE"/>
                </a:solidFill>
                <a:latin typeface="Comic Sans MS"/>
                <a:ea typeface="Comic Sans MS"/>
                <a:cs typeface="Comic Sans MS"/>
                <a:sym typeface="Comic Sans MS"/>
              </a:rPr>
              <a:t>Estratégias de Nivelamento</a:t>
            </a:r>
            <a:endParaRPr sz="2400" b="1">
              <a:solidFill>
                <a:srgbClr val="0E12BE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29" name="Shape 2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"/>
            <a:ext cx="9143999" cy="399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Shape 2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41625" y="3848925"/>
            <a:ext cx="781525" cy="102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Shape 2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425" y="292013"/>
            <a:ext cx="7710101" cy="428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Shape 2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"/>
            <a:ext cx="9143999" cy="399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Shape 2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41625" y="3848925"/>
            <a:ext cx="781525" cy="102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Shape 2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6550" y="627125"/>
            <a:ext cx="6470899" cy="416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Shape 2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"/>
            <a:ext cx="9143999" cy="399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Shape 2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41625" y="3848925"/>
            <a:ext cx="781525" cy="102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Shape 2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6675" y="1310450"/>
            <a:ext cx="7215349" cy="33809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Shape 250"/>
          <p:cNvSpPr txBox="1"/>
          <p:nvPr/>
        </p:nvSpPr>
        <p:spPr>
          <a:xfrm>
            <a:off x="340150" y="721525"/>
            <a:ext cx="8503800" cy="17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ctr" rtl="0">
              <a:spcBef>
                <a:spcPts val="0"/>
              </a:spcBef>
              <a:spcAft>
                <a:spcPts val="0"/>
              </a:spcAft>
              <a:buClr>
                <a:srgbClr val="0E12BE"/>
              </a:buClr>
              <a:buSzPts val="1800"/>
              <a:buFont typeface="Comic Sans MS"/>
              <a:buChar char="➔"/>
            </a:pPr>
            <a:r>
              <a:rPr lang="pt-BR" sz="1800" b="1">
                <a:solidFill>
                  <a:srgbClr val="0E12BE"/>
                </a:solidFill>
                <a:latin typeface="Comic Sans MS"/>
                <a:ea typeface="Comic Sans MS"/>
                <a:cs typeface="Comic Sans MS"/>
                <a:sym typeface="Comic Sans MS"/>
              </a:rPr>
              <a:t>Identificar similaridades e convergências das habilidades</a:t>
            </a:r>
            <a:endParaRPr sz="18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Os </a:t>
            </a:r>
            <a:r>
              <a:rPr lang="pt-BR">
                <a:solidFill>
                  <a:srgbClr val="0E12BE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Professores de Língua Portuguesa e Matemática</a:t>
            </a:r>
            <a:r>
              <a:rPr lang="pt-BR" b="1">
                <a:solidFill>
                  <a:srgbClr val="0E12BE"/>
                </a:solidFill>
                <a:latin typeface="Comic Sans MS"/>
                <a:ea typeface="Comic Sans MS"/>
                <a:cs typeface="Comic Sans MS"/>
                <a:sym typeface="Comic Sans MS"/>
              </a:rPr>
              <a:t>,</a:t>
            </a:r>
            <a:r>
              <a:rPr lang="pt-BR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apoiados pelos Professores Coordenadores de Área e coordenados pelo Professor Coordenador Geral, identificam similaridades e convergências entre habilidades e inter-séries e produzem relatórios.</a:t>
            </a:r>
            <a:endParaRPr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E12BE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E12BE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251" name="Shape 2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"/>
            <a:ext cx="9143999" cy="399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Shape 2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41625" y="3848925"/>
            <a:ext cx="781525" cy="102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/>
          <p:nvPr/>
        </p:nvSpPr>
        <p:spPr>
          <a:xfrm>
            <a:off x="358100" y="613475"/>
            <a:ext cx="8503800" cy="21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ctr" rtl="0">
              <a:lnSpc>
                <a:spcPct val="200000"/>
              </a:lnSpc>
              <a:spcBef>
                <a:spcPts val="300"/>
              </a:spcBef>
              <a:spcAft>
                <a:spcPts val="0"/>
              </a:spcAft>
              <a:buClr>
                <a:srgbClr val="0E12BE"/>
              </a:buClr>
              <a:buSzPts val="1800"/>
              <a:buFont typeface="Comic Sans MS"/>
              <a:buChar char="➔"/>
            </a:pPr>
            <a:r>
              <a:rPr lang="pt-BR" sz="1800" b="1">
                <a:solidFill>
                  <a:srgbClr val="0E12BE"/>
                </a:solidFill>
                <a:latin typeface="Comic Sans MS"/>
                <a:ea typeface="Comic Sans MS"/>
                <a:cs typeface="Comic Sans MS"/>
                <a:sym typeface="Comic Sans MS"/>
              </a:rPr>
              <a:t>Criar metas</a:t>
            </a:r>
            <a:endParaRPr sz="1800" b="1">
              <a:solidFill>
                <a:srgbClr val="0E12BE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Os </a:t>
            </a:r>
            <a:r>
              <a:rPr lang="pt-BR">
                <a:solidFill>
                  <a:srgbClr val="0E12BE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Professores de Língua Portuguesa e Matemática</a:t>
            </a:r>
            <a:r>
              <a:rPr lang="pt-BR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,</a:t>
            </a:r>
            <a:r>
              <a:rPr lang="pt-BR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definem as metas (X%) para cada agrupamento associando-as a uma habilidade ou grupo de habilidades. </a:t>
            </a:r>
            <a:endParaRPr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Estas metas são geradas a partir da análise dos relatórios de similaridades e convergências e dos relatórios concernentes ao grau de complexidade das habilidades.</a:t>
            </a:r>
            <a:endParaRPr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E12BE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E12BE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E12BE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258" name="Shape 2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1650" y="2540300"/>
            <a:ext cx="7369950" cy="228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Shape 2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"/>
            <a:ext cx="9143999" cy="399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Shape 2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41625" y="3848925"/>
            <a:ext cx="781525" cy="102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Shape 2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925" y="2183900"/>
            <a:ext cx="7720400" cy="269030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Shape 266"/>
          <p:cNvSpPr txBox="1"/>
          <p:nvPr/>
        </p:nvSpPr>
        <p:spPr>
          <a:xfrm>
            <a:off x="216450" y="577225"/>
            <a:ext cx="8709900" cy="18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E12BE"/>
              </a:buClr>
              <a:buSzPts val="1800"/>
              <a:buFont typeface="Comic Sans MS"/>
              <a:buChar char="➔"/>
            </a:pPr>
            <a:r>
              <a:rPr lang="pt-BR" sz="1800" b="1">
                <a:solidFill>
                  <a:srgbClr val="0E12BE"/>
                </a:solidFill>
                <a:latin typeface="Comic Sans MS"/>
                <a:ea typeface="Comic Sans MS"/>
                <a:cs typeface="Comic Sans MS"/>
                <a:sym typeface="Comic Sans MS"/>
              </a:rPr>
              <a:t>Criar prazos</a:t>
            </a:r>
            <a:endParaRPr sz="1800" b="1">
              <a:solidFill>
                <a:srgbClr val="0E12BE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</a:t>
            </a:r>
            <a:r>
              <a:rPr lang="pt-BR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 </a:t>
            </a:r>
            <a:r>
              <a:rPr lang="pt-BR">
                <a:solidFill>
                  <a:srgbClr val="0E12BE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Professores de Língua Portuguesa e Matemática</a:t>
            </a:r>
            <a:r>
              <a:rPr lang="pt-BR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, apoiados pelos </a:t>
            </a:r>
            <a:r>
              <a:rPr lang="pt-BR">
                <a:solidFill>
                  <a:srgbClr val="0E12BE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Professores Coordenadores de Área</a:t>
            </a:r>
            <a:r>
              <a:rPr lang="pt-BR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estabelecem </a:t>
            </a:r>
            <a:r>
              <a:rPr lang="pt-BR">
                <a:solidFill>
                  <a:srgbClr val="0E12BE"/>
                </a:solidFill>
                <a:latin typeface="Comic Sans MS"/>
                <a:ea typeface="Comic Sans MS"/>
                <a:cs typeface="Comic Sans MS"/>
                <a:sym typeface="Comic Sans MS"/>
              </a:rPr>
              <a:t>prazos</a:t>
            </a:r>
            <a:r>
              <a:rPr lang="pt-BR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(número de aulas previstas) para cada agrupamento associando-os a uma habilidade ou grupo de habilidades. Estes prazos são gerados a partir da análise dos relatórios concernentes ao grau de complexidade das habilidades.</a:t>
            </a:r>
            <a:endParaRPr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7" name="Shape 2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"/>
            <a:ext cx="9143999" cy="399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Shape 2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41625" y="3848925"/>
            <a:ext cx="781525" cy="102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/>
        </p:nvSpPr>
        <p:spPr>
          <a:xfrm>
            <a:off x="622450" y="795638"/>
            <a:ext cx="7833900" cy="36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rgbClr val="0E12BE"/>
                </a:solidFill>
                <a:latin typeface="Comic Sans MS"/>
                <a:ea typeface="Comic Sans MS"/>
                <a:cs typeface="Comic Sans MS"/>
                <a:sym typeface="Comic Sans MS"/>
              </a:rPr>
              <a:t>Para refletir:</a:t>
            </a:r>
            <a:endParaRPr sz="2400" b="1">
              <a:solidFill>
                <a:srgbClr val="0E12BE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latin typeface="Comic Sans MS"/>
                <a:ea typeface="Comic Sans MS"/>
                <a:cs typeface="Comic Sans MS"/>
                <a:sym typeface="Comic Sans MS"/>
              </a:rPr>
              <a:t>Que conhecimentos e saberes podemos descrever sobre a ação de Nivelamento nas escolas do Programa Ensino Integral?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"/>
            <a:ext cx="9143999" cy="399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42900" y="3719400"/>
            <a:ext cx="880250" cy="115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/>
          <p:nvPr/>
        </p:nvSpPr>
        <p:spPr>
          <a:xfrm>
            <a:off x="216450" y="618450"/>
            <a:ext cx="8575800" cy="6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0E12BE"/>
                </a:solidFill>
                <a:latin typeface="Comic Sans MS"/>
                <a:ea typeface="Comic Sans MS"/>
                <a:cs typeface="Comic Sans MS"/>
                <a:sym typeface="Comic Sans MS"/>
              </a:rPr>
              <a:t>Almoço</a:t>
            </a:r>
            <a:endParaRPr sz="3000" b="1">
              <a:solidFill>
                <a:srgbClr val="0E12BE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74" name="Shape 2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9537" y="1507050"/>
            <a:ext cx="6444925" cy="299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Shape 2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"/>
            <a:ext cx="9143999" cy="399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Shape 27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41625" y="3848925"/>
            <a:ext cx="781525" cy="102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Shape 2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0375" y="583188"/>
            <a:ext cx="7534850" cy="417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Shape 2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"/>
            <a:ext cx="9143999" cy="399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Shape 28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41625" y="3848925"/>
            <a:ext cx="781525" cy="102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/>
          <p:nvPr/>
        </p:nvSpPr>
        <p:spPr>
          <a:xfrm>
            <a:off x="216450" y="649375"/>
            <a:ext cx="8607000" cy="40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rgbClr val="0E12BE"/>
                </a:solidFill>
                <a:latin typeface="Comic Sans MS"/>
                <a:ea typeface="Comic Sans MS"/>
                <a:cs typeface="Comic Sans MS"/>
                <a:sym typeface="Comic Sans MS"/>
              </a:rPr>
              <a:t>Atividade 4: preparando a construção do PAN</a:t>
            </a:r>
            <a:endParaRPr sz="2400" b="1">
              <a:solidFill>
                <a:srgbClr val="0E12BE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mic Sans MS"/>
              <a:buChar char="➢"/>
            </a:pPr>
            <a:r>
              <a:rPr lang="pt-BR" sz="1800">
                <a:latin typeface="Comic Sans MS"/>
                <a:ea typeface="Comic Sans MS"/>
                <a:cs typeface="Comic Sans MS"/>
                <a:sym typeface="Comic Sans MS"/>
              </a:rPr>
              <a:t>Pensar e estabelecer as formas de agrupamento, possibilitando aos alunos o atendimento individual e coletivo;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mic Sans MS"/>
              <a:buChar char="➢"/>
            </a:pPr>
            <a:r>
              <a:rPr lang="pt-BR" sz="1800">
                <a:latin typeface="Comic Sans MS"/>
                <a:ea typeface="Comic Sans MS"/>
                <a:cs typeface="Comic Sans MS"/>
                <a:sym typeface="Comic Sans MS"/>
              </a:rPr>
              <a:t>Definir as estratégias docentes que serão utilizadas em sala de aula, de modo a potencializar as Premissas do PEI;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mic Sans MS"/>
              <a:buChar char="➢"/>
            </a:pPr>
            <a:r>
              <a:rPr lang="pt-BR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Disponibilizar aos participantes o formulário do Plano de Nivelamento.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289" name="Shape 2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"/>
            <a:ext cx="9143999" cy="3997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Shape 2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2838" y="1459025"/>
            <a:ext cx="7438326" cy="33603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Shape 295"/>
          <p:cNvSpPr txBox="1"/>
          <p:nvPr/>
        </p:nvSpPr>
        <p:spPr>
          <a:xfrm>
            <a:off x="216450" y="618450"/>
            <a:ext cx="8575800" cy="6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rgbClr val="0E12BE"/>
                </a:solidFill>
                <a:latin typeface="Comic Sans MS"/>
                <a:ea typeface="Comic Sans MS"/>
                <a:cs typeface="Comic Sans MS"/>
                <a:sym typeface="Comic Sans MS"/>
              </a:rPr>
              <a:t>Socialização</a:t>
            </a:r>
            <a:endParaRPr sz="2400" b="1">
              <a:solidFill>
                <a:srgbClr val="0E12BE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96" name="Shape 2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"/>
            <a:ext cx="9143999" cy="399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Shape 29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41625" y="3848925"/>
            <a:ext cx="781525" cy="102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/>
          <p:nvPr/>
        </p:nvSpPr>
        <p:spPr>
          <a:xfrm>
            <a:off x="268000" y="690975"/>
            <a:ext cx="8730600" cy="8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0E12BE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Proposta de Formulários de Acompanhamento do ganho de aprendizagem</a:t>
            </a:r>
            <a:endParaRPr sz="1800" b="1">
              <a:solidFill>
                <a:srgbClr val="0E12BE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03" name="Shape 3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5013" y="1315725"/>
            <a:ext cx="6996575" cy="344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Shape 3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"/>
            <a:ext cx="9143999" cy="399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Shape 30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41625" y="3848925"/>
            <a:ext cx="781525" cy="102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Shape 3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300" y="639075"/>
            <a:ext cx="7576100" cy="428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Shape 3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"/>
            <a:ext cx="9143999" cy="399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Shape 3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41625" y="3848925"/>
            <a:ext cx="781525" cy="102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/>
          <p:nvPr/>
        </p:nvSpPr>
        <p:spPr>
          <a:xfrm>
            <a:off x="257700" y="690600"/>
            <a:ext cx="8668800" cy="7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0E12BE"/>
                </a:solidFill>
                <a:latin typeface="Comic Sans MS"/>
                <a:ea typeface="Comic Sans MS"/>
                <a:cs typeface="Comic Sans MS"/>
                <a:sym typeface="Comic Sans MS"/>
              </a:rPr>
              <a:t>A centralidade de todas as ações do Programa Ensino Integral devem contribuir para o </a:t>
            </a:r>
            <a:r>
              <a:rPr lang="pt-BR" sz="1800" b="1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Projeto de Vida</a:t>
            </a:r>
            <a:r>
              <a:rPr lang="pt-BR" sz="1800" b="1">
                <a:solidFill>
                  <a:srgbClr val="0E12BE"/>
                </a:solidFill>
                <a:latin typeface="Comic Sans MS"/>
                <a:ea typeface="Comic Sans MS"/>
                <a:cs typeface="Comic Sans MS"/>
                <a:sym typeface="Comic Sans MS"/>
              </a:rPr>
              <a:t> de todos os alunos.</a:t>
            </a:r>
            <a:endParaRPr sz="1800" b="1">
              <a:solidFill>
                <a:srgbClr val="0E12BE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206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206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318" name="Shape 3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8700" y="1487525"/>
            <a:ext cx="6029951" cy="317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Shape 3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"/>
            <a:ext cx="9143999" cy="399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Shape 3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41625" y="3848925"/>
            <a:ext cx="781525" cy="102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/>
          <p:nvPr/>
        </p:nvSpPr>
        <p:spPr>
          <a:xfrm>
            <a:off x="540950" y="905800"/>
            <a:ext cx="7914900" cy="39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KLEIMAN, Angela. Oficina de Leitura: teoria e prática. Campinas, SP: Pontes, 2007.</a:t>
            </a:r>
            <a:endParaRPr sz="11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KOCK. Ingedore Grunfeld Villaça.  Introdução à linguística textual.  2. Ed.  São Paulo: WMF Martins Fontes, 2009.</a:t>
            </a:r>
            <a:endParaRPr sz="11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ROJO, Roxane. Letramentos múltiplos, escola e inclusão social. São Paulo: Parábola Editorial, 2009</a:t>
            </a:r>
            <a:endParaRPr sz="11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dk1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MEIRA, M.E.M. Desenvolvimento e aprendizagem: reflexões sobre suas relações e implicações para a prática docente.</a:t>
            </a:r>
            <a:r>
              <a:rPr lang="pt-BR" sz="1000" i="1">
                <a:solidFill>
                  <a:schemeClr val="dk1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Ciênc. educ. (Bauru)</a:t>
            </a:r>
            <a:r>
              <a:rPr lang="pt-BR" sz="1000">
                <a:solidFill>
                  <a:schemeClr val="dk1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 [online]. 1998, vol.5, n.2, pp.61-70. ISSN 1516-7313.  </a:t>
            </a:r>
            <a:r>
              <a:rPr lang="pt-BR" sz="1000" u="sng">
                <a:solidFill>
                  <a:schemeClr val="hlink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  <a:hlinkClick r:id="rId3"/>
              </a:rPr>
              <a:t>http://dx.doi.org/10.1590/S1516-73131998000200006</a:t>
            </a:r>
            <a:r>
              <a:rPr lang="pt-BR" sz="1000">
                <a:solidFill>
                  <a:schemeClr val="dk1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sz="1000">
              <a:solidFill>
                <a:schemeClr val="dk1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SÃO PAULO (Estado) Secretaria da Educação. Matrizes de Referência para Avaliação SARESP: documento base/Secretaria da Educação. São Paulo: SEE, 2009.</a:t>
            </a:r>
            <a:endParaRPr sz="11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SÃO PAULO (Estado) Secretaria da Educação. Currículo do Estado de São Paulo: Linguagens, códigos e suas tecnologias. 2. ed. São Paulo: SE, 2012.</a:t>
            </a:r>
            <a:endParaRPr sz="11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SÃO PAULO (Estado) Secretaria da Educação. Material de apoio ao currículo do Estado de São Paulo: caderno do professor; língua portuguesa, ensino fundamental – anos finais, 8ª série/9º ano – Volumes 1 e 2. São Paulo: SE, 2014.</a:t>
            </a:r>
            <a:endParaRPr sz="11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SÃO PAULO (Estado) Secretaria da Educação. Material de apoio ao currículo do Estado de São Paulo: caderno do professor; língua portuguesa, ensino médio, 3ª série – Volumes 1 e 2. São Paulo: SE, 2014.</a:t>
            </a:r>
            <a:endParaRPr sz="11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SÃO PAULO (Estado) Secretaria da Educação. Material de apoio ao Programa Ensino Integral do Estado de São Paulo. Avaliação da Aprendizagem e Nivelamento. Caderno do Gestor. 1ª edição. São Paulo: SE, 2014.</a:t>
            </a:r>
            <a:endParaRPr sz="11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DOCUMENTO ORIENTADOR Planejamento 2018 SEE/CGEB</a:t>
            </a:r>
            <a:endParaRPr sz="11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SOLIGO, R. Dez questões importantes a considerar...variáveis que interferem nos resultados do trabalho pedagógico. Disponível em:</a:t>
            </a:r>
            <a:r>
              <a:rPr lang="pt-BR" sz="1100">
                <a:solidFill>
                  <a:schemeClr val="dk1"/>
                </a:solidFill>
                <a:uFill>
                  <a:noFill/>
                </a:uFill>
                <a:latin typeface="Comic Sans MS"/>
                <a:ea typeface="Comic Sans MS"/>
                <a:cs typeface="Comic Sans MS"/>
                <a:sym typeface="Comic Sans MS"/>
                <a:hlinkClick r:id="rId4"/>
              </a:rPr>
              <a:t> </a:t>
            </a:r>
            <a:r>
              <a:rPr lang="pt-BR" sz="1100" u="sng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  <a:hlinkClick r:id="rId4"/>
              </a:rPr>
              <a:t>http://acervo.novaescola.org.br/pdf/dez-importantes-questoes-rosaura-soligo.pdf</a:t>
            </a:r>
            <a:r>
              <a:rPr lang="pt-BR" sz="1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.Acesso: 01/03/2017.</a:t>
            </a:r>
            <a:endParaRPr sz="11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26" name="Shape 326"/>
          <p:cNvSpPr txBox="1"/>
          <p:nvPr/>
        </p:nvSpPr>
        <p:spPr>
          <a:xfrm>
            <a:off x="379725" y="433050"/>
            <a:ext cx="8627400" cy="5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0E12BE"/>
                </a:solidFill>
                <a:latin typeface="Comic Sans MS"/>
                <a:ea typeface="Comic Sans MS"/>
                <a:cs typeface="Comic Sans MS"/>
                <a:sym typeface="Comic Sans MS"/>
              </a:rPr>
              <a:t>Referências Bibliográficas</a:t>
            </a:r>
            <a:endParaRPr sz="2400">
              <a:solidFill>
                <a:srgbClr val="0E12BE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27" name="Shape 3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6"/>
            <a:ext cx="9143999" cy="399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Shape 3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55850" y="4254825"/>
            <a:ext cx="595275" cy="78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/>
          <p:nvPr/>
        </p:nvSpPr>
        <p:spPr>
          <a:xfrm>
            <a:off x="381375" y="917375"/>
            <a:ext cx="85449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0E12BE"/>
                </a:solidFill>
                <a:latin typeface="Comic Sans MS"/>
                <a:ea typeface="Comic Sans MS"/>
                <a:cs typeface="Comic Sans MS"/>
                <a:sym typeface="Comic Sans MS"/>
              </a:rPr>
              <a:t>Bom descanso e excelente trabalho a  todos!</a:t>
            </a:r>
            <a:endParaRPr sz="2400">
              <a:solidFill>
                <a:srgbClr val="0E12BE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34" name="Shape 3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3750" y="1610075"/>
            <a:ext cx="4673675" cy="303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Shape 3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"/>
            <a:ext cx="9143999" cy="399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Shape 3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41625" y="3848925"/>
            <a:ext cx="781525" cy="102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/>
        </p:nvSpPr>
        <p:spPr>
          <a:xfrm>
            <a:off x="361775" y="616650"/>
            <a:ext cx="8318400" cy="5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0E12BE"/>
                </a:solidFill>
                <a:latin typeface="Comic Sans MS"/>
                <a:ea typeface="Comic Sans MS"/>
                <a:cs typeface="Comic Sans MS"/>
                <a:sym typeface="Comic Sans MS"/>
              </a:rPr>
              <a:t>Nivelamento</a:t>
            </a:r>
            <a:endParaRPr sz="3000" b="1">
              <a:solidFill>
                <a:srgbClr val="0E12BE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3875" y="1301600"/>
            <a:ext cx="6576251" cy="342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"/>
            <a:ext cx="9143999" cy="399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69825" y="3798522"/>
            <a:ext cx="813200" cy="106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150" y="564600"/>
            <a:ext cx="8090799" cy="4360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"/>
            <a:ext cx="9143999" cy="399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13450" y="3889975"/>
            <a:ext cx="880250" cy="115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/>
        </p:nvSpPr>
        <p:spPr>
          <a:xfrm>
            <a:off x="152400" y="752450"/>
            <a:ext cx="8722200" cy="3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rgbClr val="0E12BE"/>
                </a:solidFill>
                <a:latin typeface="Comic Sans MS"/>
                <a:ea typeface="Comic Sans MS"/>
                <a:cs typeface="Comic Sans MS"/>
                <a:sym typeface="Comic Sans MS"/>
              </a:rPr>
              <a:t>Objetivos</a:t>
            </a:r>
            <a:endParaRPr sz="2400" b="1">
              <a:solidFill>
                <a:srgbClr val="0E12BE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●"/>
            </a:pPr>
            <a:r>
              <a:rPr lang="pt-BR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Compreender o processo do Nivelamento e o papel todos e de cada um no processo do Nivelamento;</a:t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●"/>
            </a:pPr>
            <a:r>
              <a:rPr lang="pt-BR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Identificar as habilidades não adquiridas pelos alunos;</a:t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●"/>
            </a:pPr>
            <a:r>
              <a:rPr lang="pt-BR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Contribuir com a construção do Plano de Ação do Nivelamento.</a:t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"/>
            <a:ext cx="9143999" cy="399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95500" y="4009850"/>
            <a:ext cx="777600" cy="102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/>
        </p:nvSpPr>
        <p:spPr>
          <a:xfrm>
            <a:off x="195850" y="803975"/>
            <a:ext cx="8442000" cy="40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0E12BE"/>
                </a:solidFill>
                <a:latin typeface="Comic Sans MS"/>
                <a:ea typeface="Comic Sans MS"/>
                <a:cs typeface="Comic Sans MS"/>
                <a:sym typeface="Comic Sans MS"/>
              </a:rPr>
              <a:t>A Recuperação de aprendizagem na Rede Estadual Paulista</a:t>
            </a:r>
            <a:endParaRPr sz="1800" b="1">
              <a:solidFill>
                <a:srgbClr val="0E12BE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Comic Sans MS"/>
                <a:ea typeface="Comic Sans MS"/>
                <a:cs typeface="Comic Sans MS"/>
                <a:sym typeface="Comic Sans MS"/>
              </a:rPr>
              <a:t>A recuperação da aprendizagem constitui um mecanismo de apoio colocado à disposição da escola e dos professores para garantir a superação de dificuldades específicas encontradas pelos alunos durante o seu percurso escolar.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"/>
            <a:ext cx="9143999" cy="399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42900" y="3719400"/>
            <a:ext cx="798900" cy="104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/>
        </p:nvSpPr>
        <p:spPr>
          <a:xfrm>
            <a:off x="206150" y="649375"/>
            <a:ext cx="8575800" cy="41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rgbClr val="0E12BE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Conceito de Nivelamento</a:t>
            </a:r>
            <a:endParaRPr sz="2400" b="1">
              <a:solidFill>
                <a:srgbClr val="0E12BE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rgbClr val="0E12BE"/>
                </a:solidFill>
                <a:latin typeface="Comic Sans MS"/>
                <a:ea typeface="Comic Sans MS"/>
                <a:cs typeface="Comic Sans MS"/>
                <a:sym typeface="Comic Sans MS"/>
              </a:rPr>
              <a:t>Ação emergencial</a:t>
            </a:r>
            <a:r>
              <a:rPr lang="pt-BR" sz="18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pt-BR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que visa promover as habilidades básicas não desenvolvidas nos anos escolares anteriores ao do ano/série em curso, em consonância com o processo de recuperação da aprendizagem.</a:t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Oferecer aos alunos com defasagem das habilidades previstas no Currículo dos anos/séries anteriores, melhores condições para acompanhar e desenvolver os conhecimentos e habilidades previstos para a série/ano em curso.</a:t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"/>
            <a:ext cx="9143999" cy="399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05725" y="3801825"/>
            <a:ext cx="817425" cy="107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/>
        </p:nvSpPr>
        <p:spPr>
          <a:xfrm>
            <a:off x="290925" y="587525"/>
            <a:ext cx="8689200" cy="4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rgbClr val="0E12BE"/>
                </a:solidFill>
                <a:latin typeface="Comic Sans MS"/>
                <a:ea typeface="Comic Sans MS"/>
                <a:cs typeface="Comic Sans MS"/>
                <a:sym typeface="Comic Sans MS"/>
              </a:rPr>
              <a:t>Espaços e Tempos para o Nivelamento</a:t>
            </a:r>
            <a:endParaRPr sz="2400" b="1">
              <a:solidFill>
                <a:srgbClr val="0E12BE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Ensino Fundamental:</a:t>
            </a:r>
            <a:endParaRPr sz="18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•6º ano 2 aulas de OE + uma aula do currículo de LP e matemática</a:t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•7º ano 2 aulas de OE + uma aula do currículo de LP e matemática</a:t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•8º ano 1 aula de OE + uma aula do currículo de LP e matemática</a:t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•9º ano 1 aula de OE + uma aula do currículo de LP e matemática</a:t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Ensino Médio:</a:t>
            </a:r>
            <a:endParaRPr sz="18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•1º série 2 aulas de OE + uma aula do currículo de LP e matemática</a:t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•2ª série  1 aula de OE + uma aula do currículo de LP e matemática</a:t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•3ª série  1  aula de OE + uma aula do currículo de LP e matemática</a:t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"/>
            <a:ext cx="9143999" cy="399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53125" y="3804050"/>
            <a:ext cx="781525" cy="102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1545</Words>
  <Application>Microsoft Office PowerPoint</Application>
  <PresentationFormat>Apresentação na tela (16:9)</PresentationFormat>
  <Paragraphs>165</Paragraphs>
  <Slides>38</Slides>
  <Notes>38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43" baseType="lpstr">
      <vt:lpstr>Arial</vt:lpstr>
      <vt:lpstr>Calibri</vt:lpstr>
      <vt:lpstr>Comic Sans MS</vt:lpstr>
      <vt:lpstr>Merriweather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Sergio2</dc:creator>
  <cp:lastModifiedBy>Marly Aparecida Giraldelli Marsulo</cp:lastModifiedBy>
  <cp:revision>1</cp:revision>
  <dcterms:modified xsi:type="dcterms:W3CDTF">2018-03-29T16:31:25Z</dcterms:modified>
</cp:coreProperties>
</file>