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5026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52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842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794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710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64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052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281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119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168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60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57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474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082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29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896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6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301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038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779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992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011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94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092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428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8189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3354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6113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5538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722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78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95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32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619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8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85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J34QQwa5JWE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KB-GVV68U5s" TargetMode="Externa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590/S1516-73131998000200006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acervo.novaescola.org.br/pdf/dez-importantes-questoes-rosaura-soligo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52400" y="752450"/>
            <a:ext cx="8722500" cy="3278100"/>
          </a:xfrm>
          <a:prstGeom prst="rect">
            <a:avLst/>
          </a:prstGeom>
          <a:noFill/>
          <a:ln w="9525" cap="flat" cmpd="sng">
            <a:solidFill>
              <a:srgbClr val="0E12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 cap="small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projeto de Vida e protagonismo juvenil</a:t>
            </a:r>
            <a:endParaRPr sz="3000" b="1" cap="small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cap="small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BR" sz="2400" b="1" cap="small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Programa Ensino Integral / EMTI</a:t>
            </a:r>
            <a:endParaRPr sz="2400" b="1" cap="small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cap="small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março de 2018</a:t>
            </a:r>
            <a:endParaRPr sz="1800" b="1" cap="small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10008475" y="1494775"/>
            <a:ext cx="53478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2875" y="3236988"/>
            <a:ext cx="103822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152400" y="721525"/>
            <a:ext cx="8774100" cy="4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Leitura compartilhada em voz alta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“Um olhar sobre as orientações do Caderno de Projeto de Vida”.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200" y="825825"/>
            <a:ext cx="1057976" cy="128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93525" y="519550"/>
            <a:ext cx="83334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Atividade 1: encaminhamento do texto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➔"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posse da leitura realizada e sendo o Projeto de vida o eixo central das ações da escola, quais percepções podemos inferir a respeito das profissões almejadas pelos alunos?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➔"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Baseados em quais critérios a escola priorizou ao elaborar as ementas das Eletivas, para que estas dialogassem mais próximo dos Projetos de Vida dos alunos?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88" y="1396200"/>
            <a:ext cx="7438326" cy="33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216450" y="618450"/>
            <a:ext cx="85758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Socialização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216450" y="618450"/>
            <a:ext cx="85758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Café </a:t>
            </a:r>
            <a:endParaRPr sz="2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t="-6269"/>
          <a:stretch/>
        </p:blipFill>
        <p:spPr>
          <a:xfrm>
            <a:off x="1519700" y="1198575"/>
            <a:ext cx="6212350" cy="32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93525" y="519550"/>
            <a:ext cx="83334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O Projeto de Vida nas escolas do Programa Ensino Integral representa: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➔"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 eixo central de todas as ações planejadas e realizadas.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➔"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 envolvimento de todos os aspectos da formação do estudante.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➔"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Um estímulo àqueles que nem ousam sonhar.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195850" y="803975"/>
            <a:ext cx="8442000" cy="4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475" y="488375"/>
            <a:ext cx="7803574" cy="45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164925" y="399750"/>
            <a:ext cx="86583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Vídeo: Quando os sonhos vêm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400" y="3966700"/>
            <a:ext cx="691750" cy="9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1600" y="1009504"/>
            <a:ext cx="5716725" cy="353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290950" y="4623950"/>
            <a:ext cx="59853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/>
              <a:t>Quando os sonhos vêm, Minecraf. dísponível em</a:t>
            </a:r>
            <a:r>
              <a:rPr lang="pt-BR"/>
              <a:t>: </a:t>
            </a:r>
            <a:r>
              <a:rPr lang="pt-BR" sz="900" u="sng">
                <a:solidFill>
                  <a:schemeClr val="hlink"/>
                </a:solidFill>
                <a:hlinkClick r:id="rId6"/>
              </a:rPr>
              <a:t>https://www.youtube.com/watch?v=J34QQwa5JWE</a:t>
            </a:r>
            <a:endParaRPr sz="9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93525" y="519550"/>
            <a:ext cx="83334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 que os sonhos se concretizem será importante incentivar e oportunizar aos alunos que: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➔"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seu processo escolar, tracem um  planejamento para atingir seus objetivos nos estudos, estabelecendo roteiros e metas.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➔"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Descubram a necessidade de projetar seus sonhos e desejos em forma de ações.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➔"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Vivenciem  a experiência da construção com o apoio dos professores, da Equipe Escolar  e familiares.</a:t>
            </a:r>
            <a:r>
              <a:rPr lang="pt-BR" sz="24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114300" y="613075"/>
            <a:ext cx="8936100" cy="4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Assim...o Projeto de vida </a:t>
            </a: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É a reflexão sobre sonhos e planos.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É um processo  complexo e, por vezes, demorado.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Pode ser alterado à medida que o aluno amadurece.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600" y="716050"/>
            <a:ext cx="2662025" cy="269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216450" y="618450"/>
            <a:ext cx="85758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Almoço</a:t>
            </a:r>
            <a:endParaRPr sz="30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537" y="1507050"/>
            <a:ext cx="6444925" cy="299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216450" y="649375"/>
            <a:ext cx="8607000" cy="40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Sensibilização...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2649" y="3617524"/>
            <a:ext cx="980800" cy="1286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3706350" y="1397150"/>
            <a:ext cx="3640200" cy="29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 sonho, Adélia Prado</a:t>
            </a: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>
              <a:solidFill>
                <a:srgbClr val="333333"/>
              </a:solidFill>
              <a:highlight>
                <a:srgbClr val="FAFAFA"/>
              </a:highlight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333333"/>
                </a:solidFill>
                <a:highlight>
                  <a:srgbClr val="FAFAFA"/>
                </a:highlight>
                <a:latin typeface="Comic Sans MS"/>
                <a:ea typeface="Comic Sans MS"/>
                <a:cs typeface="Comic Sans MS"/>
                <a:sym typeface="Comic Sans MS"/>
              </a:rPr>
              <a:t>“O sonho encheu a noite</a:t>
            </a:r>
            <a:endParaRPr sz="1800">
              <a:solidFill>
                <a:srgbClr val="333333"/>
              </a:solidFill>
              <a:highlight>
                <a:srgbClr val="FAFA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333333"/>
                </a:solidFill>
                <a:highlight>
                  <a:srgbClr val="FAFAFA"/>
                </a:highlight>
                <a:latin typeface="Comic Sans MS"/>
                <a:ea typeface="Comic Sans MS"/>
                <a:cs typeface="Comic Sans MS"/>
                <a:sym typeface="Comic Sans MS"/>
              </a:rPr>
              <a:t>Extravasou pro meu dia</a:t>
            </a:r>
            <a:endParaRPr sz="1800">
              <a:solidFill>
                <a:srgbClr val="333333"/>
              </a:solidFill>
              <a:highlight>
                <a:srgbClr val="FAFA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333333"/>
                </a:solidFill>
                <a:highlight>
                  <a:srgbClr val="FAFAFA"/>
                </a:highlight>
                <a:latin typeface="Comic Sans MS"/>
                <a:ea typeface="Comic Sans MS"/>
                <a:cs typeface="Comic Sans MS"/>
                <a:sym typeface="Comic Sans MS"/>
              </a:rPr>
              <a:t>Encheu minha vida</a:t>
            </a:r>
            <a:endParaRPr sz="1800">
              <a:solidFill>
                <a:srgbClr val="333333"/>
              </a:solidFill>
              <a:highlight>
                <a:srgbClr val="FAFA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333333"/>
                </a:solidFill>
                <a:highlight>
                  <a:srgbClr val="FAFAFA"/>
                </a:highlight>
                <a:latin typeface="Comic Sans MS"/>
                <a:ea typeface="Comic Sans MS"/>
                <a:cs typeface="Comic Sans MS"/>
                <a:sym typeface="Comic Sans MS"/>
              </a:rPr>
              <a:t>E é dele que eu vou viver</a:t>
            </a:r>
            <a:endParaRPr sz="1800">
              <a:solidFill>
                <a:srgbClr val="333333"/>
              </a:solidFill>
              <a:highlight>
                <a:srgbClr val="FAFA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333333"/>
                </a:solidFill>
                <a:highlight>
                  <a:srgbClr val="FAFAFA"/>
                </a:highlight>
                <a:latin typeface="Comic Sans MS"/>
                <a:ea typeface="Comic Sans MS"/>
                <a:cs typeface="Comic Sans MS"/>
                <a:sym typeface="Comic Sans MS"/>
              </a:rPr>
              <a:t>Porque sonho não morre.”</a:t>
            </a:r>
            <a:endParaRPr sz="1800">
              <a:solidFill>
                <a:srgbClr val="333333"/>
              </a:solidFill>
              <a:highlight>
                <a:srgbClr val="FAFA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>
              <a:solidFill>
                <a:srgbClr val="333333"/>
              </a:solidFill>
              <a:highlight>
                <a:srgbClr val="FAFAFA"/>
              </a:highlight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>
              <a:solidFill>
                <a:srgbClr val="333333"/>
              </a:solidFill>
              <a:highlight>
                <a:srgbClr val="FAFAFA"/>
              </a:highlight>
            </a:endParaRPr>
          </a:p>
          <a:p>
            <a:pPr marL="457200"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550" y="1397150"/>
            <a:ext cx="2397875" cy="211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195850" y="803975"/>
            <a:ext cx="8442000" cy="4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1050" y="992350"/>
            <a:ext cx="6334824" cy="35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122925" y="557850"/>
            <a:ext cx="8718900" cy="42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LC 1.164, de 4 de janeiro de 2012 alterada pela LC 1.191, de 28 de Dezembro de 2012.</a:t>
            </a: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Artigo 2º</a:t>
            </a: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VII - processo pedagógico no qual o aluno é estimulado a atuar criativa, construtiva e solidariamente na solução de problemas reais na escola, na comunidade e na vida social.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122925" y="557850"/>
            <a:ext cx="8718900" cy="42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Na escola é preciso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➔"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Conceber os jovens como fontes de participação e não simplesmente como receptores ou porta-vozes daquilo que os adultos dizem ou fazem com relação a eles: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➔"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Assegurar a criação de espaços e de mecanismos de escuta e participação.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➔"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Não conceder </a:t>
            </a:r>
            <a:r>
              <a:rPr lang="pt-BR" sz="1800" b="1">
                <a:latin typeface="Comic Sans MS"/>
                <a:ea typeface="Comic Sans MS"/>
                <a:cs typeface="Comic Sans MS"/>
                <a:sym typeface="Comic Sans MS"/>
              </a:rPr>
              <a:t>Protagonismo Juvenil</a:t>
            </a: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 enquanto projetos ou ações isoladas, mas como participação autêntica dos jovens.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➔"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Criar espaços para que o jovem possa desenvolver suas potencialidade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pessoais e sociais.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195850" y="803975"/>
            <a:ext cx="8442000" cy="4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75" y="1021150"/>
            <a:ext cx="7365400" cy="382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132375" y="529475"/>
            <a:ext cx="87930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Ações protagonista imprescindíveis na escola do Programa Ensino Integral</a:t>
            </a: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195850" y="803975"/>
            <a:ext cx="8442000" cy="4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195850" y="595675"/>
            <a:ext cx="87486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Protagonismo Juvenil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7" name="Shape 2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125" y="1181875"/>
            <a:ext cx="7385575" cy="374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164925" y="399750"/>
            <a:ext cx="86583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Vídeo: Nunca me sonharam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400" y="3966700"/>
            <a:ext cx="691750" cy="9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290950" y="4623950"/>
            <a:ext cx="59853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/>
              <a:t>Nunca me sonharam, Minecraf. dísponível em</a:t>
            </a:r>
            <a:r>
              <a:rPr lang="pt-BR"/>
              <a:t>: </a:t>
            </a:r>
            <a:r>
              <a:rPr lang="pt-BR" sz="900" u="sng">
                <a:solidFill>
                  <a:schemeClr val="hlink"/>
                </a:solidFill>
                <a:hlinkClick r:id="rId5"/>
              </a:rPr>
              <a:t>https://www.youtube.com/watch?v=KB-GVV68U5s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6" name="Shape 2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2775" y="1094250"/>
            <a:ext cx="5850075" cy="33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93525" y="519550"/>
            <a:ext cx="88413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Atividade 2: encaminhamentos após a discussão do vídeo</a:t>
            </a: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➔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 a assistência dos vídeos, elabore uma atividade a partir da competência do Protagonismo, considerando as oportunidades oferecidas, os resultados esperados e o prazo para execução da ação, preferencialmente para o bimestre em curso.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dk1"/>
                </a:solidFill>
              </a:rPr>
              <a:t>Competência: </a:t>
            </a:r>
            <a:r>
              <a:rPr lang="pt-BR" sz="1200">
                <a:solidFill>
                  <a:schemeClr val="dk1"/>
                </a:solidFill>
              </a:rPr>
              <a:t>Protagonismo – Promove o Protagonismo Juvenil ajudando a formar pessoas autônomas, solidárias e competentes e sendo protagonista em sua própria atuação.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</a:rPr>
              <a:t>Macroindicadores: 1-) respeito a individualidade; 2-) promoção do protagonismo juvenil; 3-) protagonismo sênior.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131350" y="529000"/>
            <a:ext cx="83334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900" y="463300"/>
            <a:ext cx="7620000" cy="45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195850" y="841800"/>
            <a:ext cx="8442000" cy="4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132375" y="529475"/>
            <a:ext cx="87930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O Modelo Pedagógico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0" name="Shape 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700" y="1217200"/>
            <a:ext cx="6656300" cy="36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195850" y="803975"/>
            <a:ext cx="8442000" cy="4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575" y="1446600"/>
            <a:ext cx="6710925" cy="35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434925" y="690200"/>
            <a:ext cx="8442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A prática pedagógica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152400" y="752450"/>
            <a:ext cx="8722200" cy="3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Objetivos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Aprimorar a formação do Vice – diretor e do PCG, para a organização, desenvolvimento e monitoramento das ações de Projeto de Vida na escola.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Promover Discussões sobre a importância do Projeto de Vida nas escolas do Programa de Ensino Integral.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Promover o alinhamento conceitual de Protagonismo Juvenil e relacioná-los às suas práticas e vivências.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5500" y="4009850"/>
            <a:ext cx="777600" cy="10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195850" y="803975"/>
            <a:ext cx="8442000" cy="4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434925" y="690200"/>
            <a:ext cx="8442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Formas de participação do jovem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8" name="Shape 2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925" y="1474975"/>
            <a:ext cx="6994575" cy="32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195850" y="803975"/>
            <a:ext cx="8442000" cy="4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475" y="674175"/>
            <a:ext cx="7223599" cy="41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/>
        </p:nvSpPr>
        <p:spPr>
          <a:xfrm>
            <a:off x="195850" y="803975"/>
            <a:ext cx="8442000" cy="4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434925" y="690200"/>
            <a:ext cx="8442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Participação autêntica do Adolescente/Jovem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5">
            <a:alphaModFix/>
          </a:blip>
          <a:srcRect t="-3412"/>
          <a:stretch/>
        </p:blipFill>
        <p:spPr>
          <a:xfrm>
            <a:off x="1386700" y="1265525"/>
            <a:ext cx="6152025" cy="35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195850" y="1011675"/>
            <a:ext cx="8152800" cy="3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5">
            <a:alphaModFix/>
          </a:blip>
          <a:srcRect t="17355"/>
          <a:stretch/>
        </p:blipFill>
        <p:spPr>
          <a:xfrm>
            <a:off x="983325" y="1522250"/>
            <a:ext cx="6446175" cy="346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195850" y="699675"/>
            <a:ext cx="8748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O adolescente e o jovem no Programa Ensino Integral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540950" y="905800"/>
            <a:ext cx="7914900" cy="3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DOCUMENTO ORIENTADOR Planejamento 2018 SEE/CGEB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MEIRA, M.E.M. Desenvolvimento e aprendizagem: reflexões sobre suas relações e implicações para a prática docente.</a:t>
            </a:r>
            <a:r>
              <a:rPr lang="pt-BR" sz="1200" i="1">
                <a:solidFill>
                  <a:schemeClr val="dk1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Ciênc. educ. (Bauru)</a:t>
            </a:r>
            <a:r>
              <a:rPr lang="pt-BR" sz="1200">
                <a:solidFill>
                  <a:schemeClr val="dk1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 [online]. 1998, vol.5, n.2, pp.61-70. ISSN 1516-7313.  </a:t>
            </a:r>
            <a:r>
              <a:rPr lang="pt-BR" sz="1200" u="sng">
                <a:solidFill>
                  <a:schemeClr val="accent5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http://dx.doi.org/10.1590/S1516-73131998000200006</a:t>
            </a:r>
            <a:r>
              <a:rPr lang="pt-BR" sz="1200">
                <a:solidFill>
                  <a:schemeClr val="dk1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. Acesso: 22/02/2018 .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SÃO PAULO (Estado) Secretaria da Educação. Material de apoio ao Programa Ensino Integral do Estado de São Paulo. Projeto de Vida. Ensino Médio. Caderno do Professor. 1ª edição. São Paulo: SE, 2014.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SÃO PAULO (Estado) Secretaria da Educação. Material de apoio ao Programa Ensino Integral do Estado de São Paulo. Projeto de Vida. Ensino Fundamental. Caderno do Professor. 1ª edição. São Paulo: SE, 2014.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SÃO PAULO (Estado) Secretaria da Educação. Material de apoio ao Programa Ensino Integral do Estado de São Paulo. Protagonismo Juvenil. Anos Finais. Caderno do Professor. 1ª edição. São Paulo: SE, 2014.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SOLIGO, R. Dez questões importantes a considerar...variáveis que interferem nos resultados do trabalho pedagógico.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Disponível em: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 </a:t>
            </a:r>
            <a:r>
              <a:rPr lang="pt-BR" sz="12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http://acervo.novaescola.org.br/pdf/dez-importantes-questoes-rosaura-soligo.pdf</a:t>
            </a:r>
            <a:r>
              <a:rPr lang="pt-BR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Acesso: 01/03/2017.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423725" y="399750"/>
            <a:ext cx="86274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Referências Bibliográficas</a:t>
            </a:r>
            <a:endParaRPr sz="2400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21" name="Shape 3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55850" y="4254825"/>
            <a:ext cx="595275" cy="78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/>
        </p:nvSpPr>
        <p:spPr>
          <a:xfrm>
            <a:off x="381375" y="917375"/>
            <a:ext cx="8544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Bom descanso e excelente trabalho a  todos!</a:t>
            </a:r>
            <a:endParaRPr sz="2400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1725" y="1762475"/>
            <a:ext cx="4992226" cy="28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195850" y="803975"/>
            <a:ext cx="8442000" cy="4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350" y="624025"/>
            <a:ext cx="7620000" cy="39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622450" y="795638"/>
            <a:ext cx="7833900" cy="3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 refletir e discutir: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Que percepções</a:t>
            </a: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podemos compartilhar sobre quais valores e atitudes relacionados aos sonhos os alunos demonstraram ter durante a atividade de Acolhimento?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880250" cy="11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88" y="1396200"/>
            <a:ext cx="7438326" cy="33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216450" y="618450"/>
            <a:ext cx="85758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Socialização</a:t>
            </a:r>
            <a:endParaRPr sz="24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25" y="3848925"/>
            <a:ext cx="781525" cy="1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195850" y="488375"/>
            <a:ext cx="8646000" cy="44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E12BE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 um Projeto de Vida é...</a:t>
            </a: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Refletir sobre o que se quer ser no futuro e planejar ações concretas para chegar lá. É o traçado entre o ser e o querer ser.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 Projeto de Vida nunca termina, ele vai além da sala de aula e da escola e é para toda a vida.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552150"/>
            <a:ext cx="7973300" cy="4484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3356275" y="768925"/>
            <a:ext cx="5392800" cy="29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100"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Nessa trajetória, algumas aprendizagens são importantes para que o aluno perceba que seu caminho se conecta com um projeto coletivo: ele precisa sentir-se integrado e aceito pelos professores e colegas, com segurança  para encarar os desafios de cada etapa em direção ao futuro que vislumbra”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743200" lvl="0" indent="4572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2743200" lvl="0" indent="4572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Caderno Projeto Vida, p. 7</a:t>
            </a:r>
            <a:endParaRPr sz="1000"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195850" y="803975"/>
            <a:ext cx="8442000" cy="4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E12B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9143999" cy="39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900" y="3719400"/>
            <a:ext cx="798900" cy="10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825" y="548400"/>
            <a:ext cx="7251950" cy="429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1049</Words>
  <Application>Microsoft Office PowerPoint</Application>
  <PresentationFormat>Apresentação na tela (16:9)</PresentationFormat>
  <Paragraphs>249</Paragraphs>
  <Slides>35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Comic Sans MS</vt:lpstr>
      <vt:lpstr>Merriweather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Sergio2</dc:creator>
  <cp:lastModifiedBy>Marly Aparecida Giraldelli Marsulo</cp:lastModifiedBy>
  <cp:revision>1</cp:revision>
  <dcterms:modified xsi:type="dcterms:W3CDTF">2018-03-29T16:44:28Z</dcterms:modified>
</cp:coreProperties>
</file>