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1"/>
  </p:notesMasterIdLst>
  <p:handoutMasterIdLst>
    <p:handoutMasterId r:id="rId32"/>
  </p:handoutMasterIdLst>
  <p:sldIdLst>
    <p:sldId id="260" r:id="rId2"/>
    <p:sldId id="388" r:id="rId3"/>
    <p:sldId id="389" r:id="rId4"/>
    <p:sldId id="392" r:id="rId5"/>
    <p:sldId id="390" r:id="rId6"/>
    <p:sldId id="393" r:id="rId7"/>
    <p:sldId id="394" r:id="rId8"/>
    <p:sldId id="395" r:id="rId9"/>
    <p:sldId id="391" r:id="rId10"/>
    <p:sldId id="398" r:id="rId11"/>
    <p:sldId id="399" r:id="rId12"/>
    <p:sldId id="400" r:id="rId13"/>
    <p:sldId id="403" r:id="rId14"/>
    <p:sldId id="401" r:id="rId15"/>
    <p:sldId id="402" r:id="rId16"/>
    <p:sldId id="408" r:id="rId17"/>
    <p:sldId id="407" r:id="rId18"/>
    <p:sldId id="404" r:id="rId19"/>
    <p:sldId id="418" r:id="rId20"/>
    <p:sldId id="409" r:id="rId21"/>
    <p:sldId id="410" r:id="rId22"/>
    <p:sldId id="411" r:id="rId23"/>
    <p:sldId id="412" r:id="rId24"/>
    <p:sldId id="413" r:id="rId25"/>
    <p:sldId id="414" r:id="rId26"/>
    <p:sldId id="415" r:id="rId27"/>
    <p:sldId id="416" r:id="rId28"/>
    <p:sldId id="385" r:id="rId29"/>
    <p:sldId id="312" r:id="rId30"/>
  </p:sldIdLst>
  <p:sldSz cx="12192000" cy="6858000"/>
  <p:notesSz cx="6877050" cy="96567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339966"/>
    <a:srgbClr val="0000CC"/>
    <a:srgbClr val="FFFFCC"/>
    <a:srgbClr val="FFFFFF"/>
    <a:srgbClr val="285B96"/>
    <a:srgbClr val="8D42C6"/>
    <a:srgbClr val="CCCCFF"/>
    <a:srgbClr val="6600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C8B71A63-B15F-494E-98AC-155F101F6F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704" cy="4846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7259779-416D-46C0-94D9-A678F46F1D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4723" y="0"/>
            <a:ext cx="2980704" cy="4846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01948-4095-4181-A39B-04F281EEF320}" type="datetimeFigureOut">
              <a:rPr lang="pt-BR" smtClean="0"/>
              <a:t>08/03/2018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1BB7521-0931-45FA-B8EF-EADD16D00A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72121"/>
            <a:ext cx="2980704" cy="4846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601EE3F-BD9B-4761-B7E4-1883458D68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4723" y="9172121"/>
            <a:ext cx="2980704" cy="4846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06FD5-E500-414C-97B6-0C135E543D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2803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0055" cy="4845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45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C493D-3768-40C8-9955-700FBE433199}" type="datetimeFigureOut">
              <a:rPr lang="pt-BR" smtClean="0"/>
              <a:t>08/03/2018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541338" y="1208088"/>
            <a:ext cx="5794375" cy="3259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7705" y="4647317"/>
            <a:ext cx="5501640" cy="38023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172249"/>
            <a:ext cx="2980055" cy="4845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5404" y="9172249"/>
            <a:ext cx="2980055" cy="4845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37D9A-2704-40B1-B8F2-2CAC055580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0413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40793" y="1600277"/>
            <a:ext cx="4510414" cy="276999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23EE-F6D1-45A5-8CBD-8C76FA117AE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B8307-A91D-4AB8-ADD1-CA759BD06A5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42457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 userDrawn="1"/>
        </p:nvSpPr>
        <p:spPr>
          <a:xfrm>
            <a:off x="11557001" y="36514"/>
            <a:ext cx="545122" cy="4206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lIns="0" tIns="0" rIns="0" bIns="0"/>
          <a:lstStyle/>
          <a:p>
            <a:pPr>
              <a:defRPr/>
            </a:pPr>
            <a:endParaRPr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21354" y="1528764"/>
            <a:ext cx="6549292" cy="923330"/>
          </a:xfrm>
        </p:spPr>
        <p:txBody>
          <a:bodyPr/>
          <a:lstStyle>
            <a:lvl1pPr>
              <a:defRPr sz="6000" b="0" i="0">
                <a:solidFill>
                  <a:srgbClr val="47474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E1DB9B4-09CB-45A4-8071-5D2FA67E788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B2D96-FA81-455F-9023-08ED19B53BE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1466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21354" y="1528764"/>
            <a:ext cx="6549292" cy="923330"/>
          </a:xfrm>
        </p:spPr>
        <p:txBody>
          <a:bodyPr/>
          <a:lstStyle>
            <a:lvl1pPr>
              <a:defRPr sz="6000" b="0" i="0">
                <a:solidFill>
                  <a:srgbClr val="47474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0EF6A-C6A1-4F38-BF83-58D70A5AE5A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38800-E50B-401F-A760-87D7F12374A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8394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21354" y="1528764"/>
            <a:ext cx="6549292" cy="923330"/>
          </a:xfrm>
        </p:spPr>
        <p:txBody>
          <a:bodyPr/>
          <a:lstStyle>
            <a:lvl1pPr>
              <a:defRPr sz="6000" b="0" i="0">
                <a:solidFill>
                  <a:srgbClr val="47474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7A1F8-8762-43AC-AB97-8DAB5258011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729A1-A9A1-49B4-890F-AB437E11389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4523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0F451-EE2B-4E36-8942-9701B7820A8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21A25-80A9-4830-BFF3-8A9E65FCE52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8284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Holder 2"/>
          <p:cNvSpPr>
            <a:spLocks noGrp="1"/>
          </p:cNvSpPr>
          <p:nvPr>
            <p:ph type="title"/>
          </p:nvPr>
        </p:nvSpPr>
        <p:spPr bwMode="auto">
          <a:xfrm>
            <a:off x="2821354" y="1528764"/>
            <a:ext cx="65492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pt-BR" altLang="pt-BR"/>
          </a:p>
        </p:txBody>
      </p:sp>
      <p:sp>
        <p:nvSpPr>
          <p:cNvPr id="1027" name="Holder 3"/>
          <p:cNvSpPr>
            <a:spLocks noGrp="1"/>
          </p:cNvSpPr>
          <p:nvPr>
            <p:ph type="body" idx="1"/>
          </p:nvPr>
        </p:nvSpPr>
        <p:spPr bwMode="auto">
          <a:xfrm>
            <a:off x="361463" y="1897063"/>
            <a:ext cx="104589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pt-BR" altLang="pt-BR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6062" y="6378575"/>
            <a:ext cx="389987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1" y="6378575"/>
            <a:ext cx="280377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421C86-46F0-4FD2-8E52-740406FC436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867662" y="6675438"/>
            <a:ext cx="238369" cy="15388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1150"/>
              </a:lnSpc>
              <a:defRPr sz="1100">
                <a:solidFill>
                  <a:srgbClr val="B5B5B7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365CD61-E9DD-496C-B121-3AE149ACF8BB}" type="slidenum">
              <a:rPr lang="pt-BR" alt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pt-BR" altLang="pt-BR"/>
          </a:p>
        </p:txBody>
      </p:sp>
      <p:sp>
        <p:nvSpPr>
          <p:cNvPr id="8" name="bk object 16"/>
          <p:cNvSpPr/>
          <p:nvPr userDrawn="1"/>
        </p:nvSpPr>
        <p:spPr>
          <a:xfrm>
            <a:off x="0" y="0"/>
            <a:ext cx="12192000" cy="609600"/>
          </a:xfrm>
          <a:custGeom>
            <a:avLst/>
            <a:gdLst/>
            <a:ahLst/>
            <a:cxnLst/>
            <a:rect l="l" t="t" r="r" b="b"/>
            <a:pathLst>
              <a:path w="9906000" h="539750">
                <a:moveTo>
                  <a:pt x="0" y="539496"/>
                </a:moveTo>
                <a:lnTo>
                  <a:pt x="9906000" y="539496"/>
                </a:lnTo>
                <a:lnTo>
                  <a:pt x="9906000" y="0"/>
                </a:lnTo>
                <a:lnTo>
                  <a:pt x="0" y="0"/>
                </a:lnTo>
                <a:lnTo>
                  <a:pt x="0" y="539496"/>
                </a:lnTo>
                <a:close/>
              </a:path>
            </a:pathLst>
          </a:custGeom>
          <a:solidFill>
            <a:srgbClr val="08437E"/>
          </a:solidFill>
        </p:spPr>
        <p:txBody>
          <a:bodyPr lIns="0" tIns="0" rIns="0" bIns="0"/>
          <a:lstStyle/>
          <a:p>
            <a:pPr>
              <a:defRPr/>
            </a:pPr>
            <a:endParaRPr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9" name="bk object 17"/>
          <p:cNvSpPr/>
          <p:nvPr userDrawn="1"/>
        </p:nvSpPr>
        <p:spPr>
          <a:xfrm>
            <a:off x="0" y="501650"/>
            <a:ext cx="3028462" cy="107950"/>
          </a:xfrm>
          <a:custGeom>
            <a:avLst/>
            <a:gdLst/>
            <a:ahLst/>
            <a:cxnLst/>
            <a:rect l="l" t="t" r="r" b="b"/>
            <a:pathLst>
              <a:path w="2461260" h="108584">
                <a:moveTo>
                  <a:pt x="0" y="108203"/>
                </a:moveTo>
                <a:lnTo>
                  <a:pt x="2461260" y="108203"/>
                </a:lnTo>
                <a:lnTo>
                  <a:pt x="2461260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095AAA"/>
          </a:solidFill>
        </p:spPr>
        <p:txBody>
          <a:bodyPr lIns="0" tIns="0" rIns="0" bIns="0"/>
          <a:lstStyle/>
          <a:p>
            <a:pPr>
              <a:defRPr/>
            </a:pPr>
            <a:endParaRPr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" name="bk object 18"/>
          <p:cNvSpPr/>
          <p:nvPr userDrawn="1"/>
        </p:nvSpPr>
        <p:spPr>
          <a:xfrm>
            <a:off x="3028462" y="501650"/>
            <a:ext cx="3032369" cy="107950"/>
          </a:xfrm>
          <a:custGeom>
            <a:avLst/>
            <a:gdLst/>
            <a:ahLst/>
            <a:cxnLst/>
            <a:rect l="l" t="t" r="r" b="b"/>
            <a:pathLst>
              <a:path w="2463165" h="108584">
                <a:moveTo>
                  <a:pt x="0" y="108203"/>
                </a:moveTo>
                <a:lnTo>
                  <a:pt x="2462784" y="108203"/>
                </a:lnTo>
                <a:lnTo>
                  <a:pt x="2462784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78C240"/>
          </a:solidFill>
        </p:spPr>
        <p:txBody>
          <a:bodyPr lIns="0" tIns="0" rIns="0" bIns="0"/>
          <a:lstStyle/>
          <a:p>
            <a:pPr>
              <a:defRPr/>
            </a:pPr>
            <a:endParaRPr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1" name="bk object 19"/>
          <p:cNvSpPr/>
          <p:nvPr userDrawn="1"/>
        </p:nvSpPr>
        <p:spPr>
          <a:xfrm>
            <a:off x="6060831" y="501650"/>
            <a:ext cx="3028462" cy="107950"/>
          </a:xfrm>
          <a:custGeom>
            <a:avLst/>
            <a:gdLst/>
            <a:ahLst/>
            <a:cxnLst/>
            <a:rect l="l" t="t" r="r" b="b"/>
            <a:pathLst>
              <a:path w="2461259" h="108584">
                <a:moveTo>
                  <a:pt x="0" y="108203"/>
                </a:moveTo>
                <a:lnTo>
                  <a:pt x="2461259" y="108203"/>
                </a:lnTo>
                <a:lnTo>
                  <a:pt x="2461259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FFEA00"/>
          </a:solidFill>
        </p:spPr>
        <p:txBody>
          <a:bodyPr lIns="0" tIns="0" rIns="0" bIns="0"/>
          <a:lstStyle/>
          <a:p>
            <a:pPr>
              <a:defRPr/>
            </a:pPr>
            <a:endParaRPr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bk object 20"/>
          <p:cNvSpPr/>
          <p:nvPr userDrawn="1"/>
        </p:nvSpPr>
        <p:spPr>
          <a:xfrm>
            <a:off x="9089292" y="501650"/>
            <a:ext cx="3102708" cy="107950"/>
          </a:xfrm>
          <a:custGeom>
            <a:avLst/>
            <a:gdLst/>
            <a:ahLst/>
            <a:cxnLst/>
            <a:rect l="l" t="t" r="r" b="b"/>
            <a:pathLst>
              <a:path w="2520950" h="108584">
                <a:moveTo>
                  <a:pt x="0" y="108203"/>
                </a:moveTo>
                <a:lnTo>
                  <a:pt x="2520696" y="108203"/>
                </a:lnTo>
                <a:lnTo>
                  <a:pt x="2520696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F36F29"/>
          </a:solidFill>
        </p:spPr>
        <p:txBody>
          <a:bodyPr lIns="0" tIns="0" rIns="0" bIns="0"/>
          <a:lstStyle/>
          <a:p>
            <a:pPr>
              <a:defRPr/>
            </a:pPr>
            <a:endParaRPr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03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bk object 16"/>
          <p:cNvSpPr>
            <a:spLocks/>
          </p:cNvSpPr>
          <p:nvPr/>
        </p:nvSpPr>
        <p:spPr bwMode="auto">
          <a:xfrm>
            <a:off x="0" y="0"/>
            <a:ext cx="12192000" cy="6858002"/>
          </a:xfrm>
          <a:custGeom>
            <a:avLst/>
            <a:gdLst>
              <a:gd name="T0" fmla="*/ 0 w 9906000"/>
              <a:gd name="T1" fmla="*/ 6858000 h 6858000"/>
              <a:gd name="T2" fmla="*/ 9906000 w 9906000"/>
              <a:gd name="T3" fmla="*/ 6858000 h 6858000"/>
              <a:gd name="T4" fmla="*/ 9906000 w 9906000"/>
              <a:gd name="T5" fmla="*/ 0 h 6858000"/>
              <a:gd name="T6" fmla="*/ 0 w 9906000"/>
              <a:gd name="T7" fmla="*/ 0 h 6858000"/>
              <a:gd name="T8" fmla="*/ 0 w 9906000"/>
              <a:gd name="T9" fmla="*/ 685800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06000"/>
              <a:gd name="T16" fmla="*/ 0 h 6858000"/>
              <a:gd name="T17" fmla="*/ 9906000 w 9906000"/>
              <a:gd name="T18" fmla="*/ 6858000 h 6858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06000" h="6858000">
                <a:moveTo>
                  <a:pt x="0" y="6858000"/>
                </a:moveTo>
                <a:lnTo>
                  <a:pt x="9906000" y="6858000"/>
                </a:lnTo>
                <a:lnTo>
                  <a:pt x="9906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8437E">
              <a:alpha val="9882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object 6"/>
          <p:cNvSpPr>
            <a:spLocks noGrp="1"/>
          </p:cNvSpPr>
          <p:nvPr>
            <p:ph type="title"/>
          </p:nvPr>
        </p:nvSpPr>
        <p:spPr>
          <a:xfrm>
            <a:off x="5070475" y="1634609"/>
            <a:ext cx="6737349" cy="2228815"/>
          </a:xfrm>
        </p:spPr>
        <p:txBody>
          <a:bodyPr vert="horz" wrap="square" lIns="0" tIns="1270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2700" eaLnBrk="1" hangingPunct="1">
              <a:spcBef>
                <a:spcPts val="100"/>
              </a:spcBef>
            </a:pPr>
            <a:r>
              <a:rPr lang="pt-BR" altLang="pt-BR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Método de Melhoria de Resultados  MMR</a:t>
            </a:r>
            <a:br>
              <a:rPr lang="pt-BR" altLang="pt-BR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t-BR" altLang="pt-BR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altLang="pt-BR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Nome da Unidade Escolar</a:t>
            </a:r>
            <a:endParaRPr lang="pt-BR" altLang="pt-BR" sz="3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7" name="object 8"/>
          <p:cNvSpPr txBox="1">
            <a:spLocks noChangeArrowheads="1"/>
          </p:cNvSpPr>
          <p:nvPr/>
        </p:nvSpPr>
        <p:spPr bwMode="auto">
          <a:xfrm>
            <a:off x="9276522" y="6002739"/>
            <a:ext cx="2169813" cy="579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ts val="100"/>
              </a:spcBef>
              <a:spcAft>
                <a:spcPct val="0"/>
              </a:spcAft>
            </a:pPr>
            <a:r>
              <a:rPr lang="pt-BR" altLang="pt-BR" i="1" dirty="0">
                <a:solidFill>
                  <a:prstClr val="white"/>
                </a:solidFill>
                <a:latin typeface="Calibri" panose="020F0502020204030204" pitchFamily="34" charset="0"/>
              </a:rPr>
              <a:t>Data do Brainstorming</a:t>
            </a:r>
          </a:p>
          <a:p>
            <a:pPr eaLnBrk="1" fontAlgn="base" hangingPunct="1">
              <a:spcBef>
                <a:spcPts val="100"/>
              </a:spcBef>
              <a:spcAft>
                <a:spcPct val="0"/>
              </a:spcAft>
            </a:pPr>
            <a:endParaRPr lang="pt-BR" altLang="pt-BR" i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3078" name="object 4"/>
          <p:cNvSpPr>
            <a:spLocks noChangeArrowheads="1"/>
          </p:cNvSpPr>
          <p:nvPr/>
        </p:nvSpPr>
        <p:spPr bwMode="auto">
          <a:xfrm>
            <a:off x="200722" y="1363831"/>
            <a:ext cx="4869753" cy="4638908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altLang="pt-BR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596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494C4078-C38F-4980-ABBE-46CB08E924A7}"/>
              </a:ext>
            </a:extLst>
          </p:cNvPr>
          <p:cNvSpPr/>
          <p:nvPr/>
        </p:nvSpPr>
        <p:spPr>
          <a:xfrm>
            <a:off x="2607733" y="2174062"/>
            <a:ext cx="6762913" cy="272150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000" b="1" dirty="0">
                <a:latin typeface="Comic Sans MS" panose="030F0702030302020204" pitchFamily="66" charset="0"/>
              </a:rPr>
              <a:t>ANOS FINAIS</a:t>
            </a:r>
          </a:p>
        </p:txBody>
      </p:sp>
    </p:spTree>
    <p:extLst>
      <p:ext uri="{BB962C8B-B14F-4D97-AF65-F5344CB8AC3E}">
        <p14:creationId xmlns:p14="http://schemas.microsoft.com/office/powerpoint/2010/main" val="4067226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69D8C65-6C26-420D-9E91-119AD465D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1463" y="665019"/>
            <a:ext cx="6745920" cy="3016210"/>
          </a:xfrm>
        </p:spPr>
        <p:txBody>
          <a:bodyPr/>
          <a:lstStyle/>
          <a:p>
            <a:r>
              <a:rPr lang="pt-BR" sz="2800" dirty="0">
                <a:latin typeface="Comic Sans MS" panose="030F0702030302020204" pitchFamily="66" charset="0"/>
              </a:rPr>
              <a:t>MMR – 1º Passos</a:t>
            </a: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pt-BR" sz="2800" dirty="0">
                <a:latin typeface="Comic Sans MS" panose="030F0702030302020204" pitchFamily="66" charset="0"/>
              </a:rPr>
              <a:t>Conhecendo o problema Anos Finais</a:t>
            </a:r>
          </a:p>
          <a:p>
            <a:pPr marL="342900" indent="-342900">
              <a:buAutoNum type="arabicPeriod"/>
            </a:pPr>
            <a:endParaRPr lang="pt-BR" sz="2800" dirty="0">
              <a:latin typeface="Comic Sans MS" panose="030F0702030302020204" pitchFamily="66" charset="0"/>
            </a:endParaRP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endParaRPr lang="pt-BR" sz="28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E43EAA90-85A4-42C0-BF5D-13D3DD8437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016717"/>
              </p:ext>
            </p:extLst>
          </p:nvPr>
        </p:nvGraphicFramePr>
        <p:xfrm>
          <a:off x="227928" y="2641214"/>
          <a:ext cx="7012989" cy="3302385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484919">
                  <a:extLst>
                    <a:ext uri="{9D8B030D-6E8A-4147-A177-3AD203B41FA5}">
                      <a16:colId xmlns:a16="http://schemas.microsoft.com/office/drawing/2014/main" val="2274693936"/>
                    </a:ext>
                  </a:extLst>
                </a:gridCol>
                <a:gridCol w="2337463">
                  <a:extLst>
                    <a:ext uri="{9D8B030D-6E8A-4147-A177-3AD203B41FA5}">
                      <a16:colId xmlns:a16="http://schemas.microsoft.com/office/drawing/2014/main" val="2593959717"/>
                    </a:ext>
                  </a:extLst>
                </a:gridCol>
                <a:gridCol w="2190607">
                  <a:extLst>
                    <a:ext uri="{9D8B030D-6E8A-4147-A177-3AD203B41FA5}">
                      <a16:colId xmlns:a16="http://schemas.microsoft.com/office/drawing/2014/main" val="2108740659"/>
                    </a:ext>
                  </a:extLst>
                </a:gridCol>
              </a:tblGrid>
              <a:tr h="1233471"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Comic Sans MS" panose="030F0702030302020204" pitchFamily="66" charset="0"/>
                        </a:rPr>
                        <a:t>IDESP/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Comic Sans MS" panose="030F0702030302020204" pitchFamily="66" charset="0"/>
                        </a:rPr>
                        <a:t>META/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526198"/>
                  </a:ext>
                </a:extLst>
              </a:tr>
              <a:tr h="707844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latin typeface="Comic Sans MS" panose="030F0702030302020204" pitchFamily="66" charset="0"/>
                        </a:rPr>
                        <a:t>Anos Iniciais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648805"/>
                  </a:ext>
                </a:extLst>
              </a:tr>
              <a:tr h="680535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0000CC"/>
                          </a:solidFill>
                          <a:latin typeface="Comic Sans MS" panose="030F0702030302020204" pitchFamily="66" charset="0"/>
                        </a:rPr>
                        <a:t>Anos Finais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b="1" dirty="0">
                        <a:solidFill>
                          <a:srgbClr val="0000CC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935857"/>
                  </a:ext>
                </a:extLst>
              </a:tr>
              <a:tr h="680535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Comic Sans MS" panose="030F0702030302020204" pitchFamily="66" charset="0"/>
                        </a:rPr>
                        <a:t>Ensino Médio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487125"/>
                  </a:ext>
                </a:extLst>
              </a:tr>
            </a:tbl>
          </a:graphicData>
        </a:graphic>
      </p:graphicFrame>
      <p:pic>
        <p:nvPicPr>
          <p:cNvPr id="7" name="Picture 2">
            <a:extLst>
              <a:ext uri="{FF2B5EF4-FFF2-40B4-BE49-F238E27FC236}">
                <a16:creationId xmlns:a16="http://schemas.microsoft.com/office/drawing/2014/main" id="{B2955123-2631-44C8-A222-D56051566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272" y="604596"/>
            <a:ext cx="3340728" cy="2313708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5881DB21-13E0-45FB-975A-D824C24144A3}"/>
              </a:ext>
            </a:extLst>
          </p:cNvPr>
          <p:cNvSpPr/>
          <p:nvPr/>
        </p:nvSpPr>
        <p:spPr>
          <a:xfrm>
            <a:off x="10099072" y="1066800"/>
            <a:ext cx="845128" cy="360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57150"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60986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69D8C65-6C26-420D-9E91-119AD465D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1463" y="665019"/>
            <a:ext cx="7732670" cy="3877985"/>
          </a:xfrm>
        </p:spPr>
        <p:txBody>
          <a:bodyPr/>
          <a:lstStyle/>
          <a:p>
            <a:r>
              <a:rPr lang="pt-BR" sz="2800" dirty="0">
                <a:latin typeface="Comic Sans MS" panose="030F0702030302020204" pitchFamily="66" charset="0"/>
              </a:rPr>
              <a:t>MMR – 1º Passos</a:t>
            </a: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pt-BR" sz="2800" dirty="0">
                <a:latin typeface="Comic Sans MS" panose="030F0702030302020204" pitchFamily="66" charset="0"/>
              </a:rPr>
              <a:t>Conhecendo o problema – serie Histórica – Avaliando o comportamento do Ciclo</a:t>
            </a:r>
          </a:p>
          <a:p>
            <a:pPr marL="342900" indent="-342900">
              <a:buAutoNum type="arabicPeriod"/>
            </a:pPr>
            <a:endParaRPr lang="pt-BR" sz="2800" dirty="0">
              <a:latin typeface="Comic Sans MS" panose="030F0702030302020204" pitchFamily="66" charset="0"/>
            </a:endParaRP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endParaRPr lang="pt-BR" sz="2800" dirty="0">
              <a:latin typeface="Comic Sans MS" panose="030F0702030302020204" pitchFamily="66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A25ACBF-6DC9-42A4-9CE4-48AEC2425A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51272" y="604596"/>
            <a:ext cx="3340728" cy="2313708"/>
          </a:xfrm>
          <a:ln w="38100"/>
        </p:spPr>
      </p:pic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E43EAA90-85A4-42C0-BF5D-13D3DD8437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696587"/>
              </p:ext>
            </p:extLst>
          </p:nvPr>
        </p:nvGraphicFramePr>
        <p:xfrm>
          <a:off x="914400" y="2918304"/>
          <a:ext cx="4782063" cy="3274677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444600">
                  <a:extLst>
                    <a:ext uri="{9D8B030D-6E8A-4147-A177-3AD203B41FA5}">
                      <a16:colId xmlns:a16="http://schemas.microsoft.com/office/drawing/2014/main" val="2274693936"/>
                    </a:ext>
                  </a:extLst>
                </a:gridCol>
                <a:gridCol w="2337463">
                  <a:extLst>
                    <a:ext uri="{9D8B030D-6E8A-4147-A177-3AD203B41FA5}">
                      <a16:colId xmlns:a16="http://schemas.microsoft.com/office/drawing/2014/main" val="2593959717"/>
                    </a:ext>
                  </a:extLst>
                </a:gridCol>
              </a:tblGrid>
              <a:tr h="379077"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Comic Sans MS" panose="030F0702030302020204" pitchFamily="66" charset="0"/>
                        </a:rPr>
                        <a:t>Anos Finais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526198"/>
                  </a:ext>
                </a:extLst>
              </a:tr>
              <a:tr h="517622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latin typeface="Comic Sans MS" panose="030F0702030302020204" pitchFamily="66" charset="0"/>
                        </a:rPr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648805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Comic Sans MS" panose="030F0702030302020204" pitchFamily="66" charset="0"/>
                        </a:rPr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935857"/>
                  </a:ext>
                </a:extLst>
              </a:tr>
              <a:tr h="413965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Comic Sans MS" panose="030F0702030302020204" pitchFamily="66" charset="0"/>
                        </a:rPr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487125"/>
                  </a:ext>
                </a:extLst>
              </a:tr>
              <a:tr h="413965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Comic Sans MS" panose="030F0702030302020204" pitchFamily="66" charset="0"/>
                        </a:rPr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180824"/>
                  </a:ext>
                </a:extLst>
              </a:tr>
              <a:tr h="413965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Comic Sans MS" panose="030F0702030302020204" pitchFamily="66" charset="0"/>
                        </a:rPr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936186"/>
                  </a:ext>
                </a:extLst>
              </a:tr>
              <a:tr h="413965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Comic Sans MS" panose="030F0702030302020204" pitchFamily="66" charset="0"/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169049"/>
                  </a:ext>
                </a:extLst>
              </a:tr>
            </a:tbl>
          </a:graphicData>
        </a:graphic>
      </p:graphicFrame>
      <p:sp>
        <p:nvSpPr>
          <p:cNvPr id="6" name="Retângulo 5">
            <a:extLst>
              <a:ext uri="{FF2B5EF4-FFF2-40B4-BE49-F238E27FC236}">
                <a16:creationId xmlns:a16="http://schemas.microsoft.com/office/drawing/2014/main" id="{9A8D54C3-8CDC-44AC-8023-CC3BE957FB3B}"/>
              </a:ext>
            </a:extLst>
          </p:cNvPr>
          <p:cNvSpPr/>
          <p:nvPr/>
        </p:nvSpPr>
        <p:spPr>
          <a:xfrm>
            <a:off x="10099072" y="1066800"/>
            <a:ext cx="845128" cy="360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57150"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50719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69D8C65-6C26-420D-9E91-119AD465D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8298" y="608312"/>
            <a:ext cx="11428755" cy="3016210"/>
          </a:xfrm>
        </p:spPr>
        <p:txBody>
          <a:bodyPr/>
          <a:lstStyle/>
          <a:p>
            <a:r>
              <a:rPr lang="pt-BR" sz="2800" dirty="0">
                <a:latin typeface="Comic Sans MS" panose="030F0702030302020204" pitchFamily="66" charset="0"/>
              </a:rPr>
              <a:t>MMR – 1º Passos</a:t>
            </a:r>
          </a:p>
          <a:p>
            <a:r>
              <a:rPr lang="pt-BR" sz="2800" dirty="0">
                <a:latin typeface="Comic Sans MS" panose="030F0702030302020204" pitchFamily="66" charset="0"/>
              </a:rPr>
              <a:t>2. Quebrando o Problema – Anos Finais </a:t>
            </a: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pPr algn="ctr"/>
            <a:r>
              <a:rPr lang="pt-BR" sz="2800" dirty="0">
                <a:latin typeface="Comic Sans MS" panose="030F0702030302020204" pitchFamily="66" charset="0"/>
              </a:rPr>
              <a:t>Desempenho</a:t>
            </a: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r>
              <a:rPr lang="pt-BR" sz="2800" dirty="0">
                <a:latin typeface="Comic Sans MS" panose="030F0702030302020204" pitchFamily="66" charset="0"/>
              </a:rPr>
              <a:t>Língua Portuguesa: 		                         Matemática: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A25ACBF-6DC9-42A4-9CE4-48AEC2425A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71296" y="512619"/>
            <a:ext cx="3220704" cy="2230582"/>
          </a:xfrm>
          <a:ln w="38100"/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C0B0935B-ABAE-476B-A0A7-52F299885652}"/>
              </a:ext>
            </a:extLst>
          </p:cNvPr>
          <p:cNvSpPr/>
          <p:nvPr/>
        </p:nvSpPr>
        <p:spPr>
          <a:xfrm>
            <a:off x="11024721" y="1329551"/>
            <a:ext cx="858982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57150">
                <a:solidFill>
                  <a:schemeClr val="tx1"/>
                </a:solidFill>
              </a:ln>
              <a:noFill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13B2CF81-2D13-484F-A25A-32B4BA4CF6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420547"/>
              </p:ext>
            </p:extLst>
          </p:nvPr>
        </p:nvGraphicFramePr>
        <p:xfrm>
          <a:off x="872835" y="4017047"/>
          <a:ext cx="3682232" cy="2349884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841116">
                  <a:extLst>
                    <a:ext uri="{9D8B030D-6E8A-4147-A177-3AD203B41FA5}">
                      <a16:colId xmlns:a16="http://schemas.microsoft.com/office/drawing/2014/main" val="1136345656"/>
                    </a:ext>
                  </a:extLst>
                </a:gridCol>
                <a:gridCol w="1841116">
                  <a:extLst>
                    <a:ext uri="{9D8B030D-6E8A-4147-A177-3AD203B41FA5}">
                      <a16:colId xmlns:a16="http://schemas.microsoft.com/office/drawing/2014/main" val="2535046645"/>
                    </a:ext>
                  </a:extLst>
                </a:gridCol>
              </a:tblGrid>
              <a:tr h="587471">
                <a:tc>
                  <a:txBody>
                    <a:bodyPr/>
                    <a:lstStyle/>
                    <a:p>
                      <a:r>
                        <a:rPr lang="pt-BR" sz="2800" dirty="0">
                          <a:latin typeface="Comic Sans MS" panose="030F0702030302020204" pitchFamily="66" charset="0"/>
                        </a:rPr>
                        <a:t>AB</a:t>
                      </a:r>
                      <a:endParaRPr lang="pt-BR" sz="2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562334"/>
                  </a:ext>
                </a:extLst>
              </a:tr>
              <a:tr h="587471">
                <a:tc>
                  <a:txBody>
                    <a:bodyPr/>
                    <a:lstStyle/>
                    <a:p>
                      <a:r>
                        <a:rPr lang="pt-BR" sz="2800" dirty="0">
                          <a:latin typeface="Comic Sans MS" panose="030F0702030302020204" pitchFamily="66" charset="0"/>
                        </a:rPr>
                        <a:t>B</a:t>
                      </a:r>
                      <a:endParaRPr lang="pt-BR" sz="2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551022"/>
                  </a:ext>
                </a:extLst>
              </a:tr>
              <a:tr h="587471">
                <a:tc>
                  <a:txBody>
                    <a:bodyPr/>
                    <a:lstStyle/>
                    <a:p>
                      <a:r>
                        <a:rPr lang="pt-BR" sz="2800" dirty="0">
                          <a:latin typeface="Comic Sans MS" panose="030F0702030302020204" pitchFamily="66" charset="0"/>
                        </a:rPr>
                        <a:t>AD</a:t>
                      </a:r>
                      <a:endParaRPr lang="pt-BR" sz="2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307959"/>
                  </a:ext>
                </a:extLst>
              </a:tr>
              <a:tr h="587471">
                <a:tc>
                  <a:txBody>
                    <a:bodyPr/>
                    <a:lstStyle/>
                    <a:p>
                      <a:r>
                        <a:rPr lang="pt-BR" sz="2800" dirty="0">
                          <a:latin typeface="Comic Sans MS" panose="030F0702030302020204" pitchFamily="66" charset="0"/>
                        </a:rPr>
                        <a:t>AV</a:t>
                      </a:r>
                      <a:endParaRPr lang="pt-BR" sz="2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909269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CE429E04-4179-454A-AFF3-6BE49B4984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309504"/>
              </p:ext>
            </p:extLst>
          </p:nvPr>
        </p:nvGraphicFramePr>
        <p:xfrm>
          <a:off x="7279958" y="4017047"/>
          <a:ext cx="3489642" cy="2349884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744821">
                  <a:extLst>
                    <a:ext uri="{9D8B030D-6E8A-4147-A177-3AD203B41FA5}">
                      <a16:colId xmlns:a16="http://schemas.microsoft.com/office/drawing/2014/main" val="1136345656"/>
                    </a:ext>
                  </a:extLst>
                </a:gridCol>
                <a:gridCol w="1744821">
                  <a:extLst>
                    <a:ext uri="{9D8B030D-6E8A-4147-A177-3AD203B41FA5}">
                      <a16:colId xmlns:a16="http://schemas.microsoft.com/office/drawing/2014/main" val="2535046645"/>
                    </a:ext>
                  </a:extLst>
                </a:gridCol>
              </a:tblGrid>
              <a:tr h="587471">
                <a:tc>
                  <a:txBody>
                    <a:bodyPr/>
                    <a:lstStyle/>
                    <a:p>
                      <a:r>
                        <a:rPr lang="pt-BR" sz="2800" dirty="0">
                          <a:latin typeface="Comic Sans MS" panose="030F0702030302020204" pitchFamily="66" charset="0"/>
                        </a:rPr>
                        <a:t>AB</a:t>
                      </a:r>
                      <a:endParaRPr lang="pt-BR" sz="2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562334"/>
                  </a:ext>
                </a:extLst>
              </a:tr>
              <a:tr h="587471">
                <a:tc>
                  <a:txBody>
                    <a:bodyPr/>
                    <a:lstStyle/>
                    <a:p>
                      <a:r>
                        <a:rPr lang="pt-BR" sz="2800" dirty="0">
                          <a:latin typeface="Comic Sans MS" panose="030F0702030302020204" pitchFamily="66" charset="0"/>
                        </a:rPr>
                        <a:t>B</a:t>
                      </a:r>
                      <a:endParaRPr lang="pt-BR" sz="2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551022"/>
                  </a:ext>
                </a:extLst>
              </a:tr>
              <a:tr h="587471">
                <a:tc>
                  <a:txBody>
                    <a:bodyPr/>
                    <a:lstStyle/>
                    <a:p>
                      <a:r>
                        <a:rPr lang="pt-BR" sz="2800" dirty="0">
                          <a:latin typeface="Comic Sans MS" panose="030F0702030302020204" pitchFamily="66" charset="0"/>
                        </a:rPr>
                        <a:t>AD</a:t>
                      </a:r>
                      <a:endParaRPr lang="pt-BR" sz="2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307959"/>
                  </a:ext>
                </a:extLst>
              </a:tr>
              <a:tr h="587471">
                <a:tc>
                  <a:txBody>
                    <a:bodyPr/>
                    <a:lstStyle/>
                    <a:p>
                      <a:r>
                        <a:rPr lang="pt-BR" sz="2800" dirty="0">
                          <a:latin typeface="Comic Sans MS" panose="030F0702030302020204" pitchFamily="66" charset="0"/>
                        </a:rPr>
                        <a:t>AV</a:t>
                      </a:r>
                      <a:endParaRPr lang="pt-BR" sz="2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909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91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69D8C65-6C26-420D-9E91-119AD465D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9460" y="665018"/>
            <a:ext cx="9930811" cy="4936736"/>
          </a:xfrm>
        </p:spPr>
        <p:txBody>
          <a:bodyPr/>
          <a:lstStyle/>
          <a:p>
            <a:r>
              <a:rPr lang="pt-BR" sz="2800" dirty="0">
                <a:latin typeface="Comic Sans MS" panose="030F0702030302020204" pitchFamily="66" charset="0"/>
              </a:rPr>
              <a:t>MMR – 1º Passos</a:t>
            </a: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r>
              <a:rPr lang="pt-BR" sz="2800" dirty="0">
                <a:latin typeface="Comic Sans MS" panose="030F0702030302020204" pitchFamily="66" charset="0"/>
              </a:rPr>
              <a:t>2. Quebrando o Problema – </a:t>
            </a:r>
            <a:r>
              <a:rPr lang="pt-BR" sz="2800" dirty="0">
                <a:solidFill>
                  <a:srgbClr val="00B050"/>
                </a:solidFill>
                <a:latin typeface="Comic Sans MS" panose="030F0702030302020204" pitchFamily="66" charset="0"/>
              </a:rPr>
              <a:t>Anos Finais</a:t>
            </a: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pPr algn="ctr"/>
            <a:r>
              <a:rPr lang="pt-BR" sz="2800" b="1" dirty="0">
                <a:latin typeface="Comic Sans MS" panose="030F0702030302020204" pitchFamily="66" charset="0"/>
              </a:rPr>
              <a:t>1º Problema: </a:t>
            </a:r>
          </a:p>
          <a:p>
            <a:pPr algn="ctr"/>
            <a:endParaRPr lang="pt-BR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pt-BR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pt-BR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pt-BR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A25ACBF-6DC9-42A4-9CE4-48AEC2425A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42462" y="585192"/>
            <a:ext cx="2149538" cy="1488718"/>
          </a:xfrm>
          <a:ln w="38100"/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C0B0935B-ABAE-476B-A0A7-52F299885652}"/>
              </a:ext>
            </a:extLst>
          </p:cNvPr>
          <p:cNvSpPr/>
          <p:nvPr/>
        </p:nvSpPr>
        <p:spPr>
          <a:xfrm>
            <a:off x="11281144" y="1105785"/>
            <a:ext cx="714176" cy="2237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57150"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45770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E0B1FA6-C89F-467A-BD3B-B8A97B671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86680" y="658853"/>
            <a:ext cx="5658961" cy="94183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i="1" dirty="0">
                <a:solidFill>
                  <a:schemeClr val="bg1"/>
                </a:solidFill>
                <a:latin typeface="Comic Sans MS" panose="030F0702030302020204" pitchFamily="66" charset="0"/>
              </a:rPr>
              <a:t>Habilidades Criticas em Matemática</a:t>
            </a:r>
          </a:p>
        </p:txBody>
      </p:sp>
      <p:sp>
        <p:nvSpPr>
          <p:cNvPr id="6" name="Espaço Reservado para Texto 2">
            <a:extLst>
              <a:ext uri="{FF2B5EF4-FFF2-40B4-BE49-F238E27FC236}">
                <a16:creationId xmlns:a16="http://schemas.microsoft.com/office/drawing/2014/main" id="{2602FA44-73F4-4F49-A9E0-6319AE677EB0}"/>
              </a:ext>
            </a:extLst>
          </p:cNvPr>
          <p:cNvSpPr txBox="1">
            <a:spLocks/>
          </p:cNvSpPr>
          <p:nvPr/>
        </p:nvSpPr>
        <p:spPr bwMode="auto">
          <a:xfrm>
            <a:off x="401782" y="1802702"/>
            <a:ext cx="11428755" cy="54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1556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69D8C65-6C26-420D-9E91-119AD465D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9460" y="665018"/>
            <a:ext cx="9930811" cy="4936736"/>
          </a:xfrm>
        </p:spPr>
        <p:txBody>
          <a:bodyPr/>
          <a:lstStyle/>
          <a:p>
            <a:r>
              <a:rPr lang="pt-BR" sz="2800" dirty="0">
                <a:latin typeface="Comic Sans MS" panose="030F0702030302020204" pitchFamily="66" charset="0"/>
              </a:rPr>
              <a:t>MMR – 1º Passos</a:t>
            </a: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r>
              <a:rPr lang="pt-BR" sz="2800" dirty="0">
                <a:latin typeface="Comic Sans MS" panose="030F0702030302020204" pitchFamily="66" charset="0"/>
              </a:rPr>
              <a:t>2. Quebrando o Problema – </a:t>
            </a:r>
            <a:r>
              <a:rPr lang="pt-BR" sz="2800" dirty="0">
                <a:solidFill>
                  <a:srgbClr val="00B050"/>
                </a:solidFill>
                <a:latin typeface="Comic Sans MS" panose="030F0702030302020204" pitchFamily="66" charset="0"/>
              </a:rPr>
              <a:t>Anos Finais</a:t>
            </a: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pPr algn="ctr"/>
            <a:r>
              <a:rPr lang="pt-BR" sz="2800" b="1" dirty="0">
                <a:latin typeface="Comic Sans MS" panose="030F0702030302020204" pitchFamily="66" charset="0"/>
              </a:rPr>
              <a:t>2º Problema: </a:t>
            </a:r>
          </a:p>
          <a:p>
            <a:pPr algn="ctr"/>
            <a:endParaRPr lang="pt-BR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pt-BR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pt-BR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pt-BR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A25ACBF-6DC9-42A4-9CE4-48AEC2425A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42462" y="585192"/>
            <a:ext cx="2149538" cy="1488718"/>
          </a:xfrm>
          <a:ln w="38100"/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C0B0935B-ABAE-476B-A0A7-52F299885652}"/>
              </a:ext>
            </a:extLst>
          </p:cNvPr>
          <p:cNvSpPr/>
          <p:nvPr/>
        </p:nvSpPr>
        <p:spPr>
          <a:xfrm>
            <a:off x="11281144" y="1105785"/>
            <a:ext cx="714176" cy="2237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57150"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67655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E0B1FA6-C89F-467A-BD3B-B8A97B671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86680" y="658853"/>
            <a:ext cx="5658961" cy="94183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i="1" dirty="0">
                <a:solidFill>
                  <a:schemeClr val="bg1"/>
                </a:solidFill>
                <a:latin typeface="Comic Sans MS" panose="030F0702030302020204" pitchFamily="66" charset="0"/>
              </a:rPr>
              <a:t>Habilidades Criticas em Língua Portuguesa – Anos Finais</a:t>
            </a:r>
          </a:p>
        </p:txBody>
      </p:sp>
      <p:sp>
        <p:nvSpPr>
          <p:cNvPr id="5" name="Espaço Reservado para Texto 2">
            <a:extLst>
              <a:ext uri="{FF2B5EF4-FFF2-40B4-BE49-F238E27FC236}">
                <a16:creationId xmlns:a16="http://schemas.microsoft.com/office/drawing/2014/main" id="{3042F10D-43B1-4E2E-8837-CF03C4F66579}"/>
              </a:ext>
            </a:extLst>
          </p:cNvPr>
          <p:cNvSpPr txBox="1">
            <a:spLocks/>
          </p:cNvSpPr>
          <p:nvPr/>
        </p:nvSpPr>
        <p:spPr bwMode="auto">
          <a:xfrm>
            <a:off x="401782" y="1802702"/>
            <a:ext cx="11428755" cy="54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1771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69D8C65-6C26-420D-9E91-119AD465D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1462" y="665018"/>
            <a:ext cx="11428755" cy="2499146"/>
          </a:xfrm>
        </p:spPr>
        <p:txBody>
          <a:bodyPr/>
          <a:lstStyle/>
          <a:p>
            <a:r>
              <a:rPr lang="pt-BR" sz="2800" dirty="0">
                <a:latin typeface="Comic Sans MS" panose="030F0702030302020204" pitchFamily="66" charset="0"/>
              </a:rPr>
              <a:t>MMR – 1º Passos</a:t>
            </a:r>
          </a:p>
          <a:p>
            <a:r>
              <a:rPr lang="pt-BR" sz="2800" dirty="0">
                <a:latin typeface="Comic Sans MS" panose="030F0702030302020204" pitchFamily="66" charset="0"/>
              </a:rPr>
              <a:t>2. Quebrando o Problema – </a:t>
            </a:r>
            <a:r>
              <a:rPr lang="pt-BR" sz="2800" dirty="0">
                <a:solidFill>
                  <a:srgbClr val="00B050"/>
                </a:solidFill>
                <a:latin typeface="Comic Sans MS" panose="030F0702030302020204" pitchFamily="66" charset="0"/>
              </a:rPr>
              <a:t>Anos Finais</a:t>
            </a: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pPr algn="ctr"/>
            <a:r>
              <a:rPr lang="pt-BR" sz="2800" dirty="0">
                <a:latin typeface="Comic Sans MS" panose="030F0702030302020204" pitchFamily="66" charset="0"/>
              </a:rPr>
              <a:t>Fluxo Geral – </a:t>
            </a:r>
            <a:endParaRPr lang="pt-BR" sz="28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endParaRPr lang="pt-BR" sz="2800" dirty="0">
              <a:latin typeface="Comic Sans MS" panose="030F0702030302020204" pitchFamily="66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A25ACBF-6DC9-42A4-9CE4-48AEC2425A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71296" y="512619"/>
            <a:ext cx="3220704" cy="2230582"/>
          </a:xfrm>
          <a:ln w="38100"/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C0B0935B-ABAE-476B-A0A7-52F299885652}"/>
              </a:ext>
            </a:extLst>
          </p:cNvPr>
          <p:cNvSpPr/>
          <p:nvPr/>
        </p:nvSpPr>
        <p:spPr>
          <a:xfrm>
            <a:off x="11024721" y="1329551"/>
            <a:ext cx="858982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57150">
                <a:solidFill>
                  <a:schemeClr val="tx1"/>
                </a:solidFill>
              </a:ln>
              <a:noFill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13B2CF81-2D13-484F-A25A-32B4BA4CF6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097749"/>
              </p:ext>
            </p:extLst>
          </p:nvPr>
        </p:nvGraphicFramePr>
        <p:xfrm>
          <a:off x="191386" y="3570949"/>
          <a:ext cx="4702347" cy="1949319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202558">
                  <a:extLst>
                    <a:ext uri="{9D8B030D-6E8A-4147-A177-3AD203B41FA5}">
                      <a16:colId xmlns:a16="http://schemas.microsoft.com/office/drawing/2014/main" val="1136345656"/>
                    </a:ext>
                  </a:extLst>
                </a:gridCol>
                <a:gridCol w="1499789">
                  <a:extLst>
                    <a:ext uri="{9D8B030D-6E8A-4147-A177-3AD203B41FA5}">
                      <a16:colId xmlns:a16="http://schemas.microsoft.com/office/drawing/2014/main" val="2535046645"/>
                    </a:ext>
                  </a:extLst>
                </a:gridCol>
              </a:tblGrid>
              <a:tr h="480791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omic Sans MS" panose="030F0702030302020204" pitchFamily="66" charset="0"/>
                        </a:rPr>
                        <a:t>Reprovação por nota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562334"/>
                  </a:ext>
                </a:extLst>
              </a:tr>
              <a:tr h="506946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omic Sans MS" panose="030F0702030302020204" pitchFamily="66" charset="0"/>
                        </a:rPr>
                        <a:t>Reprovação por falta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551022"/>
                  </a:ext>
                </a:extLst>
              </a:tr>
              <a:tr h="480791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omic Sans MS" panose="030F0702030302020204" pitchFamily="66" charset="0"/>
                        </a:rPr>
                        <a:t>Abandono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307959"/>
                  </a:ext>
                </a:extLst>
              </a:tr>
              <a:tr h="480791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omic Sans MS" panose="030F0702030302020204" pitchFamily="66" charset="0"/>
                        </a:rPr>
                        <a:t>Aprovação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551353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FA2C33E2-7304-4995-982B-25AA8932B6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121016"/>
              </p:ext>
            </p:extLst>
          </p:nvPr>
        </p:nvGraphicFramePr>
        <p:xfrm>
          <a:off x="5203968" y="3164164"/>
          <a:ext cx="5428590" cy="29667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998686">
                  <a:extLst>
                    <a:ext uri="{9D8B030D-6E8A-4147-A177-3AD203B41FA5}">
                      <a16:colId xmlns:a16="http://schemas.microsoft.com/office/drawing/2014/main" val="628508165"/>
                    </a:ext>
                  </a:extLst>
                </a:gridCol>
                <a:gridCol w="814835">
                  <a:extLst>
                    <a:ext uri="{9D8B030D-6E8A-4147-A177-3AD203B41FA5}">
                      <a16:colId xmlns:a16="http://schemas.microsoft.com/office/drawing/2014/main" val="127320161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1461670302"/>
                    </a:ext>
                  </a:extLst>
                </a:gridCol>
                <a:gridCol w="850605">
                  <a:extLst>
                    <a:ext uri="{9D8B030D-6E8A-4147-A177-3AD203B41FA5}">
                      <a16:colId xmlns:a16="http://schemas.microsoft.com/office/drawing/2014/main" val="3777708361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1731366713"/>
                    </a:ext>
                  </a:extLst>
                </a:gridCol>
                <a:gridCol w="1105786">
                  <a:extLst>
                    <a:ext uri="{9D8B030D-6E8A-4147-A177-3AD203B41FA5}">
                      <a16:colId xmlns:a16="http://schemas.microsoft.com/office/drawing/2014/main" val="1977776224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Comic Sans MS" panose="030F0702030302020204" pitchFamily="66" charset="0"/>
                        </a:rPr>
                        <a:t>Série histórica - Fluxo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056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latin typeface="Comic Sans MS" panose="030F0702030302020204" pitchFamily="66" charset="0"/>
                        </a:rPr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Comic Sans MS" panose="030F0702030302020204" pitchFamily="66" charset="0"/>
                        </a:rPr>
                        <a:t>AB/%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Comic Sans MS" panose="030F0702030302020204" pitchFamily="66" charset="0"/>
                        </a:rPr>
                        <a:t>RF/%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Comic Sans MS" panose="030F0702030302020204" pitchFamily="66" charset="0"/>
                        </a:rPr>
                        <a:t>RN/%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Comic Sans MS" panose="030F0702030302020204" pitchFamily="66" charset="0"/>
                        </a:rPr>
                        <a:t>AP/%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 panose="030F0702030302020204" pitchFamily="66" charset="0"/>
                        </a:rPr>
                        <a:t>Perda/%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438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latin typeface="Comic Sans MS" panose="030F0702030302020204" pitchFamily="66" charset="0"/>
                        </a:rPr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430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latin typeface="Comic Sans MS" panose="030F0702030302020204" pitchFamily="66" charset="0"/>
                        </a:rPr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990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latin typeface="Comic Sans MS" panose="030F0702030302020204" pitchFamily="66" charset="0"/>
                        </a:rPr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378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latin typeface="Comic Sans MS" panose="030F0702030302020204" pitchFamily="66" charset="0"/>
                        </a:rPr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666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latin typeface="Comic Sans MS" panose="030F0702030302020204" pitchFamily="66" charset="0"/>
                        </a:rPr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255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latin typeface="Comic Sans MS" panose="030F0702030302020204" pitchFamily="66" charset="0"/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307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23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494C4078-C38F-4980-ABBE-46CB08E924A7}"/>
              </a:ext>
            </a:extLst>
          </p:cNvPr>
          <p:cNvSpPr/>
          <p:nvPr/>
        </p:nvSpPr>
        <p:spPr>
          <a:xfrm>
            <a:off x="2607733" y="2174062"/>
            <a:ext cx="6762913" cy="272150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ENSINO MÉDIO</a:t>
            </a:r>
          </a:p>
        </p:txBody>
      </p:sp>
    </p:spTree>
    <p:extLst>
      <p:ext uri="{BB962C8B-B14F-4D97-AF65-F5344CB8AC3E}">
        <p14:creationId xmlns:p14="http://schemas.microsoft.com/office/powerpoint/2010/main" val="1776031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69D8C65-6C26-420D-9E91-119AD465D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1463" y="665019"/>
            <a:ext cx="6745920" cy="3016210"/>
          </a:xfrm>
        </p:spPr>
        <p:txBody>
          <a:bodyPr/>
          <a:lstStyle/>
          <a:p>
            <a:r>
              <a:rPr lang="pt-BR" sz="2800" dirty="0">
                <a:latin typeface="Comic Sans MS" panose="030F0702030302020204" pitchFamily="66" charset="0"/>
              </a:rPr>
              <a:t>MMR – 1º Passos</a:t>
            </a: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pt-BR" sz="2800" dirty="0">
                <a:latin typeface="Comic Sans MS" panose="030F0702030302020204" pitchFamily="66" charset="0"/>
              </a:rPr>
              <a:t>Conhecendo o problema:</a:t>
            </a:r>
          </a:p>
          <a:p>
            <a:pPr marL="342900" indent="-342900">
              <a:buAutoNum type="arabicPeriod"/>
            </a:pPr>
            <a:endParaRPr lang="pt-BR" sz="2800" dirty="0">
              <a:latin typeface="Comic Sans MS" panose="030F0702030302020204" pitchFamily="66" charset="0"/>
            </a:endParaRP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endParaRPr lang="pt-BR" sz="28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E43EAA90-85A4-42C0-BF5D-13D3DD8437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292093"/>
              </p:ext>
            </p:extLst>
          </p:nvPr>
        </p:nvGraphicFramePr>
        <p:xfrm>
          <a:off x="227928" y="2641214"/>
          <a:ext cx="7012989" cy="3302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4919">
                  <a:extLst>
                    <a:ext uri="{9D8B030D-6E8A-4147-A177-3AD203B41FA5}">
                      <a16:colId xmlns:a16="http://schemas.microsoft.com/office/drawing/2014/main" val="2274693936"/>
                    </a:ext>
                  </a:extLst>
                </a:gridCol>
                <a:gridCol w="2337463">
                  <a:extLst>
                    <a:ext uri="{9D8B030D-6E8A-4147-A177-3AD203B41FA5}">
                      <a16:colId xmlns:a16="http://schemas.microsoft.com/office/drawing/2014/main" val="2593959717"/>
                    </a:ext>
                  </a:extLst>
                </a:gridCol>
                <a:gridCol w="2190607">
                  <a:extLst>
                    <a:ext uri="{9D8B030D-6E8A-4147-A177-3AD203B41FA5}">
                      <a16:colId xmlns:a16="http://schemas.microsoft.com/office/drawing/2014/main" val="2108740659"/>
                    </a:ext>
                  </a:extLst>
                </a:gridCol>
              </a:tblGrid>
              <a:tr h="1233471"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Comic Sans MS" panose="030F0702030302020204" pitchFamily="66" charset="0"/>
                        </a:rPr>
                        <a:t>IDESP/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Comic Sans MS" panose="030F0702030302020204" pitchFamily="66" charset="0"/>
                        </a:rPr>
                        <a:t>META/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526198"/>
                  </a:ext>
                </a:extLst>
              </a:tr>
              <a:tr h="707844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>
                          <a:solidFill>
                            <a:srgbClr val="0000CC"/>
                          </a:solidFill>
                          <a:latin typeface="Comic Sans MS" panose="030F0702030302020204" pitchFamily="66" charset="0"/>
                        </a:rPr>
                        <a:t>Anos Iniciais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b="1" dirty="0">
                        <a:solidFill>
                          <a:srgbClr val="0000CC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648805"/>
                  </a:ext>
                </a:extLst>
              </a:tr>
              <a:tr h="680535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Comic Sans MS" panose="030F0702030302020204" pitchFamily="66" charset="0"/>
                        </a:rPr>
                        <a:t>Anos Finais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935857"/>
                  </a:ext>
                </a:extLst>
              </a:tr>
              <a:tr h="680535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Comic Sans MS" panose="030F0702030302020204" pitchFamily="66" charset="0"/>
                        </a:rPr>
                        <a:t>Ensino Médio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487125"/>
                  </a:ext>
                </a:extLst>
              </a:tr>
            </a:tbl>
          </a:graphicData>
        </a:graphic>
      </p:graphicFrame>
      <p:pic>
        <p:nvPicPr>
          <p:cNvPr id="7" name="Picture 2">
            <a:extLst>
              <a:ext uri="{FF2B5EF4-FFF2-40B4-BE49-F238E27FC236}">
                <a16:creationId xmlns:a16="http://schemas.microsoft.com/office/drawing/2014/main" id="{B2955123-2631-44C8-A222-D56051566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272" y="604596"/>
            <a:ext cx="3340728" cy="2313708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5881DB21-13E0-45FB-975A-D824C24144A3}"/>
              </a:ext>
            </a:extLst>
          </p:cNvPr>
          <p:cNvSpPr/>
          <p:nvPr/>
        </p:nvSpPr>
        <p:spPr>
          <a:xfrm>
            <a:off x="10099072" y="1066800"/>
            <a:ext cx="845128" cy="360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57150"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76688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69D8C65-6C26-420D-9E91-119AD465D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1463" y="665019"/>
            <a:ext cx="6745920" cy="3016210"/>
          </a:xfrm>
        </p:spPr>
        <p:txBody>
          <a:bodyPr/>
          <a:lstStyle/>
          <a:p>
            <a:r>
              <a:rPr lang="pt-BR" sz="2800" dirty="0">
                <a:latin typeface="Comic Sans MS" panose="030F0702030302020204" pitchFamily="66" charset="0"/>
              </a:rPr>
              <a:t>MMR – 1º Passos</a:t>
            </a: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pt-BR" sz="2800" dirty="0">
                <a:latin typeface="Comic Sans MS" panose="030F0702030302020204" pitchFamily="66" charset="0"/>
              </a:rPr>
              <a:t>Conhecendo o problema: Ensino Médio</a:t>
            </a:r>
          </a:p>
          <a:p>
            <a:pPr marL="342900" indent="-342900">
              <a:buAutoNum type="arabicPeriod"/>
            </a:pPr>
            <a:endParaRPr lang="pt-BR" sz="2800" dirty="0">
              <a:latin typeface="Comic Sans MS" panose="030F0702030302020204" pitchFamily="66" charset="0"/>
            </a:endParaRP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endParaRPr lang="pt-BR" sz="28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E43EAA90-85A4-42C0-BF5D-13D3DD8437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89887"/>
              </p:ext>
            </p:extLst>
          </p:nvPr>
        </p:nvGraphicFramePr>
        <p:xfrm>
          <a:off x="227928" y="2641214"/>
          <a:ext cx="7012989" cy="3302385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484919">
                  <a:extLst>
                    <a:ext uri="{9D8B030D-6E8A-4147-A177-3AD203B41FA5}">
                      <a16:colId xmlns:a16="http://schemas.microsoft.com/office/drawing/2014/main" val="2274693936"/>
                    </a:ext>
                  </a:extLst>
                </a:gridCol>
                <a:gridCol w="2337463">
                  <a:extLst>
                    <a:ext uri="{9D8B030D-6E8A-4147-A177-3AD203B41FA5}">
                      <a16:colId xmlns:a16="http://schemas.microsoft.com/office/drawing/2014/main" val="2593959717"/>
                    </a:ext>
                  </a:extLst>
                </a:gridCol>
                <a:gridCol w="2190607">
                  <a:extLst>
                    <a:ext uri="{9D8B030D-6E8A-4147-A177-3AD203B41FA5}">
                      <a16:colId xmlns:a16="http://schemas.microsoft.com/office/drawing/2014/main" val="2108740659"/>
                    </a:ext>
                  </a:extLst>
                </a:gridCol>
              </a:tblGrid>
              <a:tr h="1233471"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Comic Sans MS" panose="030F0702030302020204" pitchFamily="66" charset="0"/>
                        </a:rPr>
                        <a:t>IDESP/ 2017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Comic Sans MS" panose="030F0702030302020204" pitchFamily="66" charset="0"/>
                        </a:rPr>
                        <a:t>META/ 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9526198"/>
                  </a:ext>
                </a:extLst>
              </a:tr>
              <a:tr h="707844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latin typeface="Comic Sans MS" panose="030F0702030302020204" pitchFamily="66" charset="0"/>
                        </a:rPr>
                        <a:t>Anos Iniciais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46648805"/>
                  </a:ext>
                </a:extLst>
              </a:tr>
              <a:tr h="680535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Comic Sans MS" panose="030F0702030302020204" pitchFamily="66" charset="0"/>
                        </a:rPr>
                        <a:t>Anos Finais</a:t>
                      </a:r>
                      <a:endParaRPr lang="pt-BR" sz="2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935857"/>
                  </a:ext>
                </a:extLst>
              </a:tr>
              <a:tr h="680535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Ensino Médio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487125"/>
                  </a:ext>
                </a:extLst>
              </a:tr>
            </a:tbl>
          </a:graphicData>
        </a:graphic>
      </p:graphicFrame>
      <p:pic>
        <p:nvPicPr>
          <p:cNvPr id="7" name="Picture 2">
            <a:extLst>
              <a:ext uri="{FF2B5EF4-FFF2-40B4-BE49-F238E27FC236}">
                <a16:creationId xmlns:a16="http://schemas.microsoft.com/office/drawing/2014/main" id="{B2955123-2631-44C8-A222-D56051566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272" y="604596"/>
            <a:ext cx="3340728" cy="2313708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5881DB21-13E0-45FB-975A-D824C24144A3}"/>
              </a:ext>
            </a:extLst>
          </p:cNvPr>
          <p:cNvSpPr/>
          <p:nvPr/>
        </p:nvSpPr>
        <p:spPr>
          <a:xfrm>
            <a:off x="10099072" y="1066800"/>
            <a:ext cx="845128" cy="360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 w="57150">
                <a:solidFill>
                  <a:prstClr val="black"/>
                </a:solidFill>
              </a:ln>
              <a:noFill/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199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69D8C65-6C26-420D-9E91-119AD465D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1463" y="665019"/>
            <a:ext cx="7036864" cy="3447098"/>
          </a:xfrm>
        </p:spPr>
        <p:txBody>
          <a:bodyPr/>
          <a:lstStyle/>
          <a:p>
            <a:r>
              <a:rPr lang="pt-BR" sz="2800" dirty="0">
                <a:latin typeface="Comic Sans MS" panose="030F0702030302020204" pitchFamily="66" charset="0"/>
              </a:rPr>
              <a:t>MMR – 1º Passos</a:t>
            </a: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pt-BR" sz="2800" dirty="0">
                <a:latin typeface="Comic Sans MS" panose="030F0702030302020204" pitchFamily="66" charset="0"/>
              </a:rPr>
              <a:t>Conhecendo o problema –serie Histórica – Avaliando o comportamento do Ciclo</a:t>
            </a:r>
          </a:p>
          <a:p>
            <a:pPr marL="342900" indent="-342900">
              <a:buAutoNum type="arabicPeriod"/>
            </a:pPr>
            <a:endParaRPr lang="pt-BR" sz="2800" dirty="0">
              <a:latin typeface="Comic Sans MS" panose="030F0702030302020204" pitchFamily="66" charset="0"/>
            </a:endParaRP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endParaRPr lang="pt-BR" sz="2800" dirty="0">
              <a:latin typeface="Comic Sans MS" panose="030F0702030302020204" pitchFamily="66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A25ACBF-6DC9-42A4-9CE4-48AEC2425A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51272" y="604596"/>
            <a:ext cx="3340728" cy="2313708"/>
          </a:xfrm>
          <a:ln w="38100"/>
        </p:spPr>
      </p:pic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E43EAA90-85A4-42C0-BF5D-13D3DD8437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816328"/>
              </p:ext>
            </p:extLst>
          </p:nvPr>
        </p:nvGraphicFramePr>
        <p:xfrm>
          <a:off x="914400" y="2918304"/>
          <a:ext cx="4782063" cy="3274677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444600">
                  <a:extLst>
                    <a:ext uri="{9D8B030D-6E8A-4147-A177-3AD203B41FA5}">
                      <a16:colId xmlns:a16="http://schemas.microsoft.com/office/drawing/2014/main" val="2274693936"/>
                    </a:ext>
                  </a:extLst>
                </a:gridCol>
                <a:gridCol w="2337463">
                  <a:extLst>
                    <a:ext uri="{9D8B030D-6E8A-4147-A177-3AD203B41FA5}">
                      <a16:colId xmlns:a16="http://schemas.microsoft.com/office/drawing/2014/main" val="2593959717"/>
                    </a:ext>
                  </a:extLst>
                </a:gridCol>
              </a:tblGrid>
              <a:tr h="379077"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Comic Sans MS" panose="030F0702030302020204" pitchFamily="66" charset="0"/>
                        </a:rPr>
                        <a:t>Ensino Médio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526198"/>
                  </a:ext>
                </a:extLst>
              </a:tr>
              <a:tr h="517622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latin typeface="Comic Sans MS" panose="030F0702030302020204" pitchFamily="66" charset="0"/>
                        </a:rPr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648805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Comic Sans MS" panose="030F0702030302020204" pitchFamily="66" charset="0"/>
                        </a:rPr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935857"/>
                  </a:ext>
                </a:extLst>
              </a:tr>
              <a:tr h="413965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Comic Sans MS" panose="030F0702030302020204" pitchFamily="66" charset="0"/>
                        </a:rPr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487125"/>
                  </a:ext>
                </a:extLst>
              </a:tr>
              <a:tr h="413965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Comic Sans MS" panose="030F0702030302020204" pitchFamily="66" charset="0"/>
                        </a:rPr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180824"/>
                  </a:ext>
                </a:extLst>
              </a:tr>
              <a:tr h="413965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Comic Sans MS" panose="030F0702030302020204" pitchFamily="66" charset="0"/>
                        </a:rPr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936186"/>
                  </a:ext>
                </a:extLst>
              </a:tr>
              <a:tr h="413965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Comic Sans MS" panose="030F0702030302020204" pitchFamily="66" charset="0"/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169049"/>
                  </a:ext>
                </a:extLst>
              </a:tr>
            </a:tbl>
          </a:graphicData>
        </a:graphic>
      </p:graphicFrame>
      <p:sp>
        <p:nvSpPr>
          <p:cNvPr id="6" name="Retângulo 5">
            <a:extLst>
              <a:ext uri="{FF2B5EF4-FFF2-40B4-BE49-F238E27FC236}">
                <a16:creationId xmlns:a16="http://schemas.microsoft.com/office/drawing/2014/main" id="{9A8D54C3-8CDC-44AC-8023-CC3BE957FB3B}"/>
              </a:ext>
            </a:extLst>
          </p:cNvPr>
          <p:cNvSpPr/>
          <p:nvPr/>
        </p:nvSpPr>
        <p:spPr>
          <a:xfrm>
            <a:off x="10099072" y="1066800"/>
            <a:ext cx="845128" cy="360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 w="57150">
                <a:solidFill>
                  <a:prstClr val="black"/>
                </a:solidFill>
              </a:ln>
              <a:noFill/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811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69D8C65-6C26-420D-9E91-119AD465D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8298" y="608312"/>
            <a:ext cx="11428755" cy="3016210"/>
          </a:xfrm>
        </p:spPr>
        <p:txBody>
          <a:bodyPr/>
          <a:lstStyle/>
          <a:p>
            <a:r>
              <a:rPr lang="pt-BR" sz="2800" dirty="0">
                <a:latin typeface="Comic Sans MS" panose="030F0702030302020204" pitchFamily="66" charset="0"/>
              </a:rPr>
              <a:t>MMR – 1º Passos</a:t>
            </a:r>
          </a:p>
          <a:p>
            <a:r>
              <a:rPr lang="pt-BR" sz="2800" dirty="0">
                <a:latin typeface="Comic Sans MS" panose="030F0702030302020204" pitchFamily="66" charset="0"/>
              </a:rPr>
              <a:t>2. Quebrando o Problema – </a:t>
            </a:r>
            <a:r>
              <a:rPr lang="pt-BR" sz="2800" b="1" dirty="0">
                <a:solidFill>
                  <a:srgbClr val="9900CC"/>
                </a:solidFill>
                <a:latin typeface="Comic Sans MS" panose="030F0702030302020204" pitchFamily="66" charset="0"/>
              </a:rPr>
              <a:t>Ensino Médio</a:t>
            </a:r>
          </a:p>
          <a:p>
            <a:endParaRPr lang="pt-BR" sz="2800" b="1" dirty="0">
              <a:solidFill>
                <a:srgbClr val="9900CC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pt-BR" sz="2800" dirty="0">
                <a:latin typeface="Comic Sans MS" panose="030F0702030302020204" pitchFamily="66" charset="0"/>
              </a:rPr>
              <a:t>Desempenho</a:t>
            </a: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r>
              <a:rPr lang="pt-BR" sz="2800" dirty="0">
                <a:latin typeface="Comic Sans MS" panose="030F0702030302020204" pitchFamily="66" charset="0"/>
              </a:rPr>
              <a:t>Língua Portuguesa: 		                         Matemática: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A25ACBF-6DC9-42A4-9CE4-48AEC2425A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71296" y="512619"/>
            <a:ext cx="3220704" cy="2230582"/>
          </a:xfrm>
          <a:ln w="38100"/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C0B0935B-ABAE-476B-A0A7-52F299885652}"/>
              </a:ext>
            </a:extLst>
          </p:cNvPr>
          <p:cNvSpPr/>
          <p:nvPr/>
        </p:nvSpPr>
        <p:spPr>
          <a:xfrm>
            <a:off x="11024721" y="1329551"/>
            <a:ext cx="858982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 w="57150">
                <a:solidFill>
                  <a:prstClr val="black"/>
                </a:solidFill>
              </a:ln>
              <a:noFill/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13B2CF81-2D13-484F-A25A-32B4BA4CF6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463041"/>
              </p:ext>
            </p:extLst>
          </p:nvPr>
        </p:nvGraphicFramePr>
        <p:xfrm>
          <a:off x="872835" y="4017048"/>
          <a:ext cx="3261682" cy="207264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630841">
                  <a:extLst>
                    <a:ext uri="{9D8B030D-6E8A-4147-A177-3AD203B41FA5}">
                      <a16:colId xmlns:a16="http://schemas.microsoft.com/office/drawing/2014/main" val="1136345656"/>
                    </a:ext>
                  </a:extLst>
                </a:gridCol>
                <a:gridCol w="1630841">
                  <a:extLst>
                    <a:ext uri="{9D8B030D-6E8A-4147-A177-3AD203B41FA5}">
                      <a16:colId xmlns:a16="http://schemas.microsoft.com/office/drawing/2014/main" val="25350466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800" dirty="0">
                          <a:latin typeface="Comic Sans MS" panose="030F0702030302020204" pitchFamily="66" charset="0"/>
                        </a:rPr>
                        <a:t>AB</a:t>
                      </a:r>
                      <a:endParaRPr lang="pt-BR" sz="2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28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562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dirty="0">
                          <a:latin typeface="Comic Sans MS" panose="030F0702030302020204" pitchFamily="66" charset="0"/>
                        </a:rPr>
                        <a:t>B</a:t>
                      </a:r>
                      <a:endParaRPr lang="pt-BR" sz="2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pt-BR" sz="28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59551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dirty="0">
                          <a:latin typeface="Comic Sans MS" panose="030F0702030302020204" pitchFamily="66" charset="0"/>
                        </a:rPr>
                        <a:t>AD</a:t>
                      </a:r>
                      <a:endParaRPr lang="pt-BR" sz="2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307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dirty="0">
                          <a:latin typeface="Comic Sans MS" panose="030F0702030302020204" pitchFamily="66" charset="0"/>
                        </a:rPr>
                        <a:t>AV</a:t>
                      </a:r>
                      <a:endParaRPr lang="pt-BR" sz="2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909269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CE429E04-4179-454A-AFF3-6BE49B4984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592157"/>
              </p:ext>
            </p:extLst>
          </p:nvPr>
        </p:nvGraphicFramePr>
        <p:xfrm>
          <a:off x="7279958" y="4017048"/>
          <a:ext cx="3261682" cy="207264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630841">
                  <a:extLst>
                    <a:ext uri="{9D8B030D-6E8A-4147-A177-3AD203B41FA5}">
                      <a16:colId xmlns:a16="http://schemas.microsoft.com/office/drawing/2014/main" val="1136345656"/>
                    </a:ext>
                  </a:extLst>
                </a:gridCol>
                <a:gridCol w="1630841">
                  <a:extLst>
                    <a:ext uri="{9D8B030D-6E8A-4147-A177-3AD203B41FA5}">
                      <a16:colId xmlns:a16="http://schemas.microsoft.com/office/drawing/2014/main" val="25350466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800" dirty="0">
                          <a:latin typeface="Comic Sans MS" panose="030F0702030302020204" pitchFamily="66" charset="0"/>
                        </a:rPr>
                        <a:t>AB</a:t>
                      </a:r>
                      <a:endParaRPr lang="pt-BR" sz="2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28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562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dirty="0">
                          <a:latin typeface="Comic Sans MS" panose="030F0702030302020204" pitchFamily="66" charset="0"/>
                        </a:rPr>
                        <a:t>B</a:t>
                      </a:r>
                      <a:endParaRPr lang="pt-BR" sz="2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pt-BR" sz="28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59551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dirty="0">
                          <a:latin typeface="Comic Sans MS" panose="030F0702030302020204" pitchFamily="66" charset="0"/>
                        </a:rPr>
                        <a:t>AD</a:t>
                      </a:r>
                      <a:endParaRPr lang="pt-BR" sz="2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307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dirty="0">
                          <a:latin typeface="Comic Sans MS" panose="030F0702030302020204" pitchFamily="66" charset="0"/>
                        </a:rPr>
                        <a:t>AV</a:t>
                      </a:r>
                      <a:endParaRPr lang="pt-BR" sz="2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909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24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69D8C65-6C26-420D-9E91-119AD465D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9460" y="665018"/>
            <a:ext cx="9930811" cy="4936736"/>
          </a:xfrm>
        </p:spPr>
        <p:txBody>
          <a:bodyPr/>
          <a:lstStyle/>
          <a:p>
            <a:r>
              <a:rPr lang="pt-BR" sz="2800" dirty="0">
                <a:latin typeface="Comic Sans MS" panose="030F0702030302020204" pitchFamily="66" charset="0"/>
              </a:rPr>
              <a:t>MMR – 1º Passos</a:t>
            </a: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r>
              <a:rPr lang="pt-BR" sz="2800" dirty="0">
                <a:latin typeface="Comic Sans MS" panose="030F0702030302020204" pitchFamily="66" charset="0"/>
              </a:rPr>
              <a:t>2. Quebrando o Problema </a:t>
            </a:r>
            <a:r>
              <a:rPr lang="pt-BR" sz="2800" b="1" dirty="0">
                <a:solidFill>
                  <a:srgbClr val="9900CC"/>
                </a:solidFill>
                <a:latin typeface="Comic Sans MS" panose="030F0702030302020204" pitchFamily="66" charset="0"/>
              </a:rPr>
              <a:t>– Ensino Médio</a:t>
            </a: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pPr algn="ctr"/>
            <a:r>
              <a:rPr lang="pt-BR" sz="2800" b="1" dirty="0">
                <a:latin typeface="Comic Sans MS" panose="030F0702030302020204" pitchFamily="66" charset="0"/>
              </a:rPr>
              <a:t>1º Problema: </a:t>
            </a:r>
          </a:p>
          <a:p>
            <a:pPr algn="ctr"/>
            <a:endParaRPr lang="pt-BR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pt-BR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pt-BR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pt-BR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A25ACBF-6DC9-42A4-9CE4-48AEC2425A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42462" y="585192"/>
            <a:ext cx="2149538" cy="1488718"/>
          </a:xfrm>
          <a:ln w="38100"/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C0B0935B-ABAE-476B-A0A7-52F299885652}"/>
              </a:ext>
            </a:extLst>
          </p:cNvPr>
          <p:cNvSpPr/>
          <p:nvPr/>
        </p:nvSpPr>
        <p:spPr>
          <a:xfrm>
            <a:off x="11281144" y="1105785"/>
            <a:ext cx="714176" cy="2237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 w="57150">
                <a:solidFill>
                  <a:prstClr val="black"/>
                </a:solidFill>
              </a:ln>
              <a:noFill/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86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E0B1FA6-C89F-467A-BD3B-B8A97B671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86680" y="658853"/>
            <a:ext cx="5658961" cy="94183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i="1" dirty="0">
                <a:solidFill>
                  <a:schemeClr val="bg1"/>
                </a:solidFill>
                <a:latin typeface="Comic Sans MS" panose="030F0702030302020204" pitchFamily="66" charset="0"/>
              </a:rPr>
              <a:t>Habilidades Criticas em Matemática</a:t>
            </a:r>
          </a:p>
        </p:txBody>
      </p:sp>
      <p:sp>
        <p:nvSpPr>
          <p:cNvPr id="5" name="Espaço Reservado para Texto 2">
            <a:extLst>
              <a:ext uri="{FF2B5EF4-FFF2-40B4-BE49-F238E27FC236}">
                <a16:creationId xmlns:a16="http://schemas.microsoft.com/office/drawing/2014/main" id="{3042F10D-43B1-4E2E-8837-CF03C4F66579}"/>
              </a:ext>
            </a:extLst>
          </p:cNvPr>
          <p:cNvSpPr txBox="1">
            <a:spLocks/>
          </p:cNvSpPr>
          <p:nvPr/>
        </p:nvSpPr>
        <p:spPr bwMode="auto">
          <a:xfrm>
            <a:off x="401782" y="1802702"/>
            <a:ext cx="11428755" cy="54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3620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69D8C65-6C26-420D-9E91-119AD465D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9460" y="665018"/>
            <a:ext cx="9930811" cy="4936736"/>
          </a:xfrm>
        </p:spPr>
        <p:txBody>
          <a:bodyPr/>
          <a:lstStyle/>
          <a:p>
            <a:r>
              <a:rPr lang="pt-BR" sz="2800" dirty="0">
                <a:latin typeface="Comic Sans MS" panose="030F0702030302020204" pitchFamily="66" charset="0"/>
              </a:rPr>
              <a:t>MMR – 1º Passos</a:t>
            </a: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r>
              <a:rPr lang="pt-BR" sz="2800" dirty="0">
                <a:latin typeface="Comic Sans MS" panose="030F0702030302020204" pitchFamily="66" charset="0"/>
              </a:rPr>
              <a:t>2. Quebrando o Problema – </a:t>
            </a:r>
            <a:r>
              <a:rPr lang="pt-BR" sz="2800" dirty="0">
                <a:solidFill>
                  <a:srgbClr val="9900CC"/>
                </a:solidFill>
                <a:latin typeface="Comic Sans MS" panose="030F0702030302020204" pitchFamily="66" charset="0"/>
              </a:rPr>
              <a:t>Ensino Médio</a:t>
            </a: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pPr algn="ctr"/>
            <a:r>
              <a:rPr lang="pt-BR" sz="2800" b="1" dirty="0">
                <a:latin typeface="Comic Sans MS" panose="030F0702030302020204" pitchFamily="66" charset="0"/>
              </a:rPr>
              <a:t>2º Problema: </a:t>
            </a:r>
          </a:p>
          <a:p>
            <a:pPr algn="ctr"/>
            <a:endParaRPr lang="pt-BR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pt-BR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pt-BR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pt-BR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A25ACBF-6DC9-42A4-9CE4-48AEC2425A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42462" y="585192"/>
            <a:ext cx="2149538" cy="1488718"/>
          </a:xfrm>
          <a:ln w="38100"/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C0B0935B-ABAE-476B-A0A7-52F299885652}"/>
              </a:ext>
            </a:extLst>
          </p:cNvPr>
          <p:cNvSpPr/>
          <p:nvPr/>
        </p:nvSpPr>
        <p:spPr>
          <a:xfrm>
            <a:off x="11281144" y="1105785"/>
            <a:ext cx="714176" cy="2237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 w="57150">
                <a:solidFill>
                  <a:prstClr val="black"/>
                </a:solidFill>
              </a:ln>
              <a:noFill/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491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E0B1FA6-C89F-467A-BD3B-B8A97B671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86678" y="488732"/>
            <a:ext cx="5658961" cy="94183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i="1" dirty="0">
                <a:solidFill>
                  <a:schemeClr val="bg1"/>
                </a:solidFill>
                <a:latin typeface="Comic Sans MS" panose="030F0702030302020204" pitchFamily="66" charset="0"/>
              </a:rPr>
              <a:t>Habilidades Criticas em Língua Portuguesa – Ensino Médio</a:t>
            </a:r>
          </a:p>
        </p:txBody>
      </p:sp>
      <p:sp>
        <p:nvSpPr>
          <p:cNvPr id="5" name="Espaço Reservado para Texto 2">
            <a:extLst>
              <a:ext uri="{FF2B5EF4-FFF2-40B4-BE49-F238E27FC236}">
                <a16:creationId xmlns:a16="http://schemas.microsoft.com/office/drawing/2014/main" id="{3042F10D-43B1-4E2E-8837-CF03C4F66579}"/>
              </a:ext>
            </a:extLst>
          </p:cNvPr>
          <p:cNvSpPr txBox="1">
            <a:spLocks/>
          </p:cNvSpPr>
          <p:nvPr/>
        </p:nvSpPr>
        <p:spPr bwMode="auto">
          <a:xfrm>
            <a:off x="401780" y="1590051"/>
            <a:ext cx="11428755" cy="54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64399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69D8C65-6C26-420D-9E91-119AD465D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1462" y="665018"/>
            <a:ext cx="11428755" cy="2499146"/>
          </a:xfrm>
        </p:spPr>
        <p:txBody>
          <a:bodyPr/>
          <a:lstStyle/>
          <a:p>
            <a:r>
              <a:rPr lang="pt-BR" sz="2800" dirty="0">
                <a:latin typeface="Comic Sans MS" panose="030F0702030302020204" pitchFamily="66" charset="0"/>
              </a:rPr>
              <a:t>MMR – 1º Passos</a:t>
            </a:r>
          </a:p>
          <a:p>
            <a:r>
              <a:rPr lang="pt-BR" sz="2800" dirty="0">
                <a:latin typeface="Comic Sans MS" panose="030F0702030302020204" pitchFamily="66" charset="0"/>
              </a:rPr>
              <a:t>2. Quebrando o Problema – </a:t>
            </a:r>
            <a:r>
              <a:rPr lang="pt-BR" sz="2800" dirty="0">
                <a:solidFill>
                  <a:srgbClr val="00B050"/>
                </a:solidFill>
                <a:latin typeface="Comic Sans MS" panose="030F0702030302020204" pitchFamily="66" charset="0"/>
              </a:rPr>
              <a:t>Ensino Médio</a:t>
            </a: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pPr algn="ctr"/>
            <a:r>
              <a:rPr lang="pt-BR" sz="2800" dirty="0">
                <a:latin typeface="Comic Sans MS" panose="030F0702030302020204" pitchFamily="66" charset="0"/>
              </a:rPr>
              <a:t>Fluxo Geral – </a:t>
            </a:r>
            <a:endParaRPr lang="pt-BR" sz="28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endParaRPr lang="pt-BR" sz="2800" dirty="0">
              <a:latin typeface="Comic Sans MS" panose="030F0702030302020204" pitchFamily="66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A25ACBF-6DC9-42A4-9CE4-48AEC2425A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71296" y="512619"/>
            <a:ext cx="3220704" cy="2230582"/>
          </a:xfrm>
          <a:ln w="38100"/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C0B0935B-ABAE-476B-A0A7-52F299885652}"/>
              </a:ext>
            </a:extLst>
          </p:cNvPr>
          <p:cNvSpPr/>
          <p:nvPr/>
        </p:nvSpPr>
        <p:spPr>
          <a:xfrm>
            <a:off x="11024721" y="1329551"/>
            <a:ext cx="858982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 w="57150">
                <a:solidFill>
                  <a:prstClr val="black"/>
                </a:solidFill>
              </a:ln>
              <a:noFill/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13B2CF81-2D13-484F-A25A-32B4BA4CF6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20635"/>
              </p:ext>
            </p:extLst>
          </p:nvPr>
        </p:nvGraphicFramePr>
        <p:xfrm>
          <a:off x="191386" y="3570949"/>
          <a:ext cx="4433777" cy="1606516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019647">
                  <a:extLst>
                    <a:ext uri="{9D8B030D-6E8A-4147-A177-3AD203B41FA5}">
                      <a16:colId xmlns:a16="http://schemas.microsoft.com/office/drawing/2014/main" val="1136345656"/>
                    </a:ext>
                  </a:extLst>
                </a:gridCol>
                <a:gridCol w="1414130">
                  <a:extLst>
                    <a:ext uri="{9D8B030D-6E8A-4147-A177-3AD203B41FA5}">
                      <a16:colId xmlns:a16="http://schemas.microsoft.com/office/drawing/2014/main" val="25350466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000" dirty="0"/>
                        <a:t>Reprovação por nota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562334"/>
                  </a:ext>
                </a:extLst>
              </a:tr>
              <a:tr h="417796">
                <a:tc>
                  <a:txBody>
                    <a:bodyPr/>
                    <a:lstStyle/>
                    <a:p>
                      <a:r>
                        <a:rPr lang="pt-BR" sz="2000" dirty="0"/>
                        <a:t>Reprovação por falta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551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/>
                        <a:t>Abandono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307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/>
                        <a:t>Aprovação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551353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FA2C33E2-7304-4995-982B-25AA8932B6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341984"/>
              </p:ext>
            </p:extLst>
          </p:nvPr>
        </p:nvGraphicFramePr>
        <p:xfrm>
          <a:off x="5203968" y="3164164"/>
          <a:ext cx="5428590" cy="296672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998686">
                  <a:extLst>
                    <a:ext uri="{9D8B030D-6E8A-4147-A177-3AD203B41FA5}">
                      <a16:colId xmlns:a16="http://schemas.microsoft.com/office/drawing/2014/main" val="628508165"/>
                    </a:ext>
                  </a:extLst>
                </a:gridCol>
                <a:gridCol w="814835">
                  <a:extLst>
                    <a:ext uri="{9D8B030D-6E8A-4147-A177-3AD203B41FA5}">
                      <a16:colId xmlns:a16="http://schemas.microsoft.com/office/drawing/2014/main" val="127320161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1461670302"/>
                    </a:ext>
                  </a:extLst>
                </a:gridCol>
                <a:gridCol w="850605">
                  <a:extLst>
                    <a:ext uri="{9D8B030D-6E8A-4147-A177-3AD203B41FA5}">
                      <a16:colId xmlns:a16="http://schemas.microsoft.com/office/drawing/2014/main" val="3777708361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1731366713"/>
                    </a:ext>
                  </a:extLst>
                </a:gridCol>
                <a:gridCol w="1105786">
                  <a:extLst>
                    <a:ext uri="{9D8B030D-6E8A-4147-A177-3AD203B41FA5}">
                      <a16:colId xmlns:a16="http://schemas.microsoft.com/office/drawing/2014/main" val="1977776224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pt-BR" dirty="0"/>
                        <a:t>Série histórica - Fluxo</a:t>
                      </a:r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056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Ano</a:t>
                      </a:r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AB/%</a:t>
                      </a:r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RF/%</a:t>
                      </a:r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RN/%</a:t>
                      </a:r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AP/%</a:t>
                      </a:r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Perda/%</a:t>
                      </a:r>
                      <a:endParaRPr lang="pt-BR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438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2012</a:t>
                      </a:r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430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2013</a:t>
                      </a:r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990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2014</a:t>
                      </a:r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378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2015</a:t>
                      </a:r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666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2016</a:t>
                      </a:r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255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2017</a:t>
                      </a:r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307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07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4"/>
          <p:cNvSpPr/>
          <p:nvPr/>
        </p:nvSpPr>
        <p:spPr>
          <a:xfrm>
            <a:off x="11627893" y="0"/>
            <a:ext cx="535949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9235" y="853455"/>
            <a:ext cx="10020300" cy="1107996"/>
          </a:xfrm>
        </p:spPr>
        <p:txBody>
          <a:bodyPr/>
          <a:lstStyle/>
          <a:p>
            <a:pPr algn="l"/>
            <a:br>
              <a:rPr lang="pt-BR" sz="24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br>
              <a:rPr lang="pt-BR" sz="24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pt-BR" sz="24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lang="pt-BR" sz="2000" dirty="0"/>
          </a:p>
        </p:txBody>
      </p:sp>
      <p:pic>
        <p:nvPicPr>
          <p:cNvPr id="1026" name="Picture 2" descr="Resultado de imagem para frases sobre sucesso em equipe">
            <a:extLst>
              <a:ext uri="{FF2B5EF4-FFF2-40B4-BE49-F238E27FC236}">
                <a16:creationId xmlns:a16="http://schemas.microsoft.com/office/drawing/2014/main" id="{44574F3E-79A9-4D82-B5B3-EF9CA65DE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516" y="1144078"/>
            <a:ext cx="8106769" cy="539468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527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5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>
                <a:solidFill>
                  <a:srgbClr val="B5B5B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86</a:t>
            </a:r>
          </a:p>
        </p:txBody>
      </p:sp>
      <p:sp>
        <p:nvSpPr>
          <p:cNvPr id="8195" name="bk object 16"/>
          <p:cNvSpPr>
            <a:spLocks/>
          </p:cNvSpPr>
          <p:nvPr/>
        </p:nvSpPr>
        <p:spPr bwMode="auto">
          <a:xfrm>
            <a:off x="-1" y="595424"/>
            <a:ext cx="12192001" cy="6262576"/>
          </a:xfrm>
          <a:custGeom>
            <a:avLst/>
            <a:gdLst>
              <a:gd name="T0" fmla="*/ 0 w 9906000"/>
              <a:gd name="T1" fmla="*/ 6858000 h 6858000"/>
              <a:gd name="T2" fmla="*/ 9906000 w 9906000"/>
              <a:gd name="T3" fmla="*/ 6858000 h 6858000"/>
              <a:gd name="T4" fmla="*/ 9906000 w 9906000"/>
              <a:gd name="T5" fmla="*/ 0 h 6858000"/>
              <a:gd name="T6" fmla="*/ 0 w 9906000"/>
              <a:gd name="T7" fmla="*/ 0 h 6858000"/>
              <a:gd name="T8" fmla="*/ 0 w 9906000"/>
              <a:gd name="T9" fmla="*/ 685800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06000"/>
              <a:gd name="T16" fmla="*/ 0 h 6858000"/>
              <a:gd name="T17" fmla="*/ 9906000 w 9906000"/>
              <a:gd name="T18" fmla="*/ 6858000 h 6858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06000" h="6858000">
                <a:moveTo>
                  <a:pt x="0" y="6858000"/>
                </a:moveTo>
                <a:lnTo>
                  <a:pt x="9906000" y="6858000"/>
                </a:lnTo>
                <a:lnTo>
                  <a:pt x="9906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8437E">
              <a:alpha val="9882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6" name="bk object 17"/>
          <p:cNvSpPr>
            <a:spLocks noChangeArrowheads="1"/>
          </p:cNvSpPr>
          <p:nvPr/>
        </p:nvSpPr>
        <p:spPr bwMode="auto">
          <a:xfrm>
            <a:off x="4765675" y="2168525"/>
            <a:ext cx="2660650" cy="252095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altLang="pt-BR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191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69D8C65-6C26-420D-9E91-119AD465D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1462" y="665019"/>
            <a:ext cx="8489809" cy="2253285"/>
          </a:xfrm>
        </p:spPr>
        <p:txBody>
          <a:bodyPr/>
          <a:lstStyle/>
          <a:p>
            <a:r>
              <a:rPr lang="pt-BR" sz="2800" dirty="0">
                <a:latin typeface="Comic Sans MS" panose="030F0702030302020204" pitchFamily="66" charset="0"/>
              </a:rPr>
              <a:t>MMR – 1º Passos</a:t>
            </a: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pt-BR" sz="2800" dirty="0">
                <a:latin typeface="Comic Sans MS" panose="030F0702030302020204" pitchFamily="66" charset="0"/>
              </a:rPr>
              <a:t>Conhecendo o problema – serie Histórica – Avaliando o comportamento do Ciclo</a:t>
            </a:r>
          </a:p>
          <a:p>
            <a:pPr marL="342900" indent="-342900">
              <a:buAutoNum type="arabicPeriod"/>
            </a:pPr>
            <a:endParaRPr lang="pt-BR" sz="2800" dirty="0">
              <a:latin typeface="Comic Sans MS" panose="030F0702030302020204" pitchFamily="66" charset="0"/>
            </a:endParaRP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endParaRPr lang="pt-BR" sz="2800" dirty="0">
              <a:latin typeface="Comic Sans MS" panose="030F0702030302020204" pitchFamily="66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A25ACBF-6DC9-42A4-9CE4-48AEC2425A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51272" y="604596"/>
            <a:ext cx="3340728" cy="2313708"/>
          </a:xfrm>
          <a:ln w="38100"/>
        </p:spPr>
      </p:pic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E43EAA90-85A4-42C0-BF5D-13D3DD8437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330166"/>
              </p:ext>
            </p:extLst>
          </p:nvPr>
        </p:nvGraphicFramePr>
        <p:xfrm>
          <a:off x="914400" y="2918304"/>
          <a:ext cx="4782063" cy="3274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600">
                  <a:extLst>
                    <a:ext uri="{9D8B030D-6E8A-4147-A177-3AD203B41FA5}">
                      <a16:colId xmlns:a16="http://schemas.microsoft.com/office/drawing/2014/main" val="2274693936"/>
                    </a:ext>
                  </a:extLst>
                </a:gridCol>
                <a:gridCol w="2337463">
                  <a:extLst>
                    <a:ext uri="{9D8B030D-6E8A-4147-A177-3AD203B41FA5}">
                      <a16:colId xmlns:a16="http://schemas.microsoft.com/office/drawing/2014/main" val="2593959717"/>
                    </a:ext>
                  </a:extLst>
                </a:gridCol>
              </a:tblGrid>
              <a:tr h="379077"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Comic Sans MS" panose="030F0702030302020204" pitchFamily="66" charset="0"/>
                        </a:rPr>
                        <a:t>Anos Iniciais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526198"/>
                  </a:ext>
                </a:extLst>
              </a:tr>
              <a:tr h="517622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latin typeface="Comic Sans MS" panose="030F0702030302020204" pitchFamily="66" charset="0"/>
                        </a:rPr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648805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Comic Sans MS" panose="030F0702030302020204" pitchFamily="66" charset="0"/>
                        </a:rPr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935857"/>
                  </a:ext>
                </a:extLst>
              </a:tr>
              <a:tr h="413965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Comic Sans MS" panose="030F0702030302020204" pitchFamily="66" charset="0"/>
                        </a:rPr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487125"/>
                  </a:ext>
                </a:extLst>
              </a:tr>
              <a:tr h="413965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Comic Sans MS" panose="030F0702030302020204" pitchFamily="66" charset="0"/>
                        </a:rPr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180824"/>
                  </a:ext>
                </a:extLst>
              </a:tr>
              <a:tr h="413965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Comic Sans MS" panose="030F0702030302020204" pitchFamily="66" charset="0"/>
                        </a:rPr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936186"/>
                  </a:ext>
                </a:extLst>
              </a:tr>
              <a:tr h="413965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Comic Sans MS" panose="030F0702030302020204" pitchFamily="66" charset="0"/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169049"/>
                  </a:ext>
                </a:extLst>
              </a:tr>
            </a:tbl>
          </a:graphicData>
        </a:graphic>
      </p:graphicFrame>
      <p:sp>
        <p:nvSpPr>
          <p:cNvPr id="6" name="Retângulo 5">
            <a:extLst>
              <a:ext uri="{FF2B5EF4-FFF2-40B4-BE49-F238E27FC236}">
                <a16:creationId xmlns:a16="http://schemas.microsoft.com/office/drawing/2014/main" id="{9A8D54C3-8CDC-44AC-8023-CC3BE957FB3B}"/>
              </a:ext>
            </a:extLst>
          </p:cNvPr>
          <p:cNvSpPr/>
          <p:nvPr/>
        </p:nvSpPr>
        <p:spPr>
          <a:xfrm>
            <a:off x="10099072" y="1066800"/>
            <a:ext cx="845128" cy="360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57150"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51514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69D8C65-6C26-420D-9E91-119AD465D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8298" y="608312"/>
            <a:ext cx="11428755" cy="3016210"/>
          </a:xfrm>
        </p:spPr>
        <p:txBody>
          <a:bodyPr/>
          <a:lstStyle/>
          <a:p>
            <a:r>
              <a:rPr lang="pt-BR" sz="2800" dirty="0">
                <a:latin typeface="Comic Sans MS" panose="030F0702030302020204" pitchFamily="66" charset="0"/>
              </a:rPr>
              <a:t>MMR – 1º Passos</a:t>
            </a:r>
          </a:p>
          <a:p>
            <a:r>
              <a:rPr lang="pt-BR" sz="2800" dirty="0">
                <a:latin typeface="Comic Sans MS" panose="030F0702030302020204" pitchFamily="66" charset="0"/>
              </a:rPr>
              <a:t>2. Quebrando o Problema – Anos Iniciais</a:t>
            </a: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pPr algn="ctr"/>
            <a:r>
              <a:rPr lang="pt-BR" sz="2800" dirty="0">
                <a:latin typeface="Comic Sans MS" panose="030F0702030302020204" pitchFamily="66" charset="0"/>
              </a:rPr>
              <a:t>Desempenho</a:t>
            </a: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r>
              <a:rPr lang="pt-BR" sz="2800" dirty="0">
                <a:latin typeface="Comic Sans MS" panose="030F0702030302020204" pitchFamily="66" charset="0"/>
              </a:rPr>
              <a:t>Língua Portuguesa: 					Matemática: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A25ACBF-6DC9-42A4-9CE4-48AEC2425A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71296" y="512619"/>
            <a:ext cx="3220704" cy="2230582"/>
          </a:xfrm>
          <a:ln w="38100"/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C0B0935B-ABAE-476B-A0A7-52F299885652}"/>
              </a:ext>
            </a:extLst>
          </p:cNvPr>
          <p:cNvSpPr/>
          <p:nvPr/>
        </p:nvSpPr>
        <p:spPr>
          <a:xfrm>
            <a:off x="11024721" y="1329551"/>
            <a:ext cx="858982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57150">
                <a:solidFill>
                  <a:schemeClr val="tx1"/>
                </a:solidFill>
              </a:ln>
              <a:noFill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13B2CF81-2D13-484F-A25A-32B4BA4CF6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886075"/>
              </p:ext>
            </p:extLst>
          </p:nvPr>
        </p:nvGraphicFramePr>
        <p:xfrm>
          <a:off x="872835" y="4017048"/>
          <a:ext cx="3261682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841">
                  <a:extLst>
                    <a:ext uri="{9D8B030D-6E8A-4147-A177-3AD203B41FA5}">
                      <a16:colId xmlns:a16="http://schemas.microsoft.com/office/drawing/2014/main" val="1136345656"/>
                    </a:ext>
                  </a:extLst>
                </a:gridCol>
                <a:gridCol w="1630841">
                  <a:extLst>
                    <a:ext uri="{9D8B030D-6E8A-4147-A177-3AD203B41FA5}">
                      <a16:colId xmlns:a16="http://schemas.microsoft.com/office/drawing/2014/main" val="25350466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800" b="1" dirty="0">
                          <a:solidFill>
                            <a:schemeClr val="tx1"/>
                          </a:solidFill>
                        </a:rPr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562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551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b="1" dirty="0">
                          <a:solidFill>
                            <a:schemeClr val="tx1"/>
                          </a:solidFill>
                        </a:rPr>
                        <a:t>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307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b="1" dirty="0">
                          <a:solidFill>
                            <a:schemeClr val="tx1"/>
                          </a:solidFill>
                        </a:rPr>
                        <a:t>AV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909269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CE429E04-4179-454A-AFF3-6BE49B4984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637638"/>
              </p:ext>
            </p:extLst>
          </p:nvPr>
        </p:nvGraphicFramePr>
        <p:xfrm>
          <a:off x="7279958" y="4017048"/>
          <a:ext cx="3261682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841">
                  <a:extLst>
                    <a:ext uri="{9D8B030D-6E8A-4147-A177-3AD203B41FA5}">
                      <a16:colId xmlns:a16="http://schemas.microsoft.com/office/drawing/2014/main" val="1136345656"/>
                    </a:ext>
                  </a:extLst>
                </a:gridCol>
                <a:gridCol w="1630841">
                  <a:extLst>
                    <a:ext uri="{9D8B030D-6E8A-4147-A177-3AD203B41FA5}">
                      <a16:colId xmlns:a16="http://schemas.microsoft.com/office/drawing/2014/main" val="25350466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800" b="1" dirty="0">
                          <a:solidFill>
                            <a:schemeClr val="tx1"/>
                          </a:solidFill>
                        </a:rPr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562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551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b="1" dirty="0">
                          <a:solidFill>
                            <a:schemeClr val="tx1"/>
                          </a:solidFill>
                        </a:rPr>
                        <a:t>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307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b="1" dirty="0">
                          <a:solidFill>
                            <a:schemeClr val="tx1"/>
                          </a:solidFill>
                        </a:rPr>
                        <a:t>AV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909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69D8C65-6C26-420D-9E91-119AD465D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9460" y="665018"/>
            <a:ext cx="9930811" cy="4936736"/>
          </a:xfrm>
        </p:spPr>
        <p:txBody>
          <a:bodyPr/>
          <a:lstStyle/>
          <a:p>
            <a:r>
              <a:rPr lang="pt-BR" sz="2800" dirty="0">
                <a:latin typeface="Comic Sans MS" panose="030F0702030302020204" pitchFamily="66" charset="0"/>
              </a:rPr>
              <a:t>MMR – 1º Passos</a:t>
            </a: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r>
              <a:rPr lang="pt-BR" sz="2800" dirty="0">
                <a:latin typeface="Comic Sans MS" panose="030F0702030302020204" pitchFamily="66" charset="0"/>
              </a:rPr>
              <a:t>2. Quebrando o Problema – Anos Iniciais</a:t>
            </a: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pPr algn="ctr"/>
            <a:r>
              <a:rPr lang="pt-BR" sz="2800" b="1" dirty="0">
                <a:latin typeface="Comic Sans MS" panose="030F0702030302020204" pitchFamily="66" charset="0"/>
              </a:rPr>
              <a:t>1º Problema: </a:t>
            </a:r>
          </a:p>
          <a:p>
            <a:pPr algn="ctr"/>
            <a:endParaRPr lang="pt-BR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pt-BR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pt-BR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pt-BR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A25ACBF-6DC9-42A4-9CE4-48AEC2425A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42462" y="585192"/>
            <a:ext cx="2149538" cy="1488718"/>
          </a:xfrm>
          <a:ln w="38100"/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C0B0935B-ABAE-476B-A0A7-52F299885652}"/>
              </a:ext>
            </a:extLst>
          </p:cNvPr>
          <p:cNvSpPr/>
          <p:nvPr/>
        </p:nvSpPr>
        <p:spPr>
          <a:xfrm>
            <a:off x="11281144" y="1105785"/>
            <a:ext cx="714176" cy="2237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57150"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73766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E0B1FA6-C89F-467A-BD3B-B8A97B671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2930" y="1067723"/>
            <a:ext cx="5658961" cy="94183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i="1" dirty="0">
                <a:solidFill>
                  <a:schemeClr val="bg1"/>
                </a:solidFill>
                <a:latin typeface="Comic Sans MS" panose="030F0702030302020204" pitchFamily="66" charset="0"/>
              </a:rPr>
              <a:t>Habilidades Criticas em Matemática</a:t>
            </a:r>
          </a:p>
        </p:txBody>
      </p:sp>
      <p:sp>
        <p:nvSpPr>
          <p:cNvPr id="5" name="Espaço Reservado para Texto 2">
            <a:extLst>
              <a:ext uri="{FF2B5EF4-FFF2-40B4-BE49-F238E27FC236}">
                <a16:creationId xmlns:a16="http://schemas.microsoft.com/office/drawing/2014/main" id="{3042F10D-43B1-4E2E-8837-CF03C4F66579}"/>
              </a:ext>
            </a:extLst>
          </p:cNvPr>
          <p:cNvSpPr txBox="1">
            <a:spLocks/>
          </p:cNvSpPr>
          <p:nvPr/>
        </p:nvSpPr>
        <p:spPr bwMode="auto">
          <a:xfrm>
            <a:off x="401784" y="1600683"/>
            <a:ext cx="11428755" cy="886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pt-BR" sz="2400" kern="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pt-BR" sz="2800" kern="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312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69D8C65-6C26-420D-9E91-119AD465D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9460" y="665018"/>
            <a:ext cx="9930811" cy="4419671"/>
          </a:xfrm>
        </p:spPr>
        <p:txBody>
          <a:bodyPr/>
          <a:lstStyle/>
          <a:p>
            <a:r>
              <a:rPr lang="pt-BR" sz="2800" dirty="0">
                <a:latin typeface="Comic Sans MS" panose="030F0702030302020204" pitchFamily="66" charset="0"/>
              </a:rPr>
              <a:t>MMR – 1º Passos</a:t>
            </a: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r>
              <a:rPr lang="pt-BR" sz="2800" dirty="0">
                <a:latin typeface="Comic Sans MS" panose="030F0702030302020204" pitchFamily="66" charset="0"/>
              </a:rPr>
              <a:t>2. Quebrando o Problema – Anos Iniciais</a:t>
            </a: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pPr algn="ctr"/>
            <a:r>
              <a:rPr lang="pt-BR" sz="2800" b="1" dirty="0">
                <a:solidFill>
                  <a:srgbClr val="0000CC"/>
                </a:solidFill>
                <a:latin typeface="Comic Sans MS" panose="030F0702030302020204" pitchFamily="66" charset="0"/>
              </a:rPr>
              <a:t>2º Problema: </a:t>
            </a:r>
          </a:p>
          <a:p>
            <a:pPr algn="ctr"/>
            <a:endParaRPr lang="pt-BR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pt-BR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pt-BR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A25ACBF-6DC9-42A4-9CE4-48AEC2425A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42462" y="585192"/>
            <a:ext cx="2149538" cy="1488718"/>
          </a:xfrm>
          <a:ln w="38100"/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C0B0935B-ABAE-476B-A0A7-52F299885652}"/>
              </a:ext>
            </a:extLst>
          </p:cNvPr>
          <p:cNvSpPr/>
          <p:nvPr/>
        </p:nvSpPr>
        <p:spPr>
          <a:xfrm>
            <a:off x="11281144" y="1105785"/>
            <a:ext cx="714176" cy="2237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57150"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19481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E0B1FA6-C89F-467A-BD3B-B8A97B671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62175" y="352259"/>
            <a:ext cx="6230679" cy="94183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i="1" dirty="0">
                <a:solidFill>
                  <a:schemeClr val="bg1"/>
                </a:solidFill>
                <a:latin typeface="Comic Sans MS" panose="030F0702030302020204" pitchFamily="66" charset="0"/>
              </a:rPr>
              <a:t>Habilidades Criticas em Língua Portuguesa</a:t>
            </a:r>
          </a:p>
        </p:txBody>
      </p:sp>
    </p:spTree>
    <p:extLst>
      <p:ext uri="{BB962C8B-B14F-4D97-AF65-F5344CB8AC3E}">
        <p14:creationId xmlns:p14="http://schemas.microsoft.com/office/powerpoint/2010/main" val="2388542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69D8C65-6C26-420D-9E91-119AD465D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1462" y="665018"/>
            <a:ext cx="11428755" cy="2499146"/>
          </a:xfrm>
        </p:spPr>
        <p:txBody>
          <a:bodyPr/>
          <a:lstStyle/>
          <a:p>
            <a:r>
              <a:rPr lang="pt-BR" sz="2800" dirty="0">
                <a:latin typeface="Comic Sans MS" panose="030F0702030302020204" pitchFamily="66" charset="0"/>
              </a:rPr>
              <a:t>MMR – 1º Passos</a:t>
            </a:r>
          </a:p>
          <a:p>
            <a:r>
              <a:rPr lang="pt-BR" sz="2800" dirty="0">
                <a:latin typeface="Comic Sans MS" panose="030F0702030302020204" pitchFamily="66" charset="0"/>
              </a:rPr>
              <a:t>2. Quebrando o Problema – Anos Iniciais</a:t>
            </a:r>
          </a:p>
          <a:p>
            <a:endParaRPr lang="pt-BR" sz="2800" dirty="0">
              <a:latin typeface="Comic Sans MS" panose="030F0702030302020204" pitchFamily="66" charset="0"/>
            </a:endParaRPr>
          </a:p>
          <a:p>
            <a:pPr algn="ctr"/>
            <a:r>
              <a:rPr lang="pt-BR" sz="2800" dirty="0">
                <a:latin typeface="Comic Sans MS" panose="030F0702030302020204" pitchFamily="66" charset="0"/>
              </a:rPr>
              <a:t>Fluxo Geral – </a:t>
            </a:r>
            <a:endParaRPr lang="pt-BR" sz="28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endParaRPr lang="pt-BR" sz="2800" dirty="0">
              <a:latin typeface="Comic Sans MS" panose="030F0702030302020204" pitchFamily="66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A25ACBF-6DC9-42A4-9CE4-48AEC2425A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71296" y="512619"/>
            <a:ext cx="3220704" cy="2230582"/>
          </a:xfrm>
          <a:ln w="38100"/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C0B0935B-ABAE-476B-A0A7-52F299885652}"/>
              </a:ext>
            </a:extLst>
          </p:cNvPr>
          <p:cNvSpPr/>
          <p:nvPr/>
        </p:nvSpPr>
        <p:spPr>
          <a:xfrm>
            <a:off x="11024721" y="1329551"/>
            <a:ext cx="858982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57150">
                <a:solidFill>
                  <a:schemeClr val="tx1"/>
                </a:solidFill>
              </a:ln>
              <a:noFill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13B2CF81-2D13-484F-A25A-32B4BA4CF6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804180"/>
              </p:ext>
            </p:extLst>
          </p:nvPr>
        </p:nvGraphicFramePr>
        <p:xfrm>
          <a:off x="1382233" y="3326400"/>
          <a:ext cx="6797924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3603">
                  <a:extLst>
                    <a:ext uri="{9D8B030D-6E8A-4147-A177-3AD203B41FA5}">
                      <a16:colId xmlns:a16="http://schemas.microsoft.com/office/drawing/2014/main" val="1136345656"/>
                    </a:ext>
                  </a:extLst>
                </a:gridCol>
                <a:gridCol w="3204321">
                  <a:extLst>
                    <a:ext uri="{9D8B030D-6E8A-4147-A177-3AD203B41FA5}">
                      <a16:colId xmlns:a16="http://schemas.microsoft.com/office/drawing/2014/main" val="25350466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Reprovação por nota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6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562334"/>
                  </a:ext>
                </a:extLst>
              </a:tr>
              <a:tr h="417796">
                <a:tc>
                  <a:txBody>
                    <a:bodyPr/>
                    <a:lstStyle/>
                    <a:p>
                      <a:r>
                        <a:rPr lang="pt-BR" sz="2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Reprovação por falta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6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551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Abandono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6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307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Aprovação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6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092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15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2633</TotalTime>
  <Words>455</Words>
  <Application>Microsoft Office PowerPoint</Application>
  <PresentationFormat>Widescreen</PresentationFormat>
  <Paragraphs>211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Comic Sans MS</vt:lpstr>
      <vt:lpstr>Wingdings</vt:lpstr>
      <vt:lpstr>2_Office Theme</vt:lpstr>
      <vt:lpstr>Método de Melhoria de Resultados  MMR  Nome da Unidade Escolar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Planos de Melhoria  Consolidado</dc:title>
  <dc:creator>Christina De Paula Queiroz E Silva</dc:creator>
  <cp:lastModifiedBy>Andrea Valete Machado</cp:lastModifiedBy>
  <cp:revision>256</cp:revision>
  <cp:lastPrinted>2018-03-01T00:45:32Z</cp:lastPrinted>
  <dcterms:created xsi:type="dcterms:W3CDTF">2018-02-06T11:59:27Z</dcterms:created>
  <dcterms:modified xsi:type="dcterms:W3CDTF">2018-03-08T15:31:50Z</dcterms:modified>
</cp:coreProperties>
</file>