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5"/>
  </p:notesMasterIdLst>
  <p:sldIdLst>
    <p:sldId id="326" r:id="rId2"/>
    <p:sldId id="327" r:id="rId3"/>
    <p:sldId id="329" r:id="rId4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o Luiz das Dores Gonçalves" initials="SLdDG" lastIdx="1" clrIdx="0">
    <p:extLst>
      <p:ext uri="{19B8F6BF-5375-455C-9EA6-DF929625EA0E}">
        <p15:presenceInfo xmlns:p15="http://schemas.microsoft.com/office/powerpoint/2012/main" userId="S-1-5-21-848449266-517959707-14044502-842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5" autoAdjust="0"/>
    <p:restoredTop sz="94660"/>
  </p:normalViewPr>
  <p:slideViewPr>
    <p:cSldViewPr>
      <p:cViewPr varScale="1">
        <p:scale>
          <a:sx n="85" d="100"/>
          <a:sy n="85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6BF92-E8A4-4055-9B92-BBF2EF95B370}" type="datetimeFigureOut">
              <a:rPr lang="pt-BR" smtClean="0"/>
              <a:pPr/>
              <a:t>16/02/2018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A6D65-6046-41EE-BA22-9154017B4EA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68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AE6B9A-A54A-4F4C-A432-FF41ECBBD0F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8883A334-C5AA-46A7-B214-63342AFE564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119225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F1E8606-D908-421F-A1AB-96F179AC5D44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EA7F96-0B95-4674-AFB3-3D530C29EC30}" type="slidenum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175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F1E8606-D908-421F-A1AB-96F179AC5D44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EA7F96-0B95-4674-AFB3-3D530C29EC30}" type="slidenum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335324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F1E8606-D908-421F-A1AB-96F179AC5D44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EA7F96-0B95-4674-AFB3-3D530C29EC30}" type="slidenum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5491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F1E8606-D908-421F-A1AB-96F179AC5D44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EA7F96-0B95-4674-AFB3-3D530C29EC30}" type="slidenum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194661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F1E8606-D908-421F-A1AB-96F179AC5D44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EA7F96-0B95-4674-AFB3-3D530C29EC30}" type="slidenum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8644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68EF40-D58F-4C61-9600-8453729B852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119D6-68C3-4E31-BE70-DC93E676381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1066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7CCCB-00EF-42FB-96EB-04DA50DE308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E6664-47F9-4C5F-873B-41FDE26D67E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05654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41425" y="6486525"/>
            <a:ext cx="7826375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b="1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Slide</a:t>
            </a:r>
          </a:p>
          <a:p>
            <a:pPr>
              <a:defRPr/>
            </a:pPr>
            <a:fld id="{2538E6DB-E000-4AF6-A59B-B2B686F20A59}" type="slidenum">
              <a:rPr lang="en-US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45A127-02F1-4FBE-A4D7-1B90F8E1ADF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416BB-8E22-4F7C-9DC4-A9366C983B4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0487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1BC8D7-558F-49B4-8DFE-47B4E0496E9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96750189-4837-4F50-A604-1D66F0DF779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98286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603419-ED11-4E4F-A373-76F249F41CD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7CCB50D-64D8-4EA5-A671-1E59B546906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6787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F426EF-884D-4F8A-8A2E-E8D20C7D293A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C2BA95D1-D554-4D19-8455-489B2CF5F2B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31570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0133B6-81FB-4B87-98A7-F2CE505B6894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96C7E-72A9-437E-8092-9B89471C4203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8899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60F1AE-4015-408B-9B00-3D541318DA4F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8AFCD-0E69-47C8-9580-F6D21B8D571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6945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ED5D8C-A912-44F2-97E7-D34E78E07D8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7E29E-8DD8-4289-A896-2AE18CB89F1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38842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8DE92F-988B-4C01-9582-5235EA93C85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70341BA-921A-4DA4-8703-E46811B40C82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7390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F1E8606-D908-421F-A1AB-96F179AC5D44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16/02/2018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EA7F96-0B95-4674-AFB3-3D530C29EC30}" type="slidenum">
              <a:rPr lang="pt-B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cxnSp>
        <p:nvCxnSpPr>
          <p:cNvPr id="34" name="Straight Connector 14"/>
          <p:cNvCxnSpPr/>
          <p:nvPr userDrawn="1"/>
        </p:nvCxnSpPr>
        <p:spPr>
          <a:xfrm>
            <a:off x="584200" y="750888"/>
            <a:ext cx="7950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 userDrawn="1"/>
        </p:nvSpPr>
        <p:spPr>
          <a:xfrm>
            <a:off x="0" y="6437313"/>
            <a:ext cx="9144000" cy="41433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63" name="Picture 7" descr="rodape.png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5824538"/>
            <a:ext cx="9144000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itle 1"/>
          <p:cNvSpPr txBox="1">
            <a:spLocks/>
          </p:cNvSpPr>
          <p:nvPr userDrawn="1"/>
        </p:nvSpPr>
        <p:spPr>
          <a:xfrm>
            <a:off x="1400175" y="6546850"/>
            <a:ext cx="7656513" cy="222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ctr" defTabSz="457200">
              <a:spcBef>
                <a:spcPct val="0"/>
              </a:spcBef>
              <a:defRPr/>
            </a:pPr>
            <a:r>
              <a:rPr lang="en-US" sz="1100" b="1" dirty="0">
                <a:solidFill>
                  <a:prstClr val="white"/>
                </a:solidFill>
                <a:latin typeface="Verdana"/>
                <a:cs typeface="Verdana"/>
              </a:rPr>
              <a:t>SECRETARIA DA EDUCAÇÃO</a:t>
            </a:r>
            <a:endParaRPr lang="pt-BR" sz="900" b="1" dirty="0">
              <a:solidFill>
                <a:prstClr val="white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776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673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0"/>
            <a:ext cx="7560839" cy="65009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2400" b="1" dirty="0">
                <a:latin typeface="Cambria" panose="02040503050406030204" pitchFamily="18" charset="0"/>
              </a:rPr>
              <a:t>II - Escala de Substituição de Diretor de Escola</a:t>
            </a:r>
          </a:p>
          <a:p>
            <a:pPr marL="0" indent="0" algn="ctr">
              <a:buNone/>
            </a:pPr>
            <a:endParaRPr lang="pt-BR" sz="24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BR" sz="2400" dirty="0">
                <a:solidFill>
                  <a:srgbClr val="0070C0"/>
                </a:solidFill>
                <a:latin typeface="Cambria" panose="02040503050406030204" pitchFamily="18" charset="0"/>
              </a:rPr>
              <a:t>Decreto nº 43.409/1998, alterado pela Decreto nº  57.670/2011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latin typeface="Cambria" panose="02040503050406030204" pitchFamily="18" charset="0"/>
              </a:rPr>
              <a:t>De acordo com o disposto no artigo 6º, compete ao Vice-Diretor de Escola substituir o Diretor de Escola em todos os seus impedimentos legais e temporários, exceto faltas.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latin typeface="Cambria" panose="02040503050406030204" pitchFamily="18" charset="0"/>
              </a:rPr>
              <a:t>Na hipótese de a unidade escolar contar com 2 (dois) Vice-Diretores de Escola, o exercício da substituição obedecerá a escala de substituição definida na unidade escolar, observada a legislação pertinente.</a:t>
            </a:r>
          </a:p>
          <a:p>
            <a:pPr marL="0" indent="0" algn="just">
              <a:buNone/>
            </a:pPr>
            <a:endParaRPr lang="pt-BR" dirty="0">
              <a:latin typeface="+mj-lt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416BB-8E22-4F7C-9DC4-A9366C983B4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97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3838" y="253104"/>
            <a:ext cx="7632847" cy="591122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b="1" dirty="0">
                <a:latin typeface="Cambria" panose="02040503050406030204" pitchFamily="18" charset="0"/>
              </a:rPr>
              <a:t>II - Escala de Substituição de Diretor de Escola</a:t>
            </a:r>
          </a:p>
          <a:p>
            <a:pPr algn="just"/>
            <a:endParaRPr lang="pt-BR" sz="2000" dirty="0">
              <a:latin typeface="Cambria" panose="02040503050406030204" pitchFamily="18" charset="0"/>
            </a:endParaRPr>
          </a:p>
          <a:p>
            <a:pPr algn="just"/>
            <a:endParaRPr lang="pt-BR" sz="2000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rgbClr val="0070C0"/>
                </a:solidFill>
                <a:latin typeface="Cambria" panose="02040503050406030204" pitchFamily="18" charset="0"/>
              </a:rPr>
              <a:t>DECRETO Nº 59.447, DE 19 DE AGOSTO DE 2013</a:t>
            </a:r>
          </a:p>
          <a:p>
            <a:pPr marL="0" indent="0" algn="just">
              <a:buNone/>
            </a:pPr>
            <a:endParaRPr lang="pt-BR" sz="20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Cambria" panose="02040503050406030204" pitchFamily="18" charset="0"/>
              </a:rPr>
              <a:t>Na classe de Diretor de Escola a substituição dar-se-á pelo Vice-Diretor de Escola, independentemente do período do impedimento legal.</a:t>
            </a:r>
          </a:p>
          <a:p>
            <a:pPr marL="0" indent="0" algn="just">
              <a:buNone/>
            </a:pPr>
            <a:endParaRPr lang="pt-BR" sz="2000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rgbClr val="0070C0"/>
                </a:solidFill>
                <a:latin typeface="Cambria" panose="02040503050406030204" pitchFamily="18" charset="0"/>
              </a:rPr>
              <a:t>Resolução SE 82/2013 - Artigo 2º - (...)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>
                <a:latin typeface="Cambria" panose="02040503050406030204" pitchFamily="18" charset="0"/>
              </a:rPr>
              <a:t>Nas unidades escolares que não comportam o posto de trabalho de Vice-Diretor de Escola, a direção da unidade escolar será assumida por docente titular de cargo efetivo, devidamente habilitado e integrante da escala de substituição do Diretor de Escola.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416BB-8E22-4F7C-9DC4-A9366C983B4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0"/>
            <a:ext cx="7632847" cy="5911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>
                <a:latin typeface="Cambria" panose="02040503050406030204" pitchFamily="18" charset="0"/>
              </a:rPr>
              <a:t>  </a:t>
            </a:r>
            <a:r>
              <a:rPr lang="pt-BR" sz="2400" b="1" dirty="0">
                <a:latin typeface="Cambria" panose="02040503050406030204" pitchFamily="18" charset="0"/>
              </a:rPr>
              <a:t>IV – GOE / Certificação</a:t>
            </a:r>
          </a:p>
          <a:p>
            <a:pPr marL="0" indent="0" algn="ctr">
              <a:buNone/>
            </a:pPr>
            <a:endParaRPr lang="pt-BR" sz="24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BR" sz="2400" u="sng" dirty="0">
                <a:solidFill>
                  <a:srgbClr val="0070C0"/>
                </a:solidFill>
                <a:latin typeface="Cambria" panose="02040503050406030204" pitchFamily="18" charset="0"/>
              </a:rPr>
              <a:t>Decreto nº 57.462, de 26 de outubro de 2011</a:t>
            </a:r>
          </a:p>
          <a:p>
            <a:pPr marL="0" indent="0" algn="ctr">
              <a:buNone/>
            </a:pPr>
            <a:endParaRPr lang="pt-BR" sz="2400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BR" sz="2400" b="1" dirty="0">
                <a:latin typeface="Cambria" panose="02040503050406030204" pitchFamily="18" charset="0"/>
              </a:rPr>
              <a:t>Prazo de Validade da Certificação</a:t>
            </a:r>
            <a:r>
              <a:rPr lang="pt-BR" sz="2400" dirty="0">
                <a:latin typeface="Cambria" panose="020405030504060302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pt-BR" sz="2400" dirty="0">
                <a:latin typeface="Cambria" panose="02040503050406030204" pitchFamily="18" charset="0"/>
              </a:rPr>
              <a:t>5 anos a contar da homologação;</a:t>
            </a:r>
          </a:p>
          <a:p>
            <a:pPr marL="0" indent="0" algn="ctr">
              <a:buNone/>
            </a:pPr>
            <a:endParaRPr lang="pt-BR" sz="2400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BR" sz="2400" b="1" dirty="0">
                <a:latin typeface="Cambria" panose="02040503050406030204" pitchFamily="18" charset="0"/>
              </a:rPr>
              <a:t>Pedido de Prorrogação da Validade </a:t>
            </a:r>
          </a:p>
          <a:p>
            <a:pPr marL="0" indent="0" algn="ctr">
              <a:buNone/>
            </a:pPr>
            <a:r>
              <a:rPr lang="pt-BR" sz="2400" b="1" dirty="0">
                <a:latin typeface="Cambria" panose="02040503050406030204" pitchFamily="18" charset="0"/>
              </a:rPr>
              <a:t>ou Revalidação da Certificação:</a:t>
            </a:r>
          </a:p>
          <a:p>
            <a:pPr marL="0" indent="0" algn="ctr">
              <a:buNone/>
            </a:pPr>
            <a:endParaRPr lang="pt-BR" sz="2400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Cambria" panose="02040503050406030204" pitchFamily="18" charset="0"/>
              </a:rPr>
              <a:t>Trâmite para deliberação da UCRH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416BB-8E22-4F7C-9DC4-A9366C983B4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02835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6198</TotalTime>
  <Words>221</Words>
  <Application>Microsoft Office PowerPoint</Application>
  <PresentationFormat>Apresentação na tela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Cambria</vt:lpstr>
      <vt:lpstr>Century Gothic</vt:lpstr>
      <vt:lpstr>Verdana</vt:lpstr>
      <vt:lpstr>Wingdings</vt:lpstr>
      <vt:lpstr>Wingdings 3</vt:lpstr>
      <vt:lpstr>Cacho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cristty.hayon</dc:creator>
  <cp:lastModifiedBy>Rafaela Cordasso</cp:lastModifiedBy>
  <cp:revision>279</cp:revision>
  <dcterms:created xsi:type="dcterms:W3CDTF">2013-09-09T20:03:07Z</dcterms:created>
  <dcterms:modified xsi:type="dcterms:W3CDTF">2018-02-16T11:18:54Z</dcterms:modified>
</cp:coreProperties>
</file>