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7" r:id="rId3"/>
    <p:sldId id="307" r:id="rId4"/>
    <p:sldId id="309" r:id="rId5"/>
    <p:sldId id="310" r:id="rId6"/>
    <p:sldId id="311" r:id="rId7"/>
    <p:sldId id="258" r:id="rId8"/>
    <p:sldId id="280" r:id="rId9"/>
    <p:sldId id="281" r:id="rId10"/>
    <p:sldId id="282" r:id="rId11"/>
    <p:sldId id="283" r:id="rId12"/>
    <p:sldId id="284" r:id="rId13"/>
    <p:sldId id="260" r:id="rId14"/>
    <p:sldId id="261" r:id="rId15"/>
    <p:sldId id="285" r:id="rId16"/>
    <p:sldId id="316" r:id="rId17"/>
    <p:sldId id="317" r:id="rId18"/>
    <p:sldId id="318" r:id="rId19"/>
    <p:sldId id="267" r:id="rId20"/>
    <p:sldId id="270" r:id="rId21"/>
    <p:sldId id="274" r:id="rId22"/>
    <p:sldId id="299" r:id="rId23"/>
    <p:sldId id="300" r:id="rId24"/>
    <p:sldId id="301" r:id="rId25"/>
    <p:sldId id="304" r:id="rId26"/>
    <p:sldId id="314" r:id="rId27"/>
    <p:sldId id="306" r:id="rId28"/>
    <p:sldId id="289" r:id="rId29"/>
    <p:sldId id="290" r:id="rId30"/>
    <p:sldId id="291" r:id="rId31"/>
    <p:sldId id="292" r:id="rId32"/>
    <p:sldId id="293" r:id="rId33"/>
    <p:sldId id="294" r:id="rId34"/>
    <p:sldId id="308" r:id="rId35"/>
    <p:sldId id="298" r:id="rId36"/>
    <p:sldId id="312" r:id="rId37"/>
    <p:sldId id="313" r:id="rId3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2F8"/>
    <a:srgbClr val="541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7670" autoAdjust="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2DC4AED-249B-4865-B2C1-B82E7D768C63}"/>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A2DE67F8-AA34-4B6E-8151-5C62D7632BA3}"/>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C0B3A42-6AFB-4856-AD8E-6ACE32BF3CEE}" type="datetimeFigureOut">
              <a:rPr lang="pt-BR" smtClean="0"/>
              <a:t>07/02/2018</a:t>
            </a:fld>
            <a:endParaRPr lang="pt-BR"/>
          </a:p>
        </p:txBody>
      </p:sp>
      <p:sp>
        <p:nvSpPr>
          <p:cNvPr id="4" name="Espaço Reservado para Rodapé 3">
            <a:extLst>
              <a:ext uri="{FF2B5EF4-FFF2-40B4-BE49-F238E27FC236}">
                <a16:creationId xmlns:a16="http://schemas.microsoft.com/office/drawing/2014/main" id="{0B208DC9-148F-4E1C-B0B1-F33CD0F58A0E}"/>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D88EC894-C1E8-49F1-A995-DB7D1CC8A4D4}"/>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962789D-E0BA-4C70-8ABC-2CFB2D967214}" type="slidenum">
              <a:rPr lang="pt-BR" smtClean="0"/>
              <a:t>‹nº›</a:t>
            </a:fld>
            <a:endParaRPr lang="pt-BR"/>
          </a:p>
        </p:txBody>
      </p:sp>
    </p:spTree>
    <p:extLst>
      <p:ext uri="{BB962C8B-B14F-4D97-AF65-F5344CB8AC3E}">
        <p14:creationId xmlns:p14="http://schemas.microsoft.com/office/powerpoint/2010/main" val="138895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32EB968-CD27-4E27-B04C-5CA480FED1F6}" type="datetimeFigureOut">
              <a:rPr lang="pt-BR" smtClean="0"/>
              <a:t>07/02/2018</a:t>
            </a:fld>
            <a:endParaRPr lang="pt-BR"/>
          </a:p>
        </p:txBody>
      </p:sp>
      <p:sp>
        <p:nvSpPr>
          <p:cNvPr id="4" name="Espaço Reservado para Imagem de Sli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55257AD-0D9F-412D-9A85-09417C0533C5}" type="slidenum">
              <a:rPr lang="pt-BR" smtClean="0"/>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55257AD-0D9F-412D-9A85-09417C0533C5}" type="slidenum">
              <a:rPr lang="pt-BR" smtClean="0"/>
              <a:t>33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85529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103624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050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354628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150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174417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1708961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124896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150917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295349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219125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268953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232143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144849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366705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3AB5B37A-0967-460D-96C8-471C0970889D}" type="datetimeFigureOut">
              <a:rPr lang="pt-BR" smtClean="0"/>
              <a:pPr/>
              <a:t>07/02/2018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CBF7416-E342-4E7F-B49C-C56769D4BB75}" type="slidenum">
              <a:rPr lang="pt-BR" smtClean="0"/>
              <a:pPr/>
              <a:t>‹nº›</a:t>
            </a:fld>
            <a:endParaRPr lang="pt-BR"/>
          </a:p>
        </p:txBody>
      </p:sp>
    </p:spTree>
    <p:extLst>
      <p:ext uri="{BB962C8B-B14F-4D97-AF65-F5344CB8AC3E}">
        <p14:creationId xmlns:p14="http://schemas.microsoft.com/office/powerpoint/2010/main" val="3861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B5B37A-0967-460D-96C8-471C0970889D}" type="datetimeFigureOut">
              <a:rPr lang="pt-BR" smtClean="0"/>
              <a:pPr/>
              <a:t>07/02/2018</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BF7416-E342-4E7F-B49C-C56769D4BB75}" type="slidenum">
              <a:rPr lang="pt-BR" smtClean="0"/>
              <a:pPr/>
              <a:t>‹nº›</a:t>
            </a:fld>
            <a:endParaRPr lang="pt-BR"/>
          </a:p>
        </p:txBody>
      </p:sp>
    </p:spTree>
    <p:extLst>
      <p:ext uri="{BB962C8B-B14F-4D97-AF65-F5344CB8AC3E}">
        <p14:creationId xmlns:p14="http://schemas.microsoft.com/office/powerpoint/2010/main" val="2936686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sancheswiege@ig.com.br" TargetMode="External"/><Relationship Id="rId2" Type="http://schemas.openxmlformats.org/officeDocument/2006/relationships/hyperlink" Target="mailto:maedipic@gmail.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Base%20Nacional%20Comum%20Curricular.mp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8BD31D-58E7-43B5-B334-8D1EC8D044F8}"/>
              </a:ext>
            </a:extLst>
          </p:cNvPr>
          <p:cNvSpPr>
            <a:spLocks noGrp="1"/>
          </p:cNvSpPr>
          <p:nvPr>
            <p:ph type="ctrTitle"/>
          </p:nvPr>
        </p:nvSpPr>
        <p:spPr>
          <a:xfrm>
            <a:off x="1520456" y="543339"/>
            <a:ext cx="7442791" cy="1709531"/>
          </a:xfrm>
        </p:spPr>
        <p:txBody>
          <a:bodyPr>
            <a:normAutofit fontScale="90000"/>
          </a:bodyPr>
          <a:lstStyle/>
          <a:p>
            <a:r>
              <a:rPr lang="pt-BR" b="1" dirty="0"/>
              <a:t>Base Nacional Comum Curricular- BNCC</a:t>
            </a:r>
          </a:p>
        </p:txBody>
      </p:sp>
      <p:sp>
        <p:nvSpPr>
          <p:cNvPr id="3" name="Subtítulo 2">
            <a:extLst>
              <a:ext uri="{FF2B5EF4-FFF2-40B4-BE49-F238E27FC236}">
                <a16:creationId xmlns:a16="http://schemas.microsoft.com/office/drawing/2014/main" id="{FB61E6A6-8314-4907-BA7B-DA3AC0223B1D}"/>
              </a:ext>
            </a:extLst>
          </p:cNvPr>
          <p:cNvSpPr>
            <a:spLocks noGrp="1"/>
          </p:cNvSpPr>
          <p:nvPr>
            <p:ph type="subTitle" idx="1"/>
          </p:nvPr>
        </p:nvSpPr>
        <p:spPr>
          <a:xfrm>
            <a:off x="1219201" y="4051005"/>
            <a:ext cx="8381999" cy="2164265"/>
          </a:xfrm>
        </p:spPr>
        <p:txBody>
          <a:bodyPr>
            <a:normAutofit fontScale="85000" lnSpcReduction="20000"/>
          </a:bodyPr>
          <a:lstStyle/>
          <a:p>
            <a:endParaRPr lang="pt-BR" dirty="0"/>
          </a:p>
          <a:p>
            <a:r>
              <a:rPr lang="pt-BR" b="1" dirty="0">
                <a:solidFill>
                  <a:schemeClr val="accent2">
                    <a:lumMod val="75000"/>
                  </a:schemeClr>
                </a:solidFill>
              </a:rPr>
              <a:t>Formadoras</a:t>
            </a:r>
          </a:p>
          <a:p>
            <a:endParaRPr lang="pt-BR" dirty="0">
              <a:solidFill>
                <a:schemeClr val="accent2">
                  <a:lumMod val="75000"/>
                </a:schemeClr>
              </a:solidFill>
            </a:endParaRPr>
          </a:p>
          <a:p>
            <a:r>
              <a:rPr lang="pt-BR" dirty="0">
                <a:solidFill>
                  <a:schemeClr val="accent2">
                    <a:lumMod val="75000"/>
                  </a:schemeClr>
                </a:solidFill>
              </a:rPr>
              <a:t>Maria Edilaine Ceron Pinto</a:t>
            </a:r>
          </a:p>
          <a:p>
            <a:r>
              <a:rPr lang="pt-BR" dirty="0">
                <a:solidFill>
                  <a:schemeClr val="accent2">
                    <a:lumMod val="75000"/>
                  </a:schemeClr>
                </a:solidFill>
              </a:rPr>
              <a:t>Márcia Sanches </a:t>
            </a:r>
            <a:r>
              <a:rPr lang="pt-BR" dirty="0" err="1">
                <a:solidFill>
                  <a:schemeClr val="accent2">
                    <a:lumMod val="75000"/>
                  </a:schemeClr>
                </a:solidFill>
              </a:rPr>
              <a:t>Wiege</a:t>
            </a:r>
            <a:r>
              <a:rPr lang="pt-BR" dirty="0">
                <a:solidFill>
                  <a:schemeClr val="accent2">
                    <a:lumMod val="75000"/>
                  </a:schemeClr>
                </a:solidFill>
              </a:rPr>
              <a:t> Martins</a:t>
            </a:r>
          </a:p>
          <a:p>
            <a:endParaRPr lang="pt-BR" dirty="0">
              <a:solidFill>
                <a:schemeClr val="accent2">
                  <a:lumMod val="75000"/>
                </a:schemeClr>
              </a:solidFill>
            </a:endParaRPr>
          </a:p>
          <a:p>
            <a:r>
              <a:rPr lang="pt-BR" dirty="0">
                <a:solidFill>
                  <a:schemeClr val="accent2">
                    <a:lumMod val="75000"/>
                  </a:schemeClr>
                </a:solidFill>
              </a:rPr>
              <a:t>Fevereiro/2018</a:t>
            </a:r>
          </a:p>
          <a:p>
            <a:endParaRPr lang="pt-BR" dirty="0"/>
          </a:p>
          <a:p>
            <a:endParaRPr lang="pt-BR" dirty="0"/>
          </a:p>
          <a:p>
            <a:endParaRPr lang="pt-BR" dirty="0"/>
          </a:p>
        </p:txBody>
      </p:sp>
      <p:pic>
        <p:nvPicPr>
          <p:cNvPr id="4" name="Imagem 3">
            <a:extLst>
              <a:ext uri="{FF2B5EF4-FFF2-40B4-BE49-F238E27FC236}">
                <a16:creationId xmlns:a16="http://schemas.microsoft.com/office/drawing/2014/main" id="{CE4A40B1-6B9C-4005-B167-65B8E82CFEA1}"/>
              </a:ext>
            </a:extLst>
          </p:cNvPr>
          <p:cNvPicPr>
            <a:picLocks noChangeAspect="1"/>
          </p:cNvPicPr>
          <p:nvPr/>
        </p:nvPicPr>
        <p:blipFill rotWithShape="1">
          <a:blip r:embed="rId2" cstate="print"/>
          <a:srcRect l="33314" t="22791" r="51283" b="27132"/>
          <a:stretch/>
        </p:blipFill>
        <p:spPr>
          <a:xfrm>
            <a:off x="2864106" y="2647506"/>
            <a:ext cx="1878015" cy="3434316"/>
          </a:xfrm>
          <a:prstGeom prst="rect">
            <a:avLst/>
          </a:prstGeom>
        </p:spPr>
      </p:pic>
    </p:spTree>
    <p:extLst>
      <p:ext uri="{BB962C8B-B14F-4D97-AF65-F5344CB8AC3E}">
        <p14:creationId xmlns:p14="http://schemas.microsoft.com/office/powerpoint/2010/main" val="134730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Diretrizes Curriculares Nacionais Gerais para a Educação Básica – DCN </a:t>
            </a:r>
            <a:r>
              <a:rPr lang="pt-BR"/>
              <a:t>– 2010</a:t>
            </a:r>
            <a:br>
              <a:rPr lang="pt-BR" dirty="0"/>
            </a:br>
            <a:br>
              <a:rPr lang="pt-BR" dirty="0"/>
            </a:br>
            <a:br>
              <a:rPr lang="pt-BR" dirty="0"/>
            </a:br>
            <a:r>
              <a:rPr lang="pt-BR" dirty="0"/>
              <a:t>  - </a:t>
            </a:r>
            <a:r>
              <a:rPr lang="pt-BR" dirty="0">
                <a:solidFill>
                  <a:srgbClr val="5418FC"/>
                </a:solidFill>
              </a:rPr>
              <a:t>destaca a inclusão, valorização das diferenças e o atendimento a pluralidade e à diversidade cultural respeitando as manifestações das comunidades.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599"/>
            <a:ext cx="8819363" cy="4315097"/>
          </a:xfrm>
        </p:spPr>
        <p:txBody>
          <a:bodyPr>
            <a:normAutofit fontScale="90000"/>
          </a:bodyPr>
          <a:lstStyle/>
          <a:p>
            <a:r>
              <a:rPr lang="pt-BR" b="1" dirty="0"/>
              <a:t>*PLANO NACIONAL DE EDUCAÇÃO – PNE- 2014</a:t>
            </a:r>
            <a:br>
              <a:rPr lang="pt-BR" b="1" dirty="0"/>
            </a:br>
            <a:br>
              <a:rPr lang="pt-BR" b="1" dirty="0"/>
            </a:br>
            <a:r>
              <a:rPr lang="pt-BR" b="1" dirty="0">
                <a:solidFill>
                  <a:srgbClr val="0612F8"/>
                </a:solidFill>
              </a:rPr>
              <a:t>- reitera a necessidade da </a:t>
            </a:r>
            <a:r>
              <a:rPr lang="pt-BR" b="1" dirty="0" err="1">
                <a:solidFill>
                  <a:srgbClr val="0612F8"/>
                </a:solidFill>
              </a:rPr>
              <a:t>pactuação</a:t>
            </a:r>
            <a:r>
              <a:rPr lang="pt-BR" b="1" dirty="0">
                <a:solidFill>
                  <a:srgbClr val="0612F8"/>
                </a:solidFill>
              </a:rPr>
              <a:t> interfederativa, diretrizes pedagógicas e base nacional comum com apontamentos de direitos e objetivos de aprendizagem e desenvolvimento dos alunos respeitando as diversidades regionais, estaduais e regionais</a:t>
            </a:r>
            <a:br>
              <a:rPr lang="pt-BR" b="1" dirty="0"/>
            </a:br>
            <a:endParaRPr lang="pt-B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608320"/>
          </a:xfrm>
        </p:spPr>
        <p:txBody>
          <a:bodyPr>
            <a:normAutofit/>
          </a:bodyPr>
          <a:lstStyle/>
          <a:p>
            <a:r>
              <a:rPr lang="pt-BR" b="1" dirty="0"/>
              <a:t>BASE NACIONAL COMUM CURRICULAR</a:t>
            </a:r>
            <a:br>
              <a:rPr lang="pt-BR" b="1" dirty="0"/>
            </a:br>
            <a:r>
              <a:rPr lang="pt-BR" b="1" dirty="0"/>
              <a:t>(1ª, 2ª e 3ª versão- final/2017)</a:t>
            </a:r>
            <a:br>
              <a:rPr lang="pt-BR" b="1" dirty="0"/>
            </a:br>
            <a:br>
              <a:rPr lang="pt-BR" b="1" dirty="0"/>
            </a:br>
            <a:r>
              <a:rPr lang="pt-BR" sz="2000" b="1" dirty="0">
                <a:solidFill>
                  <a:srgbClr val="0612F8"/>
                </a:solidFill>
              </a:rPr>
              <a:t>- destaque ao compromisso do Estado Brasileiro com a promoção de uma EDUCAÇÃO INTEGRAL, voltada ao acolhimento, reconhecimento,e desenvolvimento pleno de todos os estudantes, com respeito as diferenças e enfrentamento à discriminação e ao preconceito</a:t>
            </a:r>
            <a:r>
              <a:rPr lang="pt-BR" b="1" dirty="0">
                <a:solidFill>
                  <a:srgbClr val="0612F8"/>
                </a:solidFill>
              </a:rPr>
              <a:t>.</a:t>
            </a:r>
            <a:br>
              <a:rPr lang="pt-BR" b="1" dirty="0">
                <a:solidFill>
                  <a:srgbClr val="0612F8"/>
                </a:solidFill>
              </a:rPr>
            </a:br>
            <a:br>
              <a:rPr lang="pt-BR" b="1" dirty="0">
                <a:solidFill>
                  <a:srgbClr val="0612F8"/>
                </a:solidFill>
              </a:rPr>
            </a:br>
            <a:r>
              <a:rPr lang="pt-BR" sz="2000" b="1" dirty="0">
                <a:solidFill>
                  <a:srgbClr val="0612F8"/>
                </a:solidFill>
              </a:rPr>
              <a:t>-documento que deve ser usado por todas as redes para </a:t>
            </a:r>
            <a:r>
              <a:rPr lang="pt-BR" sz="2000" b="1" dirty="0">
                <a:solidFill>
                  <a:srgbClr val="00B050"/>
                </a:solidFill>
              </a:rPr>
              <a:t>adequar </a:t>
            </a:r>
            <a:r>
              <a:rPr lang="pt-BR" sz="2000" b="1" dirty="0">
                <a:solidFill>
                  <a:srgbClr val="0612F8"/>
                </a:solidFill>
              </a:rPr>
              <a:t>ou </a:t>
            </a:r>
            <a:r>
              <a:rPr lang="pt-BR" sz="2000" b="1" dirty="0">
                <a:solidFill>
                  <a:srgbClr val="00B050"/>
                </a:solidFill>
              </a:rPr>
              <a:t>construir seus currículos </a:t>
            </a:r>
            <a:r>
              <a:rPr lang="pt-BR" sz="2000" b="1" dirty="0">
                <a:solidFill>
                  <a:srgbClr val="0612F8"/>
                </a:solidFill>
              </a:rPr>
              <a:t>e reafirmar o compromisso de todos com a redução das desigualdades e a promoção da equidade e qualidade da aprendizagem dos estudantes brasileiros.</a:t>
            </a:r>
            <a:br>
              <a:rPr lang="pt-BR" b="1" dirty="0">
                <a:solidFill>
                  <a:srgbClr val="0612F8"/>
                </a:solidFill>
              </a:rPr>
            </a:br>
            <a:r>
              <a:rPr lang="pt-BR" b="1" dirty="0">
                <a:solidFill>
                  <a:srgbClr val="0612F8"/>
                </a:solidFill>
              </a:rPr>
              <a:t>               Ou seja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45E44FE-DBB9-482C-8897-B4D9AC47B405}"/>
              </a:ext>
            </a:extLst>
          </p:cNvPr>
          <p:cNvSpPr/>
          <p:nvPr/>
        </p:nvSpPr>
        <p:spPr>
          <a:xfrm>
            <a:off x="548640" y="326571"/>
            <a:ext cx="8843554" cy="5262979"/>
          </a:xfrm>
          <a:prstGeom prst="rect">
            <a:avLst/>
          </a:prstGeom>
        </p:spPr>
        <p:txBody>
          <a:bodyPr wrap="square">
            <a:spAutoFit/>
          </a:bodyPr>
          <a:lstStyle/>
          <a:p>
            <a:endParaRPr lang="en-GB" sz="2800" dirty="0">
              <a:solidFill>
                <a:srgbClr val="414042"/>
              </a:solidFill>
              <a:latin typeface="Trebuchet MS" pitchFamily="34" charset="0"/>
              <a:ea typeface="Arial" panose="020B0604020202020204" pitchFamily="34" charset="0"/>
            </a:endParaRPr>
          </a:p>
          <a:p>
            <a:endParaRPr lang="en-GB" sz="2800" dirty="0">
              <a:solidFill>
                <a:srgbClr val="414042"/>
              </a:solidFill>
              <a:latin typeface="Trebuchet MS" pitchFamily="34" charset="0"/>
              <a:ea typeface="Arial" panose="020B0604020202020204" pitchFamily="34" charset="0"/>
            </a:endParaRPr>
          </a:p>
          <a:p>
            <a:r>
              <a:rPr lang="en-GB" sz="2800" dirty="0" err="1">
                <a:solidFill>
                  <a:srgbClr val="0612F8"/>
                </a:solidFill>
                <a:latin typeface="Trebuchet MS" pitchFamily="34" charset="0"/>
                <a:ea typeface="Arial" panose="020B0604020202020204" pitchFamily="34" charset="0"/>
              </a:rPr>
              <a:t>Desta</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forma,a</a:t>
            </a:r>
            <a:r>
              <a:rPr lang="en-GB" sz="2800" dirty="0">
                <a:solidFill>
                  <a:srgbClr val="0612F8"/>
                </a:solidFill>
                <a:latin typeface="Trebuchet MS" pitchFamily="34" charset="0"/>
                <a:ea typeface="Arial" panose="020B0604020202020204" pitchFamily="34" charset="0"/>
              </a:rPr>
              <a:t> </a:t>
            </a:r>
            <a:r>
              <a:rPr lang="en-GB" sz="2800" b="1" dirty="0">
                <a:solidFill>
                  <a:srgbClr val="0612F8"/>
                </a:solidFill>
                <a:latin typeface="Trebuchet MS" pitchFamily="34" charset="0"/>
                <a:ea typeface="Arial" panose="020B0604020202020204" pitchFamily="34" charset="0"/>
              </a:rPr>
              <a:t>BNCC</a:t>
            </a:r>
            <a:r>
              <a:rPr lang="en-GB" sz="2800" dirty="0">
                <a:solidFill>
                  <a:srgbClr val="0612F8"/>
                </a:solidFill>
                <a:latin typeface="Trebuchet MS" pitchFamily="34" charset="0"/>
                <a:ea typeface="Arial" panose="020B0604020202020204" pitchFamily="34" charset="0"/>
              </a:rPr>
              <a:t> é </a:t>
            </a:r>
            <a:r>
              <a:rPr lang="en-GB" sz="2800" b="1" dirty="0">
                <a:solidFill>
                  <a:srgbClr val="0612F8"/>
                </a:solidFill>
                <a:latin typeface="Trebuchet MS" pitchFamily="34" charset="0"/>
                <a:ea typeface="Arial" panose="020B0604020202020204" pitchFamily="34" charset="0"/>
              </a:rPr>
              <a:t>um </a:t>
            </a:r>
            <a:r>
              <a:rPr lang="en-GB" sz="2800" b="1" dirty="0" err="1">
                <a:solidFill>
                  <a:srgbClr val="0612F8"/>
                </a:solidFill>
                <a:latin typeface="Trebuchet MS" pitchFamily="34" charset="0"/>
                <a:ea typeface="Arial" panose="020B0604020202020204" pitchFamily="34" charset="0"/>
              </a:rPr>
              <a:t>documento</a:t>
            </a:r>
            <a:r>
              <a:rPr lang="en-GB" sz="2800" b="1" dirty="0">
                <a:solidFill>
                  <a:srgbClr val="0612F8"/>
                </a:solidFill>
                <a:latin typeface="Trebuchet MS" pitchFamily="34" charset="0"/>
                <a:ea typeface="Arial" panose="020B0604020202020204" pitchFamily="34" charset="0"/>
              </a:rPr>
              <a:t> plural, </a:t>
            </a:r>
            <a:r>
              <a:rPr lang="en-GB" sz="2800" b="1" dirty="0" err="1">
                <a:solidFill>
                  <a:srgbClr val="0612F8"/>
                </a:solidFill>
                <a:latin typeface="Trebuchet MS" pitchFamily="34" charset="0"/>
                <a:ea typeface="Arial" panose="020B0604020202020204" pitchFamily="34" charset="0"/>
              </a:rPr>
              <a:t>contemporâneo</a:t>
            </a:r>
            <a:r>
              <a:rPr lang="en-GB" sz="2800" dirty="0">
                <a:solidFill>
                  <a:srgbClr val="0612F8"/>
                </a:solidFill>
                <a:latin typeface="Trebuchet MS" pitchFamily="34" charset="0"/>
                <a:ea typeface="Arial" panose="020B0604020202020204" pitchFamily="34" charset="0"/>
              </a:rPr>
              <a:t>, e </a:t>
            </a:r>
            <a:r>
              <a:rPr lang="en-GB" sz="2800" dirty="0" err="1">
                <a:solidFill>
                  <a:srgbClr val="0612F8"/>
                </a:solidFill>
                <a:latin typeface="Trebuchet MS" pitchFamily="34" charset="0"/>
                <a:ea typeface="Arial" panose="020B0604020202020204" pitchFamily="34" charset="0"/>
              </a:rPr>
              <a:t>estabelece</a:t>
            </a:r>
            <a:r>
              <a:rPr lang="en-GB" sz="2800" dirty="0">
                <a:solidFill>
                  <a:srgbClr val="0612F8"/>
                </a:solidFill>
                <a:latin typeface="Trebuchet MS" pitchFamily="34" charset="0"/>
                <a:ea typeface="Arial" panose="020B0604020202020204" pitchFamily="34" charset="0"/>
              </a:rPr>
              <a:t> com </a:t>
            </a:r>
            <a:r>
              <a:rPr lang="en-GB" sz="2800" dirty="0" err="1">
                <a:solidFill>
                  <a:srgbClr val="0612F8"/>
                </a:solidFill>
                <a:latin typeface="Trebuchet MS" pitchFamily="34" charset="0"/>
                <a:ea typeface="Arial" panose="020B0604020202020204" pitchFamily="34" charset="0"/>
              </a:rPr>
              <a:t>clareza</a:t>
            </a:r>
            <a:r>
              <a:rPr lang="en-GB" sz="2800" dirty="0">
                <a:solidFill>
                  <a:srgbClr val="0612F8"/>
                </a:solidFill>
                <a:latin typeface="Trebuchet MS" pitchFamily="34" charset="0"/>
                <a:ea typeface="Arial" panose="020B0604020202020204" pitchFamily="34" charset="0"/>
              </a:rPr>
              <a:t> o conjunto de </a:t>
            </a:r>
            <a:r>
              <a:rPr lang="en-GB" sz="2800" b="1" dirty="0" err="1">
                <a:solidFill>
                  <a:srgbClr val="0612F8"/>
                </a:solidFill>
                <a:latin typeface="Trebuchet MS" pitchFamily="34" charset="0"/>
                <a:ea typeface="Arial" panose="020B0604020202020204" pitchFamily="34" charset="0"/>
              </a:rPr>
              <a:t>aprendizagens</a:t>
            </a:r>
            <a:r>
              <a:rPr lang="en-GB" sz="2800" b="1"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essenciais</a:t>
            </a:r>
            <a:r>
              <a:rPr lang="en-GB" sz="2800" b="1" dirty="0">
                <a:solidFill>
                  <a:srgbClr val="0612F8"/>
                </a:solidFill>
                <a:latin typeface="Trebuchet MS" pitchFamily="34" charset="0"/>
                <a:ea typeface="Arial" panose="020B0604020202020204" pitchFamily="34" charset="0"/>
              </a:rPr>
              <a:t> e </a:t>
            </a:r>
            <a:r>
              <a:rPr lang="en-GB" sz="2800" b="1" dirty="0" err="1">
                <a:solidFill>
                  <a:srgbClr val="0612F8"/>
                </a:solidFill>
                <a:latin typeface="Trebuchet MS" pitchFamily="34" charset="0"/>
                <a:ea typeface="Arial" panose="020B0604020202020204" pitchFamily="34" charset="0"/>
              </a:rPr>
              <a:t>indispensáveis</a:t>
            </a:r>
            <a:r>
              <a:rPr lang="en-GB" sz="2800" b="1" dirty="0">
                <a:solidFill>
                  <a:srgbClr val="0612F8"/>
                </a:solidFill>
                <a:latin typeface="Trebuchet MS" pitchFamily="34" charset="0"/>
                <a:ea typeface="Arial" panose="020B0604020202020204" pitchFamily="34" charset="0"/>
              </a:rPr>
              <a:t> </a:t>
            </a:r>
            <a:r>
              <a:rPr lang="en-GB" sz="2800" dirty="0">
                <a:solidFill>
                  <a:srgbClr val="0612F8"/>
                </a:solidFill>
                <a:latin typeface="Trebuchet MS" pitchFamily="34" charset="0"/>
                <a:ea typeface="Arial" panose="020B0604020202020204" pitchFamily="34" charset="0"/>
              </a:rPr>
              <a:t>a que </a:t>
            </a:r>
            <a:r>
              <a:rPr lang="en-GB" sz="2800" dirty="0" err="1">
                <a:solidFill>
                  <a:srgbClr val="0612F8"/>
                </a:solidFill>
                <a:latin typeface="Trebuchet MS" pitchFamily="34" charset="0"/>
                <a:ea typeface="Arial" panose="020B0604020202020204" pitchFamily="34" charset="0"/>
              </a:rPr>
              <a:t>todos</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os</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estudantes</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crianças</a:t>
            </a:r>
            <a:r>
              <a:rPr lang="en-GB" sz="2800" dirty="0">
                <a:solidFill>
                  <a:srgbClr val="0612F8"/>
                </a:solidFill>
                <a:latin typeface="Trebuchet MS" pitchFamily="34" charset="0"/>
                <a:ea typeface="Arial" panose="020B0604020202020204" pitchFamily="34" charset="0"/>
              </a:rPr>
              <a:t>, </a:t>
            </a:r>
            <a:r>
              <a:rPr lang="en-GB" sz="2800" spc="-15" dirty="0" err="1">
                <a:solidFill>
                  <a:srgbClr val="0612F8"/>
                </a:solidFill>
                <a:latin typeface="Trebuchet MS" pitchFamily="34" charset="0"/>
                <a:ea typeface="Arial" panose="020B0604020202020204" pitchFamily="34" charset="0"/>
              </a:rPr>
              <a:t>jovens</a:t>
            </a:r>
            <a:r>
              <a:rPr lang="en-GB" sz="2800" spc="-15" dirty="0">
                <a:solidFill>
                  <a:srgbClr val="0612F8"/>
                </a:solidFill>
                <a:latin typeface="Trebuchet MS" pitchFamily="34" charset="0"/>
                <a:ea typeface="Arial" panose="020B0604020202020204" pitchFamily="34" charset="0"/>
              </a:rPr>
              <a:t> </a:t>
            </a:r>
            <a:r>
              <a:rPr lang="en-GB" sz="2800" dirty="0">
                <a:solidFill>
                  <a:srgbClr val="0612F8"/>
                </a:solidFill>
                <a:latin typeface="Trebuchet MS" pitchFamily="34" charset="0"/>
                <a:ea typeface="Arial" panose="020B0604020202020204" pitchFamily="34" charset="0"/>
              </a:rPr>
              <a:t>e </a:t>
            </a:r>
            <a:r>
              <a:rPr lang="en-GB" sz="2800" dirty="0" err="1">
                <a:solidFill>
                  <a:srgbClr val="0612F8"/>
                </a:solidFill>
                <a:latin typeface="Trebuchet MS" pitchFamily="34" charset="0"/>
                <a:ea typeface="Arial" panose="020B0604020202020204" pitchFamily="34" charset="0"/>
              </a:rPr>
              <a:t>adultos</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tenham</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direitos</a:t>
            </a:r>
            <a:r>
              <a:rPr lang="en-GB" sz="2800" dirty="0">
                <a:solidFill>
                  <a:srgbClr val="0612F8"/>
                </a:solidFill>
                <a:latin typeface="Trebuchet MS" pitchFamily="34" charset="0"/>
                <a:ea typeface="Arial" panose="020B0604020202020204" pitchFamily="34" charset="0"/>
              </a:rPr>
              <a:t> </a:t>
            </a:r>
            <a:r>
              <a:rPr lang="en-GB" sz="2800" dirty="0">
                <a:solidFill>
                  <a:srgbClr val="0612F8"/>
                </a:solidFill>
                <a:latin typeface="Trebuchet MS" pitchFamily="34" charset="0"/>
              </a:rPr>
              <a:t> </a:t>
            </a:r>
            <a:r>
              <a:rPr lang="en-GB" sz="2800" dirty="0" err="1">
                <a:solidFill>
                  <a:srgbClr val="0612F8"/>
                </a:solidFill>
                <a:latin typeface="Trebuchet MS" pitchFamily="34" charset="0"/>
              </a:rPr>
              <a:t>assegurados</a:t>
            </a:r>
            <a:r>
              <a:rPr lang="en-GB" sz="2800" dirty="0">
                <a:solidFill>
                  <a:srgbClr val="0612F8"/>
                </a:solidFill>
                <a:latin typeface="Trebuchet MS" pitchFamily="34" charset="0"/>
              </a:rPr>
              <a:t>  de </a:t>
            </a:r>
            <a:r>
              <a:rPr lang="en-GB" sz="2800" dirty="0" err="1">
                <a:solidFill>
                  <a:srgbClr val="0612F8"/>
                </a:solidFill>
                <a:latin typeface="Trebuchet MS" pitchFamily="34" charset="0"/>
              </a:rPr>
              <a:t>aprendizagem</a:t>
            </a:r>
            <a:r>
              <a:rPr lang="en-GB" sz="2800" dirty="0">
                <a:solidFill>
                  <a:srgbClr val="0612F8"/>
                </a:solidFill>
                <a:latin typeface="Trebuchet MS" pitchFamily="34" charset="0"/>
              </a:rPr>
              <a:t> e </a:t>
            </a:r>
            <a:r>
              <a:rPr lang="en-GB" sz="2800" dirty="0" err="1">
                <a:solidFill>
                  <a:srgbClr val="0612F8"/>
                </a:solidFill>
                <a:latin typeface="Trebuchet MS" pitchFamily="34" charset="0"/>
              </a:rPr>
              <a:t>desenvolvimento</a:t>
            </a:r>
            <a:r>
              <a:rPr lang="en-GB" sz="2800" dirty="0">
                <a:solidFill>
                  <a:srgbClr val="0612F8"/>
                </a:solidFill>
                <a:latin typeface="Trebuchet MS" pitchFamily="34" charset="0"/>
                <a:ea typeface="Arial" panose="020B0604020202020204" pitchFamily="34" charset="0"/>
              </a:rPr>
              <a:t>. Com </a:t>
            </a:r>
            <a:r>
              <a:rPr lang="en-GB" sz="2800" dirty="0" err="1">
                <a:solidFill>
                  <a:srgbClr val="0612F8"/>
                </a:solidFill>
                <a:latin typeface="Trebuchet MS" pitchFamily="34" charset="0"/>
                <a:ea typeface="Arial" panose="020B0604020202020204" pitchFamily="34" charset="0"/>
              </a:rPr>
              <a:t>ela</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redes</a:t>
            </a:r>
            <a:r>
              <a:rPr lang="en-GB" sz="2800" dirty="0">
                <a:solidFill>
                  <a:srgbClr val="0612F8"/>
                </a:solidFill>
                <a:latin typeface="Trebuchet MS" pitchFamily="34" charset="0"/>
                <a:ea typeface="Arial" panose="020B0604020202020204" pitchFamily="34" charset="0"/>
              </a:rPr>
              <a:t> de </a:t>
            </a:r>
            <a:r>
              <a:rPr lang="en-GB" sz="2800" dirty="0" err="1">
                <a:solidFill>
                  <a:srgbClr val="0612F8"/>
                </a:solidFill>
                <a:latin typeface="Trebuchet MS" pitchFamily="34" charset="0"/>
                <a:ea typeface="Arial" panose="020B0604020202020204" pitchFamily="34" charset="0"/>
              </a:rPr>
              <a:t>ensino</a:t>
            </a:r>
            <a:r>
              <a:rPr lang="en-GB" sz="2800" dirty="0">
                <a:solidFill>
                  <a:srgbClr val="0612F8"/>
                </a:solidFill>
                <a:latin typeface="Trebuchet MS" pitchFamily="34" charset="0"/>
                <a:ea typeface="Arial" panose="020B0604020202020204" pitchFamily="34" charset="0"/>
              </a:rPr>
              <a:t> e </a:t>
            </a:r>
            <a:r>
              <a:rPr lang="en-GB" sz="2800" dirty="0" err="1">
                <a:solidFill>
                  <a:srgbClr val="0612F8"/>
                </a:solidFill>
                <a:latin typeface="Trebuchet MS" pitchFamily="34" charset="0"/>
                <a:ea typeface="Arial" panose="020B0604020202020204" pitchFamily="34" charset="0"/>
              </a:rPr>
              <a:t>instituições</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escolares</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públicas</a:t>
            </a:r>
            <a:r>
              <a:rPr lang="en-GB" sz="2800" dirty="0">
                <a:solidFill>
                  <a:srgbClr val="0612F8"/>
                </a:solidFill>
                <a:latin typeface="Trebuchet MS" pitchFamily="34" charset="0"/>
                <a:ea typeface="Arial" panose="020B0604020202020204" pitchFamily="34" charset="0"/>
              </a:rPr>
              <a:t> e </a:t>
            </a:r>
            <a:r>
              <a:rPr lang="en-GB" sz="2800" dirty="0" err="1">
                <a:solidFill>
                  <a:srgbClr val="0612F8"/>
                </a:solidFill>
                <a:latin typeface="Trebuchet MS" pitchFamily="34" charset="0"/>
                <a:ea typeface="Arial" panose="020B0604020202020204" pitchFamily="34" charset="0"/>
              </a:rPr>
              <a:t>particulares</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passam</a:t>
            </a:r>
            <a:r>
              <a:rPr lang="en-GB" sz="2800" dirty="0">
                <a:solidFill>
                  <a:srgbClr val="0612F8"/>
                </a:solidFill>
                <a:latin typeface="Trebuchet MS" pitchFamily="34" charset="0"/>
                <a:ea typeface="Arial" panose="020B0604020202020204" pitchFamily="34" charset="0"/>
              </a:rPr>
              <a:t> a </a:t>
            </a:r>
            <a:r>
              <a:rPr lang="en-GB" sz="2800" dirty="0" err="1">
                <a:solidFill>
                  <a:srgbClr val="0612F8"/>
                </a:solidFill>
                <a:latin typeface="Trebuchet MS" pitchFamily="34" charset="0"/>
                <a:ea typeface="Arial" panose="020B0604020202020204" pitchFamily="34" charset="0"/>
              </a:rPr>
              <a:t>ter</a:t>
            </a:r>
            <a:r>
              <a:rPr lang="en-GB" sz="2800" dirty="0">
                <a:solidFill>
                  <a:srgbClr val="0612F8"/>
                </a:solidFill>
                <a:latin typeface="Trebuchet MS" pitchFamily="34" charset="0"/>
                <a:ea typeface="Arial" panose="020B0604020202020204" pitchFamily="34" charset="0"/>
              </a:rPr>
              <a:t> </a:t>
            </a:r>
            <a:r>
              <a:rPr lang="en-GB" sz="2800" dirty="0" err="1">
                <a:solidFill>
                  <a:srgbClr val="0612F8"/>
                </a:solidFill>
                <a:latin typeface="Trebuchet MS" pitchFamily="34" charset="0"/>
                <a:ea typeface="Arial" panose="020B0604020202020204" pitchFamily="34" charset="0"/>
              </a:rPr>
              <a:t>uma</a:t>
            </a:r>
            <a:r>
              <a:rPr lang="en-GB" sz="2800"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referência</a:t>
            </a:r>
            <a:r>
              <a:rPr lang="en-GB" sz="2800" b="1"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nacional</a:t>
            </a:r>
            <a:r>
              <a:rPr lang="en-GB" sz="2800" b="1"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obrigatória</a:t>
            </a:r>
            <a:r>
              <a:rPr lang="en-GB" sz="2800" b="1" dirty="0">
                <a:solidFill>
                  <a:srgbClr val="0612F8"/>
                </a:solidFill>
                <a:latin typeface="Trebuchet MS" pitchFamily="34" charset="0"/>
                <a:ea typeface="Arial" panose="020B0604020202020204" pitchFamily="34" charset="0"/>
              </a:rPr>
              <a:t> para a </a:t>
            </a:r>
            <a:r>
              <a:rPr lang="en-GB" sz="2800" b="1" dirty="0" err="1">
                <a:solidFill>
                  <a:srgbClr val="0612F8"/>
                </a:solidFill>
                <a:latin typeface="Trebuchet MS" pitchFamily="34" charset="0"/>
                <a:ea typeface="Arial" panose="020B0604020202020204" pitchFamily="34" charset="0"/>
              </a:rPr>
              <a:t>elaboração</a:t>
            </a:r>
            <a:r>
              <a:rPr lang="en-GB" sz="2800" b="1"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ou</a:t>
            </a:r>
            <a:r>
              <a:rPr lang="en-GB" sz="2800" b="1"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adequação</a:t>
            </a:r>
            <a:r>
              <a:rPr lang="en-GB" sz="2800" b="1" dirty="0">
                <a:solidFill>
                  <a:srgbClr val="0612F8"/>
                </a:solidFill>
                <a:latin typeface="Trebuchet MS" pitchFamily="34" charset="0"/>
                <a:ea typeface="Arial" panose="020B0604020202020204" pitchFamily="34" charset="0"/>
              </a:rPr>
              <a:t> de </a:t>
            </a:r>
            <a:r>
              <a:rPr lang="en-GB" sz="2800" b="1" dirty="0" err="1">
                <a:solidFill>
                  <a:srgbClr val="0612F8"/>
                </a:solidFill>
                <a:latin typeface="Trebuchet MS" pitchFamily="34" charset="0"/>
                <a:ea typeface="Arial" panose="020B0604020202020204" pitchFamily="34" charset="0"/>
              </a:rPr>
              <a:t>seus</a:t>
            </a:r>
            <a:r>
              <a:rPr lang="en-GB" sz="2800" b="1"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currículos</a:t>
            </a:r>
            <a:r>
              <a:rPr lang="en-GB" sz="2800" b="1" dirty="0">
                <a:solidFill>
                  <a:srgbClr val="0612F8"/>
                </a:solidFill>
                <a:latin typeface="Trebuchet MS" pitchFamily="34" charset="0"/>
                <a:ea typeface="Arial" panose="020B0604020202020204" pitchFamily="34" charset="0"/>
              </a:rPr>
              <a:t> e </a:t>
            </a:r>
            <a:r>
              <a:rPr lang="en-GB" sz="2800" b="1" dirty="0" err="1">
                <a:solidFill>
                  <a:srgbClr val="0612F8"/>
                </a:solidFill>
                <a:latin typeface="Trebuchet MS" pitchFamily="34" charset="0"/>
                <a:ea typeface="Arial" panose="020B0604020202020204" pitchFamily="34" charset="0"/>
              </a:rPr>
              <a:t>propostas</a:t>
            </a:r>
            <a:r>
              <a:rPr lang="en-GB" sz="2800" b="1" spc="-130" dirty="0">
                <a:solidFill>
                  <a:srgbClr val="0612F8"/>
                </a:solidFill>
                <a:latin typeface="Trebuchet MS" pitchFamily="34" charset="0"/>
                <a:ea typeface="Arial" panose="020B0604020202020204" pitchFamily="34" charset="0"/>
              </a:rPr>
              <a:t> </a:t>
            </a:r>
            <a:r>
              <a:rPr lang="en-GB" sz="2800" b="1" dirty="0" err="1">
                <a:solidFill>
                  <a:srgbClr val="0612F8"/>
                </a:solidFill>
                <a:latin typeface="Trebuchet MS" pitchFamily="34" charset="0"/>
                <a:ea typeface="Arial" panose="020B0604020202020204" pitchFamily="34" charset="0"/>
              </a:rPr>
              <a:t>pedagógicas</a:t>
            </a:r>
            <a:r>
              <a:rPr lang="en-GB" sz="2800" b="1" dirty="0">
                <a:solidFill>
                  <a:srgbClr val="0612F8"/>
                </a:solidFill>
                <a:latin typeface="Trebuchet MS" pitchFamily="34" charset="0"/>
                <a:ea typeface="Arial" panose="020B0604020202020204" pitchFamily="34" charset="0"/>
              </a:rPr>
              <a:t>.</a:t>
            </a:r>
            <a:endParaRPr lang="pt-BR" sz="2800" b="1" dirty="0">
              <a:solidFill>
                <a:srgbClr val="0612F8"/>
              </a:solidFill>
              <a:latin typeface="Trebuchet MS" pitchFamily="34" charset="0"/>
            </a:endParaRPr>
          </a:p>
        </p:txBody>
      </p:sp>
    </p:spTree>
    <p:extLst>
      <p:ext uri="{BB962C8B-B14F-4D97-AF65-F5344CB8AC3E}">
        <p14:creationId xmlns:p14="http://schemas.microsoft.com/office/powerpoint/2010/main" val="7940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BFA606B-4244-4167-A20F-C4C9E83ED384}"/>
              </a:ext>
            </a:extLst>
          </p:cNvPr>
          <p:cNvSpPr/>
          <p:nvPr/>
        </p:nvSpPr>
        <p:spPr>
          <a:xfrm>
            <a:off x="718457" y="692331"/>
            <a:ext cx="8817429" cy="5632311"/>
          </a:xfrm>
          <a:prstGeom prst="rect">
            <a:avLst/>
          </a:prstGeom>
        </p:spPr>
        <p:txBody>
          <a:bodyPr wrap="square">
            <a:spAutoFit/>
          </a:bodyPr>
          <a:lstStyle/>
          <a:p>
            <a:pPr>
              <a:spcAft>
                <a:spcPts val="0"/>
              </a:spcAft>
            </a:pPr>
            <a:r>
              <a:rPr lang="en-GB" sz="4000" dirty="0" err="1">
                <a:solidFill>
                  <a:schemeClr val="accent2"/>
                </a:solidFill>
                <a:ea typeface="Arial" panose="020B0604020202020204" pitchFamily="34" charset="0"/>
              </a:rPr>
              <a:t>Ao</a:t>
            </a:r>
            <a:r>
              <a:rPr lang="en-GB" sz="4000" spc="-6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longo</a:t>
            </a:r>
            <a:r>
              <a:rPr lang="en-GB" sz="4000" spc="-55" dirty="0">
                <a:solidFill>
                  <a:schemeClr val="accent2"/>
                </a:solidFill>
                <a:ea typeface="Arial" panose="020B0604020202020204" pitchFamily="34" charset="0"/>
              </a:rPr>
              <a:t> </a:t>
            </a:r>
            <a:r>
              <a:rPr lang="en-GB" sz="4000" dirty="0">
                <a:solidFill>
                  <a:schemeClr val="accent2"/>
                </a:solidFill>
                <a:ea typeface="Arial" panose="020B0604020202020204" pitchFamily="34" charset="0"/>
              </a:rPr>
              <a:t>da</a:t>
            </a:r>
            <a:r>
              <a:rPr lang="en-GB" sz="4000" spc="-55" dirty="0">
                <a:solidFill>
                  <a:schemeClr val="accent2"/>
                </a:solidFill>
                <a:ea typeface="Arial" panose="020B0604020202020204" pitchFamily="34" charset="0"/>
              </a:rPr>
              <a:t> </a:t>
            </a:r>
            <a:r>
              <a:rPr lang="en-GB" sz="4000" b="1" dirty="0" err="1">
                <a:solidFill>
                  <a:schemeClr val="accent2"/>
                </a:solidFill>
                <a:ea typeface="Arial" panose="020B0604020202020204" pitchFamily="34" charset="0"/>
              </a:rPr>
              <a:t>Educação</a:t>
            </a:r>
            <a:r>
              <a:rPr lang="en-GB" sz="4000" b="1" spc="-55" dirty="0">
                <a:solidFill>
                  <a:schemeClr val="accent2"/>
                </a:solidFill>
                <a:ea typeface="Arial" panose="020B0604020202020204" pitchFamily="34" charset="0"/>
              </a:rPr>
              <a:t> </a:t>
            </a:r>
            <a:r>
              <a:rPr lang="en-GB" sz="4000" b="1" dirty="0" err="1">
                <a:solidFill>
                  <a:schemeClr val="accent2"/>
                </a:solidFill>
                <a:ea typeface="Arial" panose="020B0604020202020204" pitchFamily="34" charset="0"/>
              </a:rPr>
              <a:t>Básica</a:t>
            </a:r>
            <a:r>
              <a:rPr lang="en-GB" sz="4000" dirty="0">
                <a:solidFill>
                  <a:schemeClr val="accent2"/>
                </a:solidFill>
                <a:ea typeface="Arial" panose="020B0604020202020204" pitchFamily="34" charset="0"/>
              </a:rPr>
              <a:t>,</a:t>
            </a:r>
            <a:r>
              <a:rPr lang="en-GB" sz="4000" spc="-55" dirty="0">
                <a:solidFill>
                  <a:schemeClr val="accent2"/>
                </a:solidFill>
                <a:ea typeface="Arial" panose="020B0604020202020204" pitchFamily="34" charset="0"/>
              </a:rPr>
              <a:t> </a:t>
            </a:r>
            <a:r>
              <a:rPr lang="en-GB" sz="4000" dirty="0">
                <a:solidFill>
                  <a:schemeClr val="accent2"/>
                </a:solidFill>
                <a:ea typeface="Arial" panose="020B0604020202020204" pitchFamily="34" charset="0"/>
              </a:rPr>
              <a:t>as</a:t>
            </a:r>
            <a:r>
              <a:rPr lang="en-GB" sz="4000" spc="-55"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aprendizagens</a:t>
            </a:r>
            <a:r>
              <a:rPr lang="en-GB" sz="4000" spc="-55"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essenciais</a:t>
            </a:r>
            <a:r>
              <a:rPr lang="en-GB" sz="4000" spc="-55"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definidas</a:t>
            </a:r>
            <a:r>
              <a:rPr lang="en-GB" sz="400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na</a:t>
            </a:r>
            <a:r>
              <a:rPr lang="en-GB" sz="4000" dirty="0">
                <a:solidFill>
                  <a:schemeClr val="accent2"/>
                </a:solidFill>
                <a:ea typeface="Arial" panose="020B0604020202020204" pitchFamily="34" charset="0"/>
              </a:rPr>
              <a:t> </a:t>
            </a:r>
            <a:r>
              <a:rPr lang="en-GB" sz="4000" b="1" dirty="0">
                <a:solidFill>
                  <a:schemeClr val="accent2"/>
                </a:solidFill>
                <a:ea typeface="Arial" panose="020B0604020202020204" pitchFamily="34" charset="0"/>
              </a:rPr>
              <a:t>BNCC </a:t>
            </a:r>
            <a:r>
              <a:rPr lang="en-GB" sz="4000" dirty="0" err="1">
                <a:solidFill>
                  <a:schemeClr val="accent2"/>
                </a:solidFill>
                <a:ea typeface="Arial" panose="020B0604020202020204" pitchFamily="34" charset="0"/>
              </a:rPr>
              <a:t>devem</a:t>
            </a:r>
            <a:r>
              <a:rPr lang="en-GB" sz="400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concorrer</a:t>
            </a:r>
            <a:r>
              <a:rPr lang="en-GB" sz="4000" dirty="0">
                <a:solidFill>
                  <a:schemeClr val="accent2"/>
                </a:solidFill>
                <a:ea typeface="Arial" panose="020B0604020202020204" pitchFamily="34" charset="0"/>
              </a:rPr>
              <a:t> para </a:t>
            </a:r>
            <a:r>
              <a:rPr lang="en-GB" sz="4000" dirty="0" err="1">
                <a:solidFill>
                  <a:schemeClr val="accent2"/>
                </a:solidFill>
                <a:ea typeface="Arial" panose="020B0604020202020204" pitchFamily="34" charset="0"/>
              </a:rPr>
              <a:t>assegurar</a:t>
            </a:r>
            <a:r>
              <a:rPr lang="en-GB" sz="400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aos</a:t>
            </a:r>
            <a:r>
              <a:rPr lang="en-GB" sz="400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estudantes</a:t>
            </a:r>
            <a:r>
              <a:rPr lang="en-GB" sz="4000" dirty="0">
                <a:solidFill>
                  <a:schemeClr val="accent2"/>
                </a:solidFill>
                <a:ea typeface="Arial" panose="020B0604020202020204" pitchFamily="34" charset="0"/>
              </a:rPr>
              <a:t> o </a:t>
            </a:r>
            <a:r>
              <a:rPr lang="en-GB" sz="4000" b="1" dirty="0" err="1">
                <a:solidFill>
                  <a:schemeClr val="accent2"/>
                </a:solidFill>
                <a:ea typeface="Arial" panose="020B0604020202020204" pitchFamily="34" charset="0"/>
              </a:rPr>
              <a:t>desenvolvimento</a:t>
            </a:r>
            <a:r>
              <a:rPr lang="en-GB" sz="4000" b="1" dirty="0">
                <a:solidFill>
                  <a:schemeClr val="accent2"/>
                </a:solidFill>
                <a:ea typeface="Arial" panose="020B0604020202020204" pitchFamily="34" charset="0"/>
              </a:rPr>
              <a:t> de </a:t>
            </a:r>
            <a:r>
              <a:rPr lang="en-GB" sz="4000" b="1" dirty="0" err="1">
                <a:solidFill>
                  <a:schemeClr val="accent2"/>
                </a:solidFill>
                <a:ea typeface="Arial" panose="020B0604020202020204" pitchFamily="34" charset="0"/>
              </a:rPr>
              <a:t>dez</a:t>
            </a:r>
            <a:r>
              <a:rPr lang="en-GB" sz="4000" b="1" dirty="0">
                <a:solidFill>
                  <a:schemeClr val="accent2"/>
                </a:solidFill>
                <a:ea typeface="Arial" panose="020B0604020202020204" pitchFamily="34" charset="0"/>
              </a:rPr>
              <a:t> </a:t>
            </a:r>
            <a:r>
              <a:rPr lang="en-GB" sz="4000" b="1" dirty="0" err="1">
                <a:solidFill>
                  <a:schemeClr val="accent2"/>
                </a:solidFill>
                <a:ea typeface="Arial" panose="020B0604020202020204" pitchFamily="34" charset="0"/>
              </a:rPr>
              <a:t>competências</a:t>
            </a:r>
            <a:r>
              <a:rPr lang="en-GB" sz="4000" b="1" dirty="0">
                <a:solidFill>
                  <a:schemeClr val="accent2"/>
                </a:solidFill>
                <a:ea typeface="Arial" panose="020B0604020202020204" pitchFamily="34" charset="0"/>
              </a:rPr>
              <a:t> </a:t>
            </a:r>
            <a:r>
              <a:rPr lang="en-GB" sz="4000" b="1" dirty="0" err="1">
                <a:solidFill>
                  <a:schemeClr val="accent2"/>
                </a:solidFill>
                <a:ea typeface="Arial" panose="020B0604020202020204" pitchFamily="34" charset="0"/>
              </a:rPr>
              <a:t>gerais</a:t>
            </a:r>
            <a:r>
              <a:rPr lang="en-GB" sz="4000" dirty="0">
                <a:solidFill>
                  <a:schemeClr val="accent2"/>
                </a:solidFill>
                <a:ea typeface="Arial" panose="020B0604020202020204" pitchFamily="34" charset="0"/>
              </a:rPr>
              <a:t>, que </a:t>
            </a:r>
            <a:r>
              <a:rPr lang="en-GB" sz="4000" dirty="0" err="1">
                <a:solidFill>
                  <a:schemeClr val="accent2"/>
                </a:solidFill>
                <a:ea typeface="Arial" panose="020B0604020202020204" pitchFamily="34" charset="0"/>
              </a:rPr>
              <a:t>consubstanciam</a:t>
            </a:r>
            <a:r>
              <a:rPr lang="en-GB" sz="4000" dirty="0">
                <a:solidFill>
                  <a:schemeClr val="accent2"/>
                </a:solidFill>
                <a:ea typeface="Arial" panose="020B0604020202020204" pitchFamily="34" charset="0"/>
              </a:rPr>
              <a:t>, no </a:t>
            </a:r>
            <a:r>
              <a:rPr lang="en-GB" sz="4000" dirty="0" err="1">
                <a:solidFill>
                  <a:schemeClr val="accent2"/>
                </a:solidFill>
                <a:ea typeface="Arial" panose="020B0604020202020204" pitchFamily="34" charset="0"/>
              </a:rPr>
              <a:t>âmbito</a:t>
            </a:r>
            <a:r>
              <a:rPr lang="en-GB" sz="400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pedagógico</a:t>
            </a:r>
            <a:r>
              <a:rPr lang="en-GB" sz="400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os</a:t>
            </a:r>
            <a:r>
              <a:rPr lang="en-GB" sz="4000"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direitos</a:t>
            </a:r>
            <a:r>
              <a:rPr lang="en-GB" sz="4000" dirty="0">
                <a:solidFill>
                  <a:schemeClr val="accent2"/>
                </a:solidFill>
                <a:ea typeface="Arial" panose="020B0604020202020204" pitchFamily="34" charset="0"/>
              </a:rPr>
              <a:t> de </a:t>
            </a:r>
            <a:r>
              <a:rPr lang="en-GB" sz="4000" dirty="0" err="1">
                <a:solidFill>
                  <a:schemeClr val="accent2"/>
                </a:solidFill>
                <a:ea typeface="Arial" panose="020B0604020202020204" pitchFamily="34" charset="0"/>
              </a:rPr>
              <a:t>aprendizagem</a:t>
            </a:r>
            <a:r>
              <a:rPr lang="en-GB" sz="4000" dirty="0">
                <a:solidFill>
                  <a:schemeClr val="accent2"/>
                </a:solidFill>
                <a:ea typeface="Arial" panose="020B0604020202020204" pitchFamily="34" charset="0"/>
              </a:rPr>
              <a:t> e</a:t>
            </a:r>
            <a:r>
              <a:rPr lang="en-GB" sz="4000" spc="85" dirty="0">
                <a:solidFill>
                  <a:schemeClr val="accent2"/>
                </a:solidFill>
                <a:ea typeface="Arial" panose="020B0604020202020204" pitchFamily="34" charset="0"/>
              </a:rPr>
              <a:t> </a:t>
            </a:r>
            <a:r>
              <a:rPr lang="en-GB" sz="4000" dirty="0" err="1">
                <a:solidFill>
                  <a:schemeClr val="accent2"/>
                </a:solidFill>
                <a:ea typeface="Arial" panose="020B0604020202020204" pitchFamily="34" charset="0"/>
              </a:rPr>
              <a:t>desenvolvimento</a:t>
            </a:r>
            <a:r>
              <a:rPr lang="en-GB" sz="4000" dirty="0">
                <a:solidFill>
                  <a:schemeClr val="accent2"/>
                </a:solidFill>
                <a:ea typeface="Arial" panose="020B0604020202020204" pitchFamily="34" charset="0"/>
              </a:rPr>
              <a:t>.</a:t>
            </a:r>
            <a:r>
              <a:rPr lang="en-GB" sz="4000" dirty="0">
                <a:solidFill>
                  <a:schemeClr val="accent2"/>
                </a:solidFill>
                <a:effectLst/>
                <a:ea typeface="Arial" panose="020B0604020202020204" pitchFamily="34" charset="0"/>
              </a:rPr>
              <a:t> </a:t>
            </a:r>
            <a:endParaRPr lang="pt-BR" sz="4000" dirty="0">
              <a:effectLst/>
              <a:ea typeface="Arial" panose="020B0604020202020204" pitchFamily="34" charset="0"/>
            </a:endParaRPr>
          </a:p>
        </p:txBody>
      </p:sp>
    </p:spTree>
    <p:extLst>
      <p:ext uri="{BB962C8B-B14F-4D97-AF65-F5344CB8AC3E}">
        <p14:creationId xmlns:p14="http://schemas.microsoft.com/office/powerpoint/2010/main" val="341374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sz="4000" dirty="0">
                <a:solidFill>
                  <a:schemeClr val="accent2"/>
                </a:solidFill>
                <a:latin typeface="Arial" panose="020B0604020202020204" pitchFamily="34" charset="0"/>
                <a:ea typeface="Arial" panose="020B0604020202020204" pitchFamily="34" charset="0"/>
              </a:rPr>
              <a:t>O </a:t>
            </a:r>
            <a:r>
              <a:rPr lang="en-GB" sz="4000" dirty="0" err="1">
                <a:solidFill>
                  <a:schemeClr val="accent2"/>
                </a:solidFill>
                <a:latin typeface="Arial" panose="020B0604020202020204" pitchFamily="34" charset="0"/>
                <a:ea typeface="Arial" panose="020B0604020202020204" pitchFamily="34" charset="0"/>
              </a:rPr>
              <a:t>que</a:t>
            </a:r>
            <a:r>
              <a:rPr lang="en-GB" sz="4000" dirty="0">
                <a:solidFill>
                  <a:schemeClr val="accent2"/>
                </a:solidFill>
                <a:latin typeface="Arial" panose="020B0604020202020204" pitchFamily="34" charset="0"/>
                <a:ea typeface="Arial" panose="020B0604020202020204" pitchFamily="34" charset="0"/>
              </a:rPr>
              <a:t> é </a:t>
            </a:r>
            <a:r>
              <a:rPr lang="en-GB" sz="4000" dirty="0" err="1">
                <a:solidFill>
                  <a:schemeClr val="accent2"/>
                </a:solidFill>
                <a:latin typeface="Arial" panose="020B0604020202020204" pitchFamily="34" charset="0"/>
                <a:ea typeface="Arial" panose="020B0604020202020204" pitchFamily="34" charset="0"/>
              </a:rPr>
              <a:t>competência</a:t>
            </a:r>
            <a:r>
              <a:rPr lang="en-GB" sz="4000" dirty="0">
                <a:solidFill>
                  <a:schemeClr val="accent2"/>
                </a:solidFill>
                <a:latin typeface="Arial" panose="020B0604020202020204" pitchFamily="34" charset="0"/>
                <a:ea typeface="Arial" panose="020B0604020202020204" pitchFamily="34" charset="0"/>
              </a:rPr>
              <a:t>  </a:t>
            </a:r>
            <a:r>
              <a:rPr lang="en-GB" sz="4000" dirty="0" err="1">
                <a:solidFill>
                  <a:schemeClr val="accent2"/>
                </a:solidFill>
                <a:latin typeface="Arial" panose="020B0604020202020204" pitchFamily="34" charset="0"/>
                <a:ea typeface="Arial" panose="020B0604020202020204" pitchFamily="34" charset="0"/>
              </a:rPr>
              <a:t>para</a:t>
            </a:r>
            <a:r>
              <a:rPr lang="en-GB" sz="4000" dirty="0">
                <a:solidFill>
                  <a:schemeClr val="accent2"/>
                </a:solidFill>
                <a:latin typeface="Arial" panose="020B0604020202020204" pitchFamily="34" charset="0"/>
                <a:ea typeface="Arial" panose="020B0604020202020204" pitchFamily="34" charset="0"/>
              </a:rPr>
              <a:t> BNCC? </a:t>
            </a:r>
            <a:br>
              <a:rPr lang="en-GB" dirty="0">
                <a:solidFill>
                  <a:srgbClr val="414042"/>
                </a:solidFill>
                <a:latin typeface="Arial" panose="020B0604020202020204" pitchFamily="34" charset="0"/>
                <a:ea typeface="Arial" panose="020B0604020202020204" pitchFamily="34" charset="0"/>
              </a:rPr>
            </a:br>
            <a:br>
              <a:rPr lang="en-GB" dirty="0">
                <a:solidFill>
                  <a:srgbClr val="414042"/>
                </a:solidFill>
                <a:latin typeface="Arial" panose="020B0604020202020204" pitchFamily="34" charset="0"/>
                <a:ea typeface="Arial" panose="020B0604020202020204" pitchFamily="34" charset="0"/>
              </a:rPr>
            </a:br>
            <a:br>
              <a:rPr lang="en-GB" dirty="0">
                <a:solidFill>
                  <a:srgbClr val="414042"/>
                </a:solidFill>
                <a:latin typeface="Arial" panose="020B0604020202020204" pitchFamily="34" charset="0"/>
                <a:ea typeface="Arial" panose="020B0604020202020204" pitchFamily="34" charset="0"/>
              </a:rPr>
            </a:br>
            <a:r>
              <a:rPr lang="en-GB" dirty="0">
                <a:solidFill>
                  <a:srgbClr val="5418FC"/>
                </a:solidFill>
                <a:latin typeface="Arial" panose="020B0604020202020204" pitchFamily="34" charset="0"/>
                <a:ea typeface="Arial" panose="020B0604020202020204" pitchFamily="34" charset="0"/>
              </a:rPr>
              <a:t>Na BNCC, </a:t>
            </a:r>
            <a:r>
              <a:rPr lang="en-GB" b="1" dirty="0" err="1">
                <a:solidFill>
                  <a:srgbClr val="00B050"/>
                </a:solidFill>
                <a:latin typeface="Arial" panose="020B0604020202020204" pitchFamily="34" charset="0"/>
                <a:ea typeface="Arial" panose="020B0604020202020204" pitchFamily="34" charset="0"/>
              </a:rPr>
              <a:t>competência</a:t>
            </a:r>
            <a:r>
              <a:rPr lang="en-GB" sz="2000" b="1" dirty="0">
                <a:solidFill>
                  <a:srgbClr val="5418FC"/>
                </a:solidFill>
                <a:latin typeface="Arial" panose="020B0604020202020204" pitchFamily="34" charset="0"/>
                <a:ea typeface="Arial" panose="020B0604020202020204" pitchFamily="34" charset="0"/>
              </a:rPr>
              <a:t> </a:t>
            </a:r>
            <a:r>
              <a:rPr lang="en-GB" dirty="0">
                <a:solidFill>
                  <a:srgbClr val="5418FC"/>
                </a:solidFill>
                <a:latin typeface="Arial" panose="020B0604020202020204" pitchFamily="34" charset="0"/>
                <a:ea typeface="Arial" panose="020B0604020202020204" pitchFamily="34" charset="0"/>
              </a:rPr>
              <a:t> é </a:t>
            </a:r>
            <a:r>
              <a:rPr lang="en-GB" dirty="0" err="1">
                <a:solidFill>
                  <a:srgbClr val="5418FC"/>
                </a:solidFill>
                <a:latin typeface="Arial" panose="020B0604020202020204" pitchFamily="34" charset="0"/>
                <a:ea typeface="Arial" panose="020B0604020202020204" pitchFamily="34" charset="0"/>
              </a:rPr>
              <a:t>definida</a:t>
            </a:r>
            <a:r>
              <a:rPr lang="en-GB" dirty="0">
                <a:solidFill>
                  <a:srgbClr val="5418FC"/>
                </a:solidFill>
                <a:latin typeface="Arial" panose="020B0604020202020204" pitchFamily="34" charset="0"/>
                <a:ea typeface="Arial" panose="020B0604020202020204" pitchFamily="34" charset="0"/>
              </a:rPr>
              <a:t> </a:t>
            </a:r>
            <a:r>
              <a:rPr lang="en-GB" dirty="0" err="1">
                <a:solidFill>
                  <a:srgbClr val="5418FC"/>
                </a:solidFill>
                <a:latin typeface="Arial" panose="020B0604020202020204" pitchFamily="34" charset="0"/>
                <a:ea typeface="Arial" panose="020B0604020202020204" pitchFamily="34" charset="0"/>
              </a:rPr>
              <a:t>como</a:t>
            </a:r>
            <a:r>
              <a:rPr lang="en-GB" dirty="0">
                <a:solidFill>
                  <a:srgbClr val="5418FC"/>
                </a:solidFill>
                <a:latin typeface="Arial" panose="020B0604020202020204" pitchFamily="34" charset="0"/>
                <a:ea typeface="Arial" panose="020B0604020202020204" pitchFamily="34" charset="0"/>
              </a:rPr>
              <a:t> a </a:t>
            </a:r>
            <a:r>
              <a:rPr lang="en-GB" b="1" dirty="0" err="1">
                <a:solidFill>
                  <a:srgbClr val="5418FC"/>
                </a:solidFill>
                <a:latin typeface="Arial" panose="020B0604020202020204" pitchFamily="34" charset="0"/>
                <a:ea typeface="Arial" panose="020B0604020202020204" pitchFamily="34" charset="0"/>
              </a:rPr>
              <a:t>mobilização</a:t>
            </a:r>
            <a:r>
              <a:rPr lang="en-GB" b="1" dirty="0">
                <a:solidFill>
                  <a:srgbClr val="5418FC"/>
                </a:solidFill>
                <a:latin typeface="Arial" panose="020B0604020202020204" pitchFamily="34" charset="0"/>
                <a:ea typeface="Arial" panose="020B0604020202020204" pitchFamily="34" charset="0"/>
              </a:rPr>
              <a:t> de </a:t>
            </a:r>
            <a:r>
              <a:rPr lang="en-GB" b="1" dirty="0" err="1">
                <a:solidFill>
                  <a:srgbClr val="5418FC"/>
                </a:solidFill>
                <a:latin typeface="Arial" panose="020B0604020202020204" pitchFamily="34" charset="0"/>
                <a:ea typeface="Arial" panose="020B0604020202020204" pitchFamily="34" charset="0"/>
              </a:rPr>
              <a:t>conhecimentos</a:t>
            </a:r>
            <a:r>
              <a:rPr lang="en-GB" b="1" dirty="0">
                <a:solidFill>
                  <a:srgbClr val="5418FC"/>
                </a:solidFill>
                <a:latin typeface="Arial" panose="020B0604020202020204" pitchFamily="34" charset="0"/>
                <a:ea typeface="Arial" panose="020B0604020202020204" pitchFamily="34" charset="0"/>
              </a:rPr>
              <a:t> </a:t>
            </a:r>
            <a:r>
              <a:rPr lang="en-GB" dirty="0">
                <a:solidFill>
                  <a:srgbClr val="5418FC"/>
                </a:solidFill>
                <a:latin typeface="Arial" panose="020B0604020202020204" pitchFamily="34" charset="0"/>
                <a:ea typeface="Arial" panose="020B0604020202020204" pitchFamily="34" charset="0"/>
              </a:rPr>
              <a:t>(</a:t>
            </a:r>
            <a:r>
              <a:rPr lang="en-GB" dirty="0" err="1">
                <a:solidFill>
                  <a:srgbClr val="5418FC"/>
                </a:solidFill>
                <a:latin typeface="Arial" panose="020B0604020202020204" pitchFamily="34" charset="0"/>
                <a:ea typeface="Arial" panose="020B0604020202020204" pitchFamily="34" charset="0"/>
              </a:rPr>
              <a:t>conceitos</a:t>
            </a:r>
            <a:r>
              <a:rPr lang="en-GB" dirty="0">
                <a:solidFill>
                  <a:srgbClr val="5418FC"/>
                </a:solidFill>
                <a:latin typeface="Arial" panose="020B0604020202020204" pitchFamily="34" charset="0"/>
                <a:ea typeface="Arial" panose="020B0604020202020204" pitchFamily="34" charset="0"/>
              </a:rPr>
              <a:t> e </a:t>
            </a:r>
            <a:r>
              <a:rPr lang="en-GB" dirty="0" err="1">
                <a:solidFill>
                  <a:srgbClr val="5418FC"/>
                </a:solidFill>
                <a:latin typeface="Arial" panose="020B0604020202020204" pitchFamily="34" charset="0"/>
                <a:ea typeface="Arial" panose="020B0604020202020204" pitchFamily="34" charset="0"/>
              </a:rPr>
              <a:t>procedimentos</a:t>
            </a:r>
            <a:r>
              <a:rPr lang="en-GB"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habilidades</a:t>
            </a:r>
            <a:r>
              <a:rPr lang="en-GB" dirty="0">
                <a:solidFill>
                  <a:srgbClr val="5418FC"/>
                </a:solidFill>
                <a:latin typeface="Arial" panose="020B0604020202020204" pitchFamily="34" charset="0"/>
                <a:ea typeface="Arial" panose="020B0604020202020204" pitchFamily="34" charset="0"/>
              </a:rPr>
              <a:t> (</a:t>
            </a:r>
            <a:r>
              <a:rPr lang="en-GB" dirty="0" err="1">
                <a:solidFill>
                  <a:srgbClr val="5418FC"/>
                </a:solidFill>
                <a:latin typeface="Arial" panose="020B0604020202020204" pitchFamily="34" charset="0"/>
                <a:ea typeface="Arial" panose="020B0604020202020204" pitchFamily="34" charset="0"/>
              </a:rPr>
              <a:t>práticas</a:t>
            </a:r>
            <a:r>
              <a:rPr lang="en-GB" dirty="0">
                <a:solidFill>
                  <a:srgbClr val="5418FC"/>
                </a:solidFill>
                <a:latin typeface="Arial" panose="020B0604020202020204" pitchFamily="34" charset="0"/>
                <a:ea typeface="Arial" panose="020B0604020202020204" pitchFamily="34" charset="0"/>
              </a:rPr>
              <a:t>, </a:t>
            </a:r>
            <a:r>
              <a:rPr lang="en-GB" dirty="0" err="1">
                <a:solidFill>
                  <a:srgbClr val="5418FC"/>
                </a:solidFill>
                <a:latin typeface="Arial" panose="020B0604020202020204" pitchFamily="34" charset="0"/>
                <a:ea typeface="Arial" panose="020B0604020202020204" pitchFamily="34" charset="0"/>
              </a:rPr>
              <a:t>cognitivas</a:t>
            </a:r>
            <a:r>
              <a:rPr lang="en-GB" dirty="0">
                <a:solidFill>
                  <a:srgbClr val="5418FC"/>
                </a:solidFill>
                <a:latin typeface="Arial" panose="020B0604020202020204" pitchFamily="34" charset="0"/>
                <a:ea typeface="Arial" panose="020B0604020202020204" pitchFamily="34" charset="0"/>
              </a:rPr>
              <a:t> e </a:t>
            </a:r>
            <a:r>
              <a:rPr lang="en-GB" dirty="0" err="1">
                <a:solidFill>
                  <a:srgbClr val="5418FC"/>
                </a:solidFill>
                <a:latin typeface="Arial" panose="020B0604020202020204" pitchFamily="34" charset="0"/>
                <a:ea typeface="Arial" panose="020B0604020202020204" pitchFamily="34" charset="0"/>
              </a:rPr>
              <a:t>socioemocionais</a:t>
            </a:r>
            <a:r>
              <a:rPr lang="en-GB"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atitudes</a:t>
            </a:r>
            <a:r>
              <a:rPr lang="en-GB" b="1" dirty="0">
                <a:solidFill>
                  <a:srgbClr val="5418FC"/>
                </a:solidFill>
                <a:latin typeface="Arial" panose="020B0604020202020204" pitchFamily="34" charset="0"/>
                <a:ea typeface="Arial" panose="020B0604020202020204" pitchFamily="34" charset="0"/>
              </a:rPr>
              <a:t> e </a:t>
            </a:r>
            <a:r>
              <a:rPr lang="en-GB" b="1" dirty="0" err="1">
                <a:solidFill>
                  <a:srgbClr val="5418FC"/>
                </a:solidFill>
                <a:latin typeface="Arial" panose="020B0604020202020204" pitchFamily="34" charset="0"/>
                <a:ea typeface="Arial" panose="020B0604020202020204" pitchFamily="34" charset="0"/>
              </a:rPr>
              <a:t>valores</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para</a:t>
            </a:r>
            <a:r>
              <a:rPr lang="en-GB" b="1" dirty="0">
                <a:solidFill>
                  <a:srgbClr val="5418FC"/>
                </a:solidFill>
                <a:latin typeface="Arial" panose="020B0604020202020204" pitchFamily="34" charset="0"/>
                <a:ea typeface="Arial" panose="020B0604020202020204" pitchFamily="34" charset="0"/>
              </a:rPr>
              <a:t> resolver </a:t>
            </a:r>
            <a:r>
              <a:rPr lang="en-GB" b="1" dirty="0" err="1">
                <a:solidFill>
                  <a:srgbClr val="5418FC"/>
                </a:solidFill>
                <a:latin typeface="Arial" panose="020B0604020202020204" pitchFamily="34" charset="0"/>
                <a:ea typeface="Arial" panose="020B0604020202020204" pitchFamily="34" charset="0"/>
              </a:rPr>
              <a:t>demandas</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complexas</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da</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vida</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cotidiana</a:t>
            </a:r>
            <a:r>
              <a:rPr lang="en-GB" b="1" dirty="0">
                <a:solidFill>
                  <a:srgbClr val="5418FC"/>
                </a:solidFill>
                <a:latin typeface="Arial" panose="020B0604020202020204" pitchFamily="34" charset="0"/>
                <a:ea typeface="Arial" panose="020B0604020202020204" pitchFamily="34" charset="0"/>
              </a:rPr>
              <a:t>, do </a:t>
            </a:r>
            <a:r>
              <a:rPr lang="en-GB" b="1" dirty="0" err="1">
                <a:solidFill>
                  <a:srgbClr val="5418FC"/>
                </a:solidFill>
                <a:latin typeface="Arial" panose="020B0604020202020204" pitchFamily="34" charset="0"/>
                <a:ea typeface="Arial" panose="020B0604020202020204" pitchFamily="34" charset="0"/>
              </a:rPr>
              <a:t>pleno</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exercício</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da</a:t>
            </a:r>
            <a:r>
              <a:rPr lang="en-GB" b="1" dirty="0">
                <a:solidFill>
                  <a:srgbClr val="5418FC"/>
                </a:solidFill>
                <a:latin typeface="Arial" panose="020B0604020202020204" pitchFamily="34" charset="0"/>
                <a:ea typeface="Arial" panose="020B0604020202020204" pitchFamily="34" charset="0"/>
              </a:rPr>
              <a:t> </a:t>
            </a:r>
            <a:r>
              <a:rPr lang="en-GB" b="1" dirty="0" err="1">
                <a:solidFill>
                  <a:srgbClr val="5418FC"/>
                </a:solidFill>
                <a:latin typeface="Arial" panose="020B0604020202020204" pitchFamily="34" charset="0"/>
                <a:ea typeface="Arial" panose="020B0604020202020204" pitchFamily="34" charset="0"/>
              </a:rPr>
              <a:t>cidadania</a:t>
            </a:r>
            <a:r>
              <a:rPr lang="en-GB" b="1" dirty="0">
                <a:solidFill>
                  <a:srgbClr val="5418FC"/>
                </a:solidFill>
                <a:latin typeface="Arial" panose="020B0604020202020204" pitchFamily="34" charset="0"/>
                <a:ea typeface="Arial" panose="020B0604020202020204" pitchFamily="34" charset="0"/>
              </a:rPr>
              <a:t> e do </a:t>
            </a:r>
            <a:r>
              <a:rPr lang="en-GB" b="1" dirty="0" err="1">
                <a:solidFill>
                  <a:srgbClr val="5418FC"/>
                </a:solidFill>
                <a:latin typeface="Arial" panose="020B0604020202020204" pitchFamily="34" charset="0"/>
                <a:ea typeface="Arial" panose="020B0604020202020204" pitchFamily="34" charset="0"/>
              </a:rPr>
              <a:t>mundo</a:t>
            </a:r>
            <a:r>
              <a:rPr lang="en-GB" b="1" dirty="0">
                <a:solidFill>
                  <a:srgbClr val="5418FC"/>
                </a:solidFill>
                <a:latin typeface="Arial" panose="020B0604020202020204" pitchFamily="34" charset="0"/>
                <a:ea typeface="Arial" panose="020B0604020202020204" pitchFamily="34" charset="0"/>
              </a:rPr>
              <a:t> do </a:t>
            </a:r>
            <a:r>
              <a:rPr lang="en-GB" b="1" dirty="0" err="1">
                <a:solidFill>
                  <a:srgbClr val="5418FC"/>
                </a:solidFill>
                <a:latin typeface="Arial" panose="020B0604020202020204" pitchFamily="34" charset="0"/>
                <a:ea typeface="Arial" panose="020B0604020202020204" pitchFamily="34" charset="0"/>
              </a:rPr>
              <a:t>trabalho</a:t>
            </a:r>
            <a:r>
              <a:rPr lang="en-GB" b="1" dirty="0">
                <a:solidFill>
                  <a:srgbClr val="5418FC"/>
                </a:solidFill>
                <a:latin typeface="Arial" panose="020B0604020202020204" pitchFamily="34" charset="0"/>
                <a:ea typeface="Arial" panose="020B0604020202020204" pitchFamily="34" charset="0"/>
              </a:rPr>
              <a:t>.</a:t>
            </a:r>
            <a:r>
              <a:rPr lang="pt-BR" b="1" dirty="0">
                <a:solidFill>
                  <a:srgbClr val="5418FC"/>
                </a:solidFill>
              </a:rPr>
              <a:t> </a:t>
            </a:r>
            <a:r>
              <a:rPr lang="en-GB" sz="2000" b="1" dirty="0">
                <a:solidFill>
                  <a:srgbClr val="5418FC"/>
                </a:solidFill>
                <a:latin typeface="Arial" panose="020B0604020202020204" pitchFamily="34" charset="0"/>
                <a:ea typeface="Arial" panose="020B0604020202020204" pitchFamily="34" charset="0"/>
              </a:rPr>
              <a:t> </a:t>
            </a:r>
            <a:br>
              <a:rPr lang="pt-BR" sz="2800" dirty="0">
                <a:latin typeface="Arial" panose="020B0604020202020204" pitchFamily="34" charset="0"/>
                <a:ea typeface="Arial" panose="020B0604020202020204" pitchFamily="34" charset="0"/>
              </a:rPr>
            </a:br>
            <a:br>
              <a:rPr lang="en-GB" dirty="0">
                <a:solidFill>
                  <a:srgbClr val="414042"/>
                </a:solidFill>
                <a:latin typeface="Arial" panose="020B0604020202020204" pitchFamily="34" charset="0"/>
                <a:ea typeface="Arial" panose="020B0604020202020204" pitchFamily="34" charset="0"/>
              </a:rPr>
            </a:br>
            <a:br>
              <a:rPr lang="en-GB" dirty="0">
                <a:solidFill>
                  <a:srgbClr val="414042"/>
                </a:solidFill>
                <a:latin typeface="Arial" panose="020B0604020202020204" pitchFamily="34" charset="0"/>
                <a:ea typeface="Arial" panose="020B0604020202020204" pitchFamily="34" charset="0"/>
              </a:rPr>
            </a:br>
            <a:br>
              <a:rPr lang="en-GB" dirty="0">
                <a:solidFill>
                  <a:srgbClr val="414042"/>
                </a:solidFill>
                <a:latin typeface="Arial" panose="020B0604020202020204" pitchFamily="34" charset="0"/>
                <a:ea typeface="Arial" panose="020B0604020202020204" pitchFamily="34" charset="0"/>
              </a:rPr>
            </a:br>
            <a:endParaRPr lang="en-GB" dirty="0">
              <a:solidFill>
                <a:srgbClr val="414042"/>
              </a:solidFill>
              <a:latin typeface="Arial" panose="020B0604020202020204" pitchFamily="34" charset="0"/>
              <a:ea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0E38E1-44BA-4BFD-8245-F90FE505243E}"/>
              </a:ext>
            </a:extLst>
          </p:cNvPr>
          <p:cNvSpPr>
            <a:spLocks noGrp="1"/>
          </p:cNvSpPr>
          <p:nvPr>
            <p:ph type="title"/>
          </p:nvPr>
        </p:nvSpPr>
        <p:spPr>
          <a:xfrm>
            <a:off x="677334" y="609600"/>
            <a:ext cx="8596668" cy="5813502"/>
          </a:xfrm>
        </p:spPr>
        <p:txBody>
          <a:bodyPr>
            <a:normAutofit fontScale="90000"/>
          </a:bodyPr>
          <a:lstStyle/>
          <a:p>
            <a:r>
              <a:rPr lang="pt-BR" sz="2000" b="1" dirty="0"/>
              <a:t>10 Competências gerais da Base Nacional Comum Curricular</a:t>
            </a:r>
            <a:br>
              <a:rPr lang="pt-BR" sz="2400" b="1" dirty="0"/>
            </a:br>
            <a:br>
              <a:rPr lang="pt-BR" sz="2400" b="1" dirty="0"/>
            </a:br>
            <a:r>
              <a:rPr lang="pt-BR" sz="2400" b="1" dirty="0">
                <a:solidFill>
                  <a:srgbClr val="0612F8"/>
                </a:solidFill>
              </a:rPr>
              <a:t>CONHECIMENTO - </a:t>
            </a:r>
            <a:r>
              <a:rPr lang="en-GB" sz="1800" dirty="0" err="1">
                <a:solidFill>
                  <a:schemeClr val="tx1"/>
                </a:solidFill>
                <a:highlight>
                  <a:srgbClr val="FFFF00"/>
                </a:highlight>
              </a:rPr>
              <a:t>Valorizar</a:t>
            </a:r>
            <a:r>
              <a:rPr lang="en-GB" sz="1800" dirty="0">
                <a:solidFill>
                  <a:schemeClr val="tx1"/>
                </a:solidFill>
                <a:highlight>
                  <a:srgbClr val="FFFF00"/>
                </a:highlight>
              </a:rPr>
              <a:t> </a:t>
            </a:r>
            <a:r>
              <a:rPr lang="en-GB" sz="1800" dirty="0">
                <a:solidFill>
                  <a:schemeClr val="tx1"/>
                </a:solidFill>
              </a:rPr>
              <a:t>e </a:t>
            </a:r>
            <a:r>
              <a:rPr lang="en-GB" sz="1800" dirty="0" err="1">
                <a:solidFill>
                  <a:schemeClr val="tx1"/>
                </a:solidFill>
                <a:highlight>
                  <a:srgbClr val="FFFF00"/>
                </a:highlight>
              </a:rPr>
              <a:t>utilizar</a:t>
            </a:r>
            <a:r>
              <a:rPr lang="en-GB" sz="1800" dirty="0">
                <a:solidFill>
                  <a:schemeClr val="tx1"/>
                </a:solidFill>
              </a:rPr>
              <a:t> </a:t>
            </a:r>
            <a:r>
              <a:rPr lang="en-GB" sz="1800" dirty="0" err="1">
                <a:solidFill>
                  <a:schemeClr val="tx1"/>
                </a:solidFill>
              </a:rPr>
              <a:t>os</a:t>
            </a:r>
            <a:r>
              <a:rPr lang="en-GB" sz="1800" dirty="0">
                <a:solidFill>
                  <a:schemeClr val="tx1"/>
                </a:solidFill>
              </a:rPr>
              <a:t> </a:t>
            </a:r>
            <a:r>
              <a:rPr lang="en-GB" sz="1800" dirty="0" err="1">
                <a:solidFill>
                  <a:schemeClr val="tx1"/>
                </a:solidFill>
              </a:rPr>
              <a:t>conhecimentos</a:t>
            </a:r>
            <a:r>
              <a:rPr lang="en-GB" sz="1800" dirty="0">
                <a:solidFill>
                  <a:schemeClr val="tx1"/>
                </a:solidFill>
              </a:rPr>
              <a:t> </a:t>
            </a:r>
            <a:r>
              <a:rPr lang="en-GB" sz="1800" dirty="0" err="1">
                <a:solidFill>
                  <a:schemeClr val="tx1"/>
                </a:solidFill>
              </a:rPr>
              <a:t>historicamente</a:t>
            </a:r>
            <a:r>
              <a:rPr lang="en-GB" sz="1800" dirty="0">
                <a:solidFill>
                  <a:schemeClr val="tx1"/>
                </a:solidFill>
              </a:rPr>
              <a:t> </a:t>
            </a:r>
            <a:r>
              <a:rPr lang="en-GB" sz="1800" dirty="0" err="1">
                <a:solidFill>
                  <a:schemeClr val="tx1"/>
                </a:solidFill>
              </a:rPr>
              <a:t>construídos</a:t>
            </a:r>
            <a:r>
              <a:rPr lang="en-GB" sz="1800" dirty="0">
                <a:solidFill>
                  <a:schemeClr val="tx1"/>
                </a:solidFill>
              </a:rPr>
              <a:t> </a:t>
            </a:r>
            <a:r>
              <a:rPr lang="en-GB" sz="1800" dirty="0" err="1">
                <a:solidFill>
                  <a:schemeClr val="tx1"/>
                </a:solidFill>
              </a:rPr>
              <a:t>sobre</a:t>
            </a:r>
            <a:r>
              <a:rPr lang="en-GB" sz="1800" dirty="0">
                <a:solidFill>
                  <a:schemeClr val="tx1"/>
                </a:solidFill>
              </a:rPr>
              <a:t> o </a:t>
            </a:r>
            <a:r>
              <a:rPr lang="en-GB" sz="1800" dirty="0" err="1">
                <a:solidFill>
                  <a:schemeClr val="tx1"/>
                </a:solidFill>
              </a:rPr>
              <a:t>mundo</a:t>
            </a:r>
            <a:r>
              <a:rPr lang="en-GB" sz="1800" dirty="0">
                <a:solidFill>
                  <a:schemeClr val="tx1"/>
                </a:solidFill>
              </a:rPr>
              <a:t> </a:t>
            </a:r>
            <a:r>
              <a:rPr lang="en-GB" sz="1800" dirty="0" err="1">
                <a:solidFill>
                  <a:schemeClr val="tx1"/>
                </a:solidFill>
              </a:rPr>
              <a:t>físico</a:t>
            </a:r>
            <a:r>
              <a:rPr lang="en-GB" sz="1800" dirty="0">
                <a:solidFill>
                  <a:schemeClr val="tx1"/>
                </a:solidFill>
              </a:rPr>
              <a:t>, social, cultural e </a:t>
            </a:r>
            <a:r>
              <a:rPr lang="en-GB" sz="1800" dirty="0">
                <a:solidFill>
                  <a:schemeClr val="tx1"/>
                </a:solidFill>
                <a:highlight>
                  <a:srgbClr val="FFFF00"/>
                </a:highlight>
              </a:rPr>
              <a:t>digital para </a:t>
            </a:r>
            <a:r>
              <a:rPr lang="en-GB" sz="1800" dirty="0" err="1">
                <a:solidFill>
                  <a:schemeClr val="tx1"/>
                </a:solidFill>
                <a:highlight>
                  <a:srgbClr val="FFFF00"/>
                </a:highlight>
              </a:rPr>
              <a:t>entender</a:t>
            </a:r>
            <a:r>
              <a:rPr lang="en-GB" sz="1800" dirty="0">
                <a:solidFill>
                  <a:schemeClr val="tx1"/>
                </a:solidFill>
                <a:highlight>
                  <a:srgbClr val="FFFF00"/>
                </a:highlight>
              </a:rPr>
              <a:t> e </a:t>
            </a:r>
            <a:r>
              <a:rPr lang="en-GB" sz="1800" dirty="0" err="1">
                <a:solidFill>
                  <a:schemeClr val="tx1"/>
                </a:solidFill>
                <a:highlight>
                  <a:srgbClr val="FFFF00"/>
                </a:highlight>
              </a:rPr>
              <a:t>explicar</a:t>
            </a:r>
            <a:r>
              <a:rPr lang="en-GB" sz="1800" dirty="0">
                <a:solidFill>
                  <a:schemeClr val="tx1"/>
                </a:solidFill>
                <a:highlight>
                  <a:srgbClr val="FFFF00"/>
                </a:highlight>
              </a:rPr>
              <a:t> a </a:t>
            </a:r>
            <a:r>
              <a:rPr lang="en-GB" sz="1800" dirty="0" err="1">
                <a:solidFill>
                  <a:schemeClr val="tx1"/>
                </a:solidFill>
                <a:highlight>
                  <a:srgbClr val="FFFF00"/>
                </a:highlight>
              </a:rPr>
              <a:t>realidade</a:t>
            </a:r>
            <a:r>
              <a:rPr lang="en-GB" sz="1800" dirty="0">
                <a:solidFill>
                  <a:schemeClr val="tx1"/>
                </a:solidFill>
              </a:rPr>
              <a:t>, </a:t>
            </a:r>
            <a:r>
              <a:rPr lang="en-GB" sz="1800" dirty="0" err="1">
                <a:solidFill>
                  <a:schemeClr val="tx1"/>
                </a:solidFill>
              </a:rPr>
              <a:t>continuar</a:t>
            </a:r>
            <a:r>
              <a:rPr lang="en-GB" sz="1800" dirty="0">
                <a:solidFill>
                  <a:schemeClr val="tx1"/>
                </a:solidFill>
              </a:rPr>
              <a:t> </a:t>
            </a:r>
            <a:r>
              <a:rPr lang="en-GB" sz="1800" dirty="0" err="1">
                <a:solidFill>
                  <a:schemeClr val="tx1"/>
                </a:solidFill>
              </a:rPr>
              <a:t>aprendendo</a:t>
            </a:r>
            <a:r>
              <a:rPr lang="en-GB" sz="1800" dirty="0">
                <a:solidFill>
                  <a:schemeClr val="tx1"/>
                </a:solidFill>
              </a:rPr>
              <a:t> e </a:t>
            </a:r>
            <a:r>
              <a:rPr lang="en-GB" sz="1800" dirty="0" err="1">
                <a:solidFill>
                  <a:schemeClr val="tx1"/>
                </a:solidFill>
              </a:rPr>
              <a:t>colaborar</a:t>
            </a:r>
            <a:r>
              <a:rPr lang="en-GB" sz="1800" dirty="0">
                <a:solidFill>
                  <a:schemeClr val="tx1"/>
                </a:solidFill>
              </a:rPr>
              <a:t> para a </a:t>
            </a:r>
            <a:r>
              <a:rPr lang="en-GB" sz="1800" dirty="0" err="1">
                <a:solidFill>
                  <a:schemeClr val="tx1"/>
                </a:solidFill>
              </a:rPr>
              <a:t>construção</a:t>
            </a:r>
            <a:r>
              <a:rPr lang="en-GB" sz="1800" dirty="0">
                <a:solidFill>
                  <a:schemeClr val="tx1"/>
                </a:solidFill>
              </a:rPr>
              <a:t> de </a:t>
            </a:r>
            <a:r>
              <a:rPr lang="en-GB" sz="1800" dirty="0" err="1">
                <a:solidFill>
                  <a:schemeClr val="tx1"/>
                </a:solidFill>
              </a:rPr>
              <a:t>uma</a:t>
            </a:r>
            <a:r>
              <a:rPr lang="en-GB" sz="1800" dirty="0">
                <a:solidFill>
                  <a:schemeClr val="tx1"/>
                </a:solidFill>
              </a:rPr>
              <a:t> </a:t>
            </a:r>
            <a:r>
              <a:rPr lang="en-GB" sz="1800" dirty="0" err="1">
                <a:solidFill>
                  <a:schemeClr val="tx1"/>
                </a:solidFill>
              </a:rPr>
              <a:t>sociedade</a:t>
            </a:r>
            <a:r>
              <a:rPr lang="en-GB" sz="1800" dirty="0">
                <a:solidFill>
                  <a:schemeClr val="tx1"/>
                </a:solidFill>
              </a:rPr>
              <a:t> </a:t>
            </a:r>
            <a:r>
              <a:rPr lang="en-GB" sz="1800" dirty="0" err="1">
                <a:solidFill>
                  <a:schemeClr val="tx1"/>
                </a:solidFill>
              </a:rPr>
              <a:t>justa</a:t>
            </a:r>
            <a:r>
              <a:rPr lang="en-GB" sz="1800" dirty="0">
                <a:solidFill>
                  <a:schemeClr val="tx1"/>
                </a:solidFill>
              </a:rPr>
              <a:t>, </a:t>
            </a:r>
            <a:r>
              <a:rPr lang="en-GB" sz="1800" dirty="0" err="1">
                <a:solidFill>
                  <a:schemeClr val="tx1"/>
                </a:solidFill>
              </a:rPr>
              <a:t>democrática</a:t>
            </a:r>
            <a:r>
              <a:rPr lang="en-GB" sz="1800" dirty="0">
                <a:solidFill>
                  <a:schemeClr val="tx1"/>
                </a:solidFill>
              </a:rPr>
              <a:t> e </a:t>
            </a:r>
            <a:r>
              <a:rPr lang="en-GB" sz="1800" dirty="0" err="1">
                <a:solidFill>
                  <a:schemeClr val="tx1"/>
                </a:solidFill>
              </a:rPr>
              <a:t>inclusiva</a:t>
            </a:r>
            <a:r>
              <a:rPr lang="en-GB" sz="1800" dirty="0">
                <a:solidFill>
                  <a:schemeClr val="tx1"/>
                </a:solidFill>
              </a:rPr>
              <a:t>.</a:t>
            </a:r>
            <a:br>
              <a:rPr lang="pt-BR" dirty="0"/>
            </a:br>
            <a:br>
              <a:rPr lang="pt-BR" dirty="0"/>
            </a:br>
            <a:r>
              <a:rPr lang="pt-BR" sz="2400" b="1" dirty="0">
                <a:solidFill>
                  <a:srgbClr val="0612F8"/>
                </a:solidFill>
              </a:rPr>
              <a:t>PENSAMENTO CIENTÍFICO, CRÍTICO E CRIATIVO -</a:t>
            </a:r>
            <a:r>
              <a:rPr lang="pt-BR" sz="1800" b="1" dirty="0">
                <a:solidFill>
                  <a:schemeClr val="tx1"/>
                </a:solidFill>
              </a:rPr>
              <a:t> </a:t>
            </a:r>
            <a:r>
              <a:rPr lang="en-GB" sz="1800" dirty="0" err="1">
                <a:solidFill>
                  <a:schemeClr val="tx1"/>
                </a:solidFill>
                <a:highlight>
                  <a:srgbClr val="FFFF00"/>
                </a:highlight>
              </a:rPr>
              <a:t>Exercitar</a:t>
            </a:r>
            <a:r>
              <a:rPr lang="en-GB" sz="1800" dirty="0">
                <a:solidFill>
                  <a:schemeClr val="tx1"/>
                </a:solidFill>
                <a:highlight>
                  <a:srgbClr val="FFFF00"/>
                </a:highlight>
              </a:rPr>
              <a:t> a </a:t>
            </a:r>
            <a:r>
              <a:rPr lang="en-GB" sz="1800" dirty="0" err="1">
                <a:solidFill>
                  <a:schemeClr val="tx1"/>
                </a:solidFill>
                <a:highlight>
                  <a:srgbClr val="FFFF00"/>
                </a:highlight>
              </a:rPr>
              <a:t>curiosidade</a:t>
            </a:r>
            <a:r>
              <a:rPr lang="en-GB" sz="1800" dirty="0">
                <a:solidFill>
                  <a:schemeClr val="tx1"/>
                </a:solidFill>
                <a:highlight>
                  <a:srgbClr val="FFFF00"/>
                </a:highlight>
              </a:rPr>
              <a:t> </a:t>
            </a:r>
            <a:r>
              <a:rPr lang="en-GB" sz="1800" dirty="0" err="1">
                <a:solidFill>
                  <a:schemeClr val="tx1"/>
                </a:solidFill>
                <a:highlight>
                  <a:srgbClr val="FFFF00"/>
                </a:highlight>
              </a:rPr>
              <a:t>intelectual</a:t>
            </a:r>
            <a:r>
              <a:rPr lang="en-GB" sz="1800" dirty="0">
                <a:solidFill>
                  <a:schemeClr val="tx1"/>
                </a:solidFill>
                <a:highlight>
                  <a:srgbClr val="FFFF00"/>
                </a:highlight>
              </a:rPr>
              <a:t> </a:t>
            </a:r>
            <a:r>
              <a:rPr lang="en-GB" sz="1800" dirty="0">
                <a:solidFill>
                  <a:schemeClr val="tx1"/>
                </a:solidFill>
              </a:rPr>
              <a:t>e </a:t>
            </a:r>
            <a:r>
              <a:rPr lang="en-GB" sz="1800" dirty="0" err="1">
                <a:solidFill>
                  <a:schemeClr val="tx1"/>
                </a:solidFill>
              </a:rPr>
              <a:t>recorrer</a:t>
            </a:r>
            <a:r>
              <a:rPr lang="en-GB" sz="1800" dirty="0">
                <a:solidFill>
                  <a:schemeClr val="tx1"/>
                </a:solidFill>
              </a:rPr>
              <a:t> à  </a:t>
            </a:r>
            <a:r>
              <a:rPr lang="en-GB" sz="1800" dirty="0" err="1">
                <a:solidFill>
                  <a:schemeClr val="tx1"/>
                </a:solidFill>
              </a:rPr>
              <a:t>abordagem</a:t>
            </a:r>
            <a:r>
              <a:rPr lang="en-GB" sz="1800" dirty="0">
                <a:solidFill>
                  <a:schemeClr val="tx1"/>
                </a:solidFill>
              </a:rPr>
              <a:t>  </a:t>
            </a:r>
            <a:r>
              <a:rPr lang="en-GB" sz="1800" dirty="0" err="1">
                <a:solidFill>
                  <a:schemeClr val="tx1"/>
                </a:solidFill>
              </a:rPr>
              <a:t>própria</a:t>
            </a:r>
            <a:r>
              <a:rPr lang="en-GB" sz="1800" dirty="0">
                <a:solidFill>
                  <a:schemeClr val="tx1"/>
                </a:solidFill>
              </a:rPr>
              <a:t> das </a:t>
            </a:r>
            <a:r>
              <a:rPr lang="en-GB" sz="1800" dirty="0" err="1">
                <a:solidFill>
                  <a:schemeClr val="tx1"/>
                </a:solidFill>
              </a:rPr>
              <a:t>ciências</a:t>
            </a:r>
            <a:r>
              <a:rPr lang="en-GB" sz="1800" dirty="0">
                <a:solidFill>
                  <a:schemeClr val="tx1"/>
                </a:solidFill>
              </a:rPr>
              <a:t>, </a:t>
            </a:r>
            <a:r>
              <a:rPr lang="en-GB" sz="1800" dirty="0" err="1">
                <a:solidFill>
                  <a:schemeClr val="tx1"/>
                </a:solidFill>
              </a:rPr>
              <a:t>incluindo</a:t>
            </a:r>
            <a:r>
              <a:rPr lang="en-GB" sz="1800" dirty="0">
                <a:solidFill>
                  <a:schemeClr val="tx1"/>
                </a:solidFill>
              </a:rPr>
              <a:t> a </a:t>
            </a:r>
            <a:r>
              <a:rPr lang="en-GB" sz="1800" dirty="0" err="1">
                <a:solidFill>
                  <a:schemeClr val="tx1"/>
                </a:solidFill>
              </a:rPr>
              <a:t>investigação</a:t>
            </a:r>
            <a:r>
              <a:rPr lang="en-GB" sz="1800" dirty="0">
                <a:solidFill>
                  <a:schemeClr val="tx1"/>
                </a:solidFill>
              </a:rPr>
              <a:t>, a </a:t>
            </a:r>
            <a:r>
              <a:rPr lang="en-GB" sz="1800" dirty="0" err="1">
                <a:solidFill>
                  <a:schemeClr val="tx1"/>
                </a:solidFill>
              </a:rPr>
              <a:t>reflexão</a:t>
            </a:r>
            <a:r>
              <a:rPr lang="en-GB" sz="1800" dirty="0">
                <a:solidFill>
                  <a:schemeClr val="tx1"/>
                </a:solidFill>
              </a:rPr>
              <a:t>, a </a:t>
            </a:r>
            <a:r>
              <a:rPr lang="en-GB" sz="1800" dirty="0" err="1">
                <a:solidFill>
                  <a:schemeClr val="tx1"/>
                </a:solidFill>
              </a:rPr>
              <a:t>análise</a:t>
            </a:r>
            <a:r>
              <a:rPr lang="en-GB" sz="1800" dirty="0">
                <a:solidFill>
                  <a:schemeClr val="tx1"/>
                </a:solidFill>
              </a:rPr>
              <a:t> </a:t>
            </a:r>
            <a:r>
              <a:rPr lang="en-GB" sz="1800" dirty="0" err="1">
                <a:solidFill>
                  <a:schemeClr val="tx1"/>
                </a:solidFill>
              </a:rPr>
              <a:t>crítica</a:t>
            </a:r>
            <a:r>
              <a:rPr lang="en-GB" sz="1800" dirty="0">
                <a:solidFill>
                  <a:schemeClr val="tx1"/>
                </a:solidFill>
              </a:rPr>
              <a:t>, a </a:t>
            </a:r>
            <a:r>
              <a:rPr lang="en-GB" sz="1800" dirty="0" err="1">
                <a:solidFill>
                  <a:schemeClr val="tx1"/>
                </a:solidFill>
              </a:rPr>
              <a:t>imaginação</a:t>
            </a:r>
            <a:r>
              <a:rPr lang="en-GB" sz="1800" dirty="0">
                <a:solidFill>
                  <a:schemeClr val="tx1"/>
                </a:solidFill>
              </a:rPr>
              <a:t> e a </a:t>
            </a:r>
            <a:r>
              <a:rPr lang="en-GB" sz="1800" dirty="0" err="1">
                <a:solidFill>
                  <a:schemeClr val="tx1"/>
                </a:solidFill>
              </a:rPr>
              <a:t>criatividade</a:t>
            </a:r>
            <a:r>
              <a:rPr lang="en-GB" sz="1800" dirty="0">
                <a:solidFill>
                  <a:schemeClr val="tx1"/>
                </a:solidFill>
              </a:rPr>
              <a:t>, para </a:t>
            </a:r>
            <a:r>
              <a:rPr lang="en-GB" sz="1800" dirty="0" err="1">
                <a:solidFill>
                  <a:schemeClr val="tx1"/>
                </a:solidFill>
              </a:rPr>
              <a:t>investigar</a:t>
            </a:r>
            <a:r>
              <a:rPr lang="en-GB" sz="1800" dirty="0">
                <a:solidFill>
                  <a:schemeClr val="tx1"/>
                </a:solidFill>
              </a:rPr>
              <a:t> </a:t>
            </a:r>
            <a:r>
              <a:rPr lang="en-GB" sz="1800" dirty="0" err="1">
                <a:solidFill>
                  <a:schemeClr val="tx1"/>
                </a:solidFill>
              </a:rPr>
              <a:t>causas</a:t>
            </a:r>
            <a:r>
              <a:rPr lang="en-GB" sz="1800" dirty="0">
                <a:solidFill>
                  <a:schemeClr val="tx1"/>
                </a:solidFill>
              </a:rPr>
              <a:t>, </a:t>
            </a:r>
            <a:r>
              <a:rPr lang="en-GB" sz="1800" dirty="0" err="1">
                <a:solidFill>
                  <a:schemeClr val="tx1"/>
                </a:solidFill>
              </a:rPr>
              <a:t>elaborar</a:t>
            </a:r>
            <a:r>
              <a:rPr lang="en-GB" sz="1800" dirty="0">
                <a:solidFill>
                  <a:schemeClr val="tx1"/>
                </a:solidFill>
              </a:rPr>
              <a:t> e </a:t>
            </a:r>
            <a:r>
              <a:rPr lang="en-GB" sz="1800" dirty="0" err="1">
                <a:solidFill>
                  <a:schemeClr val="tx1"/>
                </a:solidFill>
              </a:rPr>
              <a:t>testar</a:t>
            </a:r>
            <a:r>
              <a:rPr lang="en-GB" sz="1800" dirty="0">
                <a:solidFill>
                  <a:schemeClr val="tx1"/>
                </a:solidFill>
              </a:rPr>
              <a:t> </a:t>
            </a:r>
            <a:r>
              <a:rPr lang="en-GB" sz="1800" dirty="0" err="1">
                <a:solidFill>
                  <a:schemeClr val="tx1"/>
                </a:solidFill>
              </a:rPr>
              <a:t>hipóteses</a:t>
            </a:r>
            <a:r>
              <a:rPr lang="en-GB" sz="1800" dirty="0">
                <a:solidFill>
                  <a:schemeClr val="tx1"/>
                </a:solidFill>
              </a:rPr>
              <a:t>, </a:t>
            </a:r>
            <a:r>
              <a:rPr lang="en-GB" sz="1800" dirty="0" err="1">
                <a:solidFill>
                  <a:schemeClr val="tx1"/>
                </a:solidFill>
              </a:rPr>
              <a:t>formular</a:t>
            </a:r>
            <a:r>
              <a:rPr lang="en-GB" sz="1800" dirty="0">
                <a:solidFill>
                  <a:schemeClr val="tx1"/>
                </a:solidFill>
              </a:rPr>
              <a:t> e resolver </a:t>
            </a:r>
            <a:r>
              <a:rPr lang="en-GB" sz="1800" dirty="0" err="1">
                <a:solidFill>
                  <a:schemeClr val="tx1"/>
                </a:solidFill>
              </a:rPr>
              <a:t>problemas</a:t>
            </a:r>
            <a:r>
              <a:rPr lang="en-GB" sz="1800" dirty="0">
                <a:solidFill>
                  <a:schemeClr val="tx1"/>
                </a:solidFill>
              </a:rPr>
              <a:t> e </a:t>
            </a:r>
            <a:r>
              <a:rPr lang="en-GB" sz="1800" dirty="0" err="1">
                <a:solidFill>
                  <a:schemeClr val="tx1"/>
                </a:solidFill>
              </a:rPr>
              <a:t>criar</a:t>
            </a:r>
            <a:r>
              <a:rPr lang="en-GB" sz="1800" dirty="0">
                <a:solidFill>
                  <a:schemeClr val="tx1"/>
                </a:solidFill>
              </a:rPr>
              <a:t> </a:t>
            </a:r>
            <a:r>
              <a:rPr lang="en-GB" sz="1800" dirty="0" err="1">
                <a:solidFill>
                  <a:schemeClr val="tx1"/>
                </a:solidFill>
              </a:rPr>
              <a:t>soluções</a:t>
            </a:r>
            <a:r>
              <a:rPr lang="en-GB" sz="1800" dirty="0">
                <a:solidFill>
                  <a:schemeClr val="tx1"/>
                </a:solidFill>
              </a:rPr>
              <a:t> (inclusive </a:t>
            </a:r>
            <a:r>
              <a:rPr lang="en-GB" sz="1800" dirty="0" err="1">
                <a:solidFill>
                  <a:schemeClr val="tx1"/>
                </a:solidFill>
              </a:rPr>
              <a:t>tecnológicas</a:t>
            </a:r>
            <a:r>
              <a:rPr lang="en-GB" sz="1800" dirty="0">
                <a:solidFill>
                  <a:schemeClr val="tx1"/>
                </a:solidFill>
              </a:rPr>
              <a:t>) com base </a:t>
            </a:r>
            <a:r>
              <a:rPr lang="en-GB" sz="1800" dirty="0" err="1">
                <a:solidFill>
                  <a:schemeClr val="tx1"/>
                </a:solidFill>
              </a:rPr>
              <a:t>nos</a:t>
            </a:r>
            <a:r>
              <a:rPr lang="en-GB" sz="1800" dirty="0">
                <a:solidFill>
                  <a:schemeClr val="tx1"/>
                </a:solidFill>
              </a:rPr>
              <a:t> </a:t>
            </a:r>
            <a:r>
              <a:rPr lang="en-GB" sz="1800" dirty="0" err="1">
                <a:solidFill>
                  <a:schemeClr val="tx1"/>
                </a:solidFill>
              </a:rPr>
              <a:t>conhecimentos</a:t>
            </a:r>
            <a:r>
              <a:rPr lang="en-GB" sz="1800" dirty="0">
                <a:solidFill>
                  <a:schemeClr val="tx1"/>
                </a:solidFill>
              </a:rPr>
              <a:t> das </a:t>
            </a:r>
            <a:r>
              <a:rPr lang="en-GB" sz="1800" dirty="0" err="1">
                <a:solidFill>
                  <a:schemeClr val="tx1"/>
                </a:solidFill>
              </a:rPr>
              <a:t>diferentes</a:t>
            </a:r>
            <a:r>
              <a:rPr lang="en-GB" sz="1800" dirty="0">
                <a:solidFill>
                  <a:schemeClr val="tx1"/>
                </a:solidFill>
              </a:rPr>
              <a:t> </a:t>
            </a:r>
            <a:r>
              <a:rPr lang="en-GB" sz="1800" dirty="0" err="1">
                <a:solidFill>
                  <a:schemeClr val="tx1"/>
                </a:solidFill>
              </a:rPr>
              <a:t>áreas</a:t>
            </a:r>
            <a:r>
              <a:rPr lang="en-GB" sz="1800" dirty="0">
                <a:solidFill>
                  <a:schemeClr val="tx1"/>
                </a:solidFill>
              </a:rPr>
              <a:t>.</a:t>
            </a:r>
            <a:br>
              <a:rPr lang="pt-BR" dirty="0"/>
            </a:br>
            <a:br>
              <a:rPr lang="pt-BR" dirty="0"/>
            </a:br>
            <a:r>
              <a:rPr lang="pt-BR" sz="2400" b="1" dirty="0">
                <a:solidFill>
                  <a:srgbClr val="0612F8"/>
                </a:solidFill>
              </a:rPr>
              <a:t>SENSO ESTÉTICO -</a:t>
            </a:r>
            <a:r>
              <a:rPr lang="pt-BR" sz="1800" b="1" dirty="0">
                <a:solidFill>
                  <a:srgbClr val="0612F8"/>
                </a:solidFill>
              </a:rPr>
              <a:t> </a:t>
            </a:r>
            <a:r>
              <a:rPr lang="en-GB" sz="1800" dirty="0" err="1">
                <a:solidFill>
                  <a:schemeClr val="tx1"/>
                </a:solidFill>
                <a:highlight>
                  <a:srgbClr val="FFFF00"/>
                </a:highlight>
              </a:rPr>
              <a:t>Valorizar</a:t>
            </a:r>
            <a:r>
              <a:rPr lang="en-GB" sz="1800" dirty="0">
                <a:solidFill>
                  <a:schemeClr val="tx1"/>
                </a:solidFill>
              </a:rPr>
              <a:t> e </a:t>
            </a:r>
            <a:r>
              <a:rPr lang="en-GB" sz="1800" dirty="0" err="1">
                <a:solidFill>
                  <a:schemeClr val="tx1"/>
                </a:solidFill>
                <a:highlight>
                  <a:srgbClr val="FFFF00"/>
                </a:highlight>
              </a:rPr>
              <a:t>fruir</a:t>
            </a:r>
            <a:r>
              <a:rPr lang="en-GB" sz="1800" dirty="0">
                <a:solidFill>
                  <a:schemeClr val="tx1"/>
                </a:solidFill>
                <a:highlight>
                  <a:srgbClr val="FFFF00"/>
                </a:highlight>
              </a:rPr>
              <a:t> </a:t>
            </a:r>
            <a:r>
              <a:rPr lang="en-GB" sz="1800" dirty="0">
                <a:solidFill>
                  <a:schemeClr val="tx1"/>
                </a:solidFill>
              </a:rPr>
              <a:t>as </a:t>
            </a:r>
            <a:r>
              <a:rPr lang="en-GB" sz="1800" dirty="0" err="1">
                <a:solidFill>
                  <a:schemeClr val="tx1"/>
                </a:solidFill>
              </a:rPr>
              <a:t>diversas</a:t>
            </a:r>
            <a:r>
              <a:rPr lang="en-GB" sz="1800" dirty="0">
                <a:solidFill>
                  <a:schemeClr val="tx1"/>
                </a:solidFill>
              </a:rPr>
              <a:t> </a:t>
            </a:r>
            <a:r>
              <a:rPr lang="en-GB" sz="1800" dirty="0" err="1">
                <a:solidFill>
                  <a:schemeClr val="tx1"/>
                </a:solidFill>
              </a:rPr>
              <a:t>manifestações</a:t>
            </a:r>
            <a:r>
              <a:rPr lang="en-GB" sz="1800" dirty="0">
                <a:solidFill>
                  <a:schemeClr val="tx1"/>
                </a:solidFill>
              </a:rPr>
              <a:t> </a:t>
            </a:r>
            <a:r>
              <a:rPr lang="en-GB" sz="1800" dirty="0" err="1">
                <a:solidFill>
                  <a:schemeClr val="tx1"/>
                </a:solidFill>
              </a:rPr>
              <a:t>artísticas</a:t>
            </a:r>
            <a:r>
              <a:rPr lang="en-GB" sz="1800" dirty="0">
                <a:solidFill>
                  <a:schemeClr val="tx1"/>
                </a:solidFill>
              </a:rPr>
              <a:t> e </a:t>
            </a:r>
            <a:r>
              <a:rPr lang="en-GB" sz="1800" dirty="0" err="1">
                <a:solidFill>
                  <a:schemeClr val="tx1"/>
                </a:solidFill>
              </a:rPr>
              <a:t>culturais</a:t>
            </a:r>
            <a:r>
              <a:rPr lang="en-GB" sz="1800" dirty="0">
                <a:solidFill>
                  <a:schemeClr val="tx1"/>
                </a:solidFill>
              </a:rPr>
              <a:t>, das </a:t>
            </a:r>
            <a:r>
              <a:rPr lang="en-GB" sz="1800" dirty="0" err="1">
                <a:solidFill>
                  <a:schemeClr val="tx1"/>
                </a:solidFill>
              </a:rPr>
              <a:t>locais</a:t>
            </a:r>
            <a:r>
              <a:rPr lang="en-GB" sz="1800" dirty="0">
                <a:solidFill>
                  <a:schemeClr val="tx1"/>
                </a:solidFill>
              </a:rPr>
              <a:t> </a:t>
            </a:r>
            <a:r>
              <a:rPr lang="en-GB" sz="1800" dirty="0" err="1">
                <a:solidFill>
                  <a:schemeClr val="tx1"/>
                </a:solidFill>
              </a:rPr>
              <a:t>às</a:t>
            </a:r>
            <a:r>
              <a:rPr lang="en-GB" sz="1800" dirty="0">
                <a:solidFill>
                  <a:schemeClr val="tx1"/>
                </a:solidFill>
              </a:rPr>
              <a:t> </a:t>
            </a:r>
            <a:r>
              <a:rPr lang="en-GB" sz="1800" dirty="0" err="1">
                <a:solidFill>
                  <a:schemeClr val="tx1"/>
                </a:solidFill>
              </a:rPr>
              <a:t>mundiais</a:t>
            </a:r>
            <a:r>
              <a:rPr lang="en-GB" sz="1800" dirty="0">
                <a:solidFill>
                  <a:schemeClr val="tx1"/>
                </a:solidFill>
              </a:rPr>
              <a:t>, e </a:t>
            </a:r>
            <a:r>
              <a:rPr lang="en-GB" sz="1800" dirty="0" err="1">
                <a:solidFill>
                  <a:schemeClr val="tx1"/>
                </a:solidFill>
              </a:rPr>
              <a:t>também</a:t>
            </a:r>
            <a:r>
              <a:rPr lang="en-GB" sz="1800" dirty="0">
                <a:solidFill>
                  <a:schemeClr val="tx1"/>
                </a:solidFill>
              </a:rPr>
              <a:t> </a:t>
            </a:r>
            <a:r>
              <a:rPr lang="en-GB" sz="1800" dirty="0" err="1">
                <a:solidFill>
                  <a:schemeClr val="tx1"/>
                </a:solidFill>
              </a:rPr>
              <a:t>participar</a:t>
            </a:r>
            <a:r>
              <a:rPr lang="en-GB" sz="1800" dirty="0">
                <a:solidFill>
                  <a:schemeClr val="tx1"/>
                </a:solidFill>
              </a:rPr>
              <a:t> de </a:t>
            </a:r>
            <a:r>
              <a:rPr lang="en-GB" sz="1800" dirty="0" err="1">
                <a:solidFill>
                  <a:schemeClr val="tx1"/>
                </a:solidFill>
              </a:rPr>
              <a:t>práticas</a:t>
            </a:r>
            <a:r>
              <a:rPr lang="en-GB" sz="1800" dirty="0">
                <a:solidFill>
                  <a:schemeClr val="tx1"/>
                </a:solidFill>
              </a:rPr>
              <a:t> </a:t>
            </a:r>
            <a:r>
              <a:rPr lang="en-GB" sz="1800" dirty="0" err="1">
                <a:solidFill>
                  <a:schemeClr val="tx1"/>
                </a:solidFill>
              </a:rPr>
              <a:t>diversificadas</a:t>
            </a:r>
            <a:r>
              <a:rPr lang="en-GB" sz="1800" dirty="0">
                <a:solidFill>
                  <a:schemeClr val="tx1"/>
                </a:solidFill>
              </a:rPr>
              <a:t> da </a:t>
            </a:r>
            <a:r>
              <a:rPr lang="en-GB" sz="1800" dirty="0" err="1">
                <a:solidFill>
                  <a:schemeClr val="tx1"/>
                </a:solidFill>
              </a:rPr>
              <a:t>produção</a:t>
            </a:r>
            <a:r>
              <a:rPr lang="en-GB" sz="1800" dirty="0">
                <a:solidFill>
                  <a:schemeClr val="tx1"/>
                </a:solidFill>
              </a:rPr>
              <a:t> </a:t>
            </a:r>
            <a:r>
              <a:rPr lang="en-GB" sz="1800" dirty="0" err="1">
                <a:solidFill>
                  <a:schemeClr val="tx1"/>
                </a:solidFill>
              </a:rPr>
              <a:t>artístico</a:t>
            </a:r>
            <a:r>
              <a:rPr lang="en-GB" sz="1800" dirty="0">
                <a:solidFill>
                  <a:schemeClr val="tx1"/>
                </a:solidFill>
              </a:rPr>
              <a:t>-cultural.</a:t>
            </a:r>
            <a:br>
              <a:rPr lang="pt-BR" dirty="0">
                <a:solidFill>
                  <a:schemeClr val="tx1"/>
                </a:solidFill>
              </a:rPr>
            </a:br>
            <a:endParaRPr lang="pt-BR" sz="2400" b="1" dirty="0">
              <a:solidFill>
                <a:schemeClr val="tx1"/>
              </a:solidFill>
            </a:endParaRPr>
          </a:p>
        </p:txBody>
      </p:sp>
    </p:spTree>
    <p:extLst>
      <p:ext uri="{BB962C8B-B14F-4D97-AF65-F5344CB8AC3E}">
        <p14:creationId xmlns:p14="http://schemas.microsoft.com/office/powerpoint/2010/main" val="222354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2A1D2-300C-44F9-BC26-E632D1EE610B}"/>
              </a:ext>
            </a:extLst>
          </p:cNvPr>
          <p:cNvSpPr>
            <a:spLocks noGrp="1"/>
          </p:cNvSpPr>
          <p:nvPr>
            <p:ph type="title"/>
          </p:nvPr>
        </p:nvSpPr>
        <p:spPr>
          <a:xfrm>
            <a:off x="677334" y="609600"/>
            <a:ext cx="8596668" cy="5813502"/>
          </a:xfrm>
        </p:spPr>
        <p:txBody>
          <a:bodyPr>
            <a:normAutofit fontScale="90000"/>
          </a:bodyPr>
          <a:lstStyle/>
          <a:p>
            <a:r>
              <a:rPr lang="pt-BR" sz="3200" b="1" dirty="0">
                <a:solidFill>
                  <a:srgbClr val="0612F8"/>
                </a:solidFill>
              </a:rPr>
              <a:t>COMUNICAÇÃO</a:t>
            </a:r>
            <a:r>
              <a:rPr lang="pt-BR" b="1" dirty="0">
                <a:solidFill>
                  <a:srgbClr val="0612F8"/>
                </a:solidFill>
              </a:rPr>
              <a:t> -</a:t>
            </a:r>
            <a:r>
              <a:rPr lang="pt-BR" dirty="0"/>
              <a:t> </a:t>
            </a:r>
            <a:r>
              <a:rPr lang="en-GB" sz="2000" dirty="0" err="1">
                <a:solidFill>
                  <a:schemeClr val="tx1"/>
                </a:solidFill>
                <a:highlight>
                  <a:srgbClr val="FFFF00"/>
                </a:highlight>
              </a:rPr>
              <a:t>Utilizar</a:t>
            </a:r>
            <a:r>
              <a:rPr lang="en-GB" sz="2000" dirty="0">
                <a:solidFill>
                  <a:schemeClr val="tx1"/>
                </a:solidFill>
                <a:highlight>
                  <a:srgbClr val="FFFF00"/>
                </a:highlight>
              </a:rPr>
              <a:t> </a:t>
            </a:r>
            <a:r>
              <a:rPr lang="en-GB" sz="2000" dirty="0" err="1">
                <a:solidFill>
                  <a:schemeClr val="tx1"/>
                </a:solidFill>
                <a:highlight>
                  <a:srgbClr val="FFFF00"/>
                </a:highlight>
              </a:rPr>
              <a:t>diferentes</a:t>
            </a:r>
            <a:r>
              <a:rPr lang="en-GB" sz="2000" dirty="0">
                <a:solidFill>
                  <a:schemeClr val="tx1"/>
                </a:solidFill>
                <a:highlight>
                  <a:srgbClr val="FFFF00"/>
                </a:highlight>
              </a:rPr>
              <a:t> </a:t>
            </a:r>
            <a:r>
              <a:rPr lang="en-GB" sz="2000" dirty="0" err="1">
                <a:solidFill>
                  <a:schemeClr val="tx1"/>
                </a:solidFill>
                <a:highlight>
                  <a:srgbClr val="FFFF00"/>
                </a:highlight>
              </a:rPr>
              <a:t>linguagens</a:t>
            </a:r>
            <a:r>
              <a:rPr lang="en-GB" sz="2000" dirty="0">
                <a:solidFill>
                  <a:schemeClr val="tx1"/>
                </a:solidFill>
                <a:highlight>
                  <a:srgbClr val="FFFF00"/>
                </a:highlight>
              </a:rPr>
              <a:t> </a:t>
            </a:r>
            <a:r>
              <a:rPr lang="en-GB" sz="2000" dirty="0">
                <a:solidFill>
                  <a:schemeClr val="tx1"/>
                </a:solidFill>
              </a:rPr>
              <a:t>– verbal (oral </a:t>
            </a:r>
            <a:r>
              <a:rPr lang="en-GB" sz="2000" dirty="0" err="1">
                <a:solidFill>
                  <a:schemeClr val="tx1"/>
                </a:solidFill>
              </a:rPr>
              <a:t>ou</a:t>
            </a:r>
            <a:r>
              <a:rPr lang="en-GB" sz="2000" dirty="0">
                <a:solidFill>
                  <a:schemeClr val="tx1"/>
                </a:solidFill>
              </a:rPr>
              <a:t> visual-</a:t>
            </a:r>
            <a:r>
              <a:rPr lang="en-GB" sz="2000" dirty="0" err="1">
                <a:solidFill>
                  <a:schemeClr val="tx1"/>
                </a:solidFill>
              </a:rPr>
              <a:t>motora</a:t>
            </a:r>
            <a:r>
              <a:rPr lang="en-GB" sz="2000" dirty="0">
                <a:solidFill>
                  <a:schemeClr val="tx1"/>
                </a:solidFill>
              </a:rPr>
              <a:t>, </a:t>
            </a:r>
            <a:r>
              <a:rPr lang="en-GB" sz="2000" dirty="0" err="1">
                <a:solidFill>
                  <a:schemeClr val="tx1"/>
                </a:solidFill>
              </a:rPr>
              <a:t>como</a:t>
            </a:r>
            <a:r>
              <a:rPr lang="en-GB" sz="2000" dirty="0">
                <a:solidFill>
                  <a:schemeClr val="tx1"/>
                </a:solidFill>
              </a:rPr>
              <a:t> Libras, e </a:t>
            </a:r>
            <a:r>
              <a:rPr lang="en-GB" sz="2000" dirty="0" err="1">
                <a:solidFill>
                  <a:schemeClr val="tx1"/>
                </a:solidFill>
              </a:rPr>
              <a:t>escrita</a:t>
            </a:r>
            <a:r>
              <a:rPr lang="en-GB" sz="2000" dirty="0">
                <a:solidFill>
                  <a:schemeClr val="tx1"/>
                </a:solidFill>
              </a:rPr>
              <a:t>), corporal, visual, </a:t>
            </a:r>
            <a:r>
              <a:rPr lang="en-GB" sz="2000" dirty="0" err="1">
                <a:solidFill>
                  <a:schemeClr val="tx1"/>
                </a:solidFill>
              </a:rPr>
              <a:t>sonora</a:t>
            </a:r>
            <a:r>
              <a:rPr lang="en-GB" sz="2000" dirty="0">
                <a:solidFill>
                  <a:schemeClr val="tx1"/>
                </a:solidFill>
              </a:rPr>
              <a:t> e digital –, </a:t>
            </a:r>
            <a:r>
              <a:rPr lang="en-GB" sz="2000" dirty="0" err="1">
                <a:solidFill>
                  <a:schemeClr val="tx1"/>
                </a:solidFill>
              </a:rPr>
              <a:t>bem</a:t>
            </a:r>
            <a:r>
              <a:rPr lang="en-GB" sz="2000" dirty="0">
                <a:solidFill>
                  <a:schemeClr val="tx1"/>
                </a:solidFill>
              </a:rPr>
              <a:t> </a:t>
            </a:r>
            <a:r>
              <a:rPr lang="en-GB" sz="2000" dirty="0" err="1">
                <a:solidFill>
                  <a:schemeClr val="tx1"/>
                </a:solidFill>
              </a:rPr>
              <a:t>como</a:t>
            </a:r>
            <a:r>
              <a:rPr lang="en-GB" sz="2000" dirty="0">
                <a:solidFill>
                  <a:schemeClr val="tx1"/>
                </a:solidFill>
              </a:rPr>
              <a:t> </a:t>
            </a:r>
            <a:r>
              <a:rPr lang="en-GB" sz="2000" dirty="0" err="1">
                <a:solidFill>
                  <a:schemeClr val="tx1"/>
                </a:solidFill>
              </a:rPr>
              <a:t>conhecimentos</a:t>
            </a:r>
            <a:r>
              <a:rPr lang="en-GB" sz="2000" dirty="0">
                <a:solidFill>
                  <a:schemeClr val="tx1"/>
                </a:solidFill>
              </a:rPr>
              <a:t> das </a:t>
            </a:r>
            <a:r>
              <a:rPr lang="en-GB" sz="2000" dirty="0" err="1">
                <a:solidFill>
                  <a:schemeClr val="tx1"/>
                </a:solidFill>
              </a:rPr>
              <a:t>linguagens</a:t>
            </a:r>
            <a:r>
              <a:rPr lang="en-GB" sz="2000" dirty="0">
                <a:solidFill>
                  <a:schemeClr val="tx1"/>
                </a:solidFill>
              </a:rPr>
              <a:t> </a:t>
            </a:r>
            <a:r>
              <a:rPr lang="en-GB" sz="2000" dirty="0" err="1">
                <a:solidFill>
                  <a:schemeClr val="tx1"/>
                </a:solidFill>
              </a:rPr>
              <a:t>artística</a:t>
            </a:r>
            <a:r>
              <a:rPr lang="en-GB" sz="2000" dirty="0">
                <a:solidFill>
                  <a:schemeClr val="tx1"/>
                </a:solidFill>
              </a:rPr>
              <a:t>, </a:t>
            </a:r>
            <a:r>
              <a:rPr lang="en-GB" sz="2000" dirty="0" err="1">
                <a:solidFill>
                  <a:schemeClr val="tx1"/>
                </a:solidFill>
              </a:rPr>
              <a:t>matemática</a:t>
            </a:r>
            <a:r>
              <a:rPr lang="en-GB" sz="2000" dirty="0">
                <a:solidFill>
                  <a:schemeClr val="tx1"/>
                </a:solidFill>
              </a:rPr>
              <a:t> e </a:t>
            </a:r>
            <a:r>
              <a:rPr lang="en-GB" sz="2000" dirty="0" err="1">
                <a:solidFill>
                  <a:schemeClr val="tx1"/>
                </a:solidFill>
              </a:rPr>
              <a:t>científica</a:t>
            </a:r>
            <a:r>
              <a:rPr lang="en-GB" sz="2000" dirty="0">
                <a:solidFill>
                  <a:schemeClr val="tx1"/>
                </a:solidFill>
              </a:rPr>
              <a:t>, para se </a:t>
            </a:r>
            <a:r>
              <a:rPr lang="en-GB" sz="2000" dirty="0" err="1">
                <a:solidFill>
                  <a:schemeClr val="tx1"/>
                </a:solidFill>
              </a:rPr>
              <a:t>expressar</a:t>
            </a:r>
            <a:r>
              <a:rPr lang="en-GB" sz="2000" dirty="0">
                <a:solidFill>
                  <a:schemeClr val="tx1"/>
                </a:solidFill>
              </a:rPr>
              <a:t> e </a:t>
            </a:r>
            <a:r>
              <a:rPr lang="en-GB" sz="2000" dirty="0" err="1">
                <a:solidFill>
                  <a:schemeClr val="tx1"/>
                </a:solidFill>
              </a:rPr>
              <a:t>partilhar</a:t>
            </a:r>
            <a:r>
              <a:rPr lang="en-GB" sz="2000" dirty="0">
                <a:solidFill>
                  <a:schemeClr val="tx1"/>
                </a:solidFill>
              </a:rPr>
              <a:t> </a:t>
            </a:r>
            <a:r>
              <a:rPr lang="en-GB" sz="2000" dirty="0" err="1">
                <a:solidFill>
                  <a:schemeClr val="tx1"/>
                </a:solidFill>
              </a:rPr>
              <a:t>informações</a:t>
            </a:r>
            <a:r>
              <a:rPr lang="en-GB" sz="2000" dirty="0">
                <a:solidFill>
                  <a:schemeClr val="tx1"/>
                </a:solidFill>
              </a:rPr>
              <a:t>, </a:t>
            </a:r>
            <a:r>
              <a:rPr lang="en-GB" sz="2000" dirty="0" err="1">
                <a:solidFill>
                  <a:schemeClr val="tx1"/>
                </a:solidFill>
              </a:rPr>
              <a:t>experiências</a:t>
            </a:r>
            <a:r>
              <a:rPr lang="en-GB" sz="2000" dirty="0">
                <a:solidFill>
                  <a:schemeClr val="tx1"/>
                </a:solidFill>
              </a:rPr>
              <a:t>, </a:t>
            </a:r>
            <a:r>
              <a:rPr lang="en-GB" sz="2000" dirty="0" err="1">
                <a:solidFill>
                  <a:schemeClr val="tx1"/>
                </a:solidFill>
              </a:rPr>
              <a:t>ideias</a:t>
            </a:r>
            <a:r>
              <a:rPr lang="en-GB" sz="2000" dirty="0">
                <a:solidFill>
                  <a:schemeClr val="tx1"/>
                </a:solidFill>
              </a:rPr>
              <a:t> e </a:t>
            </a:r>
            <a:r>
              <a:rPr lang="en-GB" sz="2000" dirty="0" err="1">
                <a:solidFill>
                  <a:schemeClr val="tx1"/>
                </a:solidFill>
              </a:rPr>
              <a:t>sentimentos</a:t>
            </a:r>
            <a:r>
              <a:rPr lang="en-GB" sz="2000" dirty="0">
                <a:solidFill>
                  <a:schemeClr val="tx1"/>
                </a:solidFill>
              </a:rPr>
              <a:t> </a:t>
            </a:r>
            <a:r>
              <a:rPr lang="en-GB" sz="2000" dirty="0" err="1">
                <a:solidFill>
                  <a:schemeClr val="tx1"/>
                </a:solidFill>
              </a:rPr>
              <a:t>em</a:t>
            </a:r>
            <a:r>
              <a:rPr lang="en-GB" sz="2000" dirty="0">
                <a:solidFill>
                  <a:schemeClr val="tx1"/>
                </a:solidFill>
              </a:rPr>
              <a:t> </a:t>
            </a:r>
            <a:r>
              <a:rPr lang="en-GB" sz="2000" dirty="0" err="1">
                <a:solidFill>
                  <a:schemeClr val="tx1"/>
                </a:solidFill>
              </a:rPr>
              <a:t>diferentes</a:t>
            </a:r>
            <a:r>
              <a:rPr lang="en-GB" sz="2000" dirty="0">
                <a:solidFill>
                  <a:schemeClr val="tx1"/>
                </a:solidFill>
              </a:rPr>
              <a:t> </a:t>
            </a:r>
            <a:r>
              <a:rPr lang="en-GB" sz="2000" dirty="0" err="1">
                <a:solidFill>
                  <a:schemeClr val="tx1"/>
                </a:solidFill>
              </a:rPr>
              <a:t>contextos</a:t>
            </a:r>
            <a:r>
              <a:rPr lang="en-GB" sz="2000" dirty="0">
                <a:solidFill>
                  <a:schemeClr val="tx1"/>
                </a:solidFill>
              </a:rPr>
              <a:t> e </a:t>
            </a:r>
            <a:r>
              <a:rPr lang="en-GB" sz="2000" dirty="0" err="1">
                <a:solidFill>
                  <a:schemeClr val="tx1"/>
                </a:solidFill>
              </a:rPr>
              <a:t>produzir</a:t>
            </a:r>
            <a:r>
              <a:rPr lang="en-GB" sz="2000" dirty="0">
                <a:solidFill>
                  <a:schemeClr val="tx1"/>
                </a:solidFill>
              </a:rPr>
              <a:t> </a:t>
            </a:r>
            <a:r>
              <a:rPr lang="en-GB" sz="2000" dirty="0" err="1">
                <a:solidFill>
                  <a:schemeClr val="tx1"/>
                </a:solidFill>
              </a:rPr>
              <a:t>sentidos</a:t>
            </a:r>
            <a:r>
              <a:rPr lang="en-GB" sz="2000" dirty="0">
                <a:solidFill>
                  <a:schemeClr val="tx1"/>
                </a:solidFill>
              </a:rPr>
              <a:t> que </a:t>
            </a:r>
            <a:r>
              <a:rPr lang="en-GB" sz="2000" dirty="0" err="1">
                <a:solidFill>
                  <a:schemeClr val="tx1"/>
                </a:solidFill>
              </a:rPr>
              <a:t>levem</a:t>
            </a:r>
            <a:r>
              <a:rPr lang="en-GB" sz="2000" dirty="0">
                <a:solidFill>
                  <a:schemeClr val="tx1"/>
                </a:solidFill>
              </a:rPr>
              <a:t> </a:t>
            </a:r>
            <a:r>
              <a:rPr lang="en-GB" sz="2000" dirty="0" err="1">
                <a:solidFill>
                  <a:schemeClr val="tx1"/>
                </a:solidFill>
              </a:rPr>
              <a:t>ao</a:t>
            </a:r>
            <a:r>
              <a:rPr lang="en-GB" sz="2000" dirty="0">
                <a:solidFill>
                  <a:schemeClr val="tx1"/>
                </a:solidFill>
              </a:rPr>
              <a:t> </a:t>
            </a:r>
            <a:r>
              <a:rPr lang="en-GB" sz="2000" dirty="0" err="1">
                <a:solidFill>
                  <a:schemeClr val="tx1"/>
                </a:solidFill>
              </a:rPr>
              <a:t>entendimento</a:t>
            </a:r>
            <a:r>
              <a:rPr lang="en-GB" sz="2000" dirty="0">
                <a:solidFill>
                  <a:schemeClr val="tx1"/>
                </a:solidFill>
              </a:rPr>
              <a:t> </a:t>
            </a:r>
            <a:r>
              <a:rPr lang="en-GB" sz="2000" dirty="0" err="1">
                <a:solidFill>
                  <a:schemeClr val="tx1"/>
                </a:solidFill>
              </a:rPr>
              <a:t>mútuo</a:t>
            </a:r>
            <a:r>
              <a:rPr lang="en-GB" sz="2000" dirty="0">
                <a:solidFill>
                  <a:schemeClr val="tx1"/>
                </a:solidFill>
              </a:rPr>
              <a:t>.</a:t>
            </a:r>
            <a:br>
              <a:rPr lang="en-GB" sz="2000" dirty="0">
                <a:solidFill>
                  <a:schemeClr val="tx1"/>
                </a:solidFill>
              </a:rPr>
            </a:br>
            <a:br>
              <a:rPr lang="en-GB" sz="2000" dirty="0">
                <a:solidFill>
                  <a:schemeClr val="tx1"/>
                </a:solidFill>
              </a:rPr>
            </a:br>
            <a:r>
              <a:rPr lang="en-GB" sz="3200" b="1" dirty="0">
                <a:solidFill>
                  <a:srgbClr val="0612F8"/>
                </a:solidFill>
              </a:rPr>
              <a:t>ARGUMENTAÇÃO - </a:t>
            </a:r>
            <a:r>
              <a:rPr lang="en-GB" sz="2000" dirty="0" err="1">
                <a:solidFill>
                  <a:schemeClr val="tx1"/>
                </a:solidFill>
                <a:highlight>
                  <a:srgbClr val="FFFF00"/>
                </a:highlight>
              </a:rPr>
              <a:t>Argumentar</a:t>
            </a:r>
            <a:r>
              <a:rPr lang="en-GB" sz="2000" dirty="0">
                <a:solidFill>
                  <a:schemeClr val="tx1"/>
                </a:solidFill>
                <a:highlight>
                  <a:srgbClr val="FFFF00"/>
                </a:highlight>
              </a:rPr>
              <a:t> com base </a:t>
            </a:r>
            <a:r>
              <a:rPr lang="en-GB" sz="2000" dirty="0" err="1">
                <a:solidFill>
                  <a:schemeClr val="tx1"/>
                </a:solidFill>
                <a:highlight>
                  <a:srgbClr val="FFFF00"/>
                </a:highlight>
              </a:rPr>
              <a:t>em</a:t>
            </a:r>
            <a:r>
              <a:rPr lang="en-GB" sz="2000" dirty="0">
                <a:solidFill>
                  <a:schemeClr val="tx1"/>
                </a:solidFill>
                <a:highlight>
                  <a:srgbClr val="FFFF00"/>
                </a:highlight>
              </a:rPr>
              <a:t> </a:t>
            </a:r>
            <a:r>
              <a:rPr lang="en-GB" sz="2000" dirty="0" err="1">
                <a:solidFill>
                  <a:schemeClr val="tx1"/>
                </a:solidFill>
                <a:highlight>
                  <a:srgbClr val="FFFF00"/>
                </a:highlight>
              </a:rPr>
              <a:t>fatos</a:t>
            </a:r>
            <a:r>
              <a:rPr lang="en-GB" sz="2000" dirty="0">
                <a:solidFill>
                  <a:schemeClr val="tx1"/>
                </a:solidFill>
                <a:highlight>
                  <a:srgbClr val="FFFF00"/>
                </a:highlight>
              </a:rPr>
              <a:t>, dados e </a:t>
            </a:r>
            <a:r>
              <a:rPr lang="en-GB" sz="2000" dirty="0" err="1">
                <a:solidFill>
                  <a:schemeClr val="tx1"/>
                </a:solidFill>
                <a:highlight>
                  <a:srgbClr val="FFFF00"/>
                </a:highlight>
              </a:rPr>
              <a:t>informações</a:t>
            </a:r>
            <a:r>
              <a:rPr lang="en-GB" sz="2000" dirty="0">
                <a:solidFill>
                  <a:schemeClr val="tx1"/>
                </a:solidFill>
                <a:highlight>
                  <a:srgbClr val="FFFF00"/>
                </a:highlight>
              </a:rPr>
              <a:t>  </a:t>
            </a:r>
            <a:r>
              <a:rPr lang="en-GB" sz="2000" dirty="0" err="1">
                <a:solidFill>
                  <a:schemeClr val="tx1"/>
                </a:solidFill>
                <a:highlight>
                  <a:srgbClr val="FFFF00"/>
                </a:highlight>
              </a:rPr>
              <a:t>confiáveis</a:t>
            </a:r>
            <a:r>
              <a:rPr lang="en-GB" sz="2000" dirty="0">
                <a:solidFill>
                  <a:schemeClr val="tx1"/>
                </a:solidFill>
              </a:rPr>
              <a:t>,  para </a:t>
            </a:r>
            <a:r>
              <a:rPr lang="en-GB" sz="2000" dirty="0" err="1">
                <a:solidFill>
                  <a:schemeClr val="tx1"/>
                </a:solidFill>
              </a:rPr>
              <a:t>formular</a:t>
            </a:r>
            <a:r>
              <a:rPr lang="en-GB" sz="2000" dirty="0">
                <a:solidFill>
                  <a:schemeClr val="tx1"/>
                </a:solidFill>
              </a:rPr>
              <a:t>, </a:t>
            </a:r>
            <a:r>
              <a:rPr lang="en-GB" sz="2000" dirty="0" err="1">
                <a:solidFill>
                  <a:schemeClr val="tx1"/>
                </a:solidFill>
              </a:rPr>
              <a:t>negociar</a:t>
            </a:r>
            <a:r>
              <a:rPr lang="en-GB" sz="2000" dirty="0">
                <a:solidFill>
                  <a:schemeClr val="tx1"/>
                </a:solidFill>
              </a:rPr>
              <a:t> e defender </a:t>
            </a:r>
            <a:r>
              <a:rPr lang="en-GB" sz="2000" dirty="0" err="1">
                <a:solidFill>
                  <a:schemeClr val="tx1"/>
                </a:solidFill>
              </a:rPr>
              <a:t>ideias</a:t>
            </a:r>
            <a:r>
              <a:rPr lang="en-GB" sz="2000" dirty="0">
                <a:solidFill>
                  <a:schemeClr val="tx1"/>
                </a:solidFill>
              </a:rPr>
              <a:t>, </a:t>
            </a:r>
            <a:r>
              <a:rPr lang="en-GB" sz="2000" dirty="0" err="1">
                <a:solidFill>
                  <a:schemeClr val="tx1"/>
                </a:solidFill>
              </a:rPr>
              <a:t>pontos</a:t>
            </a:r>
            <a:r>
              <a:rPr lang="en-GB" sz="2000" dirty="0">
                <a:solidFill>
                  <a:schemeClr val="tx1"/>
                </a:solidFill>
              </a:rPr>
              <a:t> de vista e </a:t>
            </a:r>
            <a:r>
              <a:rPr lang="en-GB" sz="2000" dirty="0" err="1">
                <a:solidFill>
                  <a:schemeClr val="tx1"/>
                </a:solidFill>
              </a:rPr>
              <a:t>decisões</a:t>
            </a:r>
            <a:r>
              <a:rPr lang="en-GB" sz="2000" dirty="0">
                <a:solidFill>
                  <a:schemeClr val="tx1"/>
                </a:solidFill>
              </a:rPr>
              <a:t> </a:t>
            </a:r>
            <a:r>
              <a:rPr lang="en-GB" sz="2000" dirty="0" err="1">
                <a:solidFill>
                  <a:schemeClr val="tx1"/>
                </a:solidFill>
              </a:rPr>
              <a:t>comuns</a:t>
            </a:r>
            <a:r>
              <a:rPr lang="en-GB" sz="2000" dirty="0">
                <a:solidFill>
                  <a:schemeClr val="tx1"/>
                </a:solidFill>
              </a:rPr>
              <a:t> que </a:t>
            </a:r>
            <a:r>
              <a:rPr lang="en-GB" sz="2000" dirty="0" err="1">
                <a:solidFill>
                  <a:schemeClr val="tx1"/>
                </a:solidFill>
              </a:rPr>
              <a:t>respeitem</a:t>
            </a:r>
            <a:r>
              <a:rPr lang="en-GB" sz="2000" dirty="0">
                <a:solidFill>
                  <a:schemeClr val="tx1"/>
                </a:solidFill>
              </a:rPr>
              <a:t> e </a:t>
            </a:r>
            <a:r>
              <a:rPr lang="en-GB" sz="2000" dirty="0" err="1">
                <a:solidFill>
                  <a:schemeClr val="tx1"/>
                </a:solidFill>
              </a:rPr>
              <a:t>promovam</a:t>
            </a:r>
            <a:r>
              <a:rPr lang="en-GB" sz="2000" dirty="0">
                <a:solidFill>
                  <a:schemeClr val="tx1"/>
                </a:solidFill>
              </a:rPr>
              <a:t> </a:t>
            </a:r>
            <a:r>
              <a:rPr lang="en-GB" sz="2000" dirty="0" err="1">
                <a:solidFill>
                  <a:schemeClr val="tx1"/>
                </a:solidFill>
              </a:rPr>
              <a:t>os</a:t>
            </a:r>
            <a:r>
              <a:rPr lang="en-GB" sz="2000" dirty="0">
                <a:solidFill>
                  <a:schemeClr val="tx1"/>
                </a:solidFill>
              </a:rPr>
              <a:t> </a:t>
            </a:r>
            <a:r>
              <a:rPr lang="en-GB" sz="2000" dirty="0" err="1">
                <a:solidFill>
                  <a:schemeClr val="tx1"/>
                </a:solidFill>
              </a:rPr>
              <a:t>direitos</a:t>
            </a:r>
            <a:r>
              <a:rPr lang="en-GB" sz="2000" dirty="0">
                <a:solidFill>
                  <a:schemeClr val="tx1"/>
                </a:solidFill>
              </a:rPr>
              <a:t> </a:t>
            </a:r>
            <a:r>
              <a:rPr lang="en-GB" sz="2000" dirty="0" err="1">
                <a:solidFill>
                  <a:schemeClr val="tx1"/>
                </a:solidFill>
              </a:rPr>
              <a:t>humanos</a:t>
            </a:r>
            <a:r>
              <a:rPr lang="en-GB" sz="2000" dirty="0">
                <a:solidFill>
                  <a:schemeClr val="tx1"/>
                </a:solidFill>
              </a:rPr>
              <a:t>, a </a:t>
            </a:r>
            <a:r>
              <a:rPr lang="en-GB" sz="2000" dirty="0" err="1">
                <a:solidFill>
                  <a:schemeClr val="tx1"/>
                </a:solidFill>
              </a:rPr>
              <a:t>consciência</a:t>
            </a:r>
            <a:r>
              <a:rPr lang="en-GB" sz="2000" dirty="0">
                <a:solidFill>
                  <a:schemeClr val="tx1"/>
                </a:solidFill>
              </a:rPr>
              <a:t> </a:t>
            </a:r>
            <a:r>
              <a:rPr lang="en-GB" sz="2000" dirty="0" err="1">
                <a:solidFill>
                  <a:schemeClr val="tx1"/>
                </a:solidFill>
              </a:rPr>
              <a:t>socioambiental</a:t>
            </a:r>
            <a:r>
              <a:rPr lang="en-GB" sz="2000" dirty="0">
                <a:solidFill>
                  <a:schemeClr val="tx1"/>
                </a:solidFill>
              </a:rPr>
              <a:t> e o </a:t>
            </a:r>
            <a:r>
              <a:rPr lang="en-GB" sz="2000" dirty="0" err="1">
                <a:solidFill>
                  <a:schemeClr val="tx1"/>
                </a:solidFill>
              </a:rPr>
              <a:t>consumo</a:t>
            </a:r>
            <a:r>
              <a:rPr lang="en-GB" sz="2000" dirty="0">
                <a:solidFill>
                  <a:schemeClr val="tx1"/>
                </a:solidFill>
              </a:rPr>
              <a:t> </a:t>
            </a:r>
            <a:r>
              <a:rPr lang="en-GB" sz="2000" dirty="0" err="1">
                <a:solidFill>
                  <a:schemeClr val="tx1"/>
                </a:solidFill>
              </a:rPr>
              <a:t>responsável</a:t>
            </a:r>
            <a:r>
              <a:rPr lang="en-GB" sz="2000" dirty="0">
                <a:solidFill>
                  <a:schemeClr val="tx1"/>
                </a:solidFill>
              </a:rPr>
              <a:t> </a:t>
            </a:r>
            <a:r>
              <a:rPr lang="en-GB" sz="2000" dirty="0" err="1">
                <a:solidFill>
                  <a:schemeClr val="tx1"/>
                </a:solidFill>
              </a:rPr>
              <a:t>em</a:t>
            </a:r>
            <a:r>
              <a:rPr lang="en-GB" sz="2000" dirty="0">
                <a:solidFill>
                  <a:schemeClr val="tx1"/>
                </a:solidFill>
              </a:rPr>
              <a:t> </a:t>
            </a:r>
            <a:r>
              <a:rPr lang="en-GB" sz="2000" dirty="0" err="1">
                <a:solidFill>
                  <a:schemeClr val="tx1"/>
                </a:solidFill>
              </a:rPr>
              <a:t>âmbito</a:t>
            </a:r>
            <a:r>
              <a:rPr lang="en-GB" sz="2000" dirty="0">
                <a:solidFill>
                  <a:schemeClr val="tx1"/>
                </a:solidFill>
              </a:rPr>
              <a:t> local, regional e global, com </a:t>
            </a:r>
            <a:r>
              <a:rPr lang="en-GB" sz="2000" dirty="0" err="1">
                <a:solidFill>
                  <a:schemeClr val="tx1"/>
                </a:solidFill>
              </a:rPr>
              <a:t>posicionamento</a:t>
            </a:r>
            <a:r>
              <a:rPr lang="en-GB" sz="2000" dirty="0">
                <a:solidFill>
                  <a:schemeClr val="tx1"/>
                </a:solidFill>
              </a:rPr>
              <a:t> </a:t>
            </a:r>
            <a:r>
              <a:rPr lang="en-GB" sz="2000" dirty="0" err="1">
                <a:solidFill>
                  <a:schemeClr val="tx1"/>
                </a:solidFill>
              </a:rPr>
              <a:t>ético</a:t>
            </a:r>
            <a:r>
              <a:rPr lang="en-GB" sz="2000" dirty="0">
                <a:solidFill>
                  <a:schemeClr val="tx1"/>
                </a:solidFill>
              </a:rPr>
              <a:t> </a:t>
            </a:r>
            <a:r>
              <a:rPr lang="en-GB" sz="2000" dirty="0" err="1">
                <a:solidFill>
                  <a:schemeClr val="tx1"/>
                </a:solidFill>
              </a:rPr>
              <a:t>em</a:t>
            </a:r>
            <a:r>
              <a:rPr lang="en-GB" sz="2000" dirty="0">
                <a:solidFill>
                  <a:schemeClr val="tx1"/>
                </a:solidFill>
              </a:rPr>
              <a:t> </a:t>
            </a:r>
            <a:r>
              <a:rPr lang="en-GB" sz="2000" dirty="0" err="1">
                <a:solidFill>
                  <a:schemeClr val="tx1"/>
                </a:solidFill>
              </a:rPr>
              <a:t>relação</a:t>
            </a:r>
            <a:r>
              <a:rPr lang="en-GB" sz="2000" dirty="0">
                <a:solidFill>
                  <a:schemeClr val="tx1"/>
                </a:solidFill>
              </a:rPr>
              <a:t> </a:t>
            </a:r>
            <a:r>
              <a:rPr lang="en-GB" sz="2000" dirty="0" err="1">
                <a:solidFill>
                  <a:schemeClr val="tx1"/>
                </a:solidFill>
              </a:rPr>
              <a:t>ao</a:t>
            </a:r>
            <a:r>
              <a:rPr lang="en-GB" sz="2000" dirty="0">
                <a:solidFill>
                  <a:schemeClr val="tx1"/>
                </a:solidFill>
              </a:rPr>
              <a:t> </a:t>
            </a:r>
            <a:r>
              <a:rPr lang="en-GB" sz="2000" dirty="0" err="1">
                <a:solidFill>
                  <a:schemeClr val="tx1"/>
                </a:solidFill>
              </a:rPr>
              <a:t>cuidado</a:t>
            </a:r>
            <a:r>
              <a:rPr lang="en-GB" sz="2000" dirty="0">
                <a:solidFill>
                  <a:schemeClr val="tx1"/>
                </a:solidFill>
              </a:rPr>
              <a:t> de </a:t>
            </a:r>
            <a:r>
              <a:rPr lang="en-GB" sz="2000" dirty="0" err="1">
                <a:solidFill>
                  <a:schemeClr val="tx1"/>
                </a:solidFill>
              </a:rPr>
              <a:t>si</a:t>
            </a:r>
            <a:r>
              <a:rPr lang="en-GB" sz="2000" dirty="0">
                <a:solidFill>
                  <a:schemeClr val="tx1"/>
                </a:solidFill>
              </a:rPr>
              <a:t> </a:t>
            </a:r>
            <a:r>
              <a:rPr lang="en-GB" sz="2000" dirty="0" err="1">
                <a:solidFill>
                  <a:schemeClr val="tx1"/>
                </a:solidFill>
              </a:rPr>
              <a:t>mesmo</a:t>
            </a:r>
            <a:r>
              <a:rPr lang="en-GB" sz="2000" dirty="0">
                <a:solidFill>
                  <a:schemeClr val="tx1"/>
                </a:solidFill>
              </a:rPr>
              <a:t>, dos outros e do </a:t>
            </a:r>
            <a:r>
              <a:rPr lang="en-GB" sz="2000" dirty="0" err="1">
                <a:solidFill>
                  <a:schemeClr val="tx1"/>
                </a:solidFill>
              </a:rPr>
              <a:t>planeta</a:t>
            </a:r>
            <a:r>
              <a:rPr lang="en-GB" sz="2000" dirty="0">
                <a:solidFill>
                  <a:schemeClr val="tx1"/>
                </a:solidFill>
              </a:rPr>
              <a:t>.</a:t>
            </a:r>
            <a:br>
              <a:rPr lang="pt-BR" dirty="0"/>
            </a:br>
            <a:br>
              <a:rPr lang="pt-BR" dirty="0">
                <a:solidFill>
                  <a:schemeClr val="tx1"/>
                </a:solidFill>
              </a:rPr>
            </a:br>
            <a:r>
              <a:rPr lang="pt-BR" sz="3200" b="1" dirty="0">
                <a:solidFill>
                  <a:srgbClr val="0612F8"/>
                </a:solidFill>
              </a:rPr>
              <a:t>CULTURA DIGITAL - </a:t>
            </a:r>
            <a:r>
              <a:rPr lang="en-GB" sz="2000" dirty="0" err="1">
                <a:solidFill>
                  <a:schemeClr val="tx1"/>
                </a:solidFill>
                <a:highlight>
                  <a:srgbClr val="FFFF00"/>
                </a:highlight>
              </a:rPr>
              <a:t>Compreender</a:t>
            </a:r>
            <a:r>
              <a:rPr lang="en-GB" sz="2000" dirty="0">
                <a:solidFill>
                  <a:schemeClr val="tx1"/>
                </a:solidFill>
                <a:highlight>
                  <a:srgbClr val="FFFF00"/>
                </a:highlight>
              </a:rPr>
              <a:t>, </a:t>
            </a:r>
            <a:r>
              <a:rPr lang="en-GB" sz="2000" dirty="0" err="1">
                <a:solidFill>
                  <a:schemeClr val="tx1"/>
                </a:solidFill>
                <a:highlight>
                  <a:srgbClr val="FFFF00"/>
                </a:highlight>
              </a:rPr>
              <a:t>utilizar</a:t>
            </a:r>
            <a:r>
              <a:rPr lang="en-GB" sz="2000" dirty="0">
                <a:solidFill>
                  <a:schemeClr val="tx1"/>
                </a:solidFill>
                <a:highlight>
                  <a:srgbClr val="FFFF00"/>
                </a:highlight>
              </a:rPr>
              <a:t> e </a:t>
            </a:r>
            <a:r>
              <a:rPr lang="en-GB" sz="2000" dirty="0" err="1">
                <a:solidFill>
                  <a:schemeClr val="tx1"/>
                </a:solidFill>
                <a:highlight>
                  <a:srgbClr val="FFFF00"/>
                </a:highlight>
              </a:rPr>
              <a:t>criar</a:t>
            </a:r>
            <a:r>
              <a:rPr lang="en-GB" sz="2000" dirty="0">
                <a:solidFill>
                  <a:schemeClr val="tx1"/>
                </a:solidFill>
                <a:highlight>
                  <a:srgbClr val="FFFF00"/>
                </a:highlight>
              </a:rPr>
              <a:t> </a:t>
            </a:r>
            <a:r>
              <a:rPr lang="en-GB" sz="2000" dirty="0" err="1">
                <a:solidFill>
                  <a:schemeClr val="tx1"/>
                </a:solidFill>
                <a:highlight>
                  <a:srgbClr val="FFFF00"/>
                </a:highlight>
              </a:rPr>
              <a:t>tecnologias</a:t>
            </a:r>
            <a:r>
              <a:rPr lang="en-GB" sz="2000" dirty="0">
                <a:solidFill>
                  <a:schemeClr val="tx1"/>
                </a:solidFill>
                <a:highlight>
                  <a:srgbClr val="FFFF00"/>
                </a:highlight>
              </a:rPr>
              <a:t> </a:t>
            </a:r>
            <a:r>
              <a:rPr lang="en-GB" sz="2000" dirty="0" err="1">
                <a:solidFill>
                  <a:schemeClr val="tx1"/>
                </a:solidFill>
                <a:highlight>
                  <a:srgbClr val="FFFF00"/>
                </a:highlight>
              </a:rPr>
              <a:t>digitais</a:t>
            </a:r>
            <a:r>
              <a:rPr lang="en-GB" sz="2000" dirty="0">
                <a:solidFill>
                  <a:schemeClr val="tx1"/>
                </a:solidFill>
                <a:highlight>
                  <a:srgbClr val="FFFF00"/>
                </a:highlight>
              </a:rPr>
              <a:t> de </a:t>
            </a:r>
            <a:r>
              <a:rPr lang="en-GB" sz="2000" dirty="0" err="1">
                <a:solidFill>
                  <a:schemeClr val="tx1"/>
                </a:solidFill>
                <a:highlight>
                  <a:srgbClr val="FFFF00"/>
                </a:highlight>
              </a:rPr>
              <a:t>informação</a:t>
            </a:r>
            <a:r>
              <a:rPr lang="en-GB" sz="2000" dirty="0">
                <a:solidFill>
                  <a:schemeClr val="tx1"/>
                </a:solidFill>
                <a:highlight>
                  <a:srgbClr val="FFFF00"/>
                </a:highlight>
              </a:rPr>
              <a:t> e </a:t>
            </a:r>
            <a:r>
              <a:rPr lang="en-GB" sz="2000" dirty="0" err="1">
                <a:solidFill>
                  <a:schemeClr val="tx1"/>
                </a:solidFill>
                <a:highlight>
                  <a:srgbClr val="FFFF00"/>
                </a:highlight>
              </a:rPr>
              <a:t>comunicação</a:t>
            </a:r>
            <a:r>
              <a:rPr lang="en-GB" sz="2000" dirty="0">
                <a:solidFill>
                  <a:schemeClr val="tx1"/>
                </a:solidFill>
                <a:highlight>
                  <a:srgbClr val="FFFF00"/>
                </a:highlight>
              </a:rPr>
              <a:t> de forma </a:t>
            </a:r>
            <a:r>
              <a:rPr lang="en-GB" sz="2000" dirty="0" err="1">
                <a:solidFill>
                  <a:schemeClr val="tx1"/>
                </a:solidFill>
                <a:highlight>
                  <a:srgbClr val="FFFF00"/>
                </a:highlight>
              </a:rPr>
              <a:t>crítica</a:t>
            </a:r>
            <a:r>
              <a:rPr lang="en-GB" sz="2000" dirty="0">
                <a:solidFill>
                  <a:schemeClr val="tx1"/>
                </a:solidFill>
                <a:highlight>
                  <a:srgbClr val="FFFF00"/>
                </a:highlight>
              </a:rPr>
              <a:t>, </a:t>
            </a:r>
            <a:r>
              <a:rPr lang="en-GB" sz="2000" dirty="0" err="1">
                <a:solidFill>
                  <a:schemeClr val="tx1"/>
                </a:solidFill>
                <a:highlight>
                  <a:srgbClr val="FFFF00"/>
                </a:highlight>
              </a:rPr>
              <a:t>significativa</a:t>
            </a:r>
            <a:r>
              <a:rPr lang="en-GB" sz="2000" dirty="0">
                <a:solidFill>
                  <a:schemeClr val="tx1"/>
                </a:solidFill>
                <a:highlight>
                  <a:srgbClr val="FFFF00"/>
                </a:highlight>
              </a:rPr>
              <a:t>, </a:t>
            </a:r>
            <a:r>
              <a:rPr lang="en-GB" sz="2000" dirty="0" err="1">
                <a:solidFill>
                  <a:schemeClr val="tx1"/>
                </a:solidFill>
                <a:highlight>
                  <a:srgbClr val="FFFF00"/>
                </a:highlight>
              </a:rPr>
              <a:t>reflexiva</a:t>
            </a:r>
            <a:r>
              <a:rPr lang="en-GB" sz="2000" dirty="0">
                <a:solidFill>
                  <a:schemeClr val="tx1"/>
                </a:solidFill>
                <a:highlight>
                  <a:srgbClr val="FFFF00"/>
                </a:highlight>
              </a:rPr>
              <a:t> e </a:t>
            </a:r>
            <a:r>
              <a:rPr lang="en-GB" sz="2000" dirty="0" err="1">
                <a:solidFill>
                  <a:schemeClr val="tx1"/>
                </a:solidFill>
                <a:highlight>
                  <a:srgbClr val="FFFF00"/>
                </a:highlight>
              </a:rPr>
              <a:t>ética</a:t>
            </a:r>
            <a:r>
              <a:rPr lang="en-GB" sz="2000" dirty="0">
                <a:solidFill>
                  <a:schemeClr val="tx1"/>
                </a:solidFill>
                <a:highlight>
                  <a:srgbClr val="FFFF00"/>
                </a:highlight>
              </a:rPr>
              <a:t> </a:t>
            </a:r>
            <a:r>
              <a:rPr lang="en-GB" sz="2000" dirty="0" err="1">
                <a:solidFill>
                  <a:schemeClr val="tx1"/>
                </a:solidFill>
                <a:highlight>
                  <a:srgbClr val="FFFF00"/>
                </a:highlight>
              </a:rPr>
              <a:t>nas</a:t>
            </a:r>
            <a:r>
              <a:rPr lang="en-GB" sz="2000" dirty="0">
                <a:solidFill>
                  <a:schemeClr val="tx1"/>
                </a:solidFill>
                <a:highlight>
                  <a:srgbClr val="FFFF00"/>
                </a:highlight>
              </a:rPr>
              <a:t> </a:t>
            </a:r>
            <a:r>
              <a:rPr lang="en-GB" sz="2000" dirty="0" err="1">
                <a:solidFill>
                  <a:schemeClr val="tx1"/>
                </a:solidFill>
                <a:highlight>
                  <a:srgbClr val="FFFF00"/>
                </a:highlight>
              </a:rPr>
              <a:t>diversas</a:t>
            </a:r>
            <a:r>
              <a:rPr lang="en-GB" sz="2000" dirty="0">
                <a:solidFill>
                  <a:schemeClr val="tx1"/>
                </a:solidFill>
                <a:highlight>
                  <a:srgbClr val="FFFF00"/>
                </a:highlight>
              </a:rPr>
              <a:t> </a:t>
            </a:r>
            <a:r>
              <a:rPr lang="en-GB" sz="2000" dirty="0" err="1">
                <a:solidFill>
                  <a:schemeClr val="tx1"/>
                </a:solidFill>
                <a:highlight>
                  <a:srgbClr val="FFFF00"/>
                </a:highlight>
              </a:rPr>
              <a:t>práticas</a:t>
            </a:r>
            <a:r>
              <a:rPr lang="en-GB" sz="2000" dirty="0">
                <a:solidFill>
                  <a:schemeClr val="tx1"/>
                </a:solidFill>
                <a:highlight>
                  <a:srgbClr val="FFFF00"/>
                </a:highlight>
              </a:rPr>
              <a:t> </a:t>
            </a:r>
            <a:r>
              <a:rPr lang="en-GB" sz="2000" dirty="0" err="1">
                <a:solidFill>
                  <a:schemeClr val="tx1"/>
                </a:solidFill>
                <a:highlight>
                  <a:srgbClr val="FFFF00"/>
                </a:highlight>
              </a:rPr>
              <a:t>sociais</a:t>
            </a:r>
            <a:r>
              <a:rPr lang="en-GB" sz="2000" dirty="0">
                <a:solidFill>
                  <a:schemeClr val="tx1"/>
                </a:solidFill>
              </a:rPr>
              <a:t> (</a:t>
            </a:r>
            <a:r>
              <a:rPr lang="en-GB" sz="2000" dirty="0" err="1">
                <a:solidFill>
                  <a:schemeClr val="tx1"/>
                </a:solidFill>
              </a:rPr>
              <a:t>incluindo</a:t>
            </a:r>
            <a:r>
              <a:rPr lang="en-GB" sz="2000" dirty="0">
                <a:solidFill>
                  <a:schemeClr val="tx1"/>
                </a:solidFill>
              </a:rPr>
              <a:t> as </a:t>
            </a:r>
            <a:r>
              <a:rPr lang="en-GB" sz="2000" dirty="0" err="1">
                <a:solidFill>
                  <a:schemeClr val="tx1"/>
                </a:solidFill>
              </a:rPr>
              <a:t>escolares</a:t>
            </a:r>
            <a:r>
              <a:rPr lang="en-GB" sz="2000" dirty="0">
                <a:solidFill>
                  <a:schemeClr val="tx1"/>
                </a:solidFill>
              </a:rPr>
              <a:t>) para se </a:t>
            </a:r>
            <a:r>
              <a:rPr lang="en-GB" sz="2000" dirty="0" err="1">
                <a:solidFill>
                  <a:schemeClr val="tx1"/>
                </a:solidFill>
              </a:rPr>
              <a:t>comunicar</a:t>
            </a:r>
            <a:r>
              <a:rPr lang="en-GB" sz="2000" dirty="0">
                <a:solidFill>
                  <a:schemeClr val="tx1"/>
                </a:solidFill>
              </a:rPr>
              <a:t>, </a:t>
            </a:r>
            <a:r>
              <a:rPr lang="en-GB" sz="2000" dirty="0" err="1">
                <a:solidFill>
                  <a:schemeClr val="tx1"/>
                </a:solidFill>
              </a:rPr>
              <a:t>acessar</a:t>
            </a:r>
            <a:r>
              <a:rPr lang="en-GB" sz="2000" dirty="0">
                <a:solidFill>
                  <a:schemeClr val="tx1"/>
                </a:solidFill>
              </a:rPr>
              <a:t> e </a:t>
            </a:r>
            <a:r>
              <a:rPr lang="en-GB" sz="2000" dirty="0" err="1">
                <a:solidFill>
                  <a:schemeClr val="tx1"/>
                </a:solidFill>
              </a:rPr>
              <a:t>disseminar</a:t>
            </a:r>
            <a:r>
              <a:rPr lang="en-GB" sz="2000" dirty="0">
                <a:solidFill>
                  <a:schemeClr val="tx1"/>
                </a:solidFill>
              </a:rPr>
              <a:t> </a:t>
            </a:r>
            <a:r>
              <a:rPr lang="en-GB" sz="2000" dirty="0" err="1">
                <a:solidFill>
                  <a:schemeClr val="tx1"/>
                </a:solidFill>
              </a:rPr>
              <a:t>informações</a:t>
            </a:r>
            <a:r>
              <a:rPr lang="en-GB" sz="2000" dirty="0">
                <a:solidFill>
                  <a:schemeClr val="tx1"/>
                </a:solidFill>
              </a:rPr>
              <a:t>, </a:t>
            </a:r>
            <a:r>
              <a:rPr lang="en-GB" sz="2000" dirty="0" err="1">
                <a:solidFill>
                  <a:schemeClr val="tx1"/>
                </a:solidFill>
              </a:rPr>
              <a:t>produzir</a:t>
            </a:r>
            <a:r>
              <a:rPr lang="en-GB" sz="2000" dirty="0">
                <a:solidFill>
                  <a:schemeClr val="tx1"/>
                </a:solidFill>
              </a:rPr>
              <a:t> </a:t>
            </a:r>
            <a:r>
              <a:rPr lang="en-GB" sz="2000" dirty="0" err="1">
                <a:solidFill>
                  <a:schemeClr val="tx1"/>
                </a:solidFill>
              </a:rPr>
              <a:t>conhecimentos</a:t>
            </a:r>
            <a:r>
              <a:rPr lang="en-GB" sz="2000" dirty="0">
                <a:solidFill>
                  <a:schemeClr val="tx1"/>
                </a:solidFill>
              </a:rPr>
              <a:t>, resolver </a:t>
            </a:r>
            <a:r>
              <a:rPr lang="en-GB" sz="2000" dirty="0" err="1">
                <a:solidFill>
                  <a:schemeClr val="tx1"/>
                </a:solidFill>
              </a:rPr>
              <a:t>problemas</a:t>
            </a:r>
            <a:r>
              <a:rPr lang="en-GB" sz="2000" dirty="0">
                <a:solidFill>
                  <a:schemeClr val="tx1"/>
                </a:solidFill>
              </a:rPr>
              <a:t> e </a:t>
            </a:r>
            <a:r>
              <a:rPr lang="en-GB" sz="2000" dirty="0" err="1">
                <a:solidFill>
                  <a:schemeClr val="tx1"/>
                </a:solidFill>
              </a:rPr>
              <a:t>exercer</a:t>
            </a:r>
            <a:r>
              <a:rPr lang="en-GB" sz="2000" dirty="0">
                <a:solidFill>
                  <a:schemeClr val="tx1"/>
                </a:solidFill>
              </a:rPr>
              <a:t> </a:t>
            </a:r>
            <a:r>
              <a:rPr lang="en-GB" sz="2000" dirty="0" err="1">
                <a:solidFill>
                  <a:schemeClr val="tx1"/>
                </a:solidFill>
              </a:rPr>
              <a:t>protagonismo</a:t>
            </a:r>
            <a:r>
              <a:rPr lang="en-GB" sz="2000" dirty="0">
                <a:solidFill>
                  <a:schemeClr val="tx1"/>
                </a:solidFill>
              </a:rPr>
              <a:t> e </a:t>
            </a:r>
            <a:r>
              <a:rPr lang="en-GB" sz="2000" dirty="0" err="1">
                <a:solidFill>
                  <a:schemeClr val="tx1"/>
                </a:solidFill>
              </a:rPr>
              <a:t>autoria</a:t>
            </a:r>
            <a:r>
              <a:rPr lang="en-GB" sz="2000" dirty="0">
                <a:solidFill>
                  <a:schemeClr val="tx1"/>
                </a:solidFill>
              </a:rPr>
              <a:t> </a:t>
            </a:r>
            <a:r>
              <a:rPr lang="en-GB" sz="2000" dirty="0" err="1">
                <a:solidFill>
                  <a:schemeClr val="tx1"/>
                </a:solidFill>
              </a:rPr>
              <a:t>na</a:t>
            </a:r>
            <a:r>
              <a:rPr lang="en-GB" sz="2000" dirty="0">
                <a:solidFill>
                  <a:schemeClr val="tx1"/>
                </a:solidFill>
              </a:rPr>
              <a:t> </a:t>
            </a:r>
            <a:r>
              <a:rPr lang="en-GB" sz="2000" dirty="0" err="1">
                <a:solidFill>
                  <a:schemeClr val="tx1"/>
                </a:solidFill>
              </a:rPr>
              <a:t>vida</a:t>
            </a:r>
            <a:r>
              <a:rPr lang="en-GB" sz="2000" dirty="0">
                <a:solidFill>
                  <a:schemeClr val="tx1"/>
                </a:solidFill>
              </a:rPr>
              <a:t> </a:t>
            </a:r>
            <a:r>
              <a:rPr lang="en-GB" sz="2000" dirty="0" err="1">
                <a:solidFill>
                  <a:schemeClr val="tx1"/>
                </a:solidFill>
              </a:rPr>
              <a:t>pessoal</a:t>
            </a:r>
            <a:r>
              <a:rPr lang="en-GB" sz="2000" dirty="0">
                <a:solidFill>
                  <a:schemeClr val="tx1"/>
                </a:solidFill>
              </a:rPr>
              <a:t> e </a:t>
            </a:r>
            <a:r>
              <a:rPr lang="en-GB" sz="2000" dirty="0" err="1">
                <a:solidFill>
                  <a:schemeClr val="tx1"/>
                </a:solidFill>
              </a:rPr>
              <a:t>coletiva</a:t>
            </a:r>
            <a:r>
              <a:rPr lang="en-GB" sz="2000" dirty="0">
                <a:solidFill>
                  <a:schemeClr val="tx1"/>
                </a:solidFill>
              </a:rPr>
              <a:t>.</a:t>
            </a:r>
            <a:br>
              <a:rPr lang="pt-BR" dirty="0"/>
            </a:br>
            <a:endParaRPr lang="pt-BR" sz="3200" b="1" dirty="0">
              <a:solidFill>
                <a:srgbClr val="0612F8"/>
              </a:solidFill>
            </a:endParaRPr>
          </a:p>
        </p:txBody>
      </p:sp>
    </p:spTree>
    <p:extLst>
      <p:ext uri="{BB962C8B-B14F-4D97-AF65-F5344CB8AC3E}">
        <p14:creationId xmlns:p14="http://schemas.microsoft.com/office/powerpoint/2010/main" val="389948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ABA24-D868-41AB-B3DA-D81C4DE1976F}"/>
              </a:ext>
            </a:extLst>
          </p:cNvPr>
          <p:cNvSpPr>
            <a:spLocks noGrp="1"/>
          </p:cNvSpPr>
          <p:nvPr>
            <p:ph type="title"/>
          </p:nvPr>
        </p:nvSpPr>
        <p:spPr/>
        <p:txBody>
          <a:bodyPr>
            <a:normAutofit fontScale="90000"/>
          </a:bodyPr>
          <a:lstStyle/>
          <a:p>
            <a:r>
              <a:rPr lang="pt-BR" b="1" dirty="0">
                <a:solidFill>
                  <a:srgbClr val="0612F8"/>
                </a:solidFill>
              </a:rPr>
              <a:t>AUTOGESTÃO</a:t>
            </a:r>
            <a:r>
              <a:rPr lang="pt-BR" dirty="0">
                <a:solidFill>
                  <a:srgbClr val="0612F8"/>
                </a:solidFill>
              </a:rPr>
              <a:t>-</a:t>
            </a:r>
            <a:r>
              <a:rPr lang="pt-BR" dirty="0"/>
              <a:t> </a:t>
            </a:r>
            <a:r>
              <a:rPr lang="en-GB" sz="1900" dirty="0" err="1">
                <a:solidFill>
                  <a:schemeClr val="tx1"/>
                </a:solidFill>
                <a:highlight>
                  <a:srgbClr val="FFFF00"/>
                </a:highlight>
              </a:rPr>
              <a:t>Valorizar</a:t>
            </a:r>
            <a:r>
              <a:rPr lang="en-GB" sz="1900" dirty="0">
                <a:solidFill>
                  <a:schemeClr val="tx1"/>
                </a:solidFill>
                <a:highlight>
                  <a:srgbClr val="FFFF00"/>
                </a:highlight>
              </a:rPr>
              <a:t> a </a:t>
            </a:r>
            <a:r>
              <a:rPr lang="en-GB" sz="1900" dirty="0" err="1">
                <a:solidFill>
                  <a:schemeClr val="tx1"/>
                </a:solidFill>
                <a:highlight>
                  <a:srgbClr val="FFFF00"/>
                </a:highlight>
              </a:rPr>
              <a:t>diversidade</a:t>
            </a:r>
            <a:r>
              <a:rPr lang="en-GB" sz="1900" dirty="0">
                <a:solidFill>
                  <a:schemeClr val="tx1"/>
                </a:solidFill>
                <a:highlight>
                  <a:srgbClr val="FFFF00"/>
                </a:highlight>
              </a:rPr>
              <a:t> de </a:t>
            </a:r>
            <a:r>
              <a:rPr lang="en-GB" sz="1900" dirty="0" err="1">
                <a:solidFill>
                  <a:schemeClr val="tx1"/>
                </a:solidFill>
                <a:highlight>
                  <a:srgbClr val="FFFF00"/>
                </a:highlight>
              </a:rPr>
              <a:t>saberes</a:t>
            </a:r>
            <a:r>
              <a:rPr lang="en-GB" sz="1900" dirty="0">
                <a:solidFill>
                  <a:schemeClr val="tx1"/>
                </a:solidFill>
                <a:highlight>
                  <a:srgbClr val="FFFF00"/>
                </a:highlight>
              </a:rPr>
              <a:t> e </a:t>
            </a:r>
            <a:r>
              <a:rPr lang="en-GB" sz="1900" dirty="0" err="1">
                <a:solidFill>
                  <a:schemeClr val="tx1"/>
                </a:solidFill>
                <a:highlight>
                  <a:srgbClr val="FFFF00"/>
                </a:highlight>
              </a:rPr>
              <a:t>vivências</a:t>
            </a:r>
            <a:r>
              <a:rPr lang="en-GB" sz="1900" dirty="0">
                <a:solidFill>
                  <a:schemeClr val="tx1"/>
                </a:solidFill>
                <a:highlight>
                  <a:srgbClr val="FFFF00"/>
                </a:highlight>
              </a:rPr>
              <a:t> </a:t>
            </a:r>
            <a:r>
              <a:rPr lang="en-GB" sz="1900" dirty="0" err="1">
                <a:solidFill>
                  <a:schemeClr val="tx1"/>
                </a:solidFill>
                <a:highlight>
                  <a:srgbClr val="FFFF00"/>
                </a:highlight>
              </a:rPr>
              <a:t>culturais</a:t>
            </a:r>
            <a:r>
              <a:rPr lang="en-GB" sz="1900" dirty="0">
                <a:solidFill>
                  <a:schemeClr val="tx1"/>
                </a:solidFill>
                <a:highlight>
                  <a:srgbClr val="FFFF00"/>
                </a:highlight>
              </a:rPr>
              <a:t> </a:t>
            </a:r>
            <a:r>
              <a:rPr lang="en-GB" sz="1900" dirty="0">
                <a:solidFill>
                  <a:schemeClr val="tx1"/>
                </a:solidFill>
              </a:rPr>
              <a:t>e </a:t>
            </a:r>
            <a:r>
              <a:rPr lang="en-GB" sz="1900" dirty="0" err="1">
                <a:solidFill>
                  <a:schemeClr val="tx1"/>
                </a:solidFill>
              </a:rPr>
              <a:t>apropriar</a:t>
            </a:r>
            <a:r>
              <a:rPr lang="en-GB" sz="1900" dirty="0">
                <a:solidFill>
                  <a:schemeClr val="tx1"/>
                </a:solidFill>
              </a:rPr>
              <a:t>-se de </a:t>
            </a:r>
            <a:r>
              <a:rPr lang="en-GB" sz="1900" dirty="0" err="1">
                <a:solidFill>
                  <a:schemeClr val="tx1"/>
                </a:solidFill>
              </a:rPr>
              <a:t>conhecimentos</a:t>
            </a:r>
            <a:r>
              <a:rPr lang="en-GB" sz="1900" dirty="0">
                <a:solidFill>
                  <a:schemeClr val="tx1"/>
                </a:solidFill>
              </a:rPr>
              <a:t> e </a:t>
            </a:r>
            <a:r>
              <a:rPr lang="en-GB" sz="1900" dirty="0" err="1">
                <a:solidFill>
                  <a:schemeClr val="tx1"/>
                </a:solidFill>
              </a:rPr>
              <a:t>experiências</a:t>
            </a:r>
            <a:r>
              <a:rPr lang="en-GB" sz="1900" dirty="0">
                <a:solidFill>
                  <a:schemeClr val="tx1"/>
                </a:solidFill>
              </a:rPr>
              <a:t> que </a:t>
            </a:r>
            <a:r>
              <a:rPr lang="en-GB" sz="1900" dirty="0" err="1">
                <a:solidFill>
                  <a:schemeClr val="tx1"/>
                </a:solidFill>
              </a:rPr>
              <a:t>lhe</a:t>
            </a:r>
            <a:r>
              <a:rPr lang="en-GB" sz="1900" dirty="0">
                <a:solidFill>
                  <a:schemeClr val="tx1"/>
                </a:solidFill>
              </a:rPr>
              <a:t> </a:t>
            </a:r>
            <a:r>
              <a:rPr lang="en-GB" sz="1900" dirty="0" err="1">
                <a:solidFill>
                  <a:schemeClr val="tx1"/>
                </a:solidFill>
              </a:rPr>
              <a:t>possibilitem</a:t>
            </a:r>
            <a:r>
              <a:rPr lang="en-GB" sz="1900" dirty="0">
                <a:solidFill>
                  <a:schemeClr val="tx1"/>
                </a:solidFill>
              </a:rPr>
              <a:t> </a:t>
            </a:r>
            <a:r>
              <a:rPr lang="en-GB" sz="1900" dirty="0" err="1">
                <a:solidFill>
                  <a:schemeClr val="tx1"/>
                </a:solidFill>
              </a:rPr>
              <a:t>entender</a:t>
            </a:r>
            <a:r>
              <a:rPr lang="en-GB" sz="1900" dirty="0">
                <a:solidFill>
                  <a:schemeClr val="tx1"/>
                </a:solidFill>
              </a:rPr>
              <a:t> as </a:t>
            </a:r>
            <a:r>
              <a:rPr lang="en-GB" sz="1900" dirty="0" err="1">
                <a:solidFill>
                  <a:schemeClr val="tx1"/>
                </a:solidFill>
              </a:rPr>
              <a:t>relações</a:t>
            </a:r>
            <a:r>
              <a:rPr lang="en-GB" sz="1900" dirty="0">
                <a:solidFill>
                  <a:schemeClr val="tx1"/>
                </a:solidFill>
              </a:rPr>
              <a:t> </a:t>
            </a:r>
            <a:r>
              <a:rPr lang="en-GB" sz="1900" dirty="0" err="1">
                <a:solidFill>
                  <a:schemeClr val="tx1"/>
                </a:solidFill>
              </a:rPr>
              <a:t>próprias</a:t>
            </a:r>
            <a:r>
              <a:rPr lang="en-GB" sz="1900" dirty="0">
                <a:solidFill>
                  <a:schemeClr val="tx1"/>
                </a:solidFill>
              </a:rPr>
              <a:t> do </a:t>
            </a:r>
            <a:r>
              <a:rPr lang="en-GB" sz="1900" dirty="0" err="1">
                <a:solidFill>
                  <a:schemeClr val="tx1"/>
                </a:solidFill>
              </a:rPr>
              <a:t>mundo</a:t>
            </a:r>
            <a:r>
              <a:rPr lang="en-GB" sz="1900" dirty="0">
                <a:solidFill>
                  <a:schemeClr val="tx1"/>
                </a:solidFill>
              </a:rPr>
              <a:t> do </a:t>
            </a:r>
            <a:r>
              <a:rPr lang="en-GB" sz="1900" dirty="0" err="1">
                <a:solidFill>
                  <a:schemeClr val="tx1"/>
                </a:solidFill>
              </a:rPr>
              <a:t>trabalho</a:t>
            </a:r>
            <a:r>
              <a:rPr lang="en-GB" sz="1900" dirty="0">
                <a:solidFill>
                  <a:schemeClr val="tx1"/>
                </a:solidFill>
              </a:rPr>
              <a:t> e </a:t>
            </a:r>
            <a:r>
              <a:rPr lang="en-GB" sz="1900" dirty="0" err="1">
                <a:solidFill>
                  <a:schemeClr val="tx1"/>
                </a:solidFill>
              </a:rPr>
              <a:t>fazer</a:t>
            </a:r>
            <a:r>
              <a:rPr lang="en-GB" sz="1900" dirty="0">
                <a:solidFill>
                  <a:schemeClr val="tx1"/>
                </a:solidFill>
              </a:rPr>
              <a:t> </a:t>
            </a:r>
            <a:r>
              <a:rPr lang="en-GB" sz="1900" dirty="0" err="1">
                <a:solidFill>
                  <a:schemeClr val="tx1"/>
                </a:solidFill>
              </a:rPr>
              <a:t>escolhas</a:t>
            </a:r>
            <a:r>
              <a:rPr lang="en-GB" sz="1900" dirty="0">
                <a:solidFill>
                  <a:schemeClr val="tx1"/>
                </a:solidFill>
              </a:rPr>
              <a:t> </a:t>
            </a:r>
            <a:r>
              <a:rPr lang="en-GB" sz="1900" dirty="0" err="1">
                <a:solidFill>
                  <a:schemeClr val="tx1"/>
                </a:solidFill>
              </a:rPr>
              <a:t>alinhadas</a:t>
            </a:r>
            <a:r>
              <a:rPr lang="en-GB" sz="1900" dirty="0">
                <a:solidFill>
                  <a:schemeClr val="tx1"/>
                </a:solidFill>
              </a:rPr>
              <a:t>   </a:t>
            </a:r>
            <a:r>
              <a:rPr lang="en-GB" sz="1900" dirty="0" err="1">
                <a:solidFill>
                  <a:schemeClr val="tx1"/>
                </a:solidFill>
              </a:rPr>
              <a:t>ao</a:t>
            </a:r>
            <a:r>
              <a:rPr lang="en-GB" sz="1900" dirty="0">
                <a:solidFill>
                  <a:schemeClr val="tx1"/>
                </a:solidFill>
              </a:rPr>
              <a:t> </a:t>
            </a:r>
            <a:r>
              <a:rPr lang="en-GB" sz="1900" dirty="0" err="1">
                <a:solidFill>
                  <a:schemeClr val="tx1"/>
                </a:solidFill>
              </a:rPr>
              <a:t>exercício</a:t>
            </a:r>
            <a:r>
              <a:rPr lang="en-GB" sz="1900" dirty="0">
                <a:solidFill>
                  <a:schemeClr val="tx1"/>
                </a:solidFill>
              </a:rPr>
              <a:t> da </a:t>
            </a:r>
            <a:r>
              <a:rPr lang="en-GB" sz="1900" dirty="0" err="1">
                <a:solidFill>
                  <a:schemeClr val="tx1"/>
                </a:solidFill>
              </a:rPr>
              <a:t>cidadania</a:t>
            </a:r>
            <a:r>
              <a:rPr lang="en-GB" sz="1900" dirty="0">
                <a:solidFill>
                  <a:schemeClr val="tx1"/>
                </a:solidFill>
              </a:rPr>
              <a:t> e </a:t>
            </a:r>
            <a:r>
              <a:rPr lang="en-GB" sz="1900" dirty="0" err="1">
                <a:solidFill>
                  <a:schemeClr val="tx1"/>
                </a:solidFill>
              </a:rPr>
              <a:t>ao</a:t>
            </a:r>
            <a:r>
              <a:rPr lang="en-GB" sz="1900" dirty="0">
                <a:solidFill>
                  <a:schemeClr val="tx1"/>
                </a:solidFill>
              </a:rPr>
              <a:t> </a:t>
            </a:r>
            <a:r>
              <a:rPr lang="en-GB" sz="1900" dirty="0" err="1">
                <a:solidFill>
                  <a:schemeClr val="tx1"/>
                </a:solidFill>
              </a:rPr>
              <a:t>seu</a:t>
            </a:r>
            <a:r>
              <a:rPr lang="en-GB" sz="1900" dirty="0">
                <a:solidFill>
                  <a:schemeClr val="tx1"/>
                </a:solidFill>
              </a:rPr>
              <a:t> </a:t>
            </a:r>
            <a:r>
              <a:rPr lang="en-GB" sz="1900" dirty="0" err="1">
                <a:solidFill>
                  <a:schemeClr val="tx1"/>
                </a:solidFill>
              </a:rPr>
              <a:t>projeto</a:t>
            </a:r>
            <a:r>
              <a:rPr lang="en-GB" sz="1900" dirty="0">
                <a:solidFill>
                  <a:schemeClr val="tx1"/>
                </a:solidFill>
              </a:rPr>
              <a:t> de </a:t>
            </a:r>
            <a:r>
              <a:rPr lang="en-GB" sz="1900" dirty="0" err="1">
                <a:solidFill>
                  <a:schemeClr val="tx1"/>
                </a:solidFill>
              </a:rPr>
              <a:t>vida</a:t>
            </a:r>
            <a:r>
              <a:rPr lang="en-GB" sz="1900" dirty="0">
                <a:solidFill>
                  <a:schemeClr val="tx1"/>
                </a:solidFill>
              </a:rPr>
              <a:t>, com </a:t>
            </a:r>
            <a:r>
              <a:rPr lang="en-GB" sz="1900" dirty="0" err="1">
                <a:solidFill>
                  <a:schemeClr val="tx1"/>
                </a:solidFill>
              </a:rPr>
              <a:t>liberdade</a:t>
            </a:r>
            <a:r>
              <a:rPr lang="en-GB" sz="1900" dirty="0">
                <a:solidFill>
                  <a:schemeClr val="tx1"/>
                </a:solidFill>
              </a:rPr>
              <a:t>, </a:t>
            </a:r>
            <a:r>
              <a:rPr lang="en-GB" sz="1900" dirty="0" err="1">
                <a:solidFill>
                  <a:schemeClr val="tx1"/>
                </a:solidFill>
              </a:rPr>
              <a:t>autonomia</a:t>
            </a:r>
            <a:r>
              <a:rPr lang="en-GB" sz="1900" dirty="0">
                <a:solidFill>
                  <a:schemeClr val="tx1"/>
                </a:solidFill>
              </a:rPr>
              <a:t>, </a:t>
            </a:r>
            <a:r>
              <a:rPr lang="en-GB" sz="1900" dirty="0" err="1">
                <a:solidFill>
                  <a:schemeClr val="tx1"/>
                </a:solidFill>
              </a:rPr>
              <a:t>consciência</a:t>
            </a:r>
            <a:r>
              <a:rPr lang="en-GB" sz="1900" dirty="0">
                <a:solidFill>
                  <a:schemeClr val="tx1"/>
                </a:solidFill>
              </a:rPr>
              <a:t> </a:t>
            </a:r>
            <a:r>
              <a:rPr lang="en-GB" sz="1900" dirty="0" err="1">
                <a:solidFill>
                  <a:schemeClr val="tx1"/>
                </a:solidFill>
              </a:rPr>
              <a:t>crítica</a:t>
            </a:r>
            <a:r>
              <a:rPr lang="en-GB" sz="1900" dirty="0">
                <a:solidFill>
                  <a:schemeClr val="tx1"/>
                </a:solidFill>
              </a:rPr>
              <a:t> e </a:t>
            </a:r>
            <a:r>
              <a:rPr lang="en-GB" sz="1900" dirty="0" err="1">
                <a:solidFill>
                  <a:schemeClr val="tx1"/>
                </a:solidFill>
              </a:rPr>
              <a:t>responsabilidade</a:t>
            </a:r>
            <a:r>
              <a:rPr lang="en-GB" sz="1900" dirty="0">
                <a:solidFill>
                  <a:schemeClr val="tx1"/>
                </a:solidFill>
              </a:rPr>
              <a:t>.</a:t>
            </a:r>
            <a:br>
              <a:rPr lang="pt-BR" sz="1900" dirty="0"/>
            </a:br>
            <a:r>
              <a:rPr lang="pt-BR" b="1" dirty="0">
                <a:solidFill>
                  <a:srgbClr val="0612F8"/>
                </a:solidFill>
              </a:rPr>
              <a:t>AUTOCONHECIMENTO E AUTOCUIDADO - </a:t>
            </a:r>
            <a:r>
              <a:rPr lang="en-GB" sz="1900" dirty="0" err="1">
                <a:solidFill>
                  <a:schemeClr val="tx1"/>
                </a:solidFill>
                <a:highlight>
                  <a:srgbClr val="FFFF00"/>
                </a:highlight>
              </a:rPr>
              <a:t>Conhecer</a:t>
            </a:r>
            <a:r>
              <a:rPr lang="en-GB" sz="1900" dirty="0">
                <a:solidFill>
                  <a:schemeClr val="tx1"/>
                </a:solidFill>
                <a:highlight>
                  <a:srgbClr val="FFFF00"/>
                </a:highlight>
              </a:rPr>
              <a:t>-se, </a:t>
            </a:r>
            <a:r>
              <a:rPr lang="en-GB" sz="1900" dirty="0" err="1">
                <a:solidFill>
                  <a:schemeClr val="tx1"/>
                </a:solidFill>
                <a:highlight>
                  <a:srgbClr val="FFFF00"/>
                </a:highlight>
              </a:rPr>
              <a:t>apreciar</a:t>
            </a:r>
            <a:r>
              <a:rPr lang="en-GB" sz="1900" dirty="0">
                <a:solidFill>
                  <a:schemeClr val="tx1"/>
                </a:solidFill>
                <a:highlight>
                  <a:srgbClr val="FFFF00"/>
                </a:highlight>
              </a:rPr>
              <a:t>-se e </a:t>
            </a:r>
            <a:r>
              <a:rPr lang="en-GB" sz="1900" dirty="0" err="1">
                <a:solidFill>
                  <a:schemeClr val="tx1"/>
                </a:solidFill>
                <a:highlight>
                  <a:srgbClr val="FFFF00"/>
                </a:highlight>
              </a:rPr>
              <a:t>cuidar</a:t>
            </a:r>
            <a:r>
              <a:rPr lang="en-GB" sz="1900" dirty="0">
                <a:solidFill>
                  <a:schemeClr val="tx1"/>
                </a:solidFill>
                <a:highlight>
                  <a:srgbClr val="FFFF00"/>
                </a:highlight>
              </a:rPr>
              <a:t> de </a:t>
            </a:r>
            <a:r>
              <a:rPr lang="en-GB" sz="1900" dirty="0" err="1">
                <a:solidFill>
                  <a:schemeClr val="tx1"/>
                </a:solidFill>
                <a:highlight>
                  <a:srgbClr val="FFFF00"/>
                </a:highlight>
              </a:rPr>
              <a:t>sua</a:t>
            </a:r>
            <a:r>
              <a:rPr lang="en-GB" sz="1900" dirty="0">
                <a:solidFill>
                  <a:schemeClr val="tx1"/>
                </a:solidFill>
                <a:highlight>
                  <a:srgbClr val="FFFF00"/>
                </a:highlight>
              </a:rPr>
              <a:t> </a:t>
            </a:r>
            <a:r>
              <a:rPr lang="en-GB" sz="1900" dirty="0" err="1">
                <a:solidFill>
                  <a:schemeClr val="tx1"/>
                </a:solidFill>
                <a:highlight>
                  <a:srgbClr val="FFFF00"/>
                </a:highlight>
              </a:rPr>
              <a:t>saúde</a:t>
            </a:r>
            <a:r>
              <a:rPr lang="en-GB" sz="1900" dirty="0">
                <a:solidFill>
                  <a:schemeClr val="tx1"/>
                </a:solidFill>
                <a:highlight>
                  <a:srgbClr val="FFFF00"/>
                </a:highlight>
              </a:rPr>
              <a:t> </a:t>
            </a:r>
            <a:r>
              <a:rPr lang="en-GB" sz="1900" dirty="0" err="1">
                <a:solidFill>
                  <a:schemeClr val="tx1"/>
                </a:solidFill>
                <a:highlight>
                  <a:srgbClr val="FFFF00"/>
                </a:highlight>
              </a:rPr>
              <a:t>física</a:t>
            </a:r>
            <a:r>
              <a:rPr lang="en-GB" sz="1900" dirty="0">
                <a:solidFill>
                  <a:schemeClr val="tx1"/>
                </a:solidFill>
                <a:highlight>
                  <a:srgbClr val="FFFF00"/>
                </a:highlight>
              </a:rPr>
              <a:t> e </a:t>
            </a:r>
            <a:r>
              <a:rPr lang="en-GB" sz="1900" dirty="0" err="1">
                <a:solidFill>
                  <a:schemeClr val="tx1"/>
                </a:solidFill>
                <a:highlight>
                  <a:srgbClr val="FFFF00"/>
                </a:highlight>
              </a:rPr>
              <a:t>emocional</a:t>
            </a:r>
            <a:r>
              <a:rPr lang="en-GB" sz="1900" dirty="0">
                <a:solidFill>
                  <a:schemeClr val="tx1"/>
                </a:solidFill>
                <a:highlight>
                  <a:srgbClr val="FFFF00"/>
                </a:highlight>
              </a:rPr>
              <a:t>, com- </a:t>
            </a:r>
            <a:r>
              <a:rPr lang="en-GB" sz="1900" dirty="0" err="1">
                <a:solidFill>
                  <a:schemeClr val="tx1"/>
                </a:solidFill>
                <a:highlight>
                  <a:srgbClr val="FFFF00"/>
                </a:highlight>
              </a:rPr>
              <a:t>preendendo</a:t>
            </a:r>
            <a:r>
              <a:rPr lang="en-GB" sz="1900" dirty="0">
                <a:solidFill>
                  <a:schemeClr val="tx1"/>
                </a:solidFill>
                <a:highlight>
                  <a:srgbClr val="FFFF00"/>
                </a:highlight>
              </a:rPr>
              <a:t>-se </a:t>
            </a:r>
            <a:r>
              <a:rPr lang="en-GB" sz="1900" dirty="0" err="1">
                <a:solidFill>
                  <a:schemeClr val="tx1"/>
                </a:solidFill>
                <a:highlight>
                  <a:srgbClr val="FFFF00"/>
                </a:highlight>
              </a:rPr>
              <a:t>na</a:t>
            </a:r>
            <a:r>
              <a:rPr lang="en-GB" sz="1900" dirty="0">
                <a:solidFill>
                  <a:schemeClr val="tx1"/>
                </a:solidFill>
                <a:highlight>
                  <a:srgbClr val="FFFF00"/>
                </a:highlight>
              </a:rPr>
              <a:t> </a:t>
            </a:r>
            <a:r>
              <a:rPr lang="en-GB" sz="1900" dirty="0" err="1">
                <a:solidFill>
                  <a:schemeClr val="tx1"/>
                </a:solidFill>
                <a:highlight>
                  <a:srgbClr val="FFFF00"/>
                </a:highlight>
              </a:rPr>
              <a:t>diversidade</a:t>
            </a:r>
            <a:r>
              <a:rPr lang="en-GB" sz="1900" dirty="0">
                <a:solidFill>
                  <a:schemeClr val="tx1"/>
                </a:solidFill>
                <a:highlight>
                  <a:srgbClr val="FFFF00"/>
                </a:highlight>
              </a:rPr>
              <a:t> </a:t>
            </a:r>
            <a:r>
              <a:rPr lang="en-GB" sz="1900" dirty="0" err="1">
                <a:solidFill>
                  <a:schemeClr val="tx1"/>
                </a:solidFill>
                <a:highlight>
                  <a:srgbClr val="FFFF00"/>
                </a:highlight>
              </a:rPr>
              <a:t>humana</a:t>
            </a:r>
            <a:r>
              <a:rPr lang="en-GB" sz="1900" dirty="0">
                <a:solidFill>
                  <a:schemeClr val="tx1"/>
                </a:solidFill>
                <a:highlight>
                  <a:srgbClr val="FFFF00"/>
                </a:highlight>
              </a:rPr>
              <a:t> e </a:t>
            </a:r>
            <a:r>
              <a:rPr lang="en-GB" sz="1900" dirty="0" err="1">
                <a:solidFill>
                  <a:schemeClr val="tx1"/>
                </a:solidFill>
                <a:highlight>
                  <a:srgbClr val="FFFF00"/>
                </a:highlight>
              </a:rPr>
              <a:t>reconhecendo</a:t>
            </a:r>
            <a:r>
              <a:rPr lang="en-GB" sz="1900" dirty="0">
                <a:solidFill>
                  <a:schemeClr val="tx1"/>
                </a:solidFill>
                <a:highlight>
                  <a:srgbClr val="FFFF00"/>
                </a:highlight>
              </a:rPr>
              <a:t> </a:t>
            </a:r>
            <a:r>
              <a:rPr lang="en-GB" sz="1900" dirty="0" err="1">
                <a:solidFill>
                  <a:schemeClr val="tx1"/>
                </a:solidFill>
                <a:highlight>
                  <a:srgbClr val="FFFF00"/>
                </a:highlight>
              </a:rPr>
              <a:t>suas</a:t>
            </a:r>
            <a:r>
              <a:rPr lang="en-GB" sz="1900" dirty="0">
                <a:solidFill>
                  <a:schemeClr val="tx1"/>
                </a:solidFill>
                <a:highlight>
                  <a:srgbClr val="FFFF00"/>
                </a:highlight>
              </a:rPr>
              <a:t> </a:t>
            </a:r>
            <a:r>
              <a:rPr lang="en-GB" sz="1900" dirty="0" err="1">
                <a:solidFill>
                  <a:schemeClr val="tx1"/>
                </a:solidFill>
                <a:highlight>
                  <a:srgbClr val="FFFF00"/>
                </a:highlight>
              </a:rPr>
              <a:t>emoções</a:t>
            </a:r>
            <a:r>
              <a:rPr lang="en-GB" sz="1900" dirty="0">
                <a:solidFill>
                  <a:schemeClr val="tx1"/>
                </a:solidFill>
                <a:highlight>
                  <a:srgbClr val="FFFF00"/>
                </a:highlight>
              </a:rPr>
              <a:t> e as dos outros, com </a:t>
            </a:r>
            <a:r>
              <a:rPr lang="en-GB" sz="1900" dirty="0" err="1">
                <a:solidFill>
                  <a:schemeClr val="tx1"/>
                </a:solidFill>
                <a:highlight>
                  <a:srgbClr val="FFFF00"/>
                </a:highlight>
              </a:rPr>
              <a:t>autocrítica</a:t>
            </a:r>
            <a:r>
              <a:rPr lang="en-GB" sz="1900" dirty="0">
                <a:solidFill>
                  <a:schemeClr val="tx1"/>
                </a:solidFill>
                <a:highlight>
                  <a:srgbClr val="FFFF00"/>
                </a:highlight>
              </a:rPr>
              <a:t> e </a:t>
            </a:r>
            <a:r>
              <a:rPr lang="en-GB" sz="1900" dirty="0" err="1">
                <a:solidFill>
                  <a:schemeClr val="tx1"/>
                </a:solidFill>
                <a:highlight>
                  <a:srgbClr val="FFFF00"/>
                </a:highlight>
              </a:rPr>
              <a:t>capacidade</a:t>
            </a:r>
            <a:r>
              <a:rPr lang="en-GB" sz="1900" dirty="0">
                <a:solidFill>
                  <a:schemeClr val="tx1"/>
                </a:solidFill>
                <a:highlight>
                  <a:srgbClr val="FFFF00"/>
                </a:highlight>
              </a:rPr>
              <a:t> para lidar com </a:t>
            </a:r>
            <a:r>
              <a:rPr lang="en-GB" sz="1900" dirty="0" err="1">
                <a:solidFill>
                  <a:schemeClr val="tx1"/>
                </a:solidFill>
                <a:highlight>
                  <a:srgbClr val="FFFF00"/>
                </a:highlight>
              </a:rPr>
              <a:t>elas</a:t>
            </a:r>
            <a:r>
              <a:rPr lang="en-GB" sz="1900" dirty="0">
                <a:solidFill>
                  <a:schemeClr val="tx1"/>
                </a:solidFill>
                <a:highlight>
                  <a:srgbClr val="FFFF00"/>
                </a:highlight>
              </a:rPr>
              <a:t>.</a:t>
            </a:r>
            <a:br>
              <a:rPr lang="en-GB" sz="2000" dirty="0">
                <a:solidFill>
                  <a:schemeClr val="tx1"/>
                </a:solidFill>
                <a:highlight>
                  <a:srgbClr val="FFFF00"/>
                </a:highlight>
              </a:rPr>
            </a:br>
            <a:br>
              <a:rPr lang="en-GB" sz="2000" dirty="0">
                <a:solidFill>
                  <a:schemeClr val="tx1"/>
                </a:solidFill>
                <a:highlight>
                  <a:srgbClr val="FFFF00"/>
                </a:highlight>
              </a:rPr>
            </a:br>
            <a:r>
              <a:rPr lang="en-GB" b="1" dirty="0">
                <a:solidFill>
                  <a:srgbClr val="0612F8"/>
                </a:solidFill>
              </a:rPr>
              <a:t>EMPATIA E COOPERAÇÃO - </a:t>
            </a:r>
            <a:r>
              <a:rPr lang="en-GB" sz="1900" dirty="0" err="1">
                <a:solidFill>
                  <a:schemeClr val="tx1"/>
                </a:solidFill>
                <a:highlight>
                  <a:srgbClr val="FFFF00"/>
                </a:highlight>
              </a:rPr>
              <a:t>Exercitar</a:t>
            </a:r>
            <a:r>
              <a:rPr lang="en-GB" sz="1900" dirty="0">
                <a:solidFill>
                  <a:schemeClr val="tx1"/>
                </a:solidFill>
                <a:highlight>
                  <a:srgbClr val="FFFF00"/>
                </a:highlight>
              </a:rPr>
              <a:t> a </a:t>
            </a:r>
            <a:r>
              <a:rPr lang="en-GB" sz="1900" dirty="0" err="1">
                <a:solidFill>
                  <a:schemeClr val="tx1"/>
                </a:solidFill>
                <a:highlight>
                  <a:srgbClr val="FFFF00"/>
                </a:highlight>
              </a:rPr>
              <a:t>empatia</a:t>
            </a:r>
            <a:r>
              <a:rPr lang="en-GB" sz="1900" dirty="0">
                <a:solidFill>
                  <a:schemeClr val="tx1"/>
                </a:solidFill>
                <a:highlight>
                  <a:srgbClr val="FFFF00"/>
                </a:highlight>
              </a:rPr>
              <a:t>, o </a:t>
            </a:r>
            <a:r>
              <a:rPr lang="en-GB" sz="1900" dirty="0" err="1">
                <a:solidFill>
                  <a:schemeClr val="tx1"/>
                </a:solidFill>
                <a:highlight>
                  <a:srgbClr val="FFFF00"/>
                </a:highlight>
              </a:rPr>
              <a:t>diálogo</a:t>
            </a:r>
            <a:r>
              <a:rPr lang="en-GB" sz="1900" dirty="0">
                <a:solidFill>
                  <a:schemeClr val="tx1"/>
                </a:solidFill>
                <a:highlight>
                  <a:srgbClr val="FFFF00"/>
                </a:highlight>
              </a:rPr>
              <a:t>, a </a:t>
            </a:r>
            <a:r>
              <a:rPr lang="en-GB" sz="1900" dirty="0" err="1">
                <a:solidFill>
                  <a:schemeClr val="tx1"/>
                </a:solidFill>
                <a:highlight>
                  <a:srgbClr val="FFFF00"/>
                </a:highlight>
              </a:rPr>
              <a:t>resolução</a:t>
            </a:r>
            <a:r>
              <a:rPr lang="en-GB" sz="1900" dirty="0">
                <a:solidFill>
                  <a:schemeClr val="tx1"/>
                </a:solidFill>
                <a:highlight>
                  <a:srgbClr val="FFFF00"/>
                </a:highlight>
              </a:rPr>
              <a:t> de </a:t>
            </a:r>
            <a:r>
              <a:rPr lang="en-GB" sz="1900" dirty="0" err="1">
                <a:solidFill>
                  <a:schemeClr val="tx1"/>
                </a:solidFill>
                <a:highlight>
                  <a:srgbClr val="FFFF00"/>
                </a:highlight>
              </a:rPr>
              <a:t>conflitos</a:t>
            </a:r>
            <a:r>
              <a:rPr lang="en-GB" sz="1900" dirty="0">
                <a:solidFill>
                  <a:schemeClr val="tx1"/>
                </a:solidFill>
                <a:highlight>
                  <a:srgbClr val="FFFF00"/>
                </a:highlight>
              </a:rPr>
              <a:t> e a </a:t>
            </a:r>
            <a:r>
              <a:rPr lang="en-GB" sz="1900" dirty="0" err="1">
                <a:solidFill>
                  <a:schemeClr val="tx1"/>
                </a:solidFill>
                <a:highlight>
                  <a:srgbClr val="FFFF00"/>
                </a:highlight>
              </a:rPr>
              <a:t>cooperação</a:t>
            </a:r>
            <a:r>
              <a:rPr lang="en-GB" sz="1900" dirty="0">
                <a:solidFill>
                  <a:schemeClr val="tx1"/>
                </a:solidFill>
                <a:highlight>
                  <a:srgbClr val="FFFF00"/>
                </a:highlight>
              </a:rPr>
              <a:t>, </a:t>
            </a:r>
            <a:r>
              <a:rPr lang="en-GB" sz="1900" dirty="0" err="1">
                <a:solidFill>
                  <a:schemeClr val="tx1"/>
                </a:solidFill>
                <a:highlight>
                  <a:srgbClr val="FFFF00"/>
                </a:highlight>
              </a:rPr>
              <a:t>fazendo</a:t>
            </a:r>
            <a:r>
              <a:rPr lang="en-GB" sz="1900" dirty="0">
                <a:solidFill>
                  <a:schemeClr val="tx1"/>
                </a:solidFill>
                <a:highlight>
                  <a:srgbClr val="FFFF00"/>
                </a:highlight>
              </a:rPr>
              <a:t>-se </a:t>
            </a:r>
            <a:r>
              <a:rPr lang="en-GB" sz="1900" dirty="0" err="1">
                <a:solidFill>
                  <a:schemeClr val="tx1"/>
                </a:solidFill>
                <a:highlight>
                  <a:srgbClr val="FFFF00"/>
                </a:highlight>
              </a:rPr>
              <a:t>respeitar</a:t>
            </a:r>
            <a:r>
              <a:rPr lang="en-GB" sz="1900" dirty="0">
                <a:solidFill>
                  <a:schemeClr val="tx1"/>
                </a:solidFill>
                <a:highlight>
                  <a:srgbClr val="FFFF00"/>
                </a:highlight>
              </a:rPr>
              <a:t> e </a:t>
            </a:r>
            <a:r>
              <a:rPr lang="en-GB" sz="1900" dirty="0" err="1">
                <a:solidFill>
                  <a:schemeClr val="tx1"/>
                </a:solidFill>
                <a:highlight>
                  <a:srgbClr val="FFFF00"/>
                </a:highlight>
              </a:rPr>
              <a:t>promovendo</a:t>
            </a:r>
            <a:r>
              <a:rPr lang="en-GB" sz="1900" dirty="0">
                <a:solidFill>
                  <a:schemeClr val="tx1"/>
                </a:solidFill>
                <a:highlight>
                  <a:srgbClr val="FFFF00"/>
                </a:highlight>
              </a:rPr>
              <a:t> o </a:t>
            </a:r>
            <a:r>
              <a:rPr lang="en-GB" sz="1900" dirty="0" err="1">
                <a:solidFill>
                  <a:schemeClr val="tx1"/>
                </a:solidFill>
                <a:highlight>
                  <a:srgbClr val="FFFF00"/>
                </a:highlight>
              </a:rPr>
              <a:t>respeito</a:t>
            </a:r>
            <a:r>
              <a:rPr lang="en-GB" sz="1900" dirty="0">
                <a:solidFill>
                  <a:schemeClr val="tx1"/>
                </a:solidFill>
                <a:highlight>
                  <a:srgbClr val="FFFF00"/>
                </a:highlight>
              </a:rPr>
              <a:t> </a:t>
            </a:r>
            <a:r>
              <a:rPr lang="en-GB" sz="1900" dirty="0" err="1">
                <a:solidFill>
                  <a:schemeClr val="tx1"/>
                </a:solidFill>
                <a:highlight>
                  <a:srgbClr val="FFFF00"/>
                </a:highlight>
              </a:rPr>
              <a:t>ao</a:t>
            </a:r>
            <a:r>
              <a:rPr lang="en-GB" sz="1900" dirty="0">
                <a:solidFill>
                  <a:schemeClr val="tx1"/>
                </a:solidFill>
                <a:highlight>
                  <a:srgbClr val="FFFF00"/>
                </a:highlight>
              </a:rPr>
              <a:t> outro e </a:t>
            </a:r>
            <a:r>
              <a:rPr lang="en-GB" sz="1900" dirty="0" err="1">
                <a:solidFill>
                  <a:schemeClr val="tx1"/>
                </a:solidFill>
                <a:highlight>
                  <a:srgbClr val="FFFF00"/>
                </a:highlight>
              </a:rPr>
              <a:t>aos</a:t>
            </a:r>
            <a:r>
              <a:rPr lang="en-GB" sz="1900" dirty="0">
                <a:solidFill>
                  <a:schemeClr val="tx1"/>
                </a:solidFill>
                <a:highlight>
                  <a:srgbClr val="FFFF00"/>
                </a:highlight>
              </a:rPr>
              <a:t> </a:t>
            </a:r>
            <a:r>
              <a:rPr lang="en-GB" sz="1900" dirty="0" err="1">
                <a:solidFill>
                  <a:schemeClr val="tx1"/>
                </a:solidFill>
                <a:highlight>
                  <a:srgbClr val="FFFF00"/>
                </a:highlight>
              </a:rPr>
              <a:t>direitos</a:t>
            </a:r>
            <a:r>
              <a:rPr lang="en-GB" sz="1900" dirty="0">
                <a:solidFill>
                  <a:schemeClr val="tx1"/>
                </a:solidFill>
                <a:highlight>
                  <a:srgbClr val="FFFF00"/>
                </a:highlight>
              </a:rPr>
              <a:t> </a:t>
            </a:r>
            <a:r>
              <a:rPr lang="en-GB" sz="1900" dirty="0" err="1">
                <a:solidFill>
                  <a:schemeClr val="tx1"/>
                </a:solidFill>
                <a:highlight>
                  <a:srgbClr val="FFFF00"/>
                </a:highlight>
              </a:rPr>
              <a:t>humanos</a:t>
            </a:r>
            <a:r>
              <a:rPr lang="en-GB" sz="1900" dirty="0">
                <a:solidFill>
                  <a:schemeClr val="tx1"/>
                </a:solidFill>
                <a:highlight>
                  <a:srgbClr val="FFFF00"/>
                </a:highlight>
              </a:rPr>
              <a:t>, com </a:t>
            </a:r>
            <a:r>
              <a:rPr lang="en-GB" sz="1900" dirty="0" err="1">
                <a:solidFill>
                  <a:schemeClr val="tx1"/>
                </a:solidFill>
                <a:highlight>
                  <a:srgbClr val="FFFF00"/>
                </a:highlight>
              </a:rPr>
              <a:t>acolhimento</a:t>
            </a:r>
            <a:r>
              <a:rPr lang="en-GB" sz="1900" dirty="0">
                <a:solidFill>
                  <a:schemeClr val="tx1"/>
                </a:solidFill>
                <a:highlight>
                  <a:srgbClr val="FFFF00"/>
                </a:highlight>
              </a:rPr>
              <a:t> e </a:t>
            </a:r>
            <a:r>
              <a:rPr lang="en-GB" sz="1900" dirty="0" err="1">
                <a:solidFill>
                  <a:schemeClr val="tx1"/>
                </a:solidFill>
                <a:highlight>
                  <a:srgbClr val="FFFF00"/>
                </a:highlight>
              </a:rPr>
              <a:t>valorização</a:t>
            </a:r>
            <a:r>
              <a:rPr lang="en-GB" sz="1900" dirty="0">
                <a:solidFill>
                  <a:schemeClr val="tx1"/>
                </a:solidFill>
                <a:highlight>
                  <a:srgbClr val="FFFF00"/>
                </a:highlight>
              </a:rPr>
              <a:t> da </a:t>
            </a:r>
            <a:r>
              <a:rPr lang="en-GB" sz="1900" dirty="0" err="1">
                <a:solidFill>
                  <a:schemeClr val="tx1"/>
                </a:solidFill>
                <a:highlight>
                  <a:srgbClr val="FFFF00"/>
                </a:highlight>
              </a:rPr>
              <a:t>diversidade</a:t>
            </a:r>
            <a:r>
              <a:rPr lang="en-GB" sz="1900" dirty="0">
                <a:solidFill>
                  <a:schemeClr val="tx1"/>
                </a:solidFill>
                <a:highlight>
                  <a:srgbClr val="FFFF00"/>
                </a:highlight>
              </a:rPr>
              <a:t> de </a:t>
            </a:r>
            <a:r>
              <a:rPr lang="en-GB" sz="1900" dirty="0" err="1">
                <a:solidFill>
                  <a:schemeClr val="tx1"/>
                </a:solidFill>
                <a:highlight>
                  <a:srgbClr val="FFFF00"/>
                </a:highlight>
              </a:rPr>
              <a:t>indivíduos</a:t>
            </a:r>
            <a:r>
              <a:rPr lang="en-GB" sz="1900" dirty="0">
                <a:solidFill>
                  <a:schemeClr val="tx1"/>
                </a:solidFill>
                <a:highlight>
                  <a:srgbClr val="FFFF00"/>
                </a:highlight>
              </a:rPr>
              <a:t> e de </a:t>
            </a:r>
            <a:r>
              <a:rPr lang="en-GB" sz="1900" dirty="0" err="1">
                <a:solidFill>
                  <a:schemeClr val="tx1"/>
                </a:solidFill>
                <a:highlight>
                  <a:srgbClr val="FFFF00"/>
                </a:highlight>
              </a:rPr>
              <a:t>grupos</a:t>
            </a:r>
            <a:r>
              <a:rPr lang="en-GB" sz="1900" dirty="0">
                <a:solidFill>
                  <a:schemeClr val="tx1"/>
                </a:solidFill>
                <a:highlight>
                  <a:srgbClr val="FFFF00"/>
                </a:highlight>
              </a:rPr>
              <a:t> </a:t>
            </a:r>
            <a:r>
              <a:rPr lang="en-GB" sz="1900" dirty="0" err="1">
                <a:solidFill>
                  <a:schemeClr val="tx1"/>
                </a:solidFill>
                <a:highlight>
                  <a:srgbClr val="FFFF00"/>
                </a:highlight>
              </a:rPr>
              <a:t>sociais</a:t>
            </a:r>
            <a:r>
              <a:rPr lang="en-GB" sz="1900" dirty="0">
                <a:solidFill>
                  <a:schemeClr val="tx1"/>
                </a:solidFill>
                <a:highlight>
                  <a:srgbClr val="FFFF00"/>
                </a:highlight>
              </a:rPr>
              <a:t>, </a:t>
            </a:r>
            <a:r>
              <a:rPr lang="en-GB" sz="1900" dirty="0" err="1">
                <a:solidFill>
                  <a:schemeClr val="tx1"/>
                </a:solidFill>
                <a:highlight>
                  <a:srgbClr val="FFFF00"/>
                </a:highlight>
              </a:rPr>
              <a:t>seus</a:t>
            </a:r>
            <a:r>
              <a:rPr lang="en-GB" sz="1900" dirty="0">
                <a:solidFill>
                  <a:schemeClr val="tx1"/>
                </a:solidFill>
                <a:highlight>
                  <a:srgbClr val="FFFF00"/>
                </a:highlight>
              </a:rPr>
              <a:t> </a:t>
            </a:r>
            <a:r>
              <a:rPr lang="en-GB" sz="1900" dirty="0" err="1">
                <a:solidFill>
                  <a:schemeClr val="tx1"/>
                </a:solidFill>
                <a:highlight>
                  <a:srgbClr val="FFFF00"/>
                </a:highlight>
              </a:rPr>
              <a:t>saberes</a:t>
            </a:r>
            <a:r>
              <a:rPr lang="en-GB" sz="1900" dirty="0">
                <a:solidFill>
                  <a:schemeClr val="tx1"/>
                </a:solidFill>
                <a:highlight>
                  <a:srgbClr val="FFFF00"/>
                </a:highlight>
              </a:rPr>
              <a:t>, </a:t>
            </a:r>
            <a:r>
              <a:rPr lang="en-GB" sz="1900" dirty="0" err="1">
                <a:solidFill>
                  <a:schemeClr val="tx1"/>
                </a:solidFill>
                <a:highlight>
                  <a:srgbClr val="FFFF00"/>
                </a:highlight>
              </a:rPr>
              <a:t>identidades</a:t>
            </a:r>
            <a:r>
              <a:rPr lang="en-GB" sz="1900" dirty="0">
                <a:solidFill>
                  <a:schemeClr val="tx1"/>
                </a:solidFill>
                <a:highlight>
                  <a:srgbClr val="FFFF00"/>
                </a:highlight>
              </a:rPr>
              <a:t>, </a:t>
            </a:r>
            <a:r>
              <a:rPr lang="en-GB" sz="1900" dirty="0" err="1">
                <a:solidFill>
                  <a:schemeClr val="tx1"/>
                </a:solidFill>
                <a:highlight>
                  <a:srgbClr val="FFFF00"/>
                </a:highlight>
              </a:rPr>
              <a:t>culturas</a:t>
            </a:r>
            <a:r>
              <a:rPr lang="en-GB" sz="1900" dirty="0">
                <a:solidFill>
                  <a:schemeClr val="tx1"/>
                </a:solidFill>
                <a:highlight>
                  <a:srgbClr val="FFFF00"/>
                </a:highlight>
              </a:rPr>
              <a:t> e </a:t>
            </a:r>
            <a:r>
              <a:rPr lang="en-GB" sz="1900" dirty="0" err="1">
                <a:solidFill>
                  <a:schemeClr val="tx1"/>
                </a:solidFill>
                <a:highlight>
                  <a:srgbClr val="FFFF00"/>
                </a:highlight>
              </a:rPr>
              <a:t>potencialidades</a:t>
            </a:r>
            <a:r>
              <a:rPr lang="en-GB" sz="1900" dirty="0">
                <a:solidFill>
                  <a:schemeClr val="tx1"/>
                </a:solidFill>
                <a:highlight>
                  <a:srgbClr val="FFFF00"/>
                </a:highlight>
              </a:rPr>
              <a:t>, </a:t>
            </a:r>
            <a:r>
              <a:rPr lang="en-GB" sz="1900" dirty="0" err="1">
                <a:solidFill>
                  <a:schemeClr val="tx1"/>
                </a:solidFill>
                <a:highlight>
                  <a:srgbClr val="FFFF00"/>
                </a:highlight>
              </a:rPr>
              <a:t>sem</a:t>
            </a:r>
            <a:r>
              <a:rPr lang="en-GB" sz="1900" dirty="0">
                <a:solidFill>
                  <a:schemeClr val="tx1"/>
                </a:solidFill>
                <a:highlight>
                  <a:srgbClr val="FFFF00"/>
                </a:highlight>
              </a:rPr>
              <a:t> </a:t>
            </a:r>
            <a:r>
              <a:rPr lang="en-GB" sz="1900" dirty="0" err="1">
                <a:solidFill>
                  <a:schemeClr val="tx1"/>
                </a:solidFill>
                <a:highlight>
                  <a:srgbClr val="FFFF00"/>
                </a:highlight>
              </a:rPr>
              <a:t>preconceitos</a:t>
            </a:r>
            <a:r>
              <a:rPr lang="en-GB" sz="1900" dirty="0">
                <a:solidFill>
                  <a:schemeClr val="tx1"/>
                </a:solidFill>
                <a:highlight>
                  <a:srgbClr val="FFFF00"/>
                </a:highlight>
              </a:rPr>
              <a:t> de </a:t>
            </a:r>
            <a:r>
              <a:rPr lang="en-GB" sz="1900" dirty="0" err="1">
                <a:solidFill>
                  <a:schemeClr val="tx1"/>
                </a:solidFill>
                <a:highlight>
                  <a:srgbClr val="FFFF00"/>
                </a:highlight>
              </a:rPr>
              <a:t>qualquer</a:t>
            </a:r>
            <a:r>
              <a:rPr lang="en-GB" sz="1900" dirty="0">
                <a:solidFill>
                  <a:schemeClr val="tx1"/>
                </a:solidFill>
                <a:highlight>
                  <a:srgbClr val="FFFF00"/>
                </a:highlight>
              </a:rPr>
              <a:t> </a:t>
            </a:r>
            <a:r>
              <a:rPr lang="en-GB" sz="1900" dirty="0" err="1">
                <a:solidFill>
                  <a:schemeClr val="tx1"/>
                </a:solidFill>
                <a:highlight>
                  <a:srgbClr val="FFFF00"/>
                </a:highlight>
              </a:rPr>
              <a:t>natureza</a:t>
            </a:r>
            <a:r>
              <a:rPr lang="en-GB" sz="1900" dirty="0">
                <a:solidFill>
                  <a:schemeClr val="tx1"/>
                </a:solidFill>
                <a:highlight>
                  <a:srgbClr val="FFFF00"/>
                </a:highlight>
              </a:rPr>
              <a:t>.</a:t>
            </a:r>
            <a:br>
              <a:rPr lang="en-GB" sz="2000" dirty="0">
                <a:solidFill>
                  <a:schemeClr val="tx1"/>
                </a:solidFill>
                <a:highlight>
                  <a:srgbClr val="FFFF00"/>
                </a:highlight>
              </a:rPr>
            </a:br>
            <a:br>
              <a:rPr lang="en-GB" sz="2000" dirty="0">
                <a:solidFill>
                  <a:schemeClr val="tx1"/>
                </a:solidFill>
                <a:highlight>
                  <a:srgbClr val="FFFF00"/>
                </a:highlight>
              </a:rPr>
            </a:br>
            <a:r>
              <a:rPr lang="en-GB" b="1" dirty="0">
                <a:solidFill>
                  <a:srgbClr val="0612F8"/>
                </a:solidFill>
              </a:rPr>
              <a:t>AUTONOMIA - </a:t>
            </a:r>
            <a:r>
              <a:rPr lang="en-GB" sz="1900" dirty="0" err="1">
                <a:solidFill>
                  <a:schemeClr val="tx1"/>
                </a:solidFill>
                <a:highlight>
                  <a:srgbClr val="FFFF00"/>
                </a:highlight>
              </a:rPr>
              <a:t>Agir</a:t>
            </a:r>
            <a:r>
              <a:rPr lang="en-GB" sz="1900" dirty="0">
                <a:solidFill>
                  <a:schemeClr val="tx1"/>
                </a:solidFill>
                <a:highlight>
                  <a:srgbClr val="FFFF00"/>
                </a:highlight>
              </a:rPr>
              <a:t> </a:t>
            </a:r>
            <a:r>
              <a:rPr lang="en-GB" sz="1900" dirty="0" err="1">
                <a:solidFill>
                  <a:schemeClr val="tx1"/>
                </a:solidFill>
                <a:highlight>
                  <a:srgbClr val="FFFF00"/>
                </a:highlight>
              </a:rPr>
              <a:t>pessoal</a:t>
            </a:r>
            <a:r>
              <a:rPr lang="en-GB" sz="1900" dirty="0">
                <a:solidFill>
                  <a:schemeClr val="tx1"/>
                </a:solidFill>
                <a:highlight>
                  <a:srgbClr val="FFFF00"/>
                </a:highlight>
              </a:rPr>
              <a:t> e </a:t>
            </a:r>
            <a:r>
              <a:rPr lang="en-GB" sz="1900" dirty="0" err="1">
                <a:solidFill>
                  <a:schemeClr val="tx1"/>
                </a:solidFill>
                <a:highlight>
                  <a:srgbClr val="FFFF00"/>
                </a:highlight>
              </a:rPr>
              <a:t>coletivamente</a:t>
            </a:r>
            <a:r>
              <a:rPr lang="en-GB" sz="1900" dirty="0">
                <a:solidFill>
                  <a:schemeClr val="tx1"/>
                </a:solidFill>
                <a:highlight>
                  <a:srgbClr val="FFFF00"/>
                </a:highlight>
              </a:rPr>
              <a:t> com </a:t>
            </a:r>
            <a:r>
              <a:rPr lang="en-GB" sz="1900" dirty="0" err="1">
                <a:solidFill>
                  <a:schemeClr val="tx1"/>
                </a:solidFill>
                <a:highlight>
                  <a:srgbClr val="FFFF00"/>
                </a:highlight>
              </a:rPr>
              <a:t>autonomia</a:t>
            </a:r>
            <a:r>
              <a:rPr lang="en-GB" sz="1900" dirty="0">
                <a:solidFill>
                  <a:schemeClr val="tx1"/>
                </a:solidFill>
                <a:highlight>
                  <a:srgbClr val="FFFF00"/>
                </a:highlight>
              </a:rPr>
              <a:t>, </a:t>
            </a:r>
            <a:r>
              <a:rPr lang="en-GB" sz="1900" dirty="0" err="1">
                <a:solidFill>
                  <a:schemeClr val="tx1"/>
                </a:solidFill>
                <a:highlight>
                  <a:srgbClr val="FFFF00"/>
                </a:highlight>
              </a:rPr>
              <a:t>responsabilidade</a:t>
            </a:r>
            <a:r>
              <a:rPr lang="en-GB" sz="1900" dirty="0">
                <a:solidFill>
                  <a:schemeClr val="tx1"/>
                </a:solidFill>
                <a:highlight>
                  <a:srgbClr val="FFFF00"/>
                </a:highlight>
              </a:rPr>
              <a:t>, </a:t>
            </a:r>
            <a:r>
              <a:rPr lang="en-GB" sz="1900" dirty="0" err="1">
                <a:solidFill>
                  <a:schemeClr val="tx1"/>
                </a:solidFill>
                <a:highlight>
                  <a:srgbClr val="FFFF00"/>
                </a:highlight>
              </a:rPr>
              <a:t>flexibilidade</a:t>
            </a:r>
            <a:r>
              <a:rPr lang="en-GB" sz="1900" dirty="0">
                <a:solidFill>
                  <a:schemeClr val="tx1"/>
                </a:solidFill>
                <a:highlight>
                  <a:srgbClr val="FFFF00"/>
                </a:highlight>
              </a:rPr>
              <a:t>, </a:t>
            </a:r>
            <a:r>
              <a:rPr lang="en-GB" sz="1900" dirty="0" err="1">
                <a:solidFill>
                  <a:schemeClr val="tx1"/>
                </a:solidFill>
                <a:highlight>
                  <a:srgbClr val="FFFF00"/>
                </a:highlight>
              </a:rPr>
              <a:t>resiliência</a:t>
            </a:r>
            <a:r>
              <a:rPr lang="en-GB" sz="1900" dirty="0">
                <a:solidFill>
                  <a:schemeClr val="tx1"/>
                </a:solidFill>
                <a:highlight>
                  <a:srgbClr val="FFFF00"/>
                </a:highlight>
              </a:rPr>
              <a:t> e </a:t>
            </a:r>
            <a:r>
              <a:rPr lang="en-GB" sz="1900" dirty="0" err="1">
                <a:solidFill>
                  <a:schemeClr val="tx1"/>
                </a:solidFill>
                <a:highlight>
                  <a:srgbClr val="FFFF00"/>
                </a:highlight>
              </a:rPr>
              <a:t>determinação</a:t>
            </a:r>
            <a:r>
              <a:rPr lang="en-GB" sz="1900" dirty="0">
                <a:solidFill>
                  <a:schemeClr val="tx1"/>
                </a:solidFill>
                <a:highlight>
                  <a:srgbClr val="FFFF00"/>
                </a:highlight>
              </a:rPr>
              <a:t>, </a:t>
            </a:r>
            <a:r>
              <a:rPr lang="en-GB" sz="1900" dirty="0" err="1">
                <a:solidFill>
                  <a:schemeClr val="tx1"/>
                </a:solidFill>
                <a:highlight>
                  <a:srgbClr val="FFFF00"/>
                </a:highlight>
              </a:rPr>
              <a:t>tomando</a:t>
            </a:r>
            <a:r>
              <a:rPr lang="en-GB" sz="1900" dirty="0">
                <a:solidFill>
                  <a:schemeClr val="tx1"/>
                </a:solidFill>
                <a:highlight>
                  <a:srgbClr val="FFFF00"/>
                </a:highlight>
              </a:rPr>
              <a:t> </a:t>
            </a:r>
            <a:r>
              <a:rPr lang="en-GB" sz="1900" dirty="0" err="1">
                <a:solidFill>
                  <a:schemeClr val="tx1"/>
                </a:solidFill>
                <a:highlight>
                  <a:srgbClr val="FFFF00"/>
                </a:highlight>
              </a:rPr>
              <a:t>decisões</a:t>
            </a:r>
            <a:r>
              <a:rPr lang="en-GB" sz="1900" dirty="0">
                <a:solidFill>
                  <a:schemeClr val="tx1"/>
                </a:solidFill>
                <a:highlight>
                  <a:srgbClr val="FFFF00"/>
                </a:highlight>
              </a:rPr>
              <a:t> com base </a:t>
            </a:r>
            <a:r>
              <a:rPr lang="en-GB" sz="1900" dirty="0" err="1">
                <a:solidFill>
                  <a:schemeClr val="tx1"/>
                </a:solidFill>
                <a:highlight>
                  <a:srgbClr val="FFFF00"/>
                </a:highlight>
              </a:rPr>
              <a:t>em</a:t>
            </a:r>
            <a:r>
              <a:rPr lang="en-GB" sz="1900" dirty="0">
                <a:solidFill>
                  <a:schemeClr val="tx1"/>
                </a:solidFill>
                <a:highlight>
                  <a:srgbClr val="FFFF00"/>
                </a:highlight>
              </a:rPr>
              <a:t> </a:t>
            </a:r>
            <a:r>
              <a:rPr lang="en-GB" sz="1900" dirty="0" err="1">
                <a:solidFill>
                  <a:schemeClr val="tx1"/>
                </a:solidFill>
                <a:highlight>
                  <a:srgbClr val="FFFF00"/>
                </a:highlight>
              </a:rPr>
              <a:t>princípios</a:t>
            </a:r>
            <a:r>
              <a:rPr lang="en-GB" sz="1900" dirty="0">
                <a:solidFill>
                  <a:schemeClr val="tx1"/>
                </a:solidFill>
                <a:highlight>
                  <a:srgbClr val="FFFF00"/>
                </a:highlight>
              </a:rPr>
              <a:t> </a:t>
            </a:r>
            <a:r>
              <a:rPr lang="en-GB" sz="1900" dirty="0" err="1">
                <a:solidFill>
                  <a:schemeClr val="tx1"/>
                </a:solidFill>
                <a:highlight>
                  <a:srgbClr val="FFFF00"/>
                </a:highlight>
              </a:rPr>
              <a:t>éticos</a:t>
            </a:r>
            <a:r>
              <a:rPr lang="en-GB" sz="1900" dirty="0">
                <a:solidFill>
                  <a:schemeClr val="tx1"/>
                </a:solidFill>
                <a:highlight>
                  <a:srgbClr val="FFFF00"/>
                </a:highlight>
              </a:rPr>
              <a:t>, </a:t>
            </a:r>
            <a:r>
              <a:rPr lang="en-GB" sz="1900" dirty="0" err="1">
                <a:solidFill>
                  <a:schemeClr val="tx1"/>
                </a:solidFill>
                <a:highlight>
                  <a:srgbClr val="FFFF00"/>
                </a:highlight>
              </a:rPr>
              <a:t>democráticos</a:t>
            </a:r>
            <a:r>
              <a:rPr lang="en-GB" sz="1900" dirty="0">
                <a:solidFill>
                  <a:schemeClr val="tx1"/>
                </a:solidFill>
                <a:highlight>
                  <a:srgbClr val="FFFF00"/>
                </a:highlight>
              </a:rPr>
              <a:t>, </a:t>
            </a:r>
            <a:r>
              <a:rPr lang="en-GB" sz="1900" dirty="0" err="1">
                <a:solidFill>
                  <a:schemeClr val="tx1"/>
                </a:solidFill>
                <a:highlight>
                  <a:srgbClr val="FFFF00"/>
                </a:highlight>
              </a:rPr>
              <a:t>inclusivos</a:t>
            </a:r>
            <a:r>
              <a:rPr lang="en-GB" sz="1900" dirty="0">
                <a:solidFill>
                  <a:schemeClr val="tx1"/>
                </a:solidFill>
                <a:highlight>
                  <a:srgbClr val="FFFF00"/>
                </a:highlight>
              </a:rPr>
              <a:t>, </a:t>
            </a:r>
            <a:r>
              <a:rPr lang="en-GB" sz="1900" dirty="0" err="1">
                <a:solidFill>
                  <a:schemeClr val="tx1"/>
                </a:solidFill>
                <a:highlight>
                  <a:srgbClr val="FFFF00"/>
                </a:highlight>
              </a:rPr>
              <a:t>sustentáveis</a:t>
            </a:r>
            <a:r>
              <a:rPr lang="en-GB" sz="1900" dirty="0">
                <a:solidFill>
                  <a:schemeClr val="tx1"/>
                </a:solidFill>
                <a:highlight>
                  <a:srgbClr val="FFFF00"/>
                </a:highlight>
              </a:rPr>
              <a:t> e </a:t>
            </a:r>
            <a:r>
              <a:rPr lang="en-GB" sz="1900" dirty="0" err="1">
                <a:solidFill>
                  <a:schemeClr val="tx1"/>
                </a:solidFill>
                <a:highlight>
                  <a:srgbClr val="FFFF00"/>
                </a:highlight>
              </a:rPr>
              <a:t>solidários</a:t>
            </a:r>
            <a:r>
              <a:rPr lang="en-GB" sz="1900" dirty="0">
                <a:solidFill>
                  <a:schemeClr val="tx1"/>
                </a:solidFill>
                <a:highlight>
                  <a:srgbClr val="FFFF00"/>
                </a:highlight>
              </a:rPr>
              <a:t>.</a:t>
            </a:r>
            <a:br>
              <a:rPr lang="pt-BR" dirty="0"/>
            </a:br>
            <a:br>
              <a:rPr lang="pt-BR" dirty="0">
                <a:highlight>
                  <a:srgbClr val="FFFF00"/>
                </a:highlight>
              </a:rPr>
            </a:br>
            <a:br>
              <a:rPr lang="en-GB" sz="2000" b="1" dirty="0">
                <a:solidFill>
                  <a:schemeClr val="tx1"/>
                </a:solidFill>
                <a:highlight>
                  <a:srgbClr val="FFFF00"/>
                </a:highlight>
              </a:rPr>
            </a:br>
            <a:br>
              <a:rPr lang="en-GB" sz="2000" b="1" dirty="0">
                <a:solidFill>
                  <a:schemeClr val="tx1"/>
                </a:solidFill>
                <a:highlight>
                  <a:srgbClr val="FFFF00"/>
                </a:highlight>
              </a:rPr>
            </a:br>
            <a:endParaRPr lang="pt-BR" sz="2000" b="1" dirty="0">
              <a:solidFill>
                <a:schemeClr val="tx1"/>
              </a:solidFill>
              <a:highlight>
                <a:srgbClr val="FFFF00"/>
              </a:highlight>
            </a:endParaRPr>
          </a:p>
        </p:txBody>
      </p:sp>
    </p:spTree>
    <p:extLst>
      <p:ext uri="{BB962C8B-B14F-4D97-AF65-F5344CB8AC3E}">
        <p14:creationId xmlns:p14="http://schemas.microsoft.com/office/powerpoint/2010/main" val="398655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063A0-26E4-484F-8A91-93427A1C7B64}"/>
              </a:ext>
            </a:extLst>
          </p:cNvPr>
          <p:cNvSpPr>
            <a:spLocks noGrp="1"/>
          </p:cNvSpPr>
          <p:nvPr>
            <p:ph type="title"/>
          </p:nvPr>
        </p:nvSpPr>
        <p:spPr/>
        <p:txBody>
          <a:bodyPr/>
          <a:lstStyle/>
          <a:p>
            <a:r>
              <a:rPr lang="pt-BR" dirty="0"/>
              <a:t>FUNDAMENTOS PEDAGÓGICOS</a:t>
            </a:r>
          </a:p>
        </p:txBody>
      </p:sp>
      <p:sp>
        <p:nvSpPr>
          <p:cNvPr id="3" name="Retângulo 2">
            <a:extLst>
              <a:ext uri="{FF2B5EF4-FFF2-40B4-BE49-F238E27FC236}">
                <a16:creationId xmlns:a16="http://schemas.microsoft.com/office/drawing/2014/main" id="{41C459B1-65D9-444D-8302-C0EC3BC660FB}"/>
              </a:ext>
            </a:extLst>
          </p:cNvPr>
          <p:cNvSpPr/>
          <p:nvPr/>
        </p:nvSpPr>
        <p:spPr>
          <a:xfrm>
            <a:off x="1149531" y="1449977"/>
            <a:ext cx="7994469" cy="5555367"/>
          </a:xfrm>
          <a:prstGeom prst="rect">
            <a:avLst/>
          </a:prstGeom>
        </p:spPr>
        <p:txBody>
          <a:bodyPr wrap="square">
            <a:spAutoFit/>
          </a:bodyPr>
          <a:lstStyle/>
          <a:p>
            <a:pPr marL="1943735" algn="just">
              <a:spcBef>
                <a:spcPts val="510"/>
              </a:spcBef>
              <a:spcAft>
                <a:spcPts val="0"/>
              </a:spcAft>
            </a:pPr>
            <a:r>
              <a:rPr lang="en-GB" sz="3600" i="1" dirty="0">
                <a:solidFill>
                  <a:srgbClr val="005691"/>
                </a:solidFill>
                <a:latin typeface="+mj-lt"/>
                <a:ea typeface="Arial" panose="020B0604020202020204" pitchFamily="34" charset="0"/>
              </a:rPr>
              <a:t>O </a:t>
            </a:r>
            <a:r>
              <a:rPr lang="en-GB" sz="3600" i="1" dirty="0" err="1">
                <a:solidFill>
                  <a:srgbClr val="005691"/>
                </a:solidFill>
                <a:latin typeface="+mj-lt"/>
                <a:ea typeface="Arial" panose="020B0604020202020204" pitchFamily="34" charset="0"/>
              </a:rPr>
              <a:t>compromisso</a:t>
            </a:r>
            <a:r>
              <a:rPr lang="en-GB" sz="3600" i="1" dirty="0">
                <a:solidFill>
                  <a:srgbClr val="005691"/>
                </a:solidFill>
                <a:latin typeface="+mj-lt"/>
                <a:ea typeface="Arial" panose="020B0604020202020204" pitchFamily="34" charset="0"/>
              </a:rPr>
              <a:t> com a </a:t>
            </a:r>
            <a:r>
              <a:rPr lang="en-GB" sz="3600" i="1" dirty="0" err="1">
                <a:solidFill>
                  <a:srgbClr val="005691"/>
                </a:solidFill>
                <a:latin typeface="+mj-lt"/>
                <a:ea typeface="Arial" panose="020B0604020202020204" pitchFamily="34" charset="0"/>
              </a:rPr>
              <a:t>educação</a:t>
            </a:r>
            <a:r>
              <a:rPr lang="en-GB" sz="3600" i="1" dirty="0">
                <a:solidFill>
                  <a:srgbClr val="005691"/>
                </a:solidFill>
                <a:latin typeface="+mj-lt"/>
                <a:ea typeface="Arial" panose="020B0604020202020204" pitchFamily="34" charset="0"/>
              </a:rPr>
              <a:t> integral</a:t>
            </a:r>
          </a:p>
          <a:p>
            <a:pPr marL="1943735" algn="just">
              <a:spcBef>
                <a:spcPts val="510"/>
              </a:spcBef>
              <a:spcAft>
                <a:spcPts val="0"/>
              </a:spcAft>
            </a:pPr>
            <a:endParaRPr lang="en-GB" i="1" dirty="0">
              <a:solidFill>
                <a:srgbClr val="005691"/>
              </a:solidFill>
              <a:latin typeface="Arial" panose="020B0604020202020204" pitchFamily="34" charset="0"/>
              <a:ea typeface="Arial" panose="020B0604020202020204" pitchFamily="34" charset="0"/>
            </a:endParaRPr>
          </a:p>
          <a:p>
            <a:pPr marL="1943735" algn="just">
              <a:spcBef>
                <a:spcPts val="510"/>
              </a:spcBef>
              <a:spcAft>
                <a:spcPts val="0"/>
              </a:spcAft>
            </a:pPr>
            <a:endParaRPr lang="en-GB" i="1" dirty="0">
              <a:solidFill>
                <a:srgbClr val="005691"/>
              </a:solidFill>
              <a:latin typeface="Arial" panose="020B0604020202020204" pitchFamily="34" charset="0"/>
              <a:ea typeface="Arial" panose="020B0604020202020204" pitchFamily="34" charset="0"/>
            </a:endParaRPr>
          </a:p>
          <a:p>
            <a:pPr marL="1943735" algn="just">
              <a:spcBef>
                <a:spcPts val="510"/>
              </a:spcBef>
              <a:spcAft>
                <a:spcPts val="0"/>
              </a:spcAft>
            </a:pPr>
            <a:r>
              <a:rPr lang="en-GB" sz="2800" dirty="0" err="1">
                <a:solidFill>
                  <a:srgbClr val="00B050"/>
                </a:solidFill>
              </a:rPr>
              <a:t>Independentemente</a:t>
            </a:r>
            <a:r>
              <a:rPr lang="en-GB" sz="2800" dirty="0">
                <a:solidFill>
                  <a:srgbClr val="00B050"/>
                </a:solidFill>
              </a:rPr>
              <a:t> da </a:t>
            </a:r>
            <a:r>
              <a:rPr lang="en-GB" sz="2800" b="1" dirty="0" err="1">
                <a:solidFill>
                  <a:srgbClr val="00B050"/>
                </a:solidFill>
              </a:rPr>
              <a:t>duração</a:t>
            </a:r>
            <a:r>
              <a:rPr lang="en-GB" sz="2800" dirty="0">
                <a:solidFill>
                  <a:srgbClr val="00B050"/>
                </a:solidFill>
              </a:rPr>
              <a:t> da </a:t>
            </a:r>
            <a:r>
              <a:rPr lang="en-GB" sz="2800" dirty="0" err="1">
                <a:solidFill>
                  <a:srgbClr val="00B050"/>
                </a:solidFill>
              </a:rPr>
              <a:t>jornada</a:t>
            </a:r>
            <a:r>
              <a:rPr lang="en-GB" sz="2800" dirty="0">
                <a:solidFill>
                  <a:srgbClr val="00B050"/>
                </a:solidFill>
              </a:rPr>
              <a:t> escolar, o </a:t>
            </a:r>
            <a:r>
              <a:rPr lang="en-GB" sz="2800" dirty="0" err="1">
                <a:solidFill>
                  <a:srgbClr val="00B050"/>
                </a:solidFill>
              </a:rPr>
              <a:t>conceito</a:t>
            </a:r>
            <a:r>
              <a:rPr lang="en-GB" sz="2800" dirty="0">
                <a:solidFill>
                  <a:srgbClr val="00B050"/>
                </a:solidFill>
              </a:rPr>
              <a:t> de </a:t>
            </a:r>
            <a:r>
              <a:rPr lang="en-GB" sz="2800" dirty="0" err="1">
                <a:solidFill>
                  <a:srgbClr val="00B050"/>
                </a:solidFill>
              </a:rPr>
              <a:t>educação</a:t>
            </a:r>
            <a:r>
              <a:rPr lang="en-GB" sz="2800" dirty="0">
                <a:solidFill>
                  <a:srgbClr val="00B050"/>
                </a:solidFill>
              </a:rPr>
              <a:t> integral com o </a:t>
            </a:r>
            <a:r>
              <a:rPr lang="en-GB" sz="2800" dirty="0" err="1">
                <a:solidFill>
                  <a:srgbClr val="00B050"/>
                </a:solidFill>
              </a:rPr>
              <a:t>qual</a:t>
            </a:r>
            <a:r>
              <a:rPr lang="en-GB" sz="2800" dirty="0">
                <a:solidFill>
                  <a:srgbClr val="00B050"/>
                </a:solidFill>
              </a:rPr>
              <a:t> a BNCC </a:t>
            </a:r>
            <a:r>
              <a:rPr lang="en-GB" sz="2800" dirty="0" err="1">
                <a:solidFill>
                  <a:srgbClr val="00B050"/>
                </a:solidFill>
              </a:rPr>
              <a:t>está</a:t>
            </a:r>
            <a:r>
              <a:rPr lang="en-GB" sz="2800" dirty="0">
                <a:solidFill>
                  <a:srgbClr val="00B050"/>
                </a:solidFill>
              </a:rPr>
              <a:t> </a:t>
            </a:r>
            <a:r>
              <a:rPr lang="en-GB" sz="2800" dirty="0" err="1">
                <a:solidFill>
                  <a:srgbClr val="00B050"/>
                </a:solidFill>
              </a:rPr>
              <a:t>comprometida</a:t>
            </a:r>
            <a:r>
              <a:rPr lang="en-GB" sz="2800" dirty="0">
                <a:solidFill>
                  <a:srgbClr val="00B050"/>
                </a:solidFill>
              </a:rPr>
              <a:t> se </a:t>
            </a:r>
            <a:r>
              <a:rPr lang="en-GB" sz="2800" dirty="0" err="1">
                <a:solidFill>
                  <a:srgbClr val="00B050"/>
                </a:solidFill>
              </a:rPr>
              <a:t>refere</a:t>
            </a:r>
            <a:r>
              <a:rPr lang="en-GB" sz="2800" dirty="0">
                <a:solidFill>
                  <a:srgbClr val="00B050"/>
                </a:solidFill>
              </a:rPr>
              <a:t> à </a:t>
            </a:r>
            <a:r>
              <a:rPr lang="en-GB" sz="2800" b="1" dirty="0" err="1">
                <a:solidFill>
                  <a:srgbClr val="00B050"/>
                </a:solidFill>
              </a:rPr>
              <a:t>construção</a:t>
            </a:r>
            <a:r>
              <a:rPr lang="en-GB" sz="2800" b="1" dirty="0">
                <a:solidFill>
                  <a:srgbClr val="00B050"/>
                </a:solidFill>
              </a:rPr>
              <a:t> </a:t>
            </a:r>
            <a:r>
              <a:rPr lang="en-GB" sz="2800" b="1" dirty="0" err="1">
                <a:solidFill>
                  <a:srgbClr val="00B050"/>
                </a:solidFill>
              </a:rPr>
              <a:t>intencional</a:t>
            </a:r>
            <a:r>
              <a:rPr lang="en-GB" sz="2800" b="1" dirty="0">
                <a:solidFill>
                  <a:srgbClr val="00B050"/>
                </a:solidFill>
              </a:rPr>
              <a:t> de </a:t>
            </a:r>
            <a:r>
              <a:rPr lang="en-GB" sz="2800" b="1" dirty="0" err="1">
                <a:solidFill>
                  <a:srgbClr val="00B050"/>
                </a:solidFill>
              </a:rPr>
              <a:t>processos</a:t>
            </a:r>
            <a:r>
              <a:rPr lang="en-GB" sz="2800" b="1" dirty="0">
                <a:solidFill>
                  <a:srgbClr val="00B050"/>
                </a:solidFill>
              </a:rPr>
              <a:t> </a:t>
            </a:r>
            <a:r>
              <a:rPr lang="en-GB" sz="2800" b="1" dirty="0" err="1">
                <a:solidFill>
                  <a:srgbClr val="00B050"/>
                </a:solidFill>
              </a:rPr>
              <a:t>educativos</a:t>
            </a:r>
            <a:endParaRPr lang="en-GB" sz="2800" b="1" i="1" dirty="0">
              <a:solidFill>
                <a:srgbClr val="00B050"/>
              </a:solidFill>
              <a:latin typeface="Arial" panose="020B0604020202020204" pitchFamily="34" charset="0"/>
              <a:ea typeface="Arial" panose="020B0604020202020204" pitchFamily="34" charset="0"/>
            </a:endParaRPr>
          </a:p>
          <a:p>
            <a:pPr marL="1943735" algn="just">
              <a:spcBef>
                <a:spcPts val="510"/>
              </a:spcBef>
              <a:spcAft>
                <a:spcPts val="0"/>
              </a:spcAft>
            </a:pPr>
            <a:endParaRPr lang="en-GB" i="1" dirty="0">
              <a:solidFill>
                <a:srgbClr val="005691"/>
              </a:solidFill>
              <a:latin typeface="Arial" panose="020B0604020202020204" pitchFamily="34" charset="0"/>
              <a:ea typeface="Arial" panose="020B0604020202020204" pitchFamily="34" charset="0"/>
            </a:endParaRPr>
          </a:p>
          <a:p>
            <a:pPr marL="1943735" algn="just">
              <a:spcBef>
                <a:spcPts val="510"/>
              </a:spcBef>
              <a:spcAft>
                <a:spcPts val="0"/>
              </a:spcAft>
            </a:pPr>
            <a:endParaRPr lang="en-GB" i="1" dirty="0">
              <a:solidFill>
                <a:srgbClr val="005691"/>
              </a:solidFill>
              <a:latin typeface="Arial" panose="020B0604020202020204" pitchFamily="34" charset="0"/>
              <a:ea typeface="Arial" panose="020B0604020202020204" pitchFamily="34" charset="0"/>
            </a:endParaRPr>
          </a:p>
          <a:p>
            <a:pPr marL="1943735" algn="just">
              <a:spcBef>
                <a:spcPts val="510"/>
              </a:spcBef>
              <a:spcAft>
                <a:spcPts val="0"/>
              </a:spcAft>
            </a:pPr>
            <a:endParaRPr lang="pt-BR" i="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9575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AACCC-8F09-475E-AAF1-10380B6487C8}"/>
              </a:ext>
            </a:extLst>
          </p:cNvPr>
          <p:cNvSpPr>
            <a:spLocks noGrp="1"/>
          </p:cNvSpPr>
          <p:nvPr>
            <p:ph type="ctrTitle"/>
          </p:nvPr>
        </p:nvSpPr>
        <p:spPr>
          <a:xfrm>
            <a:off x="1166192" y="754912"/>
            <a:ext cx="7531242" cy="903767"/>
          </a:xfrm>
        </p:spPr>
        <p:txBody>
          <a:bodyPr/>
          <a:lstStyle/>
          <a:p>
            <a:r>
              <a:rPr lang="pt-BR" dirty="0"/>
              <a:t>Objetivos do encontro</a:t>
            </a:r>
          </a:p>
        </p:txBody>
      </p:sp>
      <p:sp>
        <p:nvSpPr>
          <p:cNvPr id="3" name="Subtítulo 2">
            <a:extLst>
              <a:ext uri="{FF2B5EF4-FFF2-40B4-BE49-F238E27FC236}">
                <a16:creationId xmlns:a16="http://schemas.microsoft.com/office/drawing/2014/main" id="{46E5A26A-770C-4BB9-981D-46918918A34B}"/>
              </a:ext>
            </a:extLst>
          </p:cNvPr>
          <p:cNvSpPr>
            <a:spLocks noGrp="1"/>
          </p:cNvSpPr>
          <p:nvPr>
            <p:ph type="subTitle" idx="1"/>
          </p:nvPr>
        </p:nvSpPr>
        <p:spPr>
          <a:xfrm>
            <a:off x="1166192" y="2041451"/>
            <a:ext cx="9136758" cy="3216349"/>
          </a:xfrm>
        </p:spPr>
        <p:txBody>
          <a:bodyPr>
            <a:noAutofit/>
          </a:bodyPr>
          <a:lstStyle/>
          <a:p>
            <a:pPr marL="342900" indent="-342900" algn="l">
              <a:buFont typeface="Wingdings" panose="05000000000000000000" pitchFamily="2" charset="2"/>
              <a:buChar char="§"/>
            </a:pPr>
            <a:r>
              <a:rPr lang="pt-BR" sz="2800" dirty="0">
                <a:solidFill>
                  <a:srgbClr val="0612F8"/>
                </a:solidFill>
              </a:rPr>
              <a:t>Analisar os pontos de atenção da BNCC – parte introdutória;</a:t>
            </a:r>
          </a:p>
          <a:p>
            <a:pPr marL="342900" indent="-342900" algn="l">
              <a:buFont typeface="Wingdings" panose="05000000000000000000" pitchFamily="2" charset="2"/>
              <a:buChar char="§"/>
            </a:pPr>
            <a:r>
              <a:rPr lang="pt-BR" sz="2800" dirty="0">
                <a:solidFill>
                  <a:srgbClr val="0612F8"/>
                </a:solidFill>
              </a:rPr>
              <a:t>Entender a estrutura apresentada pelo documento dentro da Educação Básica;</a:t>
            </a:r>
          </a:p>
          <a:p>
            <a:pPr marL="342900" indent="-342900" algn="l">
              <a:buFont typeface="Wingdings" panose="05000000000000000000" pitchFamily="2" charset="2"/>
              <a:buChar char="§"/>
            </a:pPr>
            <a:r>
              <a:rPr lang="pt-BR" sz="2800" dirty="0">
                <a:solidFill>
                  <a:srgbClr val="0612F8"/>
                </a:solidFill>
              </a:rPr>
              <a:t>Destacar alguns pontos relevantes em algumas áreas fundamentais para o alinhamento de alguns componentes curriculares ( Língua Portuguesa e Matemática)</a:t>
            </a:r>
          </a:p>
        </p:txBody>
      </p:sp>
    </p:spTree>
    <p:extLst>
      <p:ext uri="{BB962C8B-B14F-4D97-AF65-F5344CB8AC3E}">
        <p14:creationId xmlns:p14="http://schemas.microsoft.com/office/powerpoint/2010/main" val="79102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3C2F6-3403-40A0-B12C-AE38400EE6FE}"/>
              </a:ext>
            </a:extLst>
          </p:cNvPr>
          <p:cNvSpPr>
            <a:spLocks noGrp="1"/>
          </p:cNvSpPr>
          <p:nvPr>
            <p:ph type="title"/>
          </p:nvPr>
        </p:nvSpPr>
        <p:spPr/>
        <p:txBody>
          <a:bodyPr>
            <a:normAutofit fontScale="90000"/>
          </a:bodyPr>
          <a:lstStyle/>
          <a:p>
            <a:r>
              <a:rPr lang="en-GB" i="1" dirty="0"/>
              <a:t>Base Nacional </a:t>
            </a:r>
            <a:r>
              <a:rPr lang="en-GB" i="1" dirty="0" err="1"/>
              <a:t>Comum</a:t>
            </a:r>
            <a:r>
              <a:rPr lang="en-GB" i="1" dirty="0"/>
              <a:t> Curricular e </a:t>
            </a:r>
            <a:r>
              <a:rPr lang="en-GB" i="1" dirty="0" err="1"/>
              <a:t>currículos</a:t>
            </a:r>
            <a:br>
              <a:rPr lang="pt-BR" i="1" dirty="0"/>
            </a:br>
            <a:endParaRPr lang="pt-BR" dirty="0"/>
          </a:p>
        </p:txBody>
      </p:sp>
      <p:sp>
        <p:nvSpPr>
          <p:cNvPr id="3" name="Retângulo 2">
            <a:extLst>
              <a:ext uri="{FF2B5EF4-FFF2-40B4-BE49-F238E27FC236}">
                <a16:creationId xmlns:a16="http://schemas.microsoft.com/office/drawing/2014/main" id="{A6350DAF-600E-4597-BA79-4711B29A2A83}"/>
              </a:ext>
            </a:extLst>
          </p:cNvPr>
          <p:cNvSpPr/>
          <p:nvPr/>
        </p:nvSpPr>
        <p:spPr>
          <a:xfrm>
            <a:off x="169817" y="1329635"/>
            <a:ext cx="9901646" cy="4547527"/>
          </a:xfrm>
          <a:prstGeom prst="rect">
            <a:avLst/>
          </a:prstGeom>
        </p:spPr>
        <p:txBody>
          <a:bodyPr wrap="square">
            <a:spAutoFit/>
          </a:bodyPr>
          <a:lstStyle/>
          <a:p>
            <a:pPr marL="1943735" marR="897255" algn="just">
              <a:lnSpc>
                <a:spcPct val="116000"/>
              </a:lnSpc>
              <a:spcAft>
                <a:spcPts val="0"/>
              </a:spcAft>
            </a:pPr>
            <a:r>
              <a:rPr lang="en-GB" sz="2800" dirty="0">
                <a:solidFill>
                  <a:srgbClr val="414042"/>
                </a:solidFill>
                <a:latin typeface="Arial" panose="020B0604020202020204" pitchFamily="34" charset="0"/>
                <a:ea typeface="Arial" panose="020B0604020202020204" pitchFamily="34" charset="0"/>
              </a:rPr>
              <a:t>A </a:t>
            </a:r>
            <a:r>
              <a:rPr lang="en-GB" sz="2800" b="1" dirty="0">
                <a:solidFill>
                  <a:srgbClr val="414042"/>
                </a:solidFill>
                <a:latin typeface="Arial" panose="020B0604020202020204" pitchFamily="34" charset="0"/>
                <a:ea typeface="Arial" panose="020B0604020202020204" pitchFamily="34" charset="0"/>
              </a:rPr>
              <a:t>BNCC </a:t>
            </a:r>
            <a:r>
              <a:rPr lang="en-GB" sz="2800" dirty="0">
                <a:solidFill>
                  <a:srgbClr val="414042"/>
                </a:solidFill>
                <a:latin typeface="Arial" panose="020B0604020202020204" pitchFamily="34" charset="0"/>
                <a:ea typeface="Arial" panose="020B0604020202020204" pitchFamily="34" charset="0"/>
              </a:rPr>
              <a:t>e </a:t>
            </a:r>
            <a:r>
              <a:rPr lang="en-GB" sz="2800" dirty="0" err="1">
                <a:solidFill>
                  <a:srgbClr val="414042"/>
                </a:solidFill>
                <a:latin typeface="Arial" panose="020B0604020202020204" pitchFamily="34" charset="0"/>
                <a:ea typeface="Arial" panose="020B0604020202020204" pitchFamily="34" charset="0"/>
              </a:rPr>
              <a:t>os</a:t>
            </a:r>
            <a:r>
              <a:rPr lang="en-GB" sz="2800"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currículos</a:t>
            </a:r>
            <a:r>
              <a:rPr lang="en-GB" sz="2800" dirty="0">
                <a:solidFill>
                  <a:srgbClr val="414042"/>
                </a:solidFill>
                <a:latin typeface="Arial" panose="020B0604020202020204" pitchFamily="34" charset="0"/>
                <a:ea typeface="Arial" panose="020B0604020202020204" pitchFamily="34" charset="0"/>
              </a:rPr>
              <a:t> se </a:t>
            </a:r>
            <a:r>
              <a:rPr lang="en-GB" sz="2800" dirty="0" err="1">
                <a:solidFill>
                  <a:srgbClr val="414042"/>
                </a:solidFill>
                <a:latin typeface="Arial" panose="020B0604020202020204" pitchFamily="34" charset="0"/>
                <a:ea typeface="Arial" panose="020B0604020202020204" pitchFamily="34" charset="0"/>
              </a:rPr>
              <a:t>identificam</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na</a:t>
            </a:r>
            <a:r>
              <a:rPr lang="en-GB" sz="2800"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comunhão</a:t>
            </a:r>
            <a:r>
              <a:rPr lang="en-GB" sz="2800" b="1" dirty="0">
                <a:solidFill>
                  <a:srgbClr val="414042"/>
                </a:solidFill>
                <a:latin typeface="Arial" panose="020B0604020202020204" pitchFamily="34" charset="0"/>
                <a:ea typeface="Arial" panose="020B0604020202020204" pitchFamily="34" charset="0"/>
              </a:rPr>
              <a:t> de </a:t>
            </a:r>
            <a:r>
              <a:rPr lang="en-GB" sz="2800" b="1" dirty="0" err="1">
                <a:solidFill>
                  <a:srgbClr val="414042"/>
                </a:solidFill>
                <a:latin typeface="Arial" panose="020B0604020202020204" pitchFamily="34" charset="0"/>
                <a:ea typeface="Arial" panose="020B0604020202020204" pitchFamily="34" charset="0"/>
              </a:rPr>
              <a:t>princípios</a:t>
            </a:r>
            <a:r>
              <a:rPr lang="en-GB" sz="2800" b="1" dirty="0">
                <a:solidFill>
                  <a:srgbClr val="414042"/>
                </a:solidFill>
                <a:latin typeface="Arial" panose="020B0604020202020204" pitchFamily="34" charset="0"/>
                <a:ea typeface="Arial" panose="020B0604020202020204" pitchFamily="34" charset="0"/>
              </a:rPr>
              <a:t> e </a:t>
            </a:r>
            <a:r>
              <a:rPr lang="en-GB" sz="2800" b="1" dirty="0" err="1">
                <a:solidFill>
                  <a:srgbClr val="414042"/>
                </a:solidFill>
                <a:latin typeface="Arial" panose="020B0604020202020204" pitchFamily="34" charset="0"/>
                <a:ea typeface="Arial" panose="020B0604020202020204" pitchFamily="34" charset="0"/>
              </a:rPr>
              <a:t>valores</a:t>
            </a:r>
            <a:r>
              <a:rPr lang="en-GB" sz="2800" b="1" dirty="0">
                <a:solidFill>
                  <a:srgbClr val="414042"/>
                </a:solidFill>
                <a:latin typeface="Arial" panose="020B0604020202020204" pitchFamily="34" charset="0"/>
                <a:ea typeface="Arial" panose="020B0604020202020204" pitchFamily="34" charset="0"/>
              </a:rPr>
              <a:t> </a:t>
            </a:r>
            <a:r>
              <a:rPr lang="en-GB" sz="2800" dirty="0">
                <a:solidFill>
                  <a:srgbClr val="414042"/>
                </a:solidFill>
                <a:latin typeface="Arial" panose="020B0604020202020204" pitchFamily="34" charset="0"/>
                <a:ea typeface="Arial" panose="020B0604020202020204" pitchFamily="34" charset="0"/>
              </a:rPr>
              <a:t>que, </a:t>
            </a:r>
            <a:r>
              <a:rPr lang="en-GB" sz="2800" dirty="0" err="1">
                <a:solidFill>
                  <a:srgbClr val="414042"/>
                </a:solidFill>
                <a:latin typeface="Arial" panose="020B0604020202020204" pitchFamily="34" charset="0"/>
                <a:ea typeface="Arial" panose="020B0604020202020204" pitchFamily="34" charset="0"/>
              </a:rPr>
              <a:t>como</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já</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mencionado</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orientam</a:t>
            </a:r>
            <a:r>
              <a:rPr lang="en-GB" sz="2800" dirty="0">
                <a:solidFill>
                  <a:srgbClr val="414042"/>
                </a:solidFill>
                <a:latin typeface="Arial" panose="020B0604020202020204" pitchFamily="34" charset="0"/>
                <a:ea typeface="Arial" panose="020B0604020202020204" pitchFamily="34" charset="0"/>
              </a:rPr>
              <a:t> a </a:t>
            </a:r>
            <a:r>
              <a:rPr lang="en-GB" sz="2800" b="1" dirty="0">
                <a:solidFill>
                  <a:srgbClr val="414042"/>
                </a:solidFill>
                <a:latin typeface="Arial" panose="020B0604020202020204" pitchFamily="34" charset="0"/>
                <a:ea typeface="Arial" panose="020B0604020202020204" pitchFamily="34" charset="0"/>
              </a:rPr>
              <a:t>LDB </a:t>
            </a:r>
            <a:r>
              <a:rPr lang="en-GB" sz="2800" dirty="0">
                <a:solidFill>
                  <a:srgbClr val="414042"/>
                </a:solidFill>
                <a:latin typeface="Arial" panose="020B0604020202020204" pitchFamily="34" charset="0"/>
                <a:ea typeface="Arial" panose="020B0604020202020204" pitchFamily="34" charset="0"/>
              </a:rPr>
              <a:t>e as </a:t>
            </a:r>
            <a:r>
              <a:rPr lang="en-GB" sz="2800" b="1" dirty="0">
                <a:solidFill>
                  <a:srgbClr val="414042"/>
                </a:solidFill>
                <a:latin typeface="Arial" panose="020B0604020202020204" pitchFamily="34" charset="0"/>
                <a:ea typeface="Arial" panose="020B0604020202020204" pitchFamily="34" charset="0"/>
              </a:rPr>
              <a:t>DCN</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Dessa</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maneira</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reconhecem</a:t>
            </a:r>
            <a:r>
              <a:rPr lang="en-GB" sz="2800" dirty="0">
                <a:solidFill>
                  <a:srgbClr val="414042"/>
                </a:solidFill>
                <a:latin typeface="Arial" panose="020B0604020202020204" pitchFamily="34" charset="0"/>
                <a:ea typeface="Arial" panose="020B0604020202020204" pitchFamily="34" charset="0"/>
              </a:rPr>
              <a:t> que a </a:t>
            </a:r>
            <a:r>
              <a:rPr lang="en-GB" sz="2800" dirty="0" err="1">
                <a:solidFill>
                  <a:srgbClr val="414042"/>
                </a:solidFill>
                <a:latin typeface="Arial" panose="020B0604020202020204" pitchFamily="34" charset="0"/>
                <a:ea typeface="Arial" panose="020B0604020202020204" pitchFamily="34" charset="0"/>
              </a:rPr>
              <a:t>educação</a:t>
            </a:r>
            <a:r>
              <a:rPr lang="en-GB" sz="2800" dirty="0">
                <a:solidFill>
                  <a:srgbClr val="414042"/>
                </a:solidFill>
                <a:latin typeface="Arial" panose="020B0604020202020204" pitchFamily="34" charset="0"/>
                <a:ea typeface="Arial" panose="020B0604020202020204" pitchFamily="34" charset="0"/>
              </a:rPr>
              <a:t> </a:t>
            </a:r>
            <a:r>
              <a:rPr lang="en-GB" sz="2800" dirty="0" err="1">
                <a:solidFill>
                  <a:srgbClr val="414042"/>
                </a:solidFill>
                <a:latin typeface="Arial" panose="020B0604020202020204" pitchFamily="34" charset="0"/>
                <a:ea typeface="Arial" panose="020B0604020202020204" pitchFamily="34" charset="0"/>
              </a:rPr>
              <a:t>tem</a:t>
            </a:r>
            <a:r>
              <a:rPr lang="en-GB" sz="2800" dirty="0">
                <a:solidFill>
                  <a:srgbClr val="414042"/>
                </a:solidFill>
                <a:latin typeface="Arial" panose="020B0604020202020204" pitchFamily="34" charset="0"/>
                <a:ea typeface="Arial" panose="020B0604020202020204" pitchFamily="34" charset="0"/>
              </a:rPr>
              <a:t> um </a:t>
            </a:r>
            <a:r>
              <a:rPr lang="en-GB" sz="2800" b="1" dirty="0" err="1">
                <a:solidFill>
                  <a:srgbClr val="414042"/>
                </a:solidFill>
                <a:latin typeface="Arial" panose="020B0604020202020204" pitchFamily="34" charset="0"/>
                <a:ea typeface="Arial" panose="020B0604020202020204" pitchFamily="34" charset="0"/>
              </a:rPr>
              <a:t>compromisso</a:t>
            </a:r>
            <a:r>
              <a:rPr lang="en-GB" sz="2800" b="1" dirty="0">
                <a:solidFill>
                  <a:srgbClr val="414042"/>
                </a:solidFill>
                <a:latin typeface="Arial" panose="020B0604020202020204" pitchFamily="34" charset="0"/>
                <a:ea typeface="Arial" panose="020B0604020202020204" pitchFamily="34" charset="0"/>
              </a:rPr>
              <a:t> com a </a:t>
            </a:r>
            <a:r>
              <a:rPr lang="en-GB" sz="2800" b="1" dirty="0" err="1">
                <a:solidFill>
                  <a:srgbClr val="414042"/>
                </a:solidFill>
                <a:latin typeface="Arial" panose="020B0604020202020204" pitchFamily="34" charset="0"/>
                <a:ea typeface="Arial" panose="020B0604020202020204" pitchFamily="34" charset="0"/>
              </a:rPr>
              <a:t>formação</a:t>
            </a:r>
            <a:r>
              <a:rPr lang="en-GB" sz="2800" b="1" dirty="0">
                <a:solidFill>
                  <a:srgbClr val="414042"/>
                </a:solidFill>
                <a:latin typeface="Arial" panose="020B0604020202020204" pitchFamily="34" charset="0"/>
                <a:ea typeface="Arial" panose="020B0604020202020204" pitchFamily="34" charset="0"/>
              </a:rPr>
              <a:t> e o </a:t>
            </a:r>
            <a:r>
              <a:rPr lang="en-GB" sz="2800" b="1" dirty="0" err="1">
                <a:solidFill>
                  <a:srgbClr val="414042"/>
                </a:solidFill>
                <a:latin typeface="Arial" panose="020B0604020202020204" pitchFamily="34" charset="0"/>
                <a:ea typeface="Arial" panose="020B0604020202020204" pitchFamily="34" charset="0"/>
              </a:rPr>
              <a:t>desenvolvimento</a:t>
            </a:r>
            <a:r>
              <a:rPr lang="en-GB" sz="2800" b="1"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humano</a:t>
            </a:r>
            <a:r>
              <a:rPr lang="en-GB" sz="2800" b="1" dirty="0">
                <a:solidFill>
                  <a:srgbClr val="414042"/>
                </a:solidFill>
                <a:latin typeface="Arial" panose="020B0604020202020204" pitchFamily="34" charset="0"/>
                <a:ea typeface="Arial" panose="020B0604020202020204" pitchFamily="34" charset="0"/>
              </a:rPr>
              <a:t> global, </a:t>
            </a:r>
            <a:r>
              <a:rPr lang="en-GB" sz="2800" b="1" dirty="0" err="1">
                <a:solidFill>
                  <a:srgbClr val="414042"/>
                </a:solidFill>
                <a:latin typeface="Arial" panose="020B0604020202020204" pitchFamily="34" charset="0"/>
                <a:ea typeface="Arial" panose="020B0604020202020204" pitchFamily="34" charset="0"/>
              </a:rPr>
              <a:t>em</a:t>
            </a:r>
            <a:r>
              <a:rPr lang="en-GB" sz="2800" b="1"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suas</a:t>
            </a:r>
            <a:r>
              <a:rPr lang="en-GB" sz="2800" b="1"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dimensões</a:t>
            </a:r>
            <a:r>
              <a:rPr lang="en-GB" sz="2800" b="1"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intelectual</a:t>
            </a:r>
            <a:r>
              <a:rPr lang="en-GB" sz="2800" b="1"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física</a:t>
            </a:r>
            <a:r>
              <a:rPr lang="en-GB" sz="2800" b="1" dirty="0">
                <a:solidFill>
                  <a:srgbClr val="414042"/>
                </a:solidFill>
                <a:latin typeface="Arial" panose="020B0604020202020204" pitchFamily="34" charset="0"/>
                <a:ea typeface="Arial" panose="020B0604020202020204" pitchFamily="34" charset="0"/>
              </a:rPr>
              <a:t>, </a:t>
            </a:r>
            <a:r>
              <a:rPr lang="en-GB" sz="2800" b="1" dirty="0" err="1">
                <a:solidFill>
                  <a:srgbClr val="414042"/>
                </a:solidFill>
                <a:latin typeface="Arial" panose="020B0604020202020204" pitchFamily="34" charset="0"/>
                <a:ea typeface="Arial" panose="020B0604020202020204" pitchFamily="34" charset="0"/>
              </a:rPr>
              <a:t>afetiva</a:t>
            </a:r>
            <a:r>
              <a:rPr lang="en-GB" sz="2800" b="1" dirty="0">
                <a:solidFill>
                  <a:srgbClr val="414042"/>
                </a:solidFill>
                <a:latin typeface="Arial" panose="020B0604020202020204" pitchFamily="34" charset="0"/>
                <a:ea typeface="Arial" panose="020B0604020202020204" pitchFamily="34" charset="0"/>
              </a:rPr>
              <a:t>, social, </a:t>
            </a:r>
            <a:r>
              <a:rPr lang="en-GB" sz="2800" b="1" dirty="0" err="1">
                <a:solidFill>
                  <a:srgbClr val="414042"/>
                </a:solidFill>
                <a:latin typeface="Arial" panose="020B0604020202020204" pitchFamily="34" charset="0"/>
                <a:ea typeface="Arial" panose="020B0604020202020204" pitchFamily="34" charset="0"/>
              </a:rPr>
              <a:t>ética</a:t>
            </a:r>
            <a:r>
              <a:rPr lang="en-GB" sz="2800" b="1" dirty="0">
                <a:solidFill>
                  <a:srgbClr val="414042"/>
                </a:solidFill>
                <a:latin typeface="Arial" panose="020B0604020202020204" pitchFamily="34" charset="0"/>
                <a:ea typeface="Arial" panose="020B0604020202020204" pitchFamily="34" charset="0"/>
              </a:rPr>
              <a:t>, moral e </a:t>
            </a:r>
            <a:r>
              <a:rPr lang="en-GB" sz="2800" b="1" dirty="0" err="1">
                <a:solidFill>
                  <a:srgbClr val="414042"/>
                </a:solidFill>
                <a:latin typeface="Arial" panose="020B0604020202020204" pitchFamily="34" charset="0"/>
                <a:ea typeface="Arial" panose="020B0604020202020204" pitchFamily="34" charset="0"/>
              </a:rPr>
              <a:t>simbólica</a:t>
            </a:r>
            <a:r>
              <a:rPr lang="en-GB" sz="2800" b="1" dirty="0">
                <a:solidFill>
                  <a:srgbClr val="414042"/>
                </a:solidFill>
                <a:latin typeface="Arial" panose="020B0604020202020204" pitchFamily="34" charset="0"/>
                <a:ea typeface="Arial" panose="020B0604020202020204" pitchFamily="34" charset="0"/>
              </a:rPr>
              <a:t>.</a:t>
            </a:r>
            <a:endParaRPr lang="pt-BR" sz="28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2536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6D3FA6B-2348-47CC-B9EC-66670262B36B}"/>
              </a:ext>
            </a:extLst>
          </p:cNvPr>
          <p:cNvSpPr/>
          <p:nvPr/>
        </p:nvSpPr>
        <p:spPr>
          <a:xfrm>
            <a:off x="261257" y="653143"/>
            <a:ext cx="9940834" cy="4524315"/>
          </a:xfrm>
          <a:prstGeom prst="rect">
            <a:avLst/>
          </a:prstGeom>
        </p:spPr>
        <p:txBody>
          <a:bodyPr wrap="square">
            <a:spAutoFit/>
          </a:bodyPr>
          <a:lstStyle/>
          <a:p>
            <a:r>
              <a:rPr lang="en-GB" sz="3600" spc="15" dirty="0" err="1">
                <a:solidFill>
                  <a:srgbClr val="414042"/>
                </a:solidFill>
                <a:latin typeface="+mj-lt"/>
                <a:ea typeface="Arial" panose="020B0604020202020204" pitchFamily="34" charset="0"/>
              </a:rPr>
              <a:t>Cabe</a:t>
            </a:r>
            <a:r>
              <a:rPr lang="en-GB" sz="3600" spc="15"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aos</a:t>
            </a:r>
            <a:r>
              <a:rPr lang="en-GB" sz="3600" spc="15" dirty="0">
                <a:solidFill>
                  <a:srgbClr val="414042"/>
                </a:solidFill>
                <a:latin typeface="+mj-lt"/>
                <a:ea typeface="Arial" panose="020B0604020202020204" pitchFamily="34" charset="0"/>
              </a:rPr>
              <a:t> </a:t>
            </a:r>
            <a:r>
              <a:rPr lang="en-GB" sz="3600" b="1" spc="15" dirty="0" err="1">
                <a:solidFill>
                  <a:srgbClr val="414042"/>
                </a:solidFill>
                <a:latin typeface="+mj-lt"/>
                <a:ea typeface="Arial" panose="020B0604020202020204" pitchFamily="34" charset="0"/>
              </a:rPr>
              <a:t>sistemas</a:t>
            </a:r>
            <a:r>
              <a:rPr lang="en-GB" sz="3600" spc="15" dirty="0">
                <a:solidFill>
                  <a:srgbClr val="414042"/>
                </a:solidFill>
                <a:latin typeface="+mj-lt"/>
                <a:ea typeface="Arial" panose="020B0604020202020204" pitchFamily="34" charset="0"/>
              </a:rPr>
              <a:t> </a:t>
            </a:r>
            <a:r>
              <a:rPr lang="en-GB" sz="3600" b="1" dirty="0">
                <a:solidFill>
                  <a:srgbClr val="414042"/>
                </a:solidFill>
                <a:latin typeface="+mj-lt"/>
                <a:ea typeface="Arial" panose="020B0604020202020204" pitchFamily="34" charset="0"/>
              </a:rPr>
              <a:t>e </a:t>
            </a:r>
            <a:r>
              <a:rPr lang="en-GB" sz="3600" b="1" spc="15" dirty="0" err="1">
                <a:solidFill>
                  <a:srgbClr val="414042"/>
                </a:solidFill>
                <a:latin typeface="+mj-lt"/>
                <a:ea typeface="Arial" panose="020B0604020202020204" pitchFamily="34" charset="0"/>
              </a:rPr>
              <a:t>redes</a:t>
            </a:r>
            <a:r>
              <a:rPr lang="en-GB" sz="3600" b="1" spc="15" dirty="0">
                <a:solidFill>
                  <a:srgbClr val="414042"/>
                </a:solidFill>
                <a:latin typeface="+mj-lt"/>
                <a:ea typeface="Arial" panose="020B0604020202020204" pitchFamily="34" charset="0"/>
              </a:rPr>
              <a:t> </a:t>
            </a:r>
            <a:r>
              <a:rPr lang="en-GB" sz="3600" b="1" spc="10" dirty="0">
                <a:solidFill>
                  <a:srgbClr val="414042"/>
                </a:solidFill>
                <a:latin typeface="+mj-lt"/>
                <a:ea typeface="Arial" panose="020B0604020202020204" pitchFamily="34" charset="0"/>
              </a:rPr>
              <a:t>de </a:t>
            </a:r>
            <a:r>
              <a:rPr lang="en-GB" sz="3600" b="1" spc="15" dirty="0" err="1">
                <a:solidFill>
                  <a:srgbClr val="414042"/>
                </a:solidFill>
                <a:latin typeface="+mj-lt"/>
                <a:ea typeface="Arial" panose="020B0604020202020204" pitchFamily="34" charset="0"/>
              </a:rPr>
              <a:t>ensino</a:t>
            </a:r>
            <a:r>
              <a:rPr lang="en-GB" sz="3600" spc="15"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assim</a:t>
            </a:r>
            <a:r>
              <a:rPr lang="en-GB" sz="3600" spc="15"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como</a:t>
            </a:r>
            <a:r>
              <a:rPr lang="en-GB" sz="3600" spc="15" dirty="0">
                <a:solidFill>
                  <a:srgbClr val="414042"/>
                </a:solidFill>
                <a:latin typeface="+mj-lt"/>
                <a:ea typeface="Arial" panose="020B0604020202020204" pitchFamily="34" charset="0"/>
              </a:rPr>
              <a:t> </a:t>
            </a:r>
            <a:r>
              <a:rPr lang="en-GB" sz="3600" spc="25" dirty="0" err="1">
                <a:solidFill>
                  <a:srgbClr val="414042"/>
                </a:solidFill>
                <a:latin typeface="+mj-lt"/>
                <a:ea typeface="Arial" panose="020B0604020202020204" pitchFamily="34" charset="0"/>
              </a:rPr>
              <a:t>às</a:t>
            </a:r>
            <a:r>
              <a:rPr lang="en-GB" sz="3600" spc="25"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escolas</a:t>
            </a:r>
            <a:r>
              <a:rPr lang="en-GB" sz="3600" spc="20" dirty="0">
                <a:solidFill>
                  <a:srgbClr val="414042"/>
                </a:solidFill>
                <a:latin typeface="+mj-lt"/>
                <a:ea typeface="Arial" panose="020B0604020202020204" pitchFamily="34" charset="0"/>
              </a:rPr>
              <a:t>,</a:t>
            </a:r>
            <a:r>
              <a:rPr lang="en-GB" sz="3600" spc="-35" dirty="0">
                <a:solidFill>
                  <a:srgbClr val="414042"/>
                </a:solidFill>
                <a:latin typeface="+mj-lt"/>
                <a:ea typeface="Arial" panose="020B0604020202020204" pitchFamily="34" charset="0"/>
              </a:rPr>
              <a:t> </a:t>
            </a:r>
            <a:r>
              <a:rPr lang="en-GB" sz="3600" spc="10" dirty="0" err="1">
                <a:solidFill>
                  <a:srgbClr val="414042"/>
                </a:solidFill>
                <a:latin typeface="+mj-lt"/>
                <a:ea typeface="Arial" panose="020B0604020202020204" pitchFamily="34" charset="0"/>
              </a:rPr>
              <a:t>em</a:t>
            </a:r>
            <a:r>
              <a:rPr lang="en-GB" sz="3600" spc="-35"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suas</a:t>
            </a:r>
            <a:r>
              <a:rPr lang="en-GB" sz="3600" spc="-30"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respectivas</a:t>
            </a:r>
            <a:r>
              <a:rPr lang="en-GB" sz="3600" spc="-35"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esferas</a:t>
            </a:r>
            <a:r>
              <a:rPr lang="en-GB" sz="3600" spc="-35" dirty="0">
                <a:solidFill>
                  <a:srgbClr val="414042"/>
                </a:solidFill>
                <a:latin typeface="+mj-lt"/>
                <a:ea typeface="Arial" panose="020B0604020202020204" pitchFamily="34" charset="0"/>
              </a:rPr>
              <a:t> </a:t>
            </a:r>
            <a:r>
              <a:rPr lang="en-GB" sz="3600" spc="10" dirty="0">
                <a:solidFill>
                  <a:srgbClr val="414042"/>
                </a:solidFill>
                <a:latin typeface="+mj-lt"/>
                <a:ea typeface="Arial" panose="020B0604020202020204" pitchFamily="34" charset="0"/>
              </a:rPr>
              <a:t>de</a:t>
            </a:r>
            <a:r>
              <a:rPr lang="en-GB" sz="3600" spc="-30"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autonomia</a:t>
            </a:r>
            <a:r>
              <a:rPr lang="en-GB" sz="3600" spc="-35" dirty="0">
                <a:solidFill>
                  <a:srgbClr val="414042"/>
                </a:solidFill>
                <a:latin typeface="+mj-lt"/>
                <a:ea typeface="Arial" panose="020B0604020202020204" pitchFamily="34" charset="0"/>
              </a:rPr>
              <a:t> </a:t>
            </a:r>
            <a:r>
              <a:rPr lang="en-GB" sz="3600" dirty="0">
                <a:solidFill>
                  <a:srgbClr val="414042"/>
                </a:solidFill>
                <a:latin typeface="+mj-lt"/>
                <a:ea typeface="Arial" panose="020B0604020202020204" pitchFamily="34" charset="0"/>
              </a:rPr>
              <a:t>e</a:t>
            </a:r>
            <a:r>
              <a:rPr lang="en-GB" sz="3600" spc="-35"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competência</a:t>
            </a:r>
            <a:r>
              <a:rPr lang="en-GB" sz="3600" spc="20" dirty="0">
                <a:solidFill>
                  <a:srgbClr val="414042"/>
                </a:solidFill>
                <a:latin typeface="+mj-lt"/>
                <a:ea typeface="Arial" panose="020B0604020202020204" pitchFamily="34" charset="0"/>
              </a:rPr>
              <a:t>, </a:t>
            </a:r>
            <a:r>
              <a:rPr lang="en-GB" sz="3600" b="1" spc="15" dirty="0" err="1">
                <a:solidFill>
                  <a:srgbClr val="414042"/>
                </a:solidFill>
                <a:latin typeface="+mj-lt"/>
                <a:ea typeface="Arial" panose="020B0604020202020204" pitchFamily="34" charset="0"/>
              </a:rPr>
              <a:t>incorporar</a:t>
            </a:r>
            <a:r>
              <a:rPr lang="en-GB" sz="3600" spc="15"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aos</a:t>
            </a:r>
            <a:r>
              <a:rPr lang="en-GB" sz="3600" spc="15"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currículos</a:t>
            </a:r>
            <a:r>
              <a:rPr lang="en-GB" sz="3600" spc="20" dirty="0">
                <a:solidFill>
                  <a:srgbClr val="414042"/>
                </a:solidFill>
                <a:latin typeface="+mj-lt"/>
                <a:ea typeface="Arial" panose="020B0604020202020204" pitchFamily="34" charset="0"/>
              </a:rPr>
              <a:t> </a:t>
            </a:r>
            <a:r>
              <a:rPr lang="en-GB" sz="3600" dirty="0">
                <a:solidFill>
                  <a:srgbClr val="414042"/>
                </a:solidFill>
                <a:latin typeface="+mj-lt"/>
                <a:ea typeface="Arial" panose="020B0604020202020204" pitchFamily="34" charset="0"/>
              </a:rPr>
              <a:t>e </a:t>
            </a:r>
            <a:r>
              <a:rPr lang="en-GB" sz="3600" spc="10" dirty="0" err="1">
                <a:solidFill>
                  <a:srgbClr val="414042"/>
                </a:solidFill>
                <a:latin typeface="+mj-lt"/>
                <a:ea typeface="Arial" panose="020B0604020202020204" pitchFamily="34" charset="0"/>
              </a:rPr>
              <a:t>às</a:t>
            </a:r>
            <a:r>
              <a:rPr lang="en-GB" sz="3600" spc="10" dirty="0">
                <a:solidFill>
                  <a:srgbClr val="414042"/>
                </a:solidFill>
                <a:latin typeface="+mj-lt"/>
                <a:ea typeface="Arial" panose="020B0604020202020204" pitchFamily="34" charset="0"/>
              </a:rPr>
              <a:t> </a:t>
            </a:r>
            <a:r>
              <a:rPr lang="en-GB" sz="3600" spc="15" dirty="0" err="1">
                <a:solidFill>
                  <a:srgbClr val="414042"/>
                </a:solidFill>
                <a:latin typeface="+mj-lt"/>
                <a:ea typeface="Arial" panose="020B0604020202020204" pitchFamily="34" charset="0"/>
              </a:rPr>
              <a:t>propostas</a:t>
            </a:r>
            <a:r>
              <a:rPr lang="en-GB" sz="3600" spc="15"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pedagógicas</a:t>
            </a:r>
            <a:r>
              <a:rPr lang="en-GB" sz="3600" spc="20" dirty="0">
                <a:solidFill>
                  <a:srgbClr val="414042"/>
                </a:solidFill>
                <a:latin typeface="+mj-lt"/>
                <a:ea typeface="Arial" panose="020B0604020202020204" pitchFamily="34" charset="0"/>
              </a:rPr>
              <a:t> </a:t>
            </a:r>
            <a:r>
              <a:rPr lang="en-GB" sz="3600" dirty="0">
                <a:solidFill>
                  <a:srgbClr val="414042"/>
                </a:solidFill>
                <a:latin typeface="+mj-lt"/>
                <a:ea typeface="Arial" panose="020B0604020202020204" pitchFamily="34" charset="0"/>
              </a:rPr>
              <a:t>a </a:t>
            </a:r>
            <a:r>
              <a:rPr lang="en-GB" sz="3600" spc="15" dirty="0" err="1">
                <a:solidFill>
                  <a:srgbClr val="414042"/>
                </a:solidFill>
                <a:latin typeface="+mj-lt"/>
                <a:ea typeface="Arial" panose="020B0604020202020204" pitchFamily="34" charset="0"/>
              </a:rPr>
              <a:t>abordagem</a:t>
            </a:r>
            <a:r>
              <a:rPr lang="en-GB" sz="3600" spc="15" dirty="0">
                <a:solidFill>
                  <a:srgbClr val="414042"/>
                </a:solidFill>
                <a:latin typeface="+mj-lt"/>
                <a:ea typeface="Arial" panose="020B0604020202020204" pitchFamily="34" charset="0"/>
              </a:rPr>
              <a:t> </a:t>
            </a:r>
            <a:r>
              <a:rPr lang="en-GB" sz="3600" spc="10" dirty="0">
                <a:solidFill>
                  <a:srgbClr val="414042"/>
                </a:solidFill>
                <a:latin typeface="+mj-lt"/>
                <a:ea typeface="Arial" panose="020B0604020202020204" pitchFamily="34" charset="0"/>
              </a:rPr>
              <a:t>de </a:t>
            </a:r>
            <a:r>
              <a:rPr lang="en-GB" sz="3600" spc="15" dirty="0" err="1">
                <a:solidFill>
                  <a:srgbClr val="414042"/>
                </a:solidFill>
                <a:latin typeface="+mj-lt"/>
                <a:ea typeface="Arial" panose="020B0604020202020204" pitchFamily="34" charset="0"/>
              </a:rPr>
              <a:t>temas</a:t>
            </a:r>
            <a:r>
              <a:rPr lang="en-GB" sz="3600" spc="15"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contemporâneos</a:t>
            </a:r>
            <a:r>
              <a:rPr lang="en-GB" sz="3600" spc="20" dirty="0">
                <a:solidFill>
                  <a:srgbClr val="414042"/>
                </a:solidFill>
                <a:latin typeface="+mj-lt"/>
                <a:ea typeface="Arial" panose="020B0604020202020204" pitchFamily="34" charset="0"/>
              </a:rPr>
              <a:t> </a:t>
            </a:r>
            <a:r>
              <a:rPr lang="en-GB" sz="3600" spc="15" dirty="0">
                <a:solidFill>
                  <a:srgbClr val="414042"/>
                </a:solidFill>
                <a:latin typeface="+mj-lt"/>
                <a:ea typeface="Arial" panose="020B0604020202020204" pitchFamily="34" charset="0"/>
              </a:rPr>
              <a:t>que </a:t>
            </a:r>
            <a:r>
              <a:rPr lang="en-GB" sz="3600" spc="15" dirty="0" err="1">
                <a:solidFill>
                  <a:srgbClr val="414042"/>
                </a:solidFill>
                <a:latin typeface="+mj-lt"/>
                <a:ea typeface="Arial" panose="020B0604020202020204" pitchFamily="34" charset="0"/>
              </a:rPr>
              <a:t>afetam</a:t>
            </a:r>
            <a:r>
              <a:rPr lang="en-GB" sz="3600" spc="15" dirty="0">
                <a:solidFill>
                  <a:srgbClr val="414042"/>
                </a:solidFill>
                <a:latin typeface="+mj-lt"/>
                <a:ea typeface="Arial" panose="020B0604020202020204" pitchFamily="34" charset="0"/>
              </a:rPr>
              <a:t> </a:t>
            </a:r>
            <a:r>
              <a:rPr lang="en-GB" sz="3600" dirty="0">
                <a:solidFill>
                  <a:srgbClr val="414042"/>
                </a:solidFill>
                <a:latin typeface="+mj-lt"/>
                <a:ea typeface="Arial" panose="020B0604020202020204" pitchFamily="34" charset="0"/>
              </a:rPr>
              <a:t>a </a:t>
            </a:r>
            <a:r>
              <a:rPr lang="en-GB" sz="3600" spc="15" dirty="0" err="1">
                <a:solidFill>
                  <a:srgbClr val="414042"/>
                </a:solidFill>
                <a:latin typeface="+mj-lt"/>
                <a:ea typeface="Arial" panose="020B0604020202020204" pitchFamily="34" charset="0"/>
              </a:rPr>
              <a:t>vida</a:t>
            </a:r>
            <a:r>
              <a:rPr lang="en-GB" sz="3600" spc="15"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humana</a:t>
            </a:r>
            <a:r>
              <a:rPr lang="en-GB" sz="3600" spc="20" dirty="0">
                <a:solidFill>
                  <a:srgbClr val="414042"/>
                </a:solidFill>
                <a:latin typeface="+mj-lt"/>
                <a:ea typeface="Arial" panose="020B0604020202020204" pitchFamily="34" charset="0"/>
              </a:rPr>
              <a:t> </a:t>
            </a:r>
            <a:r>
              <a:rPr lang="en-GB" sz="3600" spc="25" dirty="0" err="1">
                <a:solidFill>
                  <a:srgbClr val="414042"/>
                </a:solidFill>
                <a:latin typeface="+mj-lt"/>
                <a:ea typeface="Arial" panose="020B0604020202020204" pitchFamily="34" charset="0"/>
              </a:rPr>
              <a:t>em</a:t>
            </a:r>
            <a:r>
              <a:rPr lang="en-GB" sz="3600" spc="25" dirty="0">
                <a:solidFill>
                  <a:srgbClr val="414042"/>
                </a:solidFill>
                <a:latin typeface="+mj-lt"/>
                <a:ea typeface="Arial" panose="020B0604020202020204" pitchFamily="34" charset="0"/>
              </a:rPr>
              <a:t> </a:t>
            </a:r>
            <a:r>
              <a:rPr lang="en-GB" sz="3600" spc="20" dirty="0" err="1">
                <a:solidFill>
                  <a:srgbClr val="414042"/>
                </a:solidFill>
                <a:latin typeface="+mj-lt"/>
                <a:ea typeface="Arial" panose="020B0604020202020204" pitchFamily="34" charset="0"/>
              </a:rPr>
              <a:t>escala</a:t>
            </a:r>
            <a:r>
              <a:rPr lang="en-GB" sz="3600" spc="20" dirty="0">
                <a:solidFill>
                  <a:srgbClr val="414042"/>
                </a:solidFill>
                <a:latin typeface="+mj-lt"/>
                <a:ea typeface="Arial" panose="020B0604020202020204" pitchFamily="34" charset="0"/>
              </a:rPr>
              <a:t> local, </a:t>
            </a:r>
            <a:r>
              <a:rPr lang="en-GB" sz="3600" spc="15" dirty="0">
                <a:solidFill>
                  <a:srgbClr val="414042"/>
                </a:solidFill>
                <a:latin typeface="+mj-lt"/>
                <a:ea typeface="Arial" panose="020B0604020202020204" pitchFamily="34" charset="0"/>
              </a:rPr>
              <a:t>regional </a:t>
            </a:r>
            <a:r>
              <a:rPr lang="en-GB" sz="3600" dirty="0">
                <a:solidFill>
                  <a:srgbClr val="414042"/>
                </a:solidFill>
                <a:latin typeface="+mj-lt"/>
                <a:ea typeface="Arial" panose="020B0604020202020204" pitchFamily="34" charset="0"/>
              </a:rPr>
              <a:t>e </a:t>
            </a:r>
            <a:r>
              <a:rPr lang="en-GB" sz="3600" spc="20" dirty="0">
                <a:solidFill>
                  <a:srgbClr val="414042"/>
                </a:solidFill>
                <a:latin typeface="+mj-lt"/>
                <a:ea typeface="Arial" panose="020B0604020202020204" pitchFamily="34" charset="0"/>
              </a:rPr>
              <a:t>global, </a:t>
            </a:r>
            <a:r>
              <a:rPr lang="en-GB" sz="3600" spc="15" dirty="0" err="1">
                <a:solidFill>
                  <a:srgbClr val="414042"/>
                </a:solidFill>
                <a:latin typeface="+mj-lt"/>
                <a:ea typeface="Arial" panose="020B0604020202020204" pitchFamily="34" charset="0"/>
              </a:rPr>
              <a:t>preferencialmente</a:t>
            </a:r>
            <a:r>
              <a:rPr lang="en-GB" sz="3600" spc="15" dirty="0">
                <a:solidFill>
                  <a:srgbClr val="414042"/>
                </a:solidFill>
                <a:latin typeface="+mj-lt"/>
                <a:ea typeface="Arial" panose="020B0604020202020204" pitchFamily="34" charset="0"/>
              </a:rPr>
              <a:t> </a:t>
            </a:r>
            <a:r>
              <a:rPr lang="en-GB" sz="3600" spc="10" dirty="0">
                <a:solidFill>
                  <a:srgbClr val="414042"/>
                </a:solidFill>
                <a:latin typeface="+mj-lt"/>
                <a:ea typeface="Arial" panose="020B0604020202020204" pitchFamily="34" charset="0"/>
              </a:rPr>
              <a:t>de </a:t>
            </a:r>
            <a:r>
              <a:rPr lang="en-GB" sz="3600" spc="15" dirty="0">
                <a:solidFill>
                  <a:srgbClr val="414042"/>
                </a:solidFill>
                <a:latin typeface="+mj-lt"/>
                <a:ea typeface="Arial" panose="020B0604020202020204" pitchFamily="34" charset="0"/>
              </a:rPr>
              <a:t>forma </a:t>
            </a:r>
            <a:r>
              <a:rPr lang="en-GB" sz="3600" spc="20" dirty="0">
                <a:solidFill>
                  <a:srgbClr val="414042"/>
                </a:solidFill>
                <a:latin typeface="+mj-lt"/>
                <a:ea typeface="Arial" panose="020B0604020202020204" pitchFamily="34" charset="0"/>
              </a:rPr>
              <a:t>transversal </a:t>
            </a:r>
            <a:r>
              <a:rPr lang="en-GB" sz="3600" dirty="0">
                <a:solidFill>
                  <a:srgbClr val="414042"/>
                </a:solidFill>
                <a:latin typeface="+mj-lt"/>
                <a:ea typeface="Arial" panose="020B0604020202020204" pitchFamily="34" charset="0"/>
              </a:rPr>
              <a:t>e </a:t>
            </a:r>
            <a:r>
              <a:rPr lang="en-GB" sz="3600" spc="20" dirty="0" err="1">
                <a:solidFill>
                  <a:srgbClr val="414042"/>
                </a:solidFill>
                <a:latin typeface="+mj-lt"/>
                <a:ea typeface="Arial" panose="020B0604020202020204" pitchFamily="34" charset="0"/>
              </a:rPr>
              <a:t>integradora</a:t>
            </a:r>
            <a:r>
              <a:rPr lang="en-GB" sz="3600" spc="20" dirty="0">
                <a:solidFill>
                  <a:srgbClr val="414042"/>
                </a:solidFill>
                <a:latin typeface="Arial" panose="020B0604020202020204" pitchFamily="34" charset="0"/>
                <a:ea typeface="Arial" panose="020B0604020202020204" pitchFamily="34" charset="0"/>
              </a:rPr>
              <a:t>.</a:t>
            </a:r>
            <a:endParaRPr lang="pt-BR" sz="3600" dirty="0"/>
          </a:p>
        </p:txBody>
      </p:sp>
    </p:spTree>
    <p:extLst>
      <p:ext uri="{BB962C8B-B14F-4D97-AF65-F5344CB8AC3E}">
        <p14:creationId xmlns:p14="http://schemas.microsoft.com/office/powerpoint/2010/main" val="255707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5660571"/>
          </a:xfrm>
        </p:spPr>
        <p:txBody>
          <a:bodyPr/>
          <a:lstStyle/>
          <a:p>
            <a:r>
              <a:rPr lang="pt-BR" dirty="0"/>
              <a:t>A ÁREA LINGUAGENS – </a:t>
            </a:r>
            <a:br>
              <a:rPr lang="pt-BR" dirty="0"/>
            </a:br>
            <a:r>
              <a:rPr lang="pt-BR" dirty="0"/>
              <a:t>             LÍNGUA PORTUGUESA</a:t>
            </a:r>
          </a:p>
        </p:txBody>
      </p:sp>
      <p:pic>
        <p:nvPicPr>
          <p:cNvPr id="3" name="Imagem 2" descr="http://2.bp.blogspot.com/-TyRCVPEGYM4/T5mPD1rj_6I/AAAAAAAABNc/8K9r98PvUII/s1600/abraco.jpg"/>
          <p:cNvPicPr/>
          <p:nvPr/>
        </p:nvPicPr>
        <p:blipFill>
          <a:blip r:embed="rId2" cstate="print"/>
          <a:srcRect/>
          <a:stretch>
            <a:fillRect/>
          </a:stretch>
        </p:blipFill>
        <p:spPr bwMode="auto">
          <a:xfrm>
            <a:off x="4167052" y="2142308"/>
            <a:ext cx="3540034" cy="415398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326" y="609599"/>
            <a:ext cx="9651628" cy="6811927"/>
          </a:xfrm>
        </p:spPr>
        <p:txBody>
          <a:bodyPr>
            <a:normAutofit fontScale="90000"/>
          </a:bodyPr>
          <a:lstStyle/>
          <a:p>
            <a:r>
              <a:rPr lang="pt-BR" dirty="0"/>
              <a:t>O QUE ATENÇÃO NO PONTO DE VISTA DO COMPONENTE </a:t>
            </a:r>
            <a:r>
              <a:rPr lang="pt-BR"/>
              <a:t>CURRICULAR </a:t>
            </a:r>
            <a:br>
              <a:rPr lang="pt-BR" dirty="0"/>
            </a:br>
            <a:r>
              <a:rPr lang="pt-BR" dirty="0"/>
              <a:t>-</a:t>
            </a:r>
            <a:r>
              <a:rPr lang="pt-BR" sz="2700" dirty="0">
                <a:solidFill>
                  <a:schemeClr val="tx1"/>
                </a:solidFill>
              </a:rPr>
              <a:t>A base do ensino de língua portuguesa não é conteudista, mas dialoga com documentos e orientações produzidos nas últimas décadas.</a:t>
            </a:r>
            <a:br>
              <a:rPr lang="pt-BR" sz="2700" dirty="0">
                <a:solidFill>
                  <a:schemeClr val="tx1"/>
                </a:solidFill>
              </a:rPr>
            </a:br>
            <a:r>
              <a:rPr lang="pt-BR" sz="2700" dirty="0">
                <a:solidFill>
                  <a:schemeClr val="tx1"/>
                </a:solidFill>
              </a:rPr>
              <a:t>- O processo ensino e aprendizagem não se resolve por um </a:t>
            </a:r>
            <a:r>
              <a:rPr lang="pt-BR" sz="2700" b="1" dirty="0">
                <a:solidFill>
                  <a:schemeClr val="tx1"/>
                </a:solidFill>
              </a:rPr>
              <a:t>conjunto de conteúdos, mas por um conjunto de práticas de linguagem: </a:t>
            </a:r>
            <a:r>
              <a:rPr lang="pt-BR" sz="2700" b="1" dirty="0" err="1">
                <a:solidFill>
                  <a:schemeClr val="tx1"/>
                </a:solidFill>
              </a:rPr>
              <a:t>oralidade,leitura</a:t>
            </a:r>
            <a:r>
              <a:rPr lang="pt-BR" sz="2700" b="1" dirty="0">
                <a:solidFill>
                  <a:schemeClr val="tx1"/>
                </a:solidFill>
              </a:rPr>
              <a:t>/</a:t>
            </a:r>
            <a:r>
              <a:rPr lang="pt-BR" sz="2700" b="1" dirty="0" err="1">
                <a:solidFill>
                  <a:schemeClr val="tx1"/>
                </a:solidFill>
              </a:rPr>
              <a:t>escuta,produção</a:t>
            </a:r>
            <a:r>
              <a:rPr lang="pt-BR" sz="2700" b="1" dirty="0">
                <a:solidFill>
                  <a:schemeClr val="tx1"/>
                </a:solidFill>
              </a:rPr>
              <a:t> </a:t>
            </a:r>
            <a:r>
              <a:rPr lang="pt-BR" sz="2700" b="1" dirty="0" err="1">
                <a:solidFill>
                  <a:schemeClr val="tx1"/>
                </a:solidFill>
              </a:rPr>
              <a:t>escrita,análise</a:t>
            </a:r>
            <a:r>
              <a:rPr lang="pt-BR" sz="2700" b="1" dirty="0">
                <a:solidFill>
                  <a:schemeClr val="tx1"/>
                </a:solidFill>
              </a:rPr>
              <a:t> linguística/semiótica.</a:t>
            </a:r>
            <a:br>
              <a:rPr lang="pt-BR" sz="2700" b="1" dirty="0">
                <a:solidFill>
                  <a:schemeClr val="tx1"/>
                </a:solidFill>
              </a:rPr>
            </a:br>
            <a:r>
              <a:rPr lang="pt-BR" sz="2700" b="1" dirty="0">
                <a:solidFill>
                  <a:schemeClr val="tx1"/>
                </a:solidFill>
              </a:rPr>
              <a:t>- Novos letramentos essencialmente digitais. Textos cada vez mais </a:t>
            </a:r>
            <a:r>
              <a:rPr lang="pt-BR" sz="2700" b="1" dirty="0" err="1">
                <a:solidFill>
                  <a:schemeClr val="tx1"/>
                </a:solidFill>
              </a:rPr>
              <a:t>multissemióticos</a:t>
            </a:r>
            <a:r>
              <a:rPr lang="pt-BR" sz="2700" b="1" dirty="0">
                <a:solidFill>
                  <a:schemeClr val="tx1"/>
                </a:solidFill>
              </a:rPr>
              <a:t> que estão postos nas redes sociais e outros ambientes da web.</a:t>
            </a:r>
            <a:br>
              <a:rPr lang="pt-BR" sz="2700" b="1" dirty="0">
                <a:solidFill>
                  <a:schemeClr val="tx1"/>
                </a:solidFill>
              </a:rPr>
            </a:br>
            <a:r>
              <a:rPr lang="pt-BR" sz="2700" b="1" dirty="0">
                <a:solidFill>
                  <a:schemeClr val="tx1"/>
                </a:solidFill>
              </a:rPr>
              <a:t>- A organização das práticas de linguagem na BNCC acontece por campos de atuação porque contemplam dimensões formativas importantes de uso de linguagem  na escola e fora dela.</a:t>
            </a:r>
            <a:br>
              <a:rPr lang="pt-BR" sz="2700" dirty="0">
                <a:solidFill>
                  <a:schemeClr val="tx1"/>
                </a:solidFill>
              </a:rPr>
            </a:br>
            <a:br>
              <a:rPr lang="pt-BR" sz="2700" b="1" dirty="0"/>
            </a:br>
            <a:br>
              <a:rPr lang="pt-BR" sz="2000" dirty="0"/>
            </a:br>
            <a:br>
              <a:rPr lang="pt-BR" dirty="0"/>
            </a:b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5987143"/>
          </a:xfrm>
        </p:spPr>
        <p:txBody>
          <a:bodyPr/>
          <a:lstStyle/>
          <a:p>
            <a:r>
              <a:rPr lang="pt-BR" dirty="0"/>
              <a:t>Logo, o principal organizador que distribui os descritores são os </a:t>
            </a:r>
            <a:r>
              <a:rPr lang="pt-BR" b="1" dirty="0"/>
              <a:t>campos de atuação</a:t>
            </a:r>
            <a:r>
              <a:rPr lang="pt-BR" dirty="0"/>
              <a:t> nas várias naturezas</a:t>
            </a:r>
            <a:br>
              <a:rPr lang="pt-BR" dirty="0"/>
            </a:br>
            <a:br>
              <a:rPr lang="pt-BR" dirty="0"/>
            </a:br>
            <a:br>
              <a:rPr lang="pt-BR" dirty="0"/>
            </a:br>
            <a:br>
              <a:rPr lang="pt-BR" dirty="0"/>
            </a:br>
            <a:br>
              <a:rPr lang="pt-BR" dirty="0"/>
            </a:br>
            <a:br>
              <a:rPr lang="pt-BR" dirty="0"/>
            </a:br>
            <a:br>
              <a:rPr lang="pt-BR" dirty="0"/>
            </a:br>
            <a:r>
              <a:rPr lang="pt-BR" sz="1600" dirty="0"/>
              <a:t>Ressalva, como se trata de dimensões formativas importantes do uso da linguagem na escola e fora dela, segue sugestões de leitura , estudo, reflexão e análise das páginas 92 à133.</a:t>
            </a:r>
          </a:p>
        </p:txBody>
      </p:sp>
      <p:pic>
        <p:nvPicPr>
          <p:cNvPr id="1026" name="Picture 2"/>
          <p:cNvPicPr>
            <a:picLocks noChangeAspect="1" noChangeArrowheads="1"/>
          </p:cNvPicPr>
          <p:nvPr/>
        </p:nvPicPr>
        <p:blipFill>
          <a:blip r:embed="rId2" cstate="print"/>
          <a:srcRect l="22991" t="39464" r="39260" b="43214"/>
          <a:stretch>
            <a:fillRect/>
          </a:stretch>
        </p:blipFill>
        <p:spPr bwMode="auto">
          <a:xfrm>
            <a:off x="614898" y="2194560"/>
            <a:ext cx="8962467" cy="331796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5752011"/>
          </a:xfrm>
        </p:spPr>
        <p:txBody>
          <a:bodyPr>
            <a:normAutofit fontScale="90000"/>
          </a:bodyPr>
          <a:lstStyle/>
          <a:p>
            <a:r>
              <a:rPr lang="pt-BR" dirty="0"/>
              <a:t>Alinhando práticas de linguagens aos vários eixos para compreender o contexto narrado.</a:t>
            </a:r>
            <a:br>
              <a:rPr lang="pt-BR" dirty="0"/>
            </a:br>
            <a:br>
              <a:rPr lang="pt-BR" dirty="0"/>
            </a:br>
            <a:r>
              <a:rPr lang="pt-BR" sz="3100" dirty="0">
                <a:solidFill>
                  <a:srgbClr val="5418FC"/>
                </a:solidFill>
              </a:rPr>
              <a:t>O componente de Língua Portuguesa proporciona aos estudantes, experiências que contribuem para a ampliação dos novos letramentos que compreende gêneros e práticas consagradas pela escola do letramento da leitura e do impresso, e contempla práticas digitais no currículo.</a:t>
            </a:r>
            <a:br>
              <a:rPr lang="pt-BR" sz="3100" dirty="0">
                <a:solidFill>
                  <a:srgbClr val="5418FC"/>
                </a:solidFill>
              </a:rPr>
            </a:br>
            <a:br>
              <a:rPr lang="pt-BR" dirty="0"/>
            </a:b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ÁREA DE MATEMÁTICA</a:t>
            </a:r>
          </a:p>
        </p:txBody>
      </p:sp>
      <p:pic>
        <p:nvPicPr>
          <p:cNvPr id="8194" name="Picture 2"/>
          <p:cNvPicPr>
            <a:picLocks noChangeAspect="1" noChangeArrowheads="1"/>
          </p:cNvPicPr>
          <p:nvPr/>
        </p:nvPicPr>
        <p:blipFill>
          <a:blip r:embed="rId2" cstate="print"/>
          <a:srcRect l="17880" t="15809" r="14943" b="6250"/>
          <a:stretch>
            <a:fillRect/>
          </a:stretch>
        </p:blipFill>
        <p:spPr bwMode="auto">
          <a:xfrm>
            <a:off x="2043953" y="1640541"/>
            <a:ext cx="7597588" cy="495596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5686697"/>
          </a:xfrm>
        </p:spPr>
        <p:txBody>
          <a:bodyPr>
            <a:noAutofit/>
          </a:bodyPr>
          <a:lstStyle/>
          <a:p>
            <a:r>
              <a:rPr lang="pt-BR" sz="2800" dirty="0"/>
              <a:t>   </a:t>
            </a:r>
            <a:r>
              <a:rPr lang="en-GB" sz="2800" dirty="0">
                <a:solidFill>
                  <a:srgbClr val="0612F8"/>
                </a:solidFill>
              </a:rPr>
              <a:t>O </a:t>
            </a:r>
            <a:r>
              <a:rPr lang="en-GB" sz="2800" dirty="0" err="1">
                <a:solidFill>
                  <a:srgbClr val="0612F8"/>
                </a:solidFill>
              </a:rPr>
              <a:t>conhecimento</a:t>
            </a:r>
            <a:r>
              <a:rPr lang="en-GB" sz="2800" dirty="0">
                <a:solidFill>
                  <a:srgbClr val="0612F8"/>
                </a:solidFill>
              </a:rPr>
              <a:t> </a:t>
            </a:r>
            <a:r>
              <a:rPr lang="en-GB" sz="2800" dirty="0" err="1">
                <a:solidFill>
                  <a:srgbClr val="0612F8"/>
                </a:solidFill>
              </a:rPr>
              <a:t>matemático</a:t>
            </a:r>
            <a:r>
              <a:rPr lang="en-GB" sz="2800" dirty="0">
                <a:solidFill>
                  <a:srgbClr val="0612F8"/>
                </a:solidFill>
              </a:rPr>
              <a:t> é </a:t>
            </a:r>
            <a:r>
              <a:rPr lang="en-GB" sz="2800" dirty="0" err="1">
                <a:solidFill>
                  <a:srgbClr val="0612F8"/>
                </a:solidFill>
              </a:rPr>
              <a:t>necessário</a:t>
            </a:r>
            <a:r>
              <a:rPr lang="en-GB" sz="2800" dirty="0">
                <a:solidFill>
                  <a:srgbClr val="0612F8"/>
                </a:solidFill>
              </a:rPr>
              <a:t> para </a:t>
            </a:r>
            <a:r>
              <a:rPr lang="en-GB" sz="2800" dirty="0" err="1">
                <a:solidFill>
                  <a:srgbClr val="0612F8"/>
                </a:solidFill>
              </a:rPr>
              <a:t>todos</a:t>
            </a:r>
            <a:r>
              <a:rPr lang="en-GB" sz="2800" dirty="0">
                <a:solidFill>
                  <a:srgbClr val="0612F8"/>
                </a:solidFill>
              </a:rPr>
              <a:t> </a:t>
            </a:r>
            <a:r>
              <a:rPr lang="en-GB" sz="2800" dirty="0" err="1">
                <a:solidFill>
                  <a:srgbClr val="0612F8"/>
                </a:solidFill>
              </a:rPr>
              <a:t>os</a:t>
            </a:r>
            <a:r>
              <a:rPr lang="en-GB" sz="2800" dirty="0">
                <a:solidFill>
                  <a:srgbClr val="0612F8"/>
                </a:solidFill>
              </a:rPr>
              <a:t> </a:t>
            </a:r>
            <a:r>
              <a:rPr lang="en-GB" sz="2800" dirty="0" err="1">
                <a:solidFill>
                  <a:srgbClr val="0612F8"/>
                </a:solidFill>
              </a:rPr>
              <a:t>alunos</a:t>
            </a:r>
            <a:r>
              <a:rPr lang="en-GB" sz="2800" dirty="0">
                <a:solidFill>
                  <a:srgbClr val="0612F8"/>
                </a:solidFill>
              </a:rPr>
              <a:t> da </a:t>
            </a:r>
            <a:r>
              <a:rPr lang="en-GB" sz="2800" dirty="0" err="1">
                <a:solidFill>
                  <a:srgbClr val="0612F8"/>
                </a:solidFill>
              </a:rPr>
              <a:t>Educação</a:t>
            </a:r>
            <a:r>
              <a:rPr lang="en-GB" sz="2800" dirty="0">
                <a:solidFill>
                  <a:srgbClr val="0612F8"/>
                </a:solidFill>
              </a:rPr>
              <a:t> </a:t>
            </a:r>
            <a:r>
              <a:rPr lang="en-GB" sz="2800" dirty="0" err="1">
                <a:solidFill>
                  <a:srgbClr val="0612F8"/>
                </a:solidFill>
              </a:rPr>
              <a:t>Básica</a:t>
            </a:r>
            <a:r>
              <a:rPr lang="en-GB" sz="2800" dirty="0">
                <a:solidFill>
                  <a:srgbClr val="0612F8"/>
                </a:solidFill>
              </a:rPr>
              <a:t>, </a:t>
            </a:r>
            <a:r>
              <a:rPr lang="en-GB" sz="2800" dirty="0" err="1">
                <a:solidFill>
                  <a:srgbClr val="0612F8"/>
                </a:solidFill>
              </a:rPr>
              <a:t>seja</a:t>
            </a:r>
            <a:r>
              <a:rPr lang="en-GB" sz="2800" dirty="0">
                <a:solidFill>
                  <a:srgbClr val="0612F8"/>
                </a:solidFill>
              </a:rPr>
              <a:t> </a:t>
            </a:r>
            <a:r>
              <a:rPr lang="en-GB" sz="2800" dirty="0" err="1">
                <a:solidFill>
                  <a:srgbClr val="0612F8"/>
                </a:solidFill>
              </a:rPr>
              <a:t>por</a:t>
            </a:r>
            <a:r>
              <a:rPr lang="en-GB" sz="2800" dirty="0">
                <a:solidFill>
                  <a:srgbClr val="0612F8"/>
                </a:solidFill>
              </a:rPr>
              <a:t> </a:t>
            </a:r>
            <a:r>
              <a:rPr lang="en-GB" sz="2800" dirty="0" err="1">
                <a:solidFill>
                  <a:srgbClr val="0612F8"/>
                </a:solidFill>
              </a:rPr>
              <a:t>sua</a:t>
            </a:r>
            <a:r>
              <a:rPr lang="en-GB" sz="2800" dirty="0">
                <a:solidFill>
                  <a:srgbClr val="0612F8"/>
                </a:solidFill>
              </a:rPr>
              <a:t> </a:t>
            </a:r>
            <a:r>
              <a:rPr lang="en-GB" sz="2800" dirty="0" err="1">
                <a:solidFill>
                  <a:srgbClr val="0612F8"/>
                </a:solidFill>
              </a:rPr>
              <a:t>grande</a:t>
            </a:r>
            <a:r>
              <a:rPr lang="en-GB" sz="2800" dirty="0">
                <a:solidFill>
                  <a:srgbClr val="0612F8"/>
                </a:solidFill>
              </a:rPr>
              <a:t> </a:t>
            </a:r>
            <a:r>
              <a:rPr lang="en-GB" sz="2800" dirty="0" err="1">
                <a:solidFill>
                  <a:srgbClr val="0612F8"/>
                </a:solidFill>
              </a:rPr>
              <a:t>aplicação</a:t>
            </a:r>
            <a:r>
              <a:rPr lang="en-GB" sz="2800" dirty="0">
                <a:solidFill>
                  <a:srgbClr val="0612F8"/>
                </a:solidFill>
              </a:rPr>
              <a:t> </a:t>
            </a:r>
            <a:r>
              <a:rPr lang="en-GB" sz="2800" dirty="0" err="1">
                <a:solidFill>
                  <a:srgbClr val="0612F8"/>
                </a:solidFill>
              </a:rPr>
              <a:t>na</a:t>
            </a:r>
            <a:r>
              <a:rPr lang="en-GB" sz="2800" dirty="0">
                <a:solidFill>
                  <a:srgbClr val="0612F8"/>
                </a:solidFill>
              </a:rPr>
              <a:t> </a:t>
            </a:r>
            <a:r>
              <a:rPr lang="en-GB" sz="2800" dirty="0" err="1">
                <a:solidFill>
                  <a:srgbClr val="0612F8"/>
                </a:solidFill>
              </a:rPr>
              <a:t>sociedade</a:t>
            </a:r>
            <a:r>
              <a:rPr lang="en-GB" sz="2800" dirty="0">
                <a:solidFill>
                  <a:srgbClr val="0612F8"/>
                </a:solidFill>
              </a:rPr>
              <a:t> </a:t>
            </a:r>
            <a:r>
              <a:rPr lang="en-GB" sz="2800" dirty="0" err="1">
                <a:solidFill>
                  <a:srgbClr val="0612F8"/>
                </a:solidFill>
              </a:rPr>
              <a:t>contemporânea</a:t>
            </a:r>
            <a:r>
              <a:rPr lang="en-GB" sz="2800" dirty="0">
                <a:solidFill>
                  <a:srgbClr val="0612F8"/>
                </a:solidFill>
              </a:rPr>
              <a:t>, </a:t>
            </a:r>
            <a:r>
              <a:rPr lang="en-GB" sz="2800" dirty="0" err="1">
                <a:solidFill>
                  <a:srgbClr val="0612F8"/>
                </a:solidFill>
              </a:rPr>
              <a:t>seja</a:t>
            </a:r>
            <a:r>
              <a:rPr lang="en-GB" sz="2800" dirty="0">
                <a:solidFill>
                  <a:srgbClr val="0612F8"/>
                </a:solidFill>
              </a:rPr>
              <a:t> </a:t>
            </a:r>
            <a:r>
              <a:rPr lang="en-GB" sz="2800" dirty="0" err="1">
                <a:solidFill>
                  <a:srgbClr val="0612F8"/>
                </a:solidFill>
              </a:rPr>
              <a:t>pelas</a:t>
            </a:r>
            <a:r>
              <a:rPr lang="en-GB" sz="2800" dirty="0">
                <a:solidFill>
                  <a:srgbClr val="0612F8"/>
                </a:solidFill>
              </a:rPr>
              <a:t> </a:t>
            </a:r>
            <a:r>
              <a:rPr lang="en-GB" sz="2800" dirty="0" err="1">
                <a:solidFill>
                  <a:srgbClr val="0612F8"/>
                </a:solidFill>
              </a:rPr>
              <a:t>suas</a:t>
            </a:r>
            <a:r>
              <a:rPr lang="en-GB" sz="2800" dirty="0">
                <a:solidFill>
                  <a:srgbClr val="0612F8"/>
                </a:solidFill>
              </a:rPr>
              <a:t> </a:t>
            </a:r>
            <a:r>
              <a:rPr lang="en-GB" sz="2800" dirty="0" err="1">
                <a:solidFill>
                  <a:srgbClr val="0612F8"/>
                </a:solidFill>
              </a:rPr>
              <a:t>potencialidades</a:t>
            </a:r>
            <a:r>
              <a:rPr lang="en-GB" sz="2800" dirty="0">
                <a:solidFill>
                  <a:srgbClr val="0612F8"/>
                </a:solidFill>
              </a:rPr>
              <a:t> </a:t>
            </a:r>
            <a:r>
              <a:rPr lang="en-GB" sz="2800" dirty="0" err="1">
                <a:solidFill>
                  <a:srgbClr val="0612F8"/>
                </a:solidFill>
              </a:rPr>
              <a:t>na</a:t>
            </a:r>
            <a:r>
              <a:rPr lang="en-GB" sz="2800" dirty="0">
                <a:solidFill>
                  <a:srgbClr val="0612F8"/>
                </a:solidFill>
              </a:rPr>
              <a:t> </a:t>
            </a:r>
            <a:r>
              <a:rPr lang="en-GB" sz="2800" dirty="0" err="1">
                <a:solidFill>
                  <a:srgbClr val="0612F8"/>
                </a:solidFill>
              </a:rPr>
              <a:t>formação</a:t>
            </a:r>
            <a:r>
              <a:rPr lang="en-GB" sz="2800" dirty="0">
                <a:solidFill>
                  <a:srgbClr val="0612F8"/>
                </a:solidFill>
              </a:rPr>
              <a:t> de </a:t>
            </a:r>
            <a:r>
              <a:rPr lang="en-GB" sz="2800" dirty="0" err="1">
                <a:solidFill>
                  <a:srgbClr val="0612F8"/>
                </a:solidFill>
              </a:rPr>
              <a:t>cidadãos</a:t>
            </a:r>
            <a:r>
              <a:rPr lang="en-GB" sz="2800" dirty="0">
                <a:solidFill>
                  <a:srgbClr val="0612F8"/>
                </a:solidFill>
              </a:rPr>
              <a:t> </a:t>
            </a:r>
            <a:r>
              <a:rPr lang="en-GB" sz="2800" dirty="0" err="1">
                <a:solidFill>
                  <a:srgbClr val="0612F8"/>
                </a:solidFill>
              </a:rPr>
              <a:t>críticos</a:t>
            </a:r>
            <a:r>
              <a:rPr lang="en-GB" sz="2800" dirty="0">
                <a:solidFill>
                  <a:srgbClr val="0612F8"/>
                </a:solidFill>
              </a:rPr>
              <a:t>, </a:t>
            </a:r>
            <a:r>
              <a:rPr lang="en-GB" sz="2800" dirty="0" err="1">
                <a:solidFill>
                  <a:srgbClr val="0612F8"/>
                </a:solidFill>
              </a:rPr>
              <a:t>cientes</a:t>
            </a:r>
            <a:r>
              <a:rPr lang="en-GB" sz="2800" dirty="0">
                <a:solidFill>
                  <a:srgbClr val="0612F8"/>
                </a:solidFill>
              </a:rPr>
              <a:t> de </a:t>
            </a:r>
            <a:r>
              <a:rPr lang="en-GB" sz="2800" dirty="0" err="1">
                <a:solidFill>
                  <a:srgbClr val="0612F8"/>
                </a:solidFill>
              </a:rPr>
              <a:t>suas</a:t>
            </a:r>
            <a:r>
              <a:rPr lang="en-GB" sz="2800" dirty="0">
                <a:solidFill>
                  <a:srgbClr val="0612F8"/>
                </a:solidFill>
              </a:rPr>
              <a:t> </a:t>
            </a:r>
            <a:r>
              <a:rPr lang="en-GB" sz="2800" dirty="0" err="1">
                <a:solidFill>
                  <a:srgbClr val="0612F8"/>
                </a:solidFill>
              </a:rPr>
              <a:t>responsabilidades</a:t>
            </a:r>
            <a:r>
              <a:rPr lang="en-GB" sz="2800" dirty="0">
                <a:solidFill>
                  <a:srgbClr val="0612F8"/>
                </a:solidFill>
              </a:rPr>
              <a:t> </a:t>
            </a:r>
            <a:r>
              <a:rPr lang="en-GB" sz="2800" dirty="0" err="1">
                <a:solidFill>
                  <a:srgbClr val="0612F8"/>
                </a:solidFill>
              </a:rPr>
              <a:t>sociais</a:t>
            </a:r>
            <a:r>
              <a:rPr lang="en-GB" sz="2800" dirty="0">
                <a:solidFill>
                  <a:srgbClr val="0612F8"/>
                </a:solidFill>
              </a:rPr>
              <a:t>.</a:t>
            </a:r>
            <a:br>
              <a:rPr lang="pt-BR" sz="2800" dirty="0"/>
            </a:br>
            <a:r>
              <a:rPr lang="en-GB" sz="2800" dirty="0" err="1">
                <a:solidFill>
                  <a:srgbClr val="0612F8"/>
                </a:solidFill>
              </a:rPr>
              <a:t>Apesar</a:t>
            </a:r>
            <a:r>
              <a:rPr lang="en-GB" sz="2800" dirty="0">
                <a:solidFill>
                  <a:srgbClr val="0612F8"/>
                </a:solidFill>
              </a:rPr>
              <a:t> de a </a:t>
            </a:r>
            <a:r>
              <a:rPr lang="en-GB" sz="2800" dirty="0" err="1">
                <a:solidFill>
                  <a:srgbClr val="0612F8"/>
                </a:solidFill>
              </a:rPr>
              <a:t>Matemática</a:t>
            </a:r>
            <a:r>
              <a:rPr lang="en-GB" sz="2800" dirty="0">
                <a:solidFill>
                  <a:srgbClr val="0612F8"/>
                </a:solidFill>
              </a:rPr>
              <a:t> ser, </a:t>
            </a:r>
            <a:r>
              <a:rPr lang="en-GB" sz="2800" dirty="0" err="1">
                <a:solidFill>
                  <a:srgbClr val="0612F8"/>
                </a:solidFill>
              </a:rPr>
              <a:t>por</a:t>
            </a:r>
            <a:r>
              <a:rPr lang="en-GB" sz="2800" dirty="0">
                <a:solidFill>
                  <a:srgbClr val="0612F8"/>
                </a:solidFill>
              </a:rPr>
              <a:t> </a:t>
            </a:r>
            <a:r>
              <a:rPr lang="en-GB" sz="2800" dirty="0" err="1">
                <a:solidFill>
                  <a:srgbClr val="0612F8"/>
                </a:solidFill>
              </a:rPr>
              <a:t>excelência</a:t>
            </a:r>
            <a:r>
              <a:rPr lang="en-GB" sz="2800" dirty="0">
                <a:solidFill>
                  <a:srgbClr val="0612F8"/>
                </a:solidFill>
              </a:rPr>
              <a:t>, </a:t>
            </a:r>
            <a:r>
              <a:rPr lang="en-GB" sz="2800" dirty="0" err="1">
                <a:solidFill>
                  <a:srgbClr val="0612F8"/>
                </a:solidFill>
              </a:rPr>
              <a:t>uma</a:t>
            </a:r>
            <a:r>
              <a:rPr lang="en-GB" sz="2800" dirty="0">
                <a:solidFill>
                  <a:srgbClr val="0612F8"/>
                </a:solidFill>
              </a:rPr>
              <a:t> </a:t>
            </a:r>
            <a:r>
              <a:rPr lang="en-GB" sz="2800" dirty="0" err="1">
                <a:solidFill>
                  <a:srgbClr val="0612F8"/>
                </a:solidFill>
              </a:rPr>
              <a:t>ciência</a:t>
            </a:r>
            <a:r>
              <a:rPr lang="en-GB" sz="2800" dirty="0">
                <a:solidFill>
                  <a:srgbClr val="0612F8"/>
                </a:solidFill>
              </a:rPr>
              <a:t> </a:t>
            </a:r>
            <a:r>
              <a:rPr lang="en-GB" sz="2800" dirty="0" err="1">
                <a:solidFill>
                  <a:srgbClr val="0612F8"/>
                </a:solidFill>
              </a:rPr>
              <a:t>hipotético-dedutiva</a:t>
            </a:r>
            <a:r>
              <a:rPr lang="en-GB" sz="2800" dirty="0">
                <a:solidFill>
                  <a:srgbClr val="0612F8"/>
                </a:solidFill>
              </a:rPr>
              <a:t>, </a:t>
            </a:r>
            <a:r>
              <a:rPr lang="en-GB" sz="2800" dirty="0" err="1">
                <a:solidFill>
                  <a:srgbClr val="0612F8"/>
                </a:solidFill>
              </a:rPr>
              <a:t>porque</a:t>
            </a:r>
            <a:r>
              <a:rPr lang="en-GB" sz="2800" dirty="0">
                <a:solidFill>
                  <a:srgbClr val="0612F8"/>
                </a:solidFill>
              </a:rPr>
              <a:t> </a:t>
            </a:r>
            <a:r>
              <a:rPr lang="en-GB" sz="2800" dirty="0" err="1">
                <a:solidFill>
                  <a:srgbClr val="0612F8"/>
                </a:solidFill>
              </a:rPr>
              <a:t>suas</a:t>
            </a:r>
            <a:r>
              <a:rPr lang="en-GB" sz="2800" dirty="0">
                <a:solidFill>
                  <a:srgbClr val="0612F8"/>
                </a:solidFill>
              </a:rPr>
              <a:t> </a:t>
            </a:r>
            <a:r>
              <a:rPr lang="en-GB" sz="2800" dirty="0" err="1">
                <a:solidFill>
                  <a:srgbClr val="0612F8"/>
                </a:solidFill>
              </a:rPr>
              <a:t>demonstrações</a:t>
            </a:r>
            <a:r>
              <a:rPr lang="en-GB" sz="2800" dirty="0">
                <a:solidFill>
                  <a:srgbClr val="0612F8"/>
                </a:solidFill>
              </a:rPr>
              <a:t> se </a:t>
            </a:r>
            <a:r>
              <a:rPr lang="en-GB" sz="2800" dirty="0" err="1">
                <a:solidFill>
                  <a:srgbClr val="0612F8"/>
                </a:solidFill>
              </a:rPr>
              <a:t>apoiam</a:t>
            </a:r>
            <a:r>
              <a:rPr lang="en-GB" sz="2800" dirty="0">
                <a:solidFill>
                  <a:srgbClr val="0612F8"/>
                </a:solidFill>
              </a:rPr>
              <a:t> </a:t>
            </a:r>
            <a:r>
              <a:rPr lang="en-GB" sz="2800" dirty="0" err="1">
                <a:solidFill>
                  <a:srgbClr val="0612F8"/>
                </a:solidFill>
              </a:rPr>
              <a:t>sobre</a:t>
            </a:r>
            <a:r>
              <a:rPr lang="en-GB" sz="2800" dirty="0">
                <a:solidFill>
                  <a:srgbClr val="0612F8"/>
                </a:solidFill>
              </a:rPr>
              <a:t> um </a:t>
            </a:r>
            <a:r>
              <a:rPr lang="en-GB" sz="2800" dirty="0" err="1">
                <a:solidFill>
                  <a:srgbClr val="00B050"/>
                </a:solidFill>
              </a:rPr>
              <a:t>sistema</a:t>
            </a:r>
            <a:r>
              <a:rPr lang="en-GB" sz="2800" dirty="0">
                <a:solidFill>
                  <a:srgbClr val="00B050"/>
                </a:solidFill>
              </a:rPr>
              <a:t> de </a:t>
            </a:r>
            <a:r>
              <a:rPr lang="en-GB" sz="2800" dirty="0" err="1">
                <a:solidFill>
                  <a:srgbClr val="00B050"/>
                </a:solidFill>
              </a:rPr>
              <a:t>axiomas</a:t>
            </a:r>
            <a:r>
              <a:rPr lang="en-GB" sz="2800" dirty="0">
                <a:solidFill>
                  <a:srgbClr val="00B050"/>
                </a:solidFill>
              </a:rPr>
              <a:t> e </a:t>
            </a:r>
            <a:r>
              <a:rPr lang="en-GB" sz="2800" dirty="0" err="1">
                <a:solidFill>
                  <a:srgbClr val="00B050"/>
                </a:solidFill>
              </a:rPr>
              <a:t>postulados</a:t>
            </a:r>
            <a:r>
              <a:rPr lang="en-GB" sz="2800" dirty="0">
                <a:solidFill>
                  <a:srgbClr val="0612F8"/>
                </a:solidFill>
              </a:rPr>
              <a:t>, é de fundamental </a:t>
            </a:r>
            <a:r>
              <a:rPr lang="en-GB" sz="2800" dirty="0" err="1">
                <a:solidFill>
                  <a:srgbClr val="0612F8"/>
                </a:solidFill>
              </a:rPr>
              <a:t>importância</a:t>
            </a:r>
            <a:r>
              <a:rPr lang="en-GB" sz="2800" dirty="0">
                <a:solidFill>
                  <a:srgbClr val="0612F8"/>
                </a:solidFill>
              </a:rPr>
              <a:t> </a:t>
            </a:r>
            <a:r>
              <a:rPr lang="en-GB" sz="2800" dirty="0" err="1">
                <a:solidFill>
                  <a:srgbClr val="0612F8"/>
                </a:solidFill>
              </a:rPr>
              <a:t>também</a:t>
            </a:r>
            <a:r>
              <a:rPr lang="en-GB" sz="2800" dirty="0">
                <a:solidFill>
                  <a:srgbClr val="0612F8"/>
                </a:solidFill>
              </a:rPr>
              <a:t> </a:t>
            </a:r>
            <a:r>
              <a:rPr lang="en-GB" sz="2800" dirty="0" err="1">
                <a:solidFill>
                  <a:srgbClr val="0612F8"/>
                </a:solidFill>
              </a:rPr>
              <a:t>considerar</a:t>
            </a:r>
            <a:r>
              <a:rPr lang="en-GB" sz="2800" dirty="0">
                <a:solidFill>
                  <a:srgbClr val="0612F8"/>
                </a:solidFill>
              </a:rPr>
              <a:t> o </a:t>
            </a:r>
            <a:r>
              <a:rPr lang="en-GB" sz="2800" dirty="0" err="1">
                <a:solidFill>
                  <a:srgbClr val="0612F8"/>
                </a:solidFill>
              </a:rPr>
              <a:t>papel</a:t>
            </a:r>
            <a:r>
              <a:rPr lang="en-GB" sz="2800" dirty="0">
                <a:solidFill>
                  <a:srgbClr val="0612F8"/>
                </a:solidFill>
              </a:rPr>
              <a:t> </a:t>
            </a:r>
            <a:r>
              <a:rPr lang="en-GB" sz="2800" dirty="0" err="1">
                <a:solidFill>
                  <a:srgbClr val="00B050"/>
                </a:solidFill>
              </a:rPr>
              <a:t>heurístico</a:t>
            </a:r>
            <a:r>
              <a:rPr lang="en-GB" sz="2800" dirty="0">
                <a:solidFill>
                  <a:srgbClr val="00B050"/>
                </a:solidFill>
              </a:rPr>
              <a:t> das </a:t>
            </a:r>
            <a:r>
              <a:rPr lang="en-GB" sz="2800" dirty="0" err="1">
                <a:solidFill>
                  <a:srgbClr val="00B050"/>
                </a:solidFill>
              </a:rPr>
              <a:t>experimentações</a:t>
            </a:r>
            <a:r>
              <a:rPr lang="en-GB" sz="2800" dirty="0">
                <a:solidFill>
                  <a:srgbClr val="00B050"/>
                </a:solidFill>
              </a:rPr>
              <a:t> </a:t>
            </a:r>
            <a:r>
              <a:rPr lang="en-GB" sz="2800" dirty="0" err="1">
                <a:solidFill>
                  <a:srgbClr val="00B050"/>
                </a:solidFill>
              </a:rPr>
              <a:t>na</a:t>
            </a:r>
            <a:r>
              <a:rPr lang="en-GB" sz="2800" dirty="0">
                <a:solidFill>
                  <a:srgbClr val="00B050"/>
                </a:solidFill>
              </a:rPr>
              <a:t> </a:t>
            </a:r>
            <a:r>
              <a:rPr lang="en-GB" sz="2800" dirty="0" err="1">
                <a:solidFill>
                  <a:srgbClr val="00B050"/>
                </a:solidFill>
              </a:rPr>
              <a:t>aprendizagem</a:t>
            </a:r>
            <a:r>
              <a:rPr lang="en-GB" sz="2800" dirty="0">
                <a:solidFill>
                  <a:srgbClr val="00B050"/>
                </a:solidFill>
              </a:rPr>
              <a:t> </a:t>
            </a:r>
            <a:r>
              <a:rPr lang="en-GB" sz="2800" dirty="0" err="1">
                <a:solidFill>
                  <a:srgbClr val="00B050"/>
                </a:solidFill>
              </a:rPr>
              <a:t>da</a:t>
            </a:r>
            <a:r>
              <a:rPr lang="en-GB" sz="2800" dirty="0">
                <a:solidFill>
                  <a:srgbClr val="00B050"/>
                </a:solidFill>
              </a:rPr>
              <a:t> </a:t>
            </a:r>
            <a:r>
              <a:rPr lang="en-GB" sz="2800" dirty="0" err="1">
                <a:solidFill>
                  <a:srgbClr val="00B050"/>
                </a:solidFill>
              </a:rPr>
              <a:t>Matemática</a:t>
            </a:r>
            <a:r>
              <a:rPr lang="en-GB" sz="2800" dirty="0">
                <a:solidFill>
                  <a:srgbClr val="00B050"/>
                </a:solidFill>
              </a:rPr>
              <a:t>.</a:t>
            </a:r>
            <a:br>
              <a:rPr lang="pt-BR" sz="2800" dirty="0"/>
            </a:br>
            <a:endParaRPr lang="pt-B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017" y="570411"/>
            <a:ext cx="8607796" cy="1320800"/>
          </a:xfrm>
        </p:spPr>
        <p:txBody>
          <a:bodyPr>
            <a:normAutofit fontScale="90000"/>
          </a:bodyPr>
          <a:lstStyle/>
          <a:p>
            <a:r>
              <a:rPr lang="pt-BR" sz="2700" dirty="0">
                <a:solidFill>
                  <a:srgbClr val="0612F8"/>
                </a:solidFill>
              </a:rPr>
              <a:t>Desde os </a:t>
            </a:r>
            <a:r>
              <a:rPr lang="pt-BR" sz="2700" dirty="0" err="1">
                <a:solidFill>
                  <a:srgbClr val="0612F8"/>
                </a:solidFill>
              </a:rPr>
              <a:t>PCNs</a:t>
            </a:r>
            <a:r>
              <a:rPr lang="pt-BR" sz="2700" dirty="0">
                <a:solidFill>
                  <a:srgbClr val="0612F8"/>
                </a:solidFill>
              </a:rPr>
              <a:t> a Matemática vinha em seus diferentes documentos sendo apresentada dentro dos blocos de conteúdo:</a:t>
            </a:r>
            <a:br>
              <a:rPr lang="pt-BR" dirty="0"/>
            </a:br>
            <a:r>
              <a:rPr lang="pt-BR" dirty="0"/>
              <a:t>               </a:t>
            </a:r>
            <a:r>
              <a:rPr lang="pt-BR" sz="3100" dirty="0">
                <a:solidFill>
                  <a:srgbClr val="00B050"/>
                </a:solidFill>
              </a:rPr>
              <a:t>*NÚMEROS </a:t>
            </a:r>
            <a:br>
              <a:rPr lang="pt-BR" sz="3100" dirty="0">
                <a:solidFill>
                  <a:srgbClr val="00B050"/>
                </a:solidFill>
              </a:rPr>
            </a:br>
            <a:r>
              <a:rPr lang="pt-BR" sz="3100" dirty="0">
                <a:solidFill>
                  <a:srgbClr val="00B050"/>
                </a:solidFill>
              </a:rPr>
              <a:t>               *OPERAÇÕES</a:t>
            </a:r>
            <a:br>
              <a:rPr lang="pt-BR" sz="3100" dirty="0">
                <a:solidFill>
                  <a:srgbClr val="00B050"/>
                </a:solidFill>
              </a:rPr>
            </a:br>
            <a:r>
              <a:rPr lang="pt-BR" sz="3100" dirty="0">
                <a:solidFill>
                  <a:srgbClr val="00B050"/>
                </a:solidFill>
              </a:rPr>
              <a:t>               *ESPAÇO E FORMA</a:t>
            </a:r>
            <a:br>
              <a:rPr lang="pt-BR" sz="3100" dirty="0">
                <a:solidFill>
                  <a:srgbClr val="00B050"/>
                </a:solidFill>
              </a:rPr>
            </a:br>
            <a:r>
              <a:rPr lang="pt-BR" sz="3100" dirty="0">
                <a:solidFill>
                  <a:srgbClr val="00B050"/>
                </a:solidFill>
              </a:rPr>
              <a:t>               *GRANDEZAS E MEDIDAS</a:t>
            </a:r>
            <a:br>
              <a:rPr lang="pt-BR" sz="3100" dirty="0">
                <a:solidFill>
                  <a:srgbClr val="00B050"/>
                </a:solidFill>
              </a:rPr>
            </a:br>
            <a:r>
              <a:rPr lang="pt-BR" sz="3100" dirty="0">
                <a:solidFill>
                  <a:srgbClr val="00B050"/>
                </a:solidFill>
              </a:rPr>
              <a:t>               *TRATAMENTO DA INFORMAÇÃO</a:t>
            </a:r>
            <a:br>
              <a:rPr lang="pt-BR" sz="3100" dirty="0">
                <a:solidFill>
                  <a:srgbClr val="00B050"/>
                </a:solidFill>
              </a:rPr>
            </a:br>
            <a:br>
              <a:rPr lang="pt-BR" sz="3100" dirty="0">
                <a:solidFill>
                  <a:srgbClr val="00B050"/>
                </a:solidFill>
              </a:rPr>
            </a:br>
            <a:br>
              <a:rPr lang="pt-BR" dirty="0"/>
            </a:br>
            <a:r>
              <a:rPr lang="pt-BR" sz="3100" dirty="0"/>
              <a:t>A </a:t>
            </a:r>
            <a:r>
              <a:rPr lang="pt-BR" sz="3100" b="1" dirty="0"/>
              <a:t>BNCC</a:t>
            </a:r>
            <a:r>
              <a:rPr lang="pt-BR" sz="3100" dirty="0"/>
              <a:t> , apresenta uma outra configuração dentro de seus diversos campos, destacando a importância do letramento matemático apresentando </a:t>
            </a:r>
            <a:r>
              <a:rPr lang="pt-BR" sz="3100" b="1" dirty="0"/>
              <a:t>cinco</a:t>
            </a:r>
            <a:r>
              <a:rPr lang="pt-BR" sz="3100" dirty="0"/>
              <a:t> </a:t>
            </a:r>
            <a:r>
              <a:rPr lang="pt-BR" sz="3100" b="1" dirty="0"/>
              <a:t>unidades temáticas, sendo elas: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0612F8"/>
                </a:solidFill>
              </a:rPr>
              <a:t>NÚMEROS</a:t>
            </a:r>
            <a:br>
              <a:rPr lang="pt-BR" dirty="0">
                <a:solidFill>
                  <a:srgbClr val="0612F8"/>
                </a:solidFill>
              </a:rPr>
            </a:br>
            <a:br>
              <a:rPr lang="pt-BR" dirty="0">
                <a:solidFill>
                  <a:srgbClr val="0612F8"/>
                </a:solidFill>
              </a:rPr>
            </a:br>
            <a:r>
              <a:rPr lang="en-GB" sz="3100" dirty="0"/>
              <a:t>Tem </a:t>
            </a:r>
            <a:r>
              <a:rPr lang="en-GB" sz="3100" dirty="0" err="1"/>
              <a:t>como</a:t>
            </a:r>
            <a:r>
              <a:rPr lang="en-GB" sz="3100" dirty="0"/>
              <a:t> </a:t>
            </a:r>
            <a:r>
              <a:rPr lang="en-GB" sz="3100" dirty="0" err="1"/>
              <a:t>finalidade</a:t>
            </a:r>
            <a:r>
              <a:rPr lang="en-GB" sz="3100" dirty="0"/>
              <a:t> </a:t>
            </a:r>
            <a:r>
              <a:rPr lang="en-GB" sz="3100" dirty="0" err="1"/>
              <a:t>desenvolver</a:t>
            </a:r>
            <a:r>
              <a:rPr lang="en-GB" sz="3100" dirty="0"/>
              <a:t> o </a:t>
            </a:r>
            <a:r>
              <a:rPr lang="en-GB" sz="3100" dirty="0" err="1"/>
              <a:t>pensamento</a:t>
            </a:r>
            <a:r>
              <a:rPr lang="en-GB" sz="3100" dirty="0"/>
              <a:t> </a:t>
            </a:r>
            <a:r>
              <a:rPr lang="en-GB" sz="3100" dirty="0" err="1"/>
              <a:t>numérico</a:t>
            </a:r>
            <a:r>
              <a:rPr lang="en-GB" sz="3100" dirty="0"/>
              <a:t>, </a:t>
            </a:r>
            <a:r>
              <a:rPr lang="en-GB" sz="3100" dirty="0" err="1"/>
              <a:t>que</a:t>
            </a:r>
            <a:r>
              <a:rPr lang="en-GB" sz="3100" dirty="0"/>
              <a:t> </a:t>
            </a:r>
            <a:r>
              <a:rPr lang="en-GB" sz="3100" dirty="0" err="1"/>
              <a:t>implica</a:t>
            </a:r>
            <a:r>
              <a:rPr lang="en-GB" sz="3100" dirty="0"/>
              <a:t> o </a:t>
            </a:r>
            <a:r>
              <a:rPr lang="en-GB" sz="3100" dirty="0" err="1"/>
              <a:t>conhecimento</a:t>
            </a:r>
            <a:r>
              <a:rPr lang="en-GB" sz="3100" dirty="0"/>
              <a:t> de </a:t>
            </a:r>
            <a:r>
              <a:rPr lang="en-GB" sz="3100" dirty="0" err="1"/>
              <a:t>maneiras</a:t>
            </a:r>
            <a:r>
              <a:rPr lang="en-GB" sz="3100" dirty="0"/>
              <a:t> de </a:t>
            </a:r>
            <a:r>
              <a:rPr lang="en-GB" sz="3100" dirty="0" err="1"/>
              <a:t>quantificar</a:t>
            </a:r>
            <a:r>
              <a:rPr lang="en-GB" sz="3100" dirty="0"/>
              <a:t> </a:t>
            </a:r>
            <a:r>
              <a:rPr lang="en-GB" sz="3100" dirty="0" err="1"/>
              <a:t>atributos</a:t>
            </a:r>
            <a:r>
              <a:rPr lang="en-GB" sz="3100" dirty="0"/>
              <a:t> de </a:t>
            </a:r>
            <a:r>
              <a:rPr lang="en-GB" sz="3100" dirty="0" err="1"/>
              <a:t>objetos</a:t>
            </a:r>
            <a:r>
              <a:rPr lang="en-GB" sz="3100" dirty="0"/>
              <a:t> e de </a:t>
            </a:r>
            <a:r>
              <a:rPr lang="en-GB" sz="3100" dirty="0" err="1"/>
              <a:t>julgar</a:t>
            </a:r>
            <a:r>
              <a:rPr lang="en-GB" sz="3100" dirty="0"/>
              <a:t> e </a:t>
            </a:r>
            <a:r>
              <a:rPr lang="en-GB" sz="3100" dirty="0" err="1"/>
              <a:t>interpretar</a:t>
            </a:r>
            <a:r>
              <a:rPr lang="en-GB" sz="3100" dirty="0"/>
              <a:t> </a:t>
            </a:r>
            <a:r>
              <a:rPr lang="en-GB" sz="3100" dirty="0" err="1"/>
              <a:t>argumentos</a:t>
            </a:r>
            <a:r>
              <a:rPr lang="en-GB" sz="3100" dirty="0"/>
              <a:t> </a:t>
            </a:r>
            <a:r>
              <a:rPr lang="en-GB" sz="3100" dirty="0" err="1"/>
              <a:t>baseados</a:t>
            </a:r>
            <a:r>
              <a:rPr lang="en-GB" sz="3100" dirty="0"/>
              <a:t> </a:t>
            </a:r>
            <a:r>
              <a:rPr lang="en-GB" sz="3100" dirty="0" err="1"/>
              <a:t>em</a:t>
            </a:r>
            <a:r>
              <a:rPr lang="en-GB" sz="3100" dirty="0"/>
              <a:t> </a:t>
            </a:r>
            <a:r>
              <a:rPr lang="en-GB" sz="3100" dirty="0" err="1"/>
              <a:t>quantidades</a:t>
            </a:r>
            <a:r>
              <a:rPr lang="en-GB" sz="3100" dirty="0"/>
              <a:t>.  </a:t>
            </a:r>
            <a:r>
              <a:rPr lang="en-GB" sz="3100" dirty="0" err="1"/>
              <a:t>Desenvolvendo,as</a:t>
            </a:r>
            <a:r>
              <a:rPr lang="en-GB" sz="3100" dirty="0"/>
              <a:t> </a:t>
            </a:r>
            <a:r>
              <a:rPr lang="en-GB" sz="3100" dirty="0" err="1"/>
              <a:t>ideias</a:t>
            </a:r>
            <a:r>
              <a:rPr lang="en-GB" sz="3100" dirty="0"/>
              <a:t> de </a:t>
            </a:r>
            <a:r>
              <a:rPr lang="en-GB" sz="3100" b="1" dirty="0" err="1"/>
              <a:t>aproximação</a:t>
            </a:r>
            <a:r>
              <a:rPr lang="en-GB" sz="3100" b="1" dirty="0"/>
              <a:t>, </a:t>
            </a:r>
            <a:r>
              <a:rPr lang="en-GB" sz="3100" b="1" dirty="0" err="1"/>
              <a:t>proporcionalidade</a:t>
            </a:r>
            <a:r>
              <a:rPr lang="en-GB" sz="3100" b="1" dirty="0"/>
              <a:t>, </a:t>
            </a:r>
            <a:r>
              <a:rPr lang="en-GB" sz="3100" b="1" dirty="0" err="1"/>
              <a:t>equivalência</a:t>
            </a:r>
            <a:r>
              <a:rPr lang="en-GB" sz="3100" b="1" dirty="0"/>
              <a:t> e </a:t>
            </a:r>
            <a:r>
              <a:rPr lang="en-GB" sz="3100" b="1" dirty="0" err="1"/>
              <a:t>ordem</a:t>
            </a:r>
            <a:r>
              <a:rPr lang="en-GB" sz="3100" b="1" dirty="0"/>
              <a:t>, </a:t>
            </a:r>
            <a:r>
              <a:rPr lang="en-GB" sz="3100" b="1" dirty="0" err="1"/>
              <a:t>noções</a:t>
            </a:r>
            <a:r>
              <a:rPr lang="en-GB" sz="3100" b="1" dirty="0"/>
              <a:t> </a:t>
            </a:r>
            <a:r>
              <a:rPr lang="en-GB" sz="3100" b="1" dirty="0" err="1"/>
              <a:t>fundamentais</a:t>
            </a:r>
            <a:r>
              <a:rPr lang="en-GB" sz="3100" b="1" dirty="0"/>
              <a:t> </a:t>
            </a:r>
            <a:r>
              <a:rPr lang="en-GB" sz="3100" b="1" dirty="0" err="1"/>
              <a:t>da</a:t>
            </a:r>
            <a:r>
              <a:rPr lang="en-GB" sz="3100" b="1" dirty="0"/>
              <a:t> </a:t>
            </a:r>
            <a:r>
              <a:rPr lang="en-GB" sz="3100" b="1" dirty="0" err="1"/>
              <a:t>Matemática</a:t>
            </a:r>
            <a:r>
              <a:rPr lang="en-GB" sz="3100" b="1" dirty="0"/>
              <a:t>,</a:t>
            </a:r>
            <a:r>
              <a:rPr lang="en-GB" sz="3100" dirty="0"/>
              <a:t> </a:t>
            </a:r>
            <a:r>
              <a:rPr lang="en-GB" sz="3100" dirty="0" err="1"/>
              <a:t>por</a:t>
            </a:r>
            <a:r>
              <a:rPr lang="en-GB" sz="3100" dirty="0"/>
              <a:t> </a:t>
            </a:r>
            <a:r>
              <a:rPr lang="en-GB" sz="3100" dirty="0" err="1"/>
              <a:t>meio</a:t>
            </a:r>
            <a:r>
              <a:rPr lang="en-GB" sz="3100" dirty="0"/>
              <a:t> de </a:t>
            </a:r>
            <a:r>
              <a:rPr lang="en-GB" sz="3100" b="1" dirty="0" err="1"/>
              <a:t>situações</a:t>
            </a:r>
            <a:r>
              <a:rPr lang="en-GB" sz="3100" b="1" dirty="0"/>
              <a:t> </a:t>
            </a:r>
            <a:r>
              <a:rPr lang="en-GB" sz="3100" b="1" dirty="0" err="1"/>
              <a:t>significativas</a:t>
            </a:r>
            <a:r>
              <a:rPr lang="en-GB" sz="3100" b="1" dirty="0"/>
              <a:t>, </a:t>
            </a:r>
            <a:r>
              <a:rPr lang="en-GB" sz="3100" b="1" dirty="0" err="1"/>
              <a:t>sucessivas</a:t>
            </a:r>
            <a:r>
              <a:rPr lang="en-GB" sz="3100" b="1" dirty="0"/>
              <a:t> </a:t>
            </a:r>
            <a:r>
              <a:rPr lang="en-GB" sz="3100" b="1" dirty="0" err="1"/>
              <a:t>ampliações</a:t>
            </a:r>
            <a:r>
              <a:rPr lang="en-GB" sz="3100" b="1" dirty="0"/>
              <a:t> dos </a:t>
            </a:r>
            <a:r>
              <a:rPr lang="en-GB" sz="3100" b="1" dirty="0" err="1"/>
              <a:t>campos</a:t>
            </a:r>
            <a:r>
              <a:rPr lang="en-GB" sz="3100" b="1" dirty="0"/>
              <a:t> </a:t>
            </a:r>
            <a:r>
              <a:rPr lang="en-GB" sz="3100" b="1" dirty="0" err="1"/>
              <a:t>numéricos</a:t>
            </a:r>
            <a:r>
              <a:rPr lang="en-GB" sz="3100" b="1" dirty="0"/>
              <a:t> </a:t>
            </a:r>
            <a:r>
              <a:rPr lang="en-GB" sz="3100" b="1" dirty="0" err="1"/>
              <a:t>enfatizandos</a:t>
            </a:r>
            <a:r>
              <a:rPr lang="en-GB" sz="3100" b="1" dirty="0"/>
              <a:t> </a:t>
            </a:r>
            <a:r>
              <a:rPr lang="en-GB" sz="3100" b="1" dirty="0" err="1"/>
              <a:t>registros</a:t>
            </a:r>
            <a:r>
              <a:rPr lang="en-GB" sz="3100" b="1" dirty="0"/>
              <a:t>,  </a:t>
            </a:r>
            <a:r>
              <a:rPr lang="en-GB" sz="3100" b="1" dirty="0" err="1"/>
              <a:t>usos</a:t>
            </a:r>
            <a:r>
              <a:rPr lang="en-GB" sz="3100" b="1" dirty="0"/>
              <a:t>, </a:t>
            </a:r>
            <a:r>
              <a:rPr lang="en-GB" sz="3100" b="1" dirty="0" err="1"/>
              <a:t>significados</a:t>
            </a:r>
            <a:r>
              <a:rPr lang="en-GB" sz="3100" b="1" dirty="0"/>
              <a:t> e </a:t>
            </a:r>
            <a:r>
              <a:rPr lang="en-GB" sz="3100" b="1" dirty="0" err="1"/>
              <a:t>operações</a:t>
            </a:r>
            <a:r>
              <a:rPr lang="en-GB" sz="3100" b="1" dirty="0"/>
              <a:t>.</a:t>
            </a:r>
            <a:endParaRPr lang="pt-BR" sz="31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t>
            </a:r>
            <a:r>
              <a:rPr lang="pt-BR" sz="5400" b="1" dirty="0"/>
              <a:t>Autônomos:</a:t>
            </a:r>
          </a:p>
        </p:txBody>
      </p:sp>
      <p:pic>
        <p:nvPicPr>
          <p:cNvPr id="3074" name="Picture 2" descr="F:\2018\BNCC\IMG-20180130-WA0108.jpg"/>
          <p:cNvPicPr>
            <a:picLocks noChangeAspect="1" noChangeArrowheads="1"/>
          </p:cNvPicPr>
          <p:nvPr/>
        </p:nvPicPr>
        <p:blipFill>
          <a:blip r:embed="rId2" cstate="print"/>
          <a:srcRect/>
          <a:stretch>
            <a:fillRect/>
          </a:stretch>
        </p:blipFill>
        <p:spPr bwMode="auto">
          <a:xfrm>
            <a:off x="1467410" y="2548217"/>
            <a:ext cx="4066801" cy="3153335"/>
          </a:xfrm>
          <a:prstGeom prst="rect">
            <a:avLst/>
          </a:prstGeom>
          <a:noFill/>
        </p:spPr>
      </p:pic>
      <p:pic>
        <p:nvPicPr>
          <p:cNvPr id="3075" name="Picture 3" descr="F:\2018\BNCC\IMG-20180130-WA0111.jpg"/>
          <p:cNvPicPr>
            <a:picLocks noChangeAspect="1" noChangeArrowheads="1"/>
          </p:cNvPicPr>
          <p:nvPr/>
        </p:nvPicPr>
        <p:blipFill>
          <a:blip r:embed="rId3" cstate="print"/>
          <a:srcRect/>
          <a:stretch>
            <a:fillRect/>
          </a:stretch>
        </p:blipFill>
        <p:spPr bwMode="auto">
          <a:xfrm>
            <a:off x="6414247" y="1237129"/>
            <a:ext cx="3724836" cy="5422831"/>
          </a:xfrm>
          <a:prstGeom prst="rect">
            <a:avLst/>
          </a:prstGeom>
          <a:noFill/>
        </p:spPr>
      </p:pic>
      <p:sp>
        <p:nvSpPr>
          <p:cNvPr id="3" name="CaixaDeTexto 2">
            <a:extLst>
              <a:ext uri="{FF2B5EF4-FFF2-40B4-BE49-F238E27FC236}">
                <a16:creationId xmlns:a16="http://schemas.microsoft.com/office/drawing/2014/main" id="{2E179AF8-8C2B-45AE-9916-720532F6E461}"/>
              </a:ext>
            </a:extLst>
          </p:cNvPr>
          <p:cNvSpPr txBox="1"/>
          <p:nvPr/>
        </p:nvSpPr>
        <p:spPr>
          <a:xfrm>
            <a:off x="1115122" y="5932449"/>
            <a:ext cx="4962293" cy="369332"/>
          </a:xfrm>
          <a:prstGeom prst="rect">
            <a:avLst/>
          </a:prstGeom>
          <a:noFill/>
        </p:spPr>
        <p:txBody>
          <a:bodyPr wrap="square" rtlCol="0">
            <a:spAutoFit/>
          </a:bodyPr>
          <a:lstStyle/>
          <a:p>
            <a:r>
              <a:rPr lang="pt-BR" dirty="0"/>
              <a:t>Escuta, fala, pensamento e IMAGINAÇÃO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0612F8"/>
                </a:solidFill>
              </a:rPr>
              <a:t>ÁLGEBRA</a:t>
            </a:r>
            <a:br>
              <a:rPr lang="pt-BR" dirty="0"/>
            </a:br>
            <a:r>
              <a:rPr lang="en-GB" sz="2700" dirty="0"/>
              <a:t>Tem </a:t>
            </a:r>
            <a:r>
              <a:rPr lang="en-GB" sz="2700" dirty="0" err="1"/>
              <a:t>como</a:t>
            </a:r>
            <a:r>
              <a:rPr lang="en-GB" sz="2700" dirty="0"/>
              <a:t> </a:t>
            </a:r>
            <a:r>
              <a:rPr lang="en-GB" sz="2700" dirty="0" err="1"/>
              <a:t>finalidade</a:t>
            </a:r>
            <a:r>
              <a:rPr lang="en-GB" sz="2700" dirty="0"/>
              <a:t> o </a:t>
            </a:r>
            <a:r>
              <a:rPr lang="en-GB" sz="2700" dirty="0" err="1"/>
              <a:t>desenvolvimento</a:t>
            </a:r>
            <a:r>
              <a:rPr lang="en-GB" sz="2700" dirty="0"/>
              <a:t> de um </a:t>
            </a:r>
            <a:r>
              <a:rPr lang="en-GB" sz="2700" b="1" dirty="0" err="1"/>
              <a:t>tipo</a:t>
            </a:r>
            <a:r>
              <a:rPr lang="en-GB" sz="2700" b="1" dirty="0"/>
              <a:t> especial de </a:t>
            </a:r>
            <a:r>
              <a:rPr lang="en-GB" sz="2700" b="1" dirty="0" err="1"/>
              <a:t>pensamento</a:t>
            </a:r>
            <a:r>
              <a:rPr lang="en-GB" sz="2700" b="1" dirty="0"/>
              <a:t> – </a:t>
            </a:r>
            <a:r>
              <a:rPr lang="en-GB" sz="2700" b="1" dirty="0" err="1"/>
              <a:t>pensamento</a:t>
            </a:r>
            <a:r>
              <a:rPr lang="en-GB" sz="2700" b="1" dirty="0"/>
              <a:t> </a:t>
            </a:r>
            <a:r>
              <a:rPr lang="en-GB" sz="2700" b="1" dirty="0" err="1"/>
              <a:t>algébrico</a:t>
            </a:r>
            <a:r>
              <a:rPr lang="en-GB" sz="2700" dirty="0"/>
              <a:t> – </a:t>
            </a:r>
            <a:r>
              <a:rPr lang="en-GB" sz="2700" dirty="0" err="1"/>
              <a:t>essencial</a:t>
            </a:r>
            <a:r>
              <a:rPr lang="en-GB" sz="2700" dirty="0"/>
              <a:t> </a:t>
            </a:r>
            <a:r>
              <a:rPr lang="en-GB" sz="2700" dirty="0" err="1"/>
              <a:t>na</a:t>
            </a:r>
            <a:r>
              <a:rPr lang="en-GB" sz="2700" dirty="0"/>
              <a:t> </a:t>
            </a:r>
            <a:r>
              <a:rPr lang="en-GB" sz="2700" dirty="0" err="1"/>
              <a:t>utilização</a:t>
            </a:r>
            <a:r>
              <a:rPr lang="en-GB" sz="2700" dirty="0"/>
              <a:t> de </a:t>
            </a:r>
            <a:r>
              <a:rPr lang="en-GB" sz="2700" dirty="0" err="1"/>
              <a:t>modelos</a:t>
            </a:r>
            <a:r>
              <a:rPr lang="en-GB" sz="2700" dirty="0"/>
              <a:t> </a:t>
            </a:r>
            <a:r>
              <a:rPr lang="en-GB" sz="2700" dirty="0" err="1"/>
              <a:t>matemáticos</a:t>
            </a:r>
            <a:r>
              <a:rPr lang="en-GB" sz="2700" dirty="0"/>
              <a:t> </a:t>
            </a:r>
            <a:r>
              <a:rPr lang="en-GB" sz="2700" dirty="0" err="1"/>
              <a:t>na</a:t>
            </a:r>
            <a:r>
              <a:rPr lang="en-GB" sz="2700" dirty="0"/>
              <a:t> </a:t>
            </a:r>
            <a:r>
              <a:rPr lang="en-GB" sz="2700" dirty="0" err="1"/>
              <a:t>compreensão</a:t>
            </a:r>
            <a:r>
              <a:rPr lang="en-GB" sz="2700" dirty="0"/>
              <a:t>, </a:t>
            </a:r>
            <a:r>
              <a:rPr lang="en-GB" sz="2700" dirty="0" err="1"/>
              <a:t>representação</a:t>
            </a:r>
            <a:r>
              <a:rPr lang="en-GB" sz="2700" dirty="0"/>
              <a:t> e </a:t>
            </a:r>
            <a:r>
              <a:rPr lang="en-GB" sz="2700" dirty="0" err="1"/>
              <a:t>análise</a:t>
            </a:r>
            <a:r>
              <a:rPr lang="en-GB" sz="2700" dirty="0"/>
              <a:t> de </a:t>
            </a:r>
            <a:r>
              <a:rPr lang="en-GB" sz="2700" dirty="0" err="1"/>
              <a:t>relações</a:t>
            </a:r>
            <a:r>
              <a:rPr lang="en-GB" sz="2700" dirty="0"/>
              <a:t> </a:t>
            </a:r>
            <a:r>
              <a:rPr lang="en-GB" sz="2700" dirty="0" err="1"/>
              <a:t>quantitativas</a:t>
            </a:r>
            <a:r>
              <a:rPr lang="en-GB" sz="2700" dirty="0"/>
              <a:t> de </a:t>
            </a:r>
            <a:r>
              <a:rPr lang="en-GB" sz="2700" dirty="0" err="1"/>
              <a:t>grandezas</a:t>
            </a:r>
            <a:r>
              <a:rPr lang="en-GB" sz="2700" dirty="0"/>
              <a:t> e, </a:t>
            </a:r>
            <a:r>
              <a:rPr lang="en-GB" sz="2700" dirty="0" err="1"/>
              <a:t>também</a:t>
            </a:r>
            <a:r>
              <a:rPr lang="en-GB" sz="2700" dirty="0"/>
              <a:t>, de </a:t>
            </a:r>
            <a:r>
              <a:rPr lang="en-GB" sz="2700" dirty="0" err="1"/>
              <a:t>situações</a:t>
            </a:r>
            <a:r>
              <a:rPr lang="en-GB" sz="2700" dirty="0"/>
              <a:t> e </a:t>
            </a:r>
            <a:r>
              <a:rPr lang="en-GB" sz="2700" dirty="0" err="1"/>
              <a:t>estruturas</a:t>
            </a:r>
            <a:r>
              <a:rPr lang="en-GB" sz="2700" dirty="0"/>
              <a:t> </a:t>
            </a:r>
            <a:r>
              <a:rPr lang="en-GB" sz="2700" dirty="0" err="1"/>
              <a:t>matemáticas</a:t>
            </a:r>
            <a:r>
              <a:rPr lang="en-GB" sz="2700" dirty="0"/>
              <a:t>, </a:t>
            </a:r>
            <a:r>
              <a:rPr lang="en-GB" sz="2700" dirty="0" err="1"/>
              <a:t>fazendo</a:t>
            </a:r>
            <a:r>
              <a:rPr lang="en-GB" sz="2700" dirty="0"/>
              <a:t> </a:t>
            </a:r>
            <a:r>
              <a:rPr lang="en-GB" sz="2700" dirty="0" err="1"/>
              <a:t>uso</a:t>
            </a:r>
            <a:r>
              <a:rPr lang="en-GB" sz="2700" dirty="0"/>
              <a:t> de </a:t>
            </a:r>
            <a:r>
              <a:rPr lang="en-GB" sz="2700" dirty="0" err="1"/>
              <a:t>letras</a:t>
            </a:r>
            <a:r>
              <a:rPr lang="en-GB" sz="2700" dirty="0"/>
              <a:t> e </a:t>
            </a:r>
            <a:r>
              <a:rPr lang="en-GB" sz="2700" dirty="0" err="1"/>
              <a:t>outros</a:t>
            </a:r>
            <a:r>
              <a:rPr lang="en-GB" sz="2700" dirty="0"/>
              <a:t> </a:t>
            </a:r>
            <a:r>
              <a:rPr lang="en-GB" sz="2700" dirty="0" err="1"/>
              <a:t>símbolos</a:t>
            </a:r>
            <a:r>
              <a:rPr lang="en-GB" sz="2700" dirty="0"/>
              <a:t>. Para </a:t>
            </a:r>
            <a:r>
              <a:rPr lang="en-GB" sz="2700" dirty="0" err="1"/>
              <a:t>esse</a:t>
            </a:r>
            <a:r>
              <a:rPr lang="en-GB" sz="2700" dirty="0"/>
              <a:t> </a:t>
            </a:r>
            <a:r>
              <a:rPr lang="en-GB" sz="2700" dirty="0" err="1"/>
              <a:t>desenvolvimento</a:t>
            </a:r>
            <a:r>
              <a:rPr lang="en-GB" sz="2700" dirty="0"/>
              <a:t>, é </a:t>
            </a:r>
            <a:r>
              <a:rPr lang="en-GB" sz="2700" dirty="0" err="1"/>
              <a:t>necessário</a:t>
            </a:r>
            <a:r>
              <a:rPr lang="en-GB" sz="2700" dirty="0"/>
              <a:t> </a:t>
            </a:r>
            <a:r>
              <a:rPr lang="en-GB" sz="2700" dirty="0" err="1"/>
              <a:t>que</a:t>
            </a:r>
            <a:r>
              <a:rPr lang="en-GB" sz="2700" dirty="0"/>
              <a:t> </a:t>
            </a:r>
            <a:r>
              <a:rPr lang="en-GB" sz="2700" dirty="0" err="1"/>
              <a:t>os</a:t>
            </a:r>
            <a:r>
              <a:rPr lang="en-GB" sz="2700" dirty="0"/>
              <a:t> </a:t>
            </a:r>
            <a:r>
              <a:rPr lang="en-GB" sz="2700" dirty="0" err="1"/>
              <a:t>alunos</a:t>
            </a:r>
            <a:r>
              <a:rPr lang="en-GB" sz="2700" dirty="0"/>
              <a:t> </a:t>
            </a:r>
            <a:r>
              <a:rPr lang="en-GB" sz="2700" b="1" dirty="0" err="1"/>
              <a:t>identifiquem</a:t>
            </a:r>
            <a:r>
              <a:rPr lang="en-GB" sz="2700" b="1" dirty="0"/>
              <a:t> </a:t>
            </a:r>
            <a:r>
              <a:rPr lang="en-GB" sz="2700" b="1" dirty="0" err="1"/>
              <a:t>regularidades</a:t>
            </a:r>
            <a:r>
              <a:rPr lang="en-GB" sz="2700" b="1" dirty="0"/>
              <a:t> e </a:t>
            </a:r>
            <a:r>
              <a:rPr lang="en-GB" sz="2700" b="1" dirty="0" err="1"/>
              <a:t>padrões</a:t>
            </a:r>
            <a:r>
              <a:rPr lang="en-GB" sz="2700" b="1" dirty="0"/>
              <a:t> de </a:t>
            </a:r>
            <a:r>
              <a:rPr lang="en-GB" sz="2700" b="1" dirty="0" err="1"/>
              <a:t>sequências</a:t>
            </a:r>
            <a:r>
              <a:rPr lang="en-GB" sz="2700" b="1" dirty="0"/>
              <a:t> </a:t>
            </a:r>
            <a:r>
              <a:rPr lang="en-GB" sz="2700" b="1" dirty="0" err="1"/>
              <a:t>numéricas</a:t>
            </a:r>
            <a:r>
              <a:rPr lang="en-GB" sz="2700" b="1" dirty="0"/>
              <a:t> e </a:t>
            </a:r>
            <a:r>
              <a:rPr lang="en-GB" sz="2700" b="1" dirty="0" err="1"/>
              <a:t>não</a:t>
            </a:r>
            <a:r>
              <a:rPr lang="en-GB" sz="2700" b="1" dirty="0"/>
              <a:t> </a:t>
            </a:r>
            <a:r>
              <a:rPr lang="en-GB" sz="2700" b="1" dirty="0" err="1"/>
              <a:t>numéricas</a:t>
            </a:r>
            <a:r>
              <a:rPr lang="en-GB" sz="2700" b="1" dirty="0"/>
              <a:t>. </a:t>
            </a:r>
            <a:r>
              <a:rPr lang="en-GB" sz="2700" dirty="0"/>
              <a:t>As </a:t>
            </a:r>
            <a:r>
              <a:rPr lang="en-GB" sz="2700" dirty="0" err="1"/>
              <a:t>ideias</a:t>
            </a:r>
            <a:r>
              <a:rPr lang="en-GB" sz="2700" dirty="0"/>
              <a:t> </a:t>
            </a:r>
            <a:r>
              <a:rPr lang="en-GB" sz="2700" dirty="0" err="1"/>
              <a:t>matemáticas</a:t>
            </a:r>
            <a:r>
              <a:rPr lang="en-GB" sz="2700" dirty="0"/>
              <a:t> </a:t>
            </a:r>
            <a:r>
              <a:rPr lang="en-GB" sz="2700" dirty="0" err="1"/>
              <a:t>fundamentais</a:t>
            </a:r>
            <a:r>
              <a:rPr lang="en-GB" sz="2700" dirty="0"/>
              <a:t> </a:t>
            </a:r>
            <a:r>
              <a:rPr lang="en-GB" sz="2700" dirty="0" err="1"/>
              <a:t>vinculadas</a:t>
            </a:r>
            <a:r>
              <a:rPr lang="en-GB" sz="2700" dirty="0"/>
              <a:t> a </a:t>
            </a:r>
            <a:r>
              <a:rPr lang="en-GB" sz="2700" dirty="0" err="1"/>
              <a:t>essa</a:t>
            </a:r>
            <a:r>
              <a:rPr lang="en-GB" sz="2700" dirty="0"/>
              <a:t> </a:t>
            </a:r>
            <a:r>
              <a:rPr lang="en-GB" sz="2700" dirty="0" err="1"/>
              <a:t>unidade</a:t>
            </a:r>
            <a:r>
              <a:rPr lang="en-GB" sz="2700" dirty="0"/>
              <a:t> </a:t>
            </a:r>
            <a:r>
              <a:rPr lang="en-GB" sz="2700" dirty="0" err="1"/>
              <a:t>são</a:t>
            </a:r>
            <a:r>
              <a:rPr lang="en-GB" sz="2700" dirty="0"/>
              <a:t>: </a:t>
            </a:r>
            <a:r>
              <a:rPr lang="en-GB" sz="2700" dirty="0" err="1"/>
              <a:t>equivalência</a:t>
            </a:r>
            <a:r>
              <a:rPr lang="en-GB" sz="2700" dirty="0"/>
              <a:t>, </a:t>
            </a:r>
            <a:r>
              <a:rPr lang="en-GB" sz="2700" dirty="0" err="1"/>
              <a:t>variação</a:t>
            </a:r>
            <a:r>
              <a:rPr lang="en-GB" sz="2700" dirty="0"/>
              <a:t>, </a:t>
            </a:r>
            <a:r>
              <a:rPr lang="en-GB" sz="2700" dirty="0" err="1"/>
              <a:t>interdependência</a:t>
            </a:r>
            <a:r>
              <a:rPr lang="en-GB" sz="2700" dirty="0"/>
              <a:t> e </a:t>
            </a:r>
            <a:r>
              <a:rPr lang="en-GB" sz="2700" dirty="0" err="1"/>
              <a:t>proporcionalidade</a:t>
            </a:r>
            <a:r>
              <a:rPr lang="en-GB" sz="2700" dirty="0"/>
              <a:t>. </a:t>
            </a:r>
            <a:r>
              <a:rPr lang="en-GB" sz="2700" dirty="0" err="1"/>
              <a:t>Em</a:t>
            </a:r>
            <a:r>
              <a:rPr lang="en-GB" sz="2700" dirty="0"/>
              <a:t> </a:t>
            </a:r>
            <a:r>
              <a:rPr lang="en-GB" sz="2700" dirty="0" err="1"/>
              <a:t>síntese</a:t>
            </a:r>
            <a:r>
              <a:rPr lang="en-GB" sz="2700" dirty="0"/>
              <a:t>, </a:t>
            </a:r>
            <a:r>
              <a:rPr lang="en-GB" sz="2700" dirty="0" err="1"/>
              <a:t>essa</a:t>
            </a:r>
            <a:r>
              <a:rPr lang="en-GB" sz="2700" dirty="0"/>
              <a:t> </a:t>
            </a:r>
            <a:r>
              <a:rPr lang="en-GB" sz="2700" dirty="0" err="1"/>
              <a:t>unidade</a:t>
            </a:r>
            <a:r>
              <a:rPr lang="en-GB" sz="2700" dirty="0"/>
              <a:t> </a:t>
            </a:r>
            <a:r>
              <a:rPr lang="en-GB" sz="2700" dirty="0" err="1"/>
              <a:t>temática</a:t>
            </a:r>
            <a:r>
              <a:rPr lang="en-GB" sz="2700" dirty="0"/>
              <a:t> </a:t>
            </a:r>
            <a:r>
              <a:rPr lang="en-GB" sz="2700" dirty="0" err="1"/>
              <a:t>deve</a:t>
            </a:r>
            <a:r>
              <a:rPr lang="en-GB" sz="2700" dirty="0"/>
              <a:t> </a:t>
            </a:r>
            <a:r>
              <a:rPr lang="en-GB" sz="2700" dirty="0" err="1"/>
              <a:t>enfatizar</a:t>
            </a:r>
            <a:r>
              <a:rPr lang="en-GB" sz="2700" dirty="0"/>
              <a:t> o </a:t>
            </a:r>
            <a:r>
              <a:rPr lang="en-GB" sz="2700" dirty="0" err="1"/>
              <a:t>desenvolvimento</a:t>
            </a:r>
            <a:r>
              <a:rPr lang="en-GB" sz="2700" dirty="0"/>
              <a:t> de </a:t>
            </a:r>
            <a:r>
              <a:rPr lang="en-GB" sz="2700" dirty="0" err="1"/>
              <a:t>uma</a:t>
            </a:r>
            <a:r>
              <a:rPr lang="en-GB" sz="2700" dirty="0"/>
              <a:t> </a:t>
            </a:r>
            <a:r>
              <a:rPr lang="en-GB" sz="2700" dirty="0" err="1"/>
              <a:t>linguagem</a:t>
            </a:r>
            <a:r>
              <a:rPr lang="en-GB" sz="2700" dirty="0"/>
              <a:t>, o </a:t>
            </a:r>
            <a:r>
              <a:rPr lang="en-GB" sz="2700" dirty="0" err="1"/>
              <a:t>estabelecimento</a:t>
            </a:r>
            <a:r>
              <a:rPr lang="en-GB" sz="2700" dirty="0"/>
              <a:t> de </a:t>
            </a:r>
            <a:r>
              <a:rPr lang="en-GB" sz="2700" dirty="0" err="1"/>
              <a:t>generalizações</a:t>
            </a:r>
            <a:r>
              <a:rPr lang="en-GB" sz="2700" dirty="0"/>
              <a:t>, a </a:t>
            </a:r>
            <a:r>
              <a:rPr lang="en-GB" sz="2700" dirty="0" err="1"/>
              <a:t>análise</a:t>
            </a:r>
            <a:r>
              <a:rPr lang="en-GB" sz="2700" dirty="0"/>
              <a:t> </a:t>
            </a:r>
            <a:r>
              <a:rPr lang="en-GB" sz="2700" dirty="0" err="1"/>
              <a:t>da</a:t>
            </a:r>
            <a:r>
              <a:rPr lang="en-GB" sz="2700" dirty="0"/>
              <a:t> </a:t>
            </a:r>
            <a:r>
              <a:rPr lang="en-GB" sz="2700" dirty="0" err="1"/>
              <a:t>interdependência</a:t>
            </a:r>
            <a:r>
              <a:rPr lang="en-GB" sz="2700" dirty="0"/>
              <a:t> de </a:t>
            </a:r>
            <a:r>
              <a:rPr lang="en-GB" sz="2700" dirty="0" err="1"/>
              <a:t>grandezas</a:t>
            </a:r>
            <a:r>
              <a:rPr lang="en-GB" sz="2700" dirty="0"/>
              <a:t> e a </a:t>
            </a:r>
            <a:r>
              <a:rPr lang="en-GB" sz="2700" dirty="0" err="1"/>
              <a:t>resolução</a:t>
            </a:r>
            <a:r>
              <a:rPr lang="en-GB" sz="2700" dirty="0"/>
              <a:t> de </a:t>
            </a:r>
            <a:r>
              <a:rPr lang="en-GB" sz="2700" dirty="0" err="1"/>
              <a:t>problemas</a:t>
            </a:r>
            <a:r>
              <a:rPr lang="en-GB" sz="2700" dirty="0"/>
              <a:t>  </a:t>
            </a:r>
            <a:r>
              <a:rPr lang="en-GB" sz="2700" dirty="0" err="1"/>
              <a:t>por</a:t>
            </a:r>
            <a:r>
              <a:rPr lang="en-GB" sz="2700" dirty="0"/>
              <a:t> </a:t>
            </a:r>
            <a:r>
              <a:rPr lang="en-GB" sz="2700" dirty="0" err="1"/>
              <a:t>meio</a:t>
            </a:r>
            <a:r>
              <a:rPr lang="en-GB" sz="2700" dirty="0"/>
              <a:t> de </a:t>
            </a:r>
            <a:r>
              <a:rPr lang="en-GB" sz="2700" dirty="0" err="1"/>
              <a:t>equações</a:t>
            </a:r>
            <a:r>
              <a:rPr lang="en-GB" sz="2700" dirty="0"/>
              <a:t> </a:t>
            </a:r>
            <a:r>
              <a:rPr lang="en-GB" sz="2700" dirty="0" err="1"/>
              <a:t>ou</a:t>
            </a:r>
            <a:r>
              <a:rPr lang="en-GB" sz="2700" dirty="0"/>
              <a:t> </a:t>
            </a:r>
            <a:r>
              <a:rPr lang="en-GB" sz="2700" dirty="0" err="1"/>
              <a:t>inequações</a:t>
            </a:r>
            <a:r>
              <a:rPr lang="en-GB" sz="2700" dirty="0"/>
              <a:t>.</a:t>
            </a:r>
            <a:br>
              <a:rPr lang="pt-BR" sz="2700" dirty="0"/>
            </a:br>
            <a:endParaRPr lang="pt-BR" sz="27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0612F8"/>
                </a:solidFill>
              </a:rPr>
              <a:t>GEOMETRIA</a:t>
            </a:r>
            <a:br>
              <a:rPr lang="pt-BR" dirty="0"/>
            </a:br>
            <a:r>
              <a:rPr lang="en-GB" sz="2700" dirty="0"/>
              <a:t>A </a:t>
            </a:r>
            <a:r>
              <a:rPr lang="en-GB" sz="2700" dirty="0" err="1"/>
              <a:t>Geometria</a:t>
            </a:r>
            <a:r>
              <a:rPr lang="en-GB" sz="2700" dirty="0"/>
              <a:t> </a:t>
            </a:r>
            <a:r>
              <a:rPr lang="en-GB" sz="2700" dirty="0" err="1"/>
              <a:t>envolve</a:t>
            </a:r>
            <a:r>
              <a:rPr lang="en-GB" sz="2700" dirty="0"/>
              <a:t> o </a:t>
            </a:r>
            <a:r>
              <a:rPr lang="en-GB" sz="2700" dirty="0" err="1"/>
              <a:t>estudo</a:t>
            </a:r>
            <a:r>
              <a:rPr lang="en-GB" sz="2700" dirty="0"/>
              <a:t> de um </a:t>
            </a:r>
            <a:r>
              <a:rPr lang="en-GB" sz="2700" dirty="0" err="1"/>
              <a:t>amplo</a:t>
            </a:r>
            <a:r>
              <a:rPr lang="en-GB" sz="2700" dirty="0"/>
              <a:t> </a:t>
            </a:r>
            <a:r>
              <a:rPr lang="en-GB" sz="2700" dirty="0" err="1"/>
              <a:t>conjunto</a:t>
            </a:r>
            <a:r>
              <a:rPr lang="en-GB" sz="2700" dirty="0"/>
              <a:t> de </a:t>
            </a:r>
            <a:r>
              <a:rPr lang="en-GB" sz="2700" dirty="0" err="1"/>
              <a:t>conceitos</a:t>
            </a:r>
            <a:r>
              <a:rPr lang="en-GB" sz="2700" dirty="0"/>
              <a:t> e </a:t>
            </a:r>
            <a:r>
              <a:rPr lang="en-GB" sz="2700" dirty="0" err="1"/>
              <a:t>procedimentos</a:t>
            </a:r>
            <a:r>
              <a:rPr lang="en-GB" sz="2700" dirty="0"/>
              <a:t> </a:t>
            </a:r>
            <a:r>
              <a:rPr lang="en-GB" sz="2700" dirty="0" err="1"/>
              <a:t>necessários</a:t>
            </a:r>
            <a:r>
              <a:rPr lang="en-GB" sz="2700" dirty="0"/>
              <a:t> </a:t>
            </a:r>
            <a:r>
              <a:rPr lang="en-GB" sz="2700" dirty="0" err="1"/>
              <a:t>para</a:t>
            </a:r>
            <a:r>
              <a:rPr lang="en-GB" sz="2700" dirty="0"/>
              <a:t> resolver </a:t>
            </a:r>
            <a:r>
              <a:rPr lang="en-GB" sz="2700" dirty="0" err="1"/>
              <a:t>problemas</a:t>
            </a:r>
            <a:r>
              <a:rPr lang="en-GB" sz="2700" dirty="0"/>
              <a:t> do </a:t>
            </a:r>
            <a:r>
              <a:rPr lang="en-GB" sz="2700" dirty="0" err="1"/>
              <a:t>mundo</a:t>
            </a:r>
            <a:r>
              <a:rPr lang="en-GB" sz="2700" dirty="0"/>
              <a:t> </a:t>
            </a:r>
            <a:r>
              <a:rPr lang="en-GB" sz="2700" dirty="0" err="1"/>
              <a:t>físico</a:t>
            </a:r>
            <a:r>
              <a:rPr lang="en-GB" sz="2700" dirty="0"/>
              <a:t> e de </a:t>
            </a:r>
            <a:r>
              <a:rPr lang="en-GB" sz="2700" dirty="0" err="1"/>
              <a:t>diferentes</a:t>
            </a:r>
            <a:r>
              <a:rPr lang="en-GB" sz="2700" dirty="0"/>
              <a:t> </a:t>
            </a:r>
            <a:r>
              <a:rPr lang="en-GB" sz="2700" dirty="0" err="1"/>
              <a:t>áreas</a:t>
            </a:r>
            <a:r>
              <a:rPr lang="en-GB" sz="2700" dirty="0"/>
              <a:t> do </a:t>
            </a:r>
            <a:r>
              <a:rPr lang="en-GB" sz="2700" dirty="0" err="1"/>
              <a:t>conhecimento</a:t>
            </a:r>
            <a:r>
              <a:rPr lang="en-GB" sz="2700" dirty="0"/>
              <a:t>. </a:t>
            </a:r>
            <a:r>
              <a:rPr lang="en-GB" sz="2700" dirty="0" err="1"/>
              <a:t>Assim</a:t>
            </a:r>
            <a:r>
              <a:rPr lang="en-GB" sz="2700" dirty="0"/>
              <a:t>, </a:t>
            </a:r>
            <a:r>
              <a:rPr lang="en-GB" sz="2700" dirty="0" err="1"/>
              <a:t>nessa</a:t>
            </a:r>
            <a:r>
              <a:rPr lang="en-GB" sz="2700" dirty="0"/>
              <a:t> </a:t>
            </a:r>
            <a:r>
              <a:rPr lang="en-GB" sz="2700" dirty="0" err="1"/>
              <a:t>unidade</a:t>
            </a:r>
            <a:r>
              <a:rPr lang="en-GB" sz="2700" dirty="0"/>
              <a:t> </a:t>
            </a:r>
            <a:r>
              <a:rPr lang="en-GB" sz="2700" dirty="0" err="1"/>
              <a:t>temática</a:t>
            </a:r>
            <a:r>
              <a:rPr lang="en-GB" sz="2700" dirty="0"/>
              <a:t>, </a:t>
            </a:r>
            <a:r>
              <a:rPr lang="en-GB" sz="2700" dirty="0" err="1"/>
              <a:t>estudar</a:t>
            </a:r>
            <a:r>
              <a:rPr lang="en-GB" sz="2700" dirty="0"/>
              <a:t>  </a:t>
            </a:r>
            <a:r>
              <a:rPr lang="en-GB" sz="2700" b="1" dirty="0" err="1"/>
              <a:t>posição</a:t>
            </a:r>
            <a:r>
              <a:rPr lang="en-GB" sz="2700" b="1" dirty="0"/>
              <a:t>  e  </a:t>
            </a:r>
            <a:r>
              <a:rPr lang="en-GB" sz="2700" b="1" dirty="0" err="1"/>
              <a:t>deslocamentos</a:t>
            </a:r>
            <a:r>
              <a:rPr lang="en-GB" sz="2700" b="1" dirty="0"/>
              <a:t>  no  </a:t>
            </a:r>
            <a:r>
              <a:rPr lang="en-GB" sz="2700" b="1" dirty="0" err="1"/>
              <a:t>espaço</a:t>
            </a:r>
            <a:r>
              <a:rPr lang="en-GB" sz="2700" b="1" dirty="0"/>
              <a:t>,  </a:t>
            </a:r>
            <a:r>
              <a:rPr lang="en-GB" sz="2700" b="1" dirty="0" err="1"/>
              <a:t>formas</a:t>
            </a:r>
            <a:r>
              <a:rPr lang="en-GB" sz="2700" b="1" dirty="0"/>
              <a:t> e </a:t>
            </a:r>
            <a:r>
              <a:rPr lang="en-GB" sz="2700" b="1" dirty="0" err="1"/>
              <a:t>relações</a:t>
            </a:r>
            <a:r>
              <a:rPr lang="en-GB" sz="2700" b="1" dirty="0"/>
              <a:t> entre </a:t>
            </a:r>
            <a:r>
              <a:rPr lang="en-GB" sz="2700" b="1" dirty="0" err="1"/>
              <a:t>elementos</a:t>
            </a:r>
            <a:r>
              <a:rPr lang="en-GB" sz="2700" b="1" dirty="0"/>
              <a:t> de </a:t>
            </a:r>
            <a:r>
              <a:rPr lang="en-GB" sz="2700" b="1" dirty="0" err="1"/>
              <a:t>figuras</a:t>
            </a:r>
            <a:r>
              <a:rPr lang="en-GB" sz="2700" b="1" dirty="0"/>
              <a:t> </a:t>
            </a:r>
            <a:r>
              <a:rPr lang="en-GB" sz="2700" b="1" dirty="0" err="1"/>
              <a:t>planas</a:t>
            </a:r>
            <a:r>
              <a:rPr lang="en-GB" sz="2700" b="1" dirty="0"/>
              <a:t> e </a:t>
            </a:r>
            <a:r>
              <a:rPr lang="en-GB" sz="2700" b="1" dirty="0" err="1"/>
              <a:t>espaciais</a:t>
            </a:r>
            <a:r>
              <a:rPr lang="en-GB" sz="2700" b="1" dirty="0"/>
              <a:t> </a:t>
            </a:r>
            <a:r>
              <a:rPr lang="en-GB" sz="2700" b="1" dirty="0" err="1"/>
              <a:t>pode</a:t>
            </a:r>
            <a:r>
              <a:rPr lang="en-GB" sz="2700" b="1" dirty="0"/>
              <a:t> </a:t>
            </a:r>
            <a:r>
              <a:rPr lang="en-GB" sz="2700" b="1" dirty="0" err="1"/>
              <a:t>desenvolver</a:t>
            </a:r>
            <a:r>
              <a:rPr lang="en-GB" sz="2700" b="1" dirty="0"/>
              <a:t> o </a:t>
            </a:r>
            <a:r>
              <a:rPr lang="en-GB" sz="2700" b="1" dirty="0" err="1"/>
              <a:t>pensamento</a:t>
            </a:r>
            <a:r>
              <a:rPr lang="en-GB" sz="2700" b="1" dirty="0"/>
              <a:t> </a:t>
            </a:r>
            <a:r>
              <a:rPr lang="en-GB" sz="2700" b="1" dirty="0" err="1"/>
              <a:t>geométrico</a:t>
            </a:r>
            <a:r>
              <a:rPr lang="en-GB" sz="2700" b="1" dirty="0"/>
              <a:t> dos </a:t>
            </a:r>
            <a:r>
              <a:rPr lang="en-GB" sz="2700" b="1" dirty="0" err="1"/>
              <a:t>alunos</a:t>
            </a:r>
            <a:r>
              <a:rPr lang="en-GB" sz="2700" b="1" dirty="0"/>
              <a:t>. </a:t>
            </a:r>
            <a:r>
              <a:rPr lang="en-GB" sz="2700" dirty="0" err="1"/>
              <a:t>Esse</a:t>
            </a:r>
            <a:r>
              <a:rPr lang="en-GB" sz="2700" dirty="0"/>
              <a:t> </a:t>
            </a:r>
            <a:r>
              <a:rPr lang="en-GB" sz="2700" dirty="0" err="1"/>
              <a:t>pensamento</a:t>
            </a:r>
            <a:r>
              <a:rPr lang="en-GB" sz="2700" dirty="0"/>
              <a:t> é </a:t>
            </a:r>
            <a:r>
              <a:rPr lang="en-GB" sz="2700" dirty="0" err="1"/>
              <a:t>necessário</a:t>
            </a:r>
            <a:r>
              <a:rPr lang="en-GB" sz="2700" dirty="0"/>
              <a:t> </a:t>
            </a:r>
            <a:r>
              <a:rPr lang="en-GB" sz="2700" dirty="0" err="1"/>
              <a:t>para</a:t>
            </a:r>
            <a:r>
              <a:rPr lang="en-GB" sz="2700" dirty="0"/>
              <a:t> </a:t>
            </a:r>
            <a:r>
              <a:rPr lang="en-GB" sz="2700" dirty="0" err="1"/>
              <a:t>investigar</a:t>
            </a:r>
            <a:r>
              <a:rPr lang="en-GB" sz="2700" dirty="0"/>
              <a:t> </a:t>
            </a:r>
            <a:r>
              <a:rPr lang="en-GB" sz="2700" dirty="0" err="1"/>
              <a:t>propriedades</a:t>
            </a:r>
            <a:r>
              <a:rPr lang="en-GB" sz="2700" dirty="0"/>
              <a:t>, </a:t>
            </a:r>
            <a:r>
              <a:rPr lang="en-GB" sz="2700" dirty="0" err="1"/>
              <a:t>fazer</a:t>
            </a:r>
            <a:r>
              <a:rPr lang="en-GB" sz="2700" dirty="0"/>
              <a:t> </a:t>
            </a:r>
            <a:r>
              <a:rPr lang="en-GB" sz="2700" dirty="0" err="1"/>
              <a:t>conjecturas</a:t>
            </a:r>
            <a:r>
              <a:rPr lang="en-GB" sz="2700" dirty="0"/>
              <a:t> e </a:t>
            </a:r>
            <a:r>
              <a:rPr lang="en-GB" sz="2700" dirty="0" err="1"/>
              <a:t>produzir</a:t>
            </a:r>
            <a:r>
              <a:rPr lang="en-GB" sz="2700" dirty="0"/>
              <a:t> </a:t>
            </a:r>
            <a:r>
              <a:rPr lang="en-GB" sz="2700" dirty="0" err="1"/>
              <a:t>argumentos</a:t>
            </a:r>
            <a:r>
              <a:rPr lang="en-GB" sz="2700" dirty="0"/>
              <a:t> </a:t>
            </a:r>
            <a:r>
              <a:rPr lang="en-GB" sz="2700" dirty="0" err="1"/>
              <a:t>geométricos</a:t>
            </a:r>
            <a:r>
              <a:rPr lang="en-GB" sz="2700" dirty="0"/>
              <a:t> </a:t>
            </a:r>
            <a:r>
              <a:rPr lang="en-GB" sz="2700" dirty="0" err="1"/>
              <a:t>convincentes</a:t>
            </a:r>
            <a:r>
              <a:rPr lang="en-GB" sz="2700" dirty="0"/>
              <a:t>. É </a:t>
            </a:r>
            <a:r>
              <a:rPr lang="en-GB" sz="2700" dirty="0" err="1"/>
              <a:t>importante</a:t>
            </a:r>
            <a:r>
              <a:rPr lang="en-GB" sz="2700" dirty="0"/>
              <a:t>, </a:t>
            </a:r>
            <a:r>
              <a:rPr lang="en-GB" sz="2700" dirty="0" err="1"/>
              <a:t>também</a:t>
            </a:r>
            <a:r>
              <a:rPr lang="en-GB" sz="2700" dirty="0"/>
              <a:t>, </a:t>
            </a:r>
            <a:r>
              <a:rPr lang="en-GB" sz="2700" dirty="0" err="1"/>
              <a:t>considerar</a:t>
            </a:r>
            <a:r>
              <a:rPr lang="en-GB" sz="2700" dirty="0"/>
              <a:t> o </a:t>
            </a:r>
            <a:r>
              <a:rPr lang="en-GB" sz="2700" dirty="0" err="1"/>
              <a:t>aspecto</a:t>
            </a:r>
            <a:r>
              <a:rPr lang="en-GB" sz="2700" dirty="0"/>
              <a:t> </a:t>
            </a:r>
            <a:r>
              <a:rPr lang="en-GB" sz="2700" dirty="0" err="1"/>
              <a:t>funcional</a:t>
            </a:r>
            <a:r>
              <a:rPr lang="en-GB" sz="2700" dirty="0"/>
              <a:t> </a:t>
            </a:r>
            <a:r>
              <a:rPr lang="en-GB" sz="2700" dirty="0" err="1"/>
              <a:t>que</a:t>
            </a:r>
            <a:r>
              <a:rPr lang="en-GB" sz="2700" dirty="0"/>
              <a:t> </a:t>
            </a:r>
            <a:r>
              <a:rPr lang="en-GB" sz="2700" dirty="0" err="1"/>
              <a:t>deve</a:t>
            </a:r>
            <a:r>
              <a:rPr lang="en-GB" sz="2700" dirty="0"/>
              <a:t> </a:t>
            </a:r>
            <a:r>
              <a:rPr lang="en-GB" sz="2700" dirty="0" err="1"/>
              <a:t>estar</a:t>
            </a:r>
            <a:r>
              <a:rPr lang="en-GB" sz="2700" dirty="0"/>
              <a:t> </a:t>
            </a:r>
            <a:r>
              <a:rPr lang="en-GB" sz="2700" dirty="0" err="1"/>
              <a:t>presente</a:t>
            </a:r>
            <a:r>
              <a:rPr lang="en-GB" sz="2700" dirty="0"/>
              <a:t> no </a:t>
            </a:r>
            <a:r>
              <a:rPr lang="en-GB" sz="2700" dirty="0" err="1"/>
              <a:t>estudo</a:t>
            </a:r>
            <a:r>
              <a:rPr lang="en-GB" sz="2700" dirty="0"/>
              <a:t> </a:t>
            </a:r>
            <a:r>
              <a:rPr lang="en-GB" sz="2700" dirty="0" err="1"/>
              <a:t>da</a:t>
            </a:r>
            <a:r>
              <a:rPr lang="en-GB" sz="2700" dirty="0"/>
              <a:t> </a:t>
            </a:r>
            <a:r>
              <a:rPr lang="en-GB" sz="2700" dirty="0" err="1"/>
              <a:t>Geometria</a:t>
            </a:r>
            <a:r>
              <a:rPr lang="en-GB" sz="2700" dirty="0"/>
              <a:t>: as </a:t>
            </a:r>
            <a:r>
              <a:rPr lang="en-GB" sz="2700" dirty="0" err="1"/>
              <a:t>transformações</a:t>
            </a:r>
            <a:r>
              <a:rPr lang="en-GB" sz="2700" dirty="0"/>
              <a:t> </a:t>
            </a:r>
            <a:r>
              <a:rPr lang="en-GB" sz="2700" dirty="0" err="1"/>
              <a:t>geométricas</a:t>
            </a:r>
            <a:r>
              <a:rPr lang="en-GB" sz="2700" dirty="0"/>
              <a:t>, </a:t>
            </a:r>
            <a:r>
              <a:rPr lang="en-GB" sz="2700" dirty="0" err="1"/>
              <a:t>sobre</a:t>
            </a:r>
            <a:r>
              <a:rPr lang="en-GB" sz="2700" dirty="0"/>
              <a:t> </a:t>
            </a:r>
            <a:r>
              <a:rPr lang="en-GB" sz="2700" dirty="0" err="1"/>
              <a:t>tudo</a:t>
            </a:r>
            <a:r>
              <a:rPr lang="en-GB" sz="2700" dirty="0"/>
              <a:t> as </a:t>
            </a:r>
            <a:r>
              <a:rPr lang="en-GB" sz="2700" dirty="0" err="1"/>
              <a:t>simetrias</a:t>
            </a:r>
            <a:r>
              <a:rPr lang="en-GB" sz="2700" dirty="0"/>
              <a:t>. As </a:t>
            </a:r>
            <a:r>
              <a:rPr lang="en-GB" sz="2700" dirty="0" err="1"/>
              <a:t>ideias</a:t>
            </a:r>
            <a:r>
              <a:rPr lang="en-GB" sz="2700" dirty="0"/>
              <a:t> </a:t>
            </a:r>
            <a:r>
              <a:rPr lang="en-GB" sz="2700" dirty="0" err="1"/>
              <a:t>matemáticas</a:t>
            </a:r>
            <a:r>
              <a:rPr lang="en-GB" sz="2700" dirty="0"/>
              <a:t> </a:t>
            </a:r>
            <a:r>
              <a:rPr lang="en-GB" sz="2700" dirty="0" err="1"/>
              <a:t>fundamentais</a:t>
            </a:r>
            <a:r>
              <a:rPr lang="en-GB" sz="2700" dirty="0"/>
              <a:t> </a:t>
            </a:r>
            <a:r>
              <a:rPr lang="en-GB" sz="2700" dirty="0" err="1"/>
              <a:t>associadas</a:t>
            </a:r>
            <a:r>
              <a:rPr lang="en-GB" sz="2700" dirty="0"/>
              <a:t> a </a:t>
            </a:r>
            <a:r>
              <a:rPr lang="en-GB" sz="2700" dirty="0" err="1"/>
              <a:t>essa</a:t>
            </a:r>
            <a:r>
              <a:rPr lang="en-GB" sz="2700" dirty="0"/>
              <a:t> </a:t>
            </a:r>
            <a:r>
              <a:rPr lang="en-GB" sz="2700" dirty="0" err="1"/>
              <a:t>temática</a:t>
            </a:r>
            <a:r>
              <a:rPr lang="en-GB" sz="2700" dirty="0"/>
              <a:t> </a:t>
            </a:r>
            <a:r>
              <a:rPr lang="en-GB" sz="2700" dirty="0" err="1"/>
              <a:t>são</a:t>
            </a:r>
            <a:r>
              <a:rPr lang="en-GB" sz="2700" dirty="0"/>
              <a:t>, </a:t>
            </a:r>
            <a:r>
              <a:rPr lang="en-GB" sz="2700" dirty="0" err="1"/>
              <a:t>principalmente</a:t>
            </a:r>
            <a:r>
              <a:rPr lang="en-GB" sz="2700" dirty="0"/>
              <a:t>: </a:t>
            </a:r>
            <a:r>
              <a:rPr lang="en-GB" sz="2700" b="1" dirty="0" err="1"/>
              <a:t>construção</a:t>
            </a:r>
            <a:r>
              <a:rPr lang="en-GB" sz="2700" b="1" dirty="0"/>
              <a:t>, </a:t>
            </a:r>
            <a:r>
              <a:rPr lang="en-GB" sz="2700" b="1" dirty="0" err="1"/>
              <a:t>representação</a:t>
            </a:r>
            <a:r>
              <a:rPr lang="en-GB" sz="2700" b="1" dirty="0"/>
              <a:t> e </a:t>
            </a:r>
            <a:r>
              <a:rPr lang="en-GB" sz="2700" b="1" dirty="0" err="1"/>
              <a:t>interdependência</a:t>
            </a:r>
            <a:r>
              <a:rPr lang="en-GB" b="1" dirty="0"/>
              <a:t>.</a:t>
            </a:r>
            <a:br>
              <a:rPr lang="pt-BR" dirty="0"/>
            </a:br>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0612F8"/>
                </a:solidFill>
              </a:rPr>
              <a:t>GRANDEZAS E MEDIDAS</a:t>
            </a:r>
            <a:br>
              <a:rPr lang="pt-BR" dirty="0"/>
            </a:br>
            <a:r>
              <a:rPr lang="en-GB" sz="3100" dirty="0" err="1"/>
              <a:t>Propõe</a:t>
            </a:r>
            <a:r>
              <a:rPr lang="en-GB" sz="3100" dirty="0"/>
              <a:t>  o </a:t>
            </a:r>
            <a:r>
              <a:rPr lang="en-GB" sz="3100" dirty="0" err="1"/>
              <a:t>estudo</a:t>
            </a:r>
            <a:r>
              <a:rPr lang="en-GB" sz="3100" dirty="0"/>
              <a:t> das </a:t>
            </a:r>
            <a:r>
              <a:rPr lang="en-GB" sz="3100" dirty="0" err="1"/>
              <a:t>medidas</a:t>
            </a:r>
            <a:r>
              <a:rPr lang="en-GB" sz="3100" dirty="0"/>
              <a:t> e das </a:t>
            </a:r>
            <a:r>
              <a:rPr lang="en-GB" sz="3100" dirty="0" err="1"/>
              <a:t>relações</a:t>
            </a:r>
            <a:r>
              <a:rPr lang="en-GB" sz="3100" dirty="0"/>
              <a:t> entre </a:t>
            </a:r>
            <a:r>
              <a:rPr lang="en-GB" sz="3100" dirty="0" err="1"/>
              <a:t>elas</a:t>
            </a:r>
            <a:r>
              <a:rPr lang="en-GB" sz="3100" dirty="0"/>
              <a:t> – </a:t>
            </a:r>
            <a:r>
              <a:rPr lang="en-GB" sz="3100" dirty="0" err="1"/>
              <a:t>ou</a:t>
            </a:r>
            <a:r>
              <a:rPr lang="en-GB" sz="3100" dirty="0"/>
              <a:t> </a:t>
            </a:r>
            <a:r>
              <a:rPr lang="en-GB" sz="3100" dirty="0" err="1"/>
              <a:t>seja</a:t>
            </a:r>
            <a:r>
              <a:rPr lang="en-GB" sz="3100" dirty="0"/>
              <a:t>, </a:t>
            </a:r>
            <a:r>
              <a:rPr lang="en-GB" sz="3100" b="1" dirty="0" err="1"/>
              <a:t>relações</a:t>
            </a:r>
            <a:r>
              <a:rPr lang="en-GB" sz="3100" b="1" dirty="0"/>
              <a:t> </a:t>
            </a:r>
            <a:r>
              <a:rPr lang="en-GB" sz="3100" b="1" dirty="0" err="1"/>
              <a:t>métricas</a:t>
            </a:r>
            <a:r>
              <a:rPr lang="en-GB" sz="3100" b="1" dirty="0"/>
              <a:t> </a:t>
            </a:r>
            <a:r>
              <a:rPr lang="en-GB" sz="3100" dirty="0"/>
              <a:t>, </a:t>
            </a:r>
            <a:r>
              <a:rPr lang="en-GB" sz="3100" dirty="0" err="1"/>
              <a:t>favorece</a:t>
            </a:r>
            <a:r>
              <a:rPr lang="en-GB" sz="3100" dirty="0"/>
              <a:t> a </a:t>
            </a:r>
            <a:r>
              <a:rPr lang="en-GB" sz="3100" dirty="0" err="1"/>
              <a:t>integração</a:t>
            </a:r>
            <a:r>
              <a:rPr lang="en-GB" sz="3100" dirty="0"/>
              <a:t> </a:t>
            </a:r>
            <a:r>
              <a:rPr lang="en-GB" sz="3100" dirty="0" err="1"/>
              <a:t>da</a:t>
            </a:r>
            <a:r>
              <a:rPr lang="en-GB" sz="3100" dirty="0"/>
              <a:t> </a:t>
            </a:r>
            <a:r>
              <a:rPr lang="en-GB" sz="3100" dirty="0" err="1"/>
              <a:t>Matemática</a:t>
            </a:r>
            <a:r>
              <a:rPr lang="en-GB" sz="3100" dirty="0"/>
              <a:t> a </a:t>
            </a:r>
            <a:r>
              <a:rPr lang="en-GB" sz="3100" dirty="0" err="1"/>
              <a:t>outras</a:t>
            </a:r>
            <a:r>
              <a:rPr lang="en-GB" sz="3100" dirty="0"/>
              <a:t> </a:t>
            </a:r>
            <a:r>
              <a:rPr lang="en-GB" sz="3100" dirty="0" err="1"/>
              <a:t>áreas</a:t>
            </a:r>
            <a:r>
              <a:rPr lang="en-GB" sz="3100" dirty="0"/>
              <a:t> de </a:t>
            </a:r>
            <a:r>
              <a:rPr lang="en-GB" sz="3100" dirty="0" err="1"/>
              <a:t>conhecimento</a:t>
            </a:r>
            <a:r>
              <a:rPr lang="en-GB" sz="3100" dirty="0"/>
              <a:t>, </a:t>
            </a:r>
            <a:r>
              <a:rPr lang="en-GB" sz="3100" dirty="0" err="1"/>
              <a:t>como</a:t>
            </a:r>
            <a:r>
              <a:rPr lang="en-GB" sz="3100" dirty="0"/>
              <a:t> </a:t>
            </a:r>
            <a:r>
              <a:rPr lang="en-GB" sz="3100" b="1" dirty="0" err="1"/>
              <a:t>Ciências</a:t>
            </a:r>
            <a:r>
              <a:rPr lang="en-GB" sz="3100" dirty="0"/>
              <a:t> (</a:t>
            </a:r>
            <a:r>
              <a:rPr lang="en-GB" sz="3100" dirty="0" err="1"/>
              <a:t>densidade</a:t>
            </a:r>
            <a:r>
              <a:rPr lang="en-GB" sz="3100" dirty="0"/>
              <a:t>, </a:t>
            </a:r>
            <a:r>
              <a:rPr lang="en-GB" sz="3100" dirty="0" err="1"/>
              <a:t>grandezas</a:t>
            </a:r>
            <a:r>
              <a:rPr lang="en-GB" sz="3100" dirty="0"/>
              <a:t> e </a:t>
            </a:r>
            <a:r>
              <a:rPr lang="en-GB" sz="3100" dirty="0" err="1"/>
              <a:t>escalas</a:t>
            </a:r>
            <a:r>
              <a:rPr lang="en-GB" sz="3100" dirty="0"/>
              <a:t> do </a:t>
            </a:r>
            <a:r>
              <a:rPr lang="en-GB" sz="3100" dirty="0" err="1"/>
              <a:t>Sistema</a:t>
            </a:r>
            <a:r>
              <a:rPr lang="en-GB" sz="3100" dirty="0"/>
              <a:t> Solar, </a:t>
            </a:r>
            <a:r>
              <a:rPr lang="en-GB" sz="3100" dirty="0" err="1"/>
              <a:t>energia</a:t>
            </a:r>
            <a:r>
              <a:rPr lang="en-GB" sz="3100" dirty="0"/>
              <a:t> </a:t>
            </a:r>
            <a:r>
              <a:rPr lang="en-GB" sz="3100" dirty="0" err="1"/>
              <a:t>elétrica</a:t>
            </a:r>
            <a:r>
              <a:rPr lang="en-GB" sz="3100" dirty="0"/>
              <a:t> etc.) </a:t>
            </a:r>
            <a:r>
              <a:rPr lang="en-GB" sz="3100" dirty="0" err="1"/>
              <a:t>ou</a:t>
            </a:r>
            <a:r>
              <a:rPr lang="en-GB" sz="3100" dirty="0"/>
              <a:t> </a:t>
            </a:r>
            <a:r>
              <a:rPr lang="en-GB" sz="3100" b="1" dirty="0" err="1"/>
              <a:t>Geografia</a:t>
            </a:r>
            <a:r>
              <a:rPr lang="en-GB" sz="3100" dirty="0"/>
              <a:t> (</a:t>
            </a:r>
            <a:r>
              <a:rPr lang="en-GB" sz="3100" dirty="0" err="1"/>
              <a:t>coordenadas</a:t>
            </a:r>
            <a:r>
              <a:rPr lang="en-GB" sz="3100" dirty="0"/>
              <a:t> </a:t>
            </a:r>
            <a:r>
              <a:rPr lang="en-GB" sz="3100" dirty="0" err="1"/>
              <a:t>geográficas</a:t>
            </a:r>
            <a:r>
              <a:rPr lang="en-GB" sz="3100" dirty="0"/>
              <a:t>, </a:t>
            </a:r>
            <a:r>
              <a:rPr lang="en-GB" sz="3100" dirty="0" err="1"/>
              <a:t>densidade</a:t>
            </a:r>
            <a:r>
              <a:rPr lang="en-GB" sz="3100" dirty="0"/>
              <a:t> </a:t>
            </a:r>
            <a:r>
              <a:rPr lang="en-GB" sz="3100" dirty="0" err="1"/>
              <a:t>demográfica</a:t>
            </a:r>
            <a:r>
              <a:rPr lang="en-GB" sz="3100" dirty="0"/>
              <a:t>, </a:t>
            </a:r>
            <a:r>
              <a:rPr lang="en-GB" sz="3100" dirty="0" err="1"/>
              <a:t>escalas</a:t>
            </a:r>
            <a:r>
              <a:rPr lang="en-GB" sz="3100" dirty="0"/>
              <a:t> de </a:t>
            </a:r>
            <a:r>
              <a:rPr lang="en-GB" sz="3100" dirty="0" err="1"/>
              <a:t>mapas</a:t>
            </a:r>
            <a:r>
              <a:rPr lang="en-GB" sz="3100" dirty="0"/>
              <a:t> e </a:t>
            </a:r>
            <a:r>
              <a:rPr lang="en-GB" sz="3100" dirty="0" err="1"/>
              <a:t>guias</a:t>
            </a:r>
            <a:r>
              <a:rPr lang="en-GB" sz="3100" dirty="0"/>
              <a:t> etc.). </a:t>
            </a:r>
            <a:r>
              <a:rPr lang="en-GB" sz="3100" b="1" dirty="0" err="1"/>
              <a:t>Essa</a:t>
            </a:r>
            <a:r>
              <a:rPr lang="en-GB" sz="3100" b="1" dirty="0"/>
              <a:t> </a:t>
            </a:r>
            <a:r>
              <a:rPr lang="en-GB" sz="3100" b="1" dirty="0" err="1"/>
              <a:t>unidade</a:t>
            </a:r>
            <a:r>
              <a:rPr lang="en-GB" sz="3100" b="1" dirty="0"/>
              <a:t> </a:t>
            </a:r>
            <a:r>
              <a:rPr lang="en-GB" sz="3100" b="1" dirty="0" err="1"/>
              <a:t>temática</a:t>
            </a:r>
            <a:r>
              <a:rPr lang="en-GB" sz="3100" b="1" dirty="0"/>
              <a:t> </a:t>
            </a:r>
            <a:r>
              <a:rPr lang="en-GB" sz="3100" b="1" dirty="0" err="1"/>
              <a:t>contribui</a:t>
            </a:r>
            <a:r>
              <a:rPr lang="en-GB" sz="3100" b="1" dirty="0"/>
              <a:t> </a:t>
            </a:r>
            <a:r>
              <a:rPr lang="en-GB" sz="3100" b="1" dirty="0" err="1"/>
              <a:t>ainda</a:t>
            </a:r>
            <a:r>
              <a:rPr lang="en-GB" sz="3100" b="1" dirty="0"/>
              <a:t> </a:t>
            </a:r>
            <a:r>
              <a:rPr lang="en-GB" sz="3100" b="1" dirty="0" err="1"/>
              <a:t>para</a:t>
            </a:r>
            <a:r>
              <a:rPr lang="en-GB" sz="3100" b="1" dirty="0"/>
              <a:t> a </a:t>
            </a:r>
            <a:r>
              <a:rPr lang="en-GB" sz="3100" b="1" dirty="0" err="1"/>
              <a:t>consolidação</a:t>
            </a:r>
            <a:r>
              <a:rPr lang="en-GB" sz="3100" b="1" dirty="0"/>
              <a:t> e </a:t>
            </a:r>
            <a:r>
              <a:rPr lang="en-GB" sz="3100" b="1" dirty="0" err="1"/>
              <a:t>ampliação</a:t>
            </a:r>
            <a:r>
              <a:rPr lang="en-GB" sz="3100" b="1" dirty="0"/>
              <a:t> </a:t>
            </a:r>
            <a:r>
              <a:rPr lang="en-GB" sz="3100" b="1" dirty="0" err="1"/>
              <a:t>da</a:t>
            </a:r>
            <a:r>
              <a:rPr lang="en-GB" sz="3100" b="1" dirty="0"/>
              <a:t> </a:t>
            </a:r>
            <a:r>
              <a:rPr lang="en-GB" sz="3100" b="1" dirty="0" err="1"/>
              <a:t>noção</a:t>
            </a:r>
            <a:r>
              <a:rPr lang="en-GB" sz="3100" b="1" dirty="0"/>
              <a:t> de </a:t>
            </a:r>
            <a:r>
              <a:rPr lang="en-GB" sz="3100" b="1" dirty="0" err="1"/>
              <a:t>número</a:t>
            </a:r>
            <a:r>
              <a:rPr lang="en-GB" sz="3100" b="1" dirty="0"/>
              <a:t>, a </a:t>
            </a:r>
            <a:r>
              <a:rPr lang="en-GB" sz="3100" b="1" dirty="0" err="1"/>
              <a:t>aplicação</a:t>
            </a:r>
            <a:r>
              <a:rPr lang="en-GB" sz="3100" b="1" dirty="0"/>
              <a:t> de </a:t>
            </a:r>
            <a:r>
              <a:rPr lang="en-GB" sz="3100" b="1" dirty="0" err="1"/>
              <a:t>noções</a:t>
            </a:r>
            <a:r>
              <a:rPr lang="en-GB" sz="3100" b="1" dirty="0"/>
              <a:t> </a:t>
            </a:r>
            <a:r>
              <a:rPr lang="en-GB" sz="3100" b="1" dirty="0" err="1"/>
              <a:t>geométricas</a:t>
            </a:r>
            <a:r>
              <a:rPr lang="en-GB" sz="3100" b="1" dirty="0"/>
              <a:t> e a </a:t>
            </a:r>
            <a:r>
              <a:rPr lang="en-GB" sz="3100" b="1" dirty="0" err="1"/>
              <a:t>construção</a:t>
            </a:r>
            <a:r>
              <a:rPr lang="en-GB" sz="3100" b="1" dirty="0"/>
              <a:t> do </a:t>
            </a:r>
            <a:r>
              <a:rPr lang="en-GB" sz="3100" b="1" dirty="0" err="1"/>
              <a:t>pensamento</a:t>
            </a:r>
            <a:r>
              <a:rPr lang="en-GB" sz="3100" b="1" dirty="0"/>
              <a:t> </a:t>
            </a:r>
            <a:r>
              <a:rPr lang="en-GB" sz="3100" b="1" dirty="0" err="1"/>
              <a:t>algébrico</a:t>
            </a:r>
            <a:r>
              <a:rPr lang="en-GB" sz="3100" b="1" dirty="0"/>
              <a:t>.</a:t>
            </a:r>
            <a:br>
              <a:rPr lang="pt-BR" dirty="0"/>
            </a:br>
            <a:r>
              <a:rPr lang="en-GB" dirty="0"/>
              <a:t> </a:t>
            </a:r>
            <a:br>
              <a:rPr lang="pt-BR" dirty="0"/>
            </a:b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0612F8"/>
                </a:solidFill>
              </a:rPr>
              <a:t>PROBABILIDADE E ESTATÍSTICA</a:t>
            </a:r>
            <a:br>
              <a:rPr lang="pt-BR" dirty="0"/>
            </a:br>
            <a:r>
              <a:rPr lang="en-GB" sz="3100" dirty="0" err="1"/>
              <a:t>Ela</a:t>
            </a:r>
            <a:r>
              <a:rPr lang="en-GB" sz="3100" dirty="0"/>
              <a:t> </a:t>
            </a:r>
            <a:r>
              <a:rPr lang="en-GB" sz="3100" dirty="0" err="1"/>
              <a:t>propõe</a:t>
            </a:r>
            <a:r>
              <a:rPr lang="en-GB" sz="3100" dirty="0"/>
              <a:t> a </a:t>
            </a:r>
            <a:r>
              <a:rPr lang="en-GB" sz="3100" dirty="0" err="1"/>
              <a:t>abordagem</a:t>
            </a:r>
            <a:r>
              <a:rPr lang="en-GB" sz="3100" dirty="0"/>
              <a:t> de </a:t>
            </a:r>
            <a:r>
              <a:rPr lang="en-GB" sz="3100" dirty="0" err="1"/>
              <a:t>conceitos</a:t>
            </a:r>
            <a:r>
              <a:rPr lang="en-GB" sz="3100" dirty="0"/>
              <a:t>, </a:t>
            </a:r>
            <a:r>
              <a:rPr lang="en-GB" sz="3100" dirty="0" err="1"/>
              <a:t>fatos</a:t>
            </a:r>
            <a:r>
              <a:rPr lang="en-GB" sz="3100" dirty="0"/>
              <a:t> e </a:t>
            </a:r>
            <a:r>
              <a:rPr lang="en-GB" sz="3100" dirty="0" err="1"/>
              <a:t>procedimentos</a:t>
            </a:r>
            <a:r>
              <a:rPr lang="en-GB" sz="3100" dirty="0"/>
              <a:t> </a:t>
            </a:r>
            <a:r>
              <a:rPr lang="en-GB" sz="3100" dirty="0" err="1"/>
              <a:t>presentes</a:t>
            </a:r>
            <a:r>
              <a:rPr lang="en-GB" sz="3100" dirty="0"/>
              <a:t> </a:t>
            </a:r>
            <a:r>
              <a:rPr lang="en-GB" sz="3100" dirty="0" err="1"/>
              <a:t>em</a:t>
            </a:r>
            <a:r>
              <a:rPr lang="en-GB" sz="3100" dirty="0"/>
              <a:t> </a:t>
            </a:r>
            <a:r>
              <a:rPr lang="en-GB" sz="3100" dirty="0" err="1"/>
              <a:t>muitas</a:t>
            </a:r>
            <a:r>
              <a:rPr lang="en-GB" sz="3100" dirty="0"/>
              <a:t> </a:t>
            </a:r>
            <a:r>
              <a:rPr lang="en-GB" sz="3100" dirty="0" err="1"/>
              <a:t>situações</a:t>
            </a:r>
            <a:br>
              <a:rPr lang="pt-BR" sz="3100" dirty="0"/>
            </a:br>
            <a:r>
              <a:rPr lang="en-GB" sz="3100" dirty="0"/>
              <a:t>-</a:t>
            </a:r>
            <a:r>
              <a:rPr lang="en-GB" sz="3100" dirty="0" err="1"/>
              <a:t>problema</a:t>
            </a:r>
            <a:r>
              <a:rPr lang="en-GB" sz="3100" dirty="0"/>
              <a:t> </a:t>
            </a:r>
            <a:r>
              <a:rPr lang="en-GB" sz="3100" dirty="0" err="1"/>
              <a:t>da</a:t>
            </a:r>
            <a:r>
              <a:rPr lang="en-GB" sz="3100" dirty="0"/>
              <a:t> </a:t>
            </a:r>
            <a:r>
              <a:rPr lang="en-GB" sz="3100" dirty="0" err="1"/>
              <a:t>vida</a:t>
            </a:r>
            <a:r>
              <a:rPr lang="en-GB" sz="3100" dirty="0"/>
              <a:t> </a:t>
            </a:r>
            <a:r>
              <a:rPr lang="en-GB" sz="3100" dirty="0" err="1"/>
              <a:t>cotidiana</a:t>
            </a:r>
            <a:r>
              <a:rPr lang="en-GB" sz="3100" dirty="0"/>
              <a:t>, das </a:t>
            </a:r>
            <a:r>
              <a:rPr lang="en-GB" sz="3100" dirty="0" err="1"/>
              <a:t>ciências</a:t>
            </a:r>
            <a:r>
              <a:rPr lang="en-GB" sz="3100" dirty="0"/>
              <a:t> e </a:t>
            </a:r>
            <a:r>
              <a:rPr lang="en-GB" sz="3100" dirty="0" err="1"/>
              <a:t>da</a:t>
            </a:r>
            <a:r>
              <a:rPr lang="en-GB" sz="3100" dirty="0"/>
              <a:t> </a:t>
            </a:r>
            <a:r>
              <a:rPr lang="en-GB" sz="3100" dirty="0" err="1"/>
              <a:t>tecnologia</a:t>
            </a:r>
            <a:r>
              <a:rPr lang="en-GB" sz="3100" dirty="0"/>
              <a:t>. </a:t>
            </a:r>
            <a:r>
              <a:rPr lang="en-GB" sz="3100" dirty="0" err="1"/>
              <a:t>Assim</a:t>
            </a:r>
            <a:r>
              <a:rPr lang="en-GB" sz="3100" dirty="0"/>
              <a:t>, </a:t>
            </a:r>
            <a:r>
              <a:rPr lang="en-GB" sz="3100" dirty="0" err="1"/>
              <a:t>todos</a:t>
            </a:r>
            <a:r>
              <a:rPr lang="en-GB" sz="3100" dirty="0"/>
              <a:t> </a:t>
            </a:r>
            <a:r>
              <a:rPr lang="en-GB" sz="3100" dirty="0" err="1"/>
              <a:t>os</a:t>
            </a:r>
            <a:r>
              <a:rPr lang="en-GB" sz="3100" dirty="0"/>
              <a:t> </a:t>
            </a:r>
            <a:r>
              <a:rPr lang="en-GB" sz="3100" dirty="0" err="1"/>
              <a:t>cidadãos</a:t>
            </a:r>
            <a:r>
              <a:rPr lang="en-GB" sz="3100" dirty="0"/>
              <a:t> </a:t>
            </a:r>
            <a:r>
              <a:rPr lang="en-GB" sz="3100" dirty="0" err="1"/>
              <a:t>precisam</a:t>
            </a:r>
            <a:r>
              <a:rPr lang="en-GB" sz="3100" dirty="0"/>
              <a:t> </a:t>
            </a:r>
            <a:r>
              <a:rPr lang="en-GB" sz="3100" dirty="0" err="1"/>
              <a:t>desenvolver</a:t>
            </a:r>
            <a:r>
              <a:rPr lang="en-GB" sz="3100" dirty="0"/>
              <a:t> </a:t>
            </a:r>
            <a:r>
              <a:rPr lang="en-GB" sz="3100" dirty="0" err="1"/>
              <a:t>habilidades</a:t>
            </a:r>
            <a:r>
              <a:rPr lang="en-GB" sz="3100" dirty="0"/>
              <a:t> </a:t>
            </a:r>
            <a:r>
              <a:rPr lang="en-GB" sz="3100" dirty="0" err="1"/>
              <a:t>para</a:t>
            </a:r>
            <a:r>
              <a:rPr lang="en-GB" sz="3100" dirty="0"/>
              <a:t> </a:t>
            </a:r>
            <a:r>
              <a:rPr lang="en-GB" sz="3100" b="1" dirty="0" err="1"/>
              <a:t>coletar</a:t>
            </a:r>
            <a:r>
              <a:rPr lang="en-GB" sz="3100" b="1" dirty="0"/>
              <a:t>, </a:t>
            </a:r>
            <a:r>
              <a:rPr lang="en-GB" sz="3100" b="1" dirty="0" err="1"/>
              <a:t>organizar</a:t>
            </a:r>
            <a:r>
              <a:rPr lang="en-GB" sz="3100" b="1" dirty="0"/>
              <a:t>, </a:t>
            </a:r>
            <a:r>
              <a:rPr lang="en-GB" sz="3100" b="1" dirty="0" err="1"/>
              <a:t>representar</a:t>
            </a:r>
            <a:r>
              <a:rPr lang="en-GB" sz="3100" b="1" dirty="0"/>
              <a:t>, </a:t>
            </a:r>
            <a:r>
              <a:rPr lang="en-GB" sz="3100" b="1" dirty="0" err="1"/>
              <a:t>interpretar</a:t>
            </a:r>
            <a:r>
              <a:rPr lang="en-GB" sz="3100" b="1" dirty="0"/>
              <a:t> e </a:t>
            </a:r>
            <a:r>
              <a:rPr lang="en-GB" sz="3100" b="1" dirty="0" err="1"/>
              <a:t>analisar</a:t>
            </a:r>
            <a:r>
              <a:rPr lang="en-GB" sz="3100" b="1" dirty="0"/>
              <a:t> dados </a:t>
            </a:r>
            <a:r>
              <a:rPr lang="en-GB" sz="3100" b="1" dirty="0" err="1"/>
              <a:t>em</a:t>
            </a:r>
            <a:r>
              <a:rPr lang="en-GB" sz="3100" b="1" dirty="0"/>
              <a:t> </a:t>
            </a:r>
            <a:r>
              <a:rPr lang="en-GB" sz="3100" b="1" dirty="0" err="1"/>
              <a:t>uma</a:t>
            </a:r>
            <a:r>
              <a:rPr lang="en-GB" sz="3100" b="1" dirty="0"/>
              <a:t> </a:t>
            </a:r>
            <a:r>
              <a:rPr lang="en-GB" sz="3100" b="1" dirty="0" err="1"/>
              <a:t>variedade</a:t>
            </a:r>
            <a:r>
              <a:rPr lang="en-GB" sz="3100" b="1" dirty="0"/>
              <a:t> de </a:t>
            </a:r>
            <a:r>
              <a:rPr lang="en-GB" sz="3100" b="1" dirty="0" err="1"/>
              <a:t>contextos</a:t>
            </a:r>
            <a:r>
              <a:rPr lang="en-GB" sz="3100" b="1" dirty="0"/>
              <a:t>, de </a:t>
            </a:r>
            <a:r>
              <a:rPr lang="en-GB" sz="3100" b="1" dirty="0" err="1"/>
              <a:t>maneira</a:t>
            </a:r>
            <a:r>
              <a:rPr lang="en-GB" sz="3100" b="1" dirty="0"/>
              <a:t> a </a:t>
            </a:r>
            <a:r>
              <a:rPr lang="en-GB" sz="3100" b="1" dirty="0" err="1"/>
              <a:t>fazer</a:t>
            </a:r>
            <a:r>
              <a:rPr lang="en-GB" sz="3100" b="1" dirty="0"/>
              <a:t> </a:t>
            </a:r>
            <a:r>
              <a:rPr lang="en-GB" sz="3100" b="1" dirty="0" err="1"/>
              <a:t>julgamentos</a:t>
            </a:r>
            <a:r>
              <a:rPr lang="en-GB" sz="3100" b="1" dirty="0"/>
              <a:t> </a:t>
            </a:r>
            <a:r>
              <a:rPr lang="en-GB" sz="3100" b="1" dirty="0" err="1"/>
              <a:t>bem</a:t>
            </a:r>
            <a:r>
              <a:rPr lang="en-GB" sz="3100" b="1" dirty="0"/>
              <a:t> </a:t>
            </a:r>
            <a:r>
              <a:rPr lang="en-GB" sz="3100" b="1" dirty="0" err="1"/>
              <a:t>fundamentados</a:t>
            </a:r>
            <a:r>
              <a:rPr lang="en-GB" sz="3100" b="1" dirty="0"/>
              <a:t> e </a:t>
            </a:r>
            <a:r>
              <a:rPr lang="en-GB" sz="3100" b="1" dirty="0" err="1"/>
              <a:t>tomar</a:t>
            </a:r>
            <a:r>
              <a:rPr lang="en-GB" sz="3100" b="1" dirty="0"/>
              <a:t> as </a:t>
            </a:r>
            <a:r>
              <a:rPr lang="en-GB" sz="3100" b="1" dirty="0" err="1"/>
              <a:t>decisões</a:t>
            </a:r>
            <a:r>
              <a:rPr lang="en-GB" sz="3100" b="1" dirty="0"/>
              <a:t> </a:t>
            </a:r>
            <a:r>
              <a:rPr lang="en-GB" sz="3100" b="1" dirty="0" err="1"/>
              <a:t>adequadas</a:t>
            </a:r>
            <a:r>
              <a:rPr lang="en-GB" sz="3100" dirty="0"/>
              <a:t>. </a:t>
            </a:r>
            <a:r>
              <a:rPr lang="en-GB" sz="3100" dirty="0" err="1"/>
              <a:t>Isso</a:t>
            </a:r>
            <a:r>
              <a:rPr lang="en-GB" sz="3100" dirty="0"/>
              <a:t> </a:t>
            </a:r>
            <a:r>
              <a:rPr lang="en-GB" sz="3100" dirty="0" err="1"/>
              <a:t>inclui</a:t>
            </a:r>
            <a:r>
              <a:rPr lang="en-GB" sz="3100" dirty="0"/>
              <a:t> </a:t>
            </a:r>
            <a:r>
              <a:rPr lang="en-GB" sz="3100" dirty="0" err="1"/>
              <a:t>raciocinar</a:t>
            </a:r>
            <a:r>
              <a:rPr lang="en-GB" sz="3100" dirty="0"/>
              <a:t> e </a:t>
            </a:r>
            <a:r>
              <a:rPr lang="en-GB" sz="3100" dirty="0" err="1"/>
              <a:t>utilizar</a:t>
            </a:r>
            <a:r>
              <a:rPr lang="en-GB" sz="3100" dirty="0"/>
              <a:t> </a:t>
            </a:r>
            <a:r>
              <a:rPr lang="en-GB" sz="3100" dirty="0" err="1"/>
              <a:t>conceitos</a:t>
            </a:r>
            <a:r>
              <a:rPr lang="en-GB" sz="3100" dirty="0"/>
              <a:t>, </a:t>
            </a:r>
            <a:r>
              <a:rPr lang="en-GB" sz="3100" dirty="0" err="1"/>
              <a:t>representações</a:t>
            </a:r>
            <a:r>
              <a:rPr lang="en-GB" sz="3100" dirty="0"/>
              <a:t> e </a:t>
            </a:r>
            <a:r>
              <a:rPr lang="en-GB" sz="3100" dirty="0" err="1"/>
              <a:t>índices</a:t>
            </a:r>
            <a:r>
              <a:rPr lang="en-GB" sz="3100" dirty="0"/>
              <a:t> </a:t>
            </a:r>
            <a:r>
              <a:rPr lang="en-GB" sz="3100" dirty="0" err="1"/>
              <a:t>estatísticos</a:t>
            </a:r>
            <a:r>
              <a:rPr lang="en-GB" sz="3100" dirty="0"/>
              <a:t> </a:t>
            </a:r>
            <a:r>
              <a:rPr lang="en-GB" sz="3100" dirty="0" err="1"/>
              <a:t>para</a:t>
            </a:r>
            <a:r>
              <a:rPr lang="en-GB" sz="3100" dirty="0"/>
              <a:t> </a:t>
            </a:r>
            <a:r>
              <a:rPr lang="en-GB" sz="3100" dirty="0" err="1"/>
              <a:t>descrever</a:t>
            </a:r>
            <a:r>
              <a:rPr lang="en-GB" sz="3100" dirty="0"/>
              <a:t>, </a:t>
            </a:r>
            <a:r>
              <a:rPr lang="en-GB" sz="3100" dirty="0" err="1"/>
              <a:t>explicar</a:t>
            </a:r>
            <a:r>
              <a:rPr lang="en-GB" sz="3100" dirty="0"/>
              <a:t> e </a:t>
            </a:r>
            <a:r>
              <a:rPr lang="en-GB" sz="3100" dirty="0" err="1"/>
              <a:t>predizer</a:t>
            </a:r>
            <a:r>
              <a:rPr lang="en-GB" sz="3100" dirty="0"/>
              <a:t> </a:t>
            </a:r>
            <a:r>
              <a:rPr lang="en-GB" sz="3100" dirty="0" err="1"/>
              <a:t>fenômenos</a:t>
            </a:r>
            <a:r>
              <a:rPr lang="en-GB" sz="3100" dirty="0"/>
              <a:t>.</a:t>
            </a:r>
            <a:br>
              <a:rPr lang="pt-BR" sz="3100" dirty="0"/>
            </a:br>
            <a:endParaRPr lang="pt-BR" sz="3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5656729"/>
          </a:xfrm>
        </p:spPr>
        <p:txBody>
          <a:bodyPr>
            <a:normAutofit/>
          </a:bodyPr>
          <a:lstStyle/>
          <a:p>
            <a:r>
              <a:rPr lang="pt-BR" sz="2000" dirty="0"/>
              <a:t>Vejamos um exemplo de progressão das habilidades:</a:t>
            </a:r>
          </a:p>
        </p:txBody>
      </p:sp>
      <p:pic>
        <p:nvPicPr>
          <p:cNvPr id="2050" name="Picture 2"/>
          <p:cNvPicPr>
            <a:picLocks noChangeAspect="1" noChangeArrowheads="1"/>
          </p:cNvPicPr>
          <p:nvPr/>
        </p:nvPicPr>
        <p:blipFill>
          <a:blip r:embed="rId2" cstate="print"/>
          <a:srcRect l="21497" t="22059" r="22694" b="32169"/>
          <a:stretch>
            <a:fillRect/>
          </a:stretch>
        </p:blipFill>
        <p:spPr bwMode="auto">
          <a:xfrm>
            <a:off x="467571" y="1250577"/>
            <a:ext cx="9915179" cy="50829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387788"/>
          </a:xfrm>
        </p:spPr>
        <p:txBody>
          <a:bodyPr>
            <a:normAutofit fontScale="90000"/>
          </a:bodyPr>
          <a:lstStyle/>
          <a:p>
            <a:r>
              <a:rPr lang="en-GB" b="1" dirty="0" err="1"/>
              <a:t>Todo</a:t>
            </a:r>
            <a:r>
              <a:rPr lang="en-GB" b="1" dirty="0"/>
              <a:t> </a:t>
            </a:r>
            <a:r>
              <a:rPr lang="en-GB" b="1" dirty="0" err="1"/>
              <a:t>esse</a:t>
            </a:r>
            <a:r>
              <a:rPr lang="en-GB" b="1" dirty="0"/>
              <a:t> </a:t>
            </a:r>
            <a:r>
              <a:rPr lang="en-GB" b="1" dirty="0" err="1"/>
              <a:t>quadro</a:t>
            </a:r>
            <a:r>
              <a:rPr lang="en-GB" b="1" dirty="0"/>
              <a:t> </a:t>
            </a:r>
            <a:r>
              <a:rPr lang="en-GB" b="1" dirty="0" err="1"/>
              <a:t>impõe</a:t>
            </a:r>
            <a:r>
              <a:rPr lang="en-GB" b="1" dirty="0"/>
              <a:t> à </a:t>
            </a:r>
            <a:r>
              <a:rPr lang="en-GB" b="1" dirty="0" err="1"/>
              <a:t>escola</a:t>
            </a:r>
            <a:r>
              <a:rPr lang="en-GB" b="1" dirty="0"/>
              <a:t> </a:t>
            </a:r>
            <a:r>
              <a:rPr lang="en-GB" b="1" dirty="0" err="1"/>
              <a:t>desafios</a:t>
            </a:r>
            <a:r>
              <a:rPr lang="en-GB" b="1" dirty="0"/>
              <a:t> </a:t>
            </a:r>
            <a:r>
              <a:rPr lang="en-GB" b="1" dirty="0" err="1"/>
              <a:t>ao</a:t>
            </a:r>
            <a:r>
              <a:rPr lang="en-GB" b="1" dirty="0"/>
              <a:t> </a:t>
            </a:r>
            <a:r>
              <a:rPr lang="en-GB" b="1" dirty="0" err="1"/>
              <a:t>cumprimento</a:t>
            </a:r>
            <a:r>
              <a:rPr lang="en-GB" b="1" dirty="0"/>
              <a:t> do </a:t>
            </a:r>
            <a:r>
              <a:rPr lang="en-GB" b="1" dirty="0" err="1"/>
              <a:t>seu</a:t>
            </a:r>
            <a:r>
              <a:rPr lang="en-GB" b="1" dirty="0"/>
              <a:t> </a:t>
            </a:r>
            <a:r>
              <a:rPr lang="en-GB" b="1" dirty="0" err="1"/>
              <a:t>papel</a:t>
            </a:r>
            <a:r>
              <a:rPr lang="en-GB" b="1" dirty="0"/>
              <a:t> </a:t>
            </a:r>
            <a:r>
              <a:rPr lang="en-GB" b="1" dirty="0" err="1"/>
              <a:t>em</a:t>
            </a:r>
            <a:r>
              <a:rPr lang="en-GB" b="1" dirty="0"/>
              <a:t> </a:t>
            </a:r>
            <a:r>
              <a:rPr lang="en-GB" b="1" dirty="0" err="1"/>
              <a:t>relação</a:t>
            </a:r>
            <a:r>
              <a:rPr lang="en-GB" b="1" dirty="0"/>
              <a:t> à </a:t>
            </a:r>
            <a:r>
              <a:rPr lang="en-GB" b="1" dirty="0" err="1"/>
              <a:t>formação</a:t>
            </a:r>
            <a:r>
              <a:rPr lang="en-GB" b="1" dirty="0"/>
              <a:t> das novas </a:t>
            </a:r>
            <a:r>
              <a:rPr lang="en-GB" b="1" dirty="0" err="1"/>
              <a:t>gerações</a:t>
            </a:r>
            <a:r>
              <a:rPr lang="en-GB" b="1" dirty="0"/>
              <a:t>.</a:t>
            </a:r>
            <a:br>
              <a:rPr lang="en-GB" b="1" dirty="0"/>
            </a:br>
            <a:br>
              <a:rPr lang="en-GB" b="1" dirty="0"/>
            </a:br>
            <a:br>
              <a:rPr lang="en-GB" b="1" dirty="0"/>
            </a:br>
            <a:r>
              <a:rPr lang="en-GB" b="1" dirty="0"/>
              <a:t>E </a:t>
            </a:r>
            <a:r>
              <a:rPr lang="en-GB" b="1" dirty="0" err="1"/>
              <a:t>por</a:t>
            </a:r>
            <a:r>
              <a:rPr lang="en-GB" b="1" dirty="0"/>
              <a:t> </a:t>
            </a:r>
            <a:r>
              <a:rPr lang="en-GB" b="1" dirty="0" err="1"/>
              <a:t>falar</a:t>
            </a:r>
            <a:r>
              <a:rPr lang="en-GB" b="1" dirty="0"/>
              <a:t> </a:t>
            </a:r>
            <a:r>
              <a:rPr lang="en-GB" b="1" dirty="0" err="1"/>
              <a:t>em</a:t>
            </a:r>
            <a:r>
              <a:rPr lang="en-GB" b="1" dirty="0"/>
              <a:t> novas </a:t>
            </a:r>
            <a:r>
              <a:rPr lang="en-GB" b="1" dirty="0" err="1"/>
              <a:t>gerações</a:t>
            </a:r>
            <a:r>
              <a:rPr lang="en-GB" b="1" dirty="0"/>
              <a:t> , </a:t>
            </a:r>
            <a:r>
              <a:rPr lang="en-GB" b="1" dirty="0" err="1"/>
              <a:t>eles</a:t>
            </a:r>
            <a:r>
              <a:rPr lang="en-GB" b="1" dirty="0"/>
              <a:t> </a:t>
            </a:r>
            <a:r>
              <a:rPr lang="en-GB" b="1" dirty="0" err="1"/>
              <a:t>estão</a:t>
            </a:r>
            <a:r>
              <a:rPr lang="en-GB" b="1" dirty="0"/>
              <a:t> </a:t>
            </a:r>
            <a:r>
              <a:rPr lang="en-GB" b="1" dirty="0" err="1"/>
              <a:t>chegando</a:t>
            </a:r>
            <a:r>
              <a:rPr lang="en-GB" b="1" dirty="0"/>
              <a:t> e </a:t>
            </a:r>
            <a:r>
              <a:rPr lang="en-GB" b="1" dirty="0" err="1"/>
              <a:t>precisamos</a:t>
            </a:r>
            <a:r>
              <a:rPr lang="en-GB" b="1" dirty="0"/>
              <a:t> </a:t>
            </a:r>
            <a:r>
              <a:rPr lang="en-GB" b="1" dirty="0" err="1"/>
              <a:t>pensar</a:t>
            </a:r>
            <a:r>
              <a:rPr lang="en-GB" b="1" dirty="0"/>
              <a:t> </a:t>
            </a:r>
            <a:r>
              <a:rPr lang="en-GB" b="1" dirty="0" err="1"/>
              <a:t>EDUCAÇÃo</a:t>
            </a:r>
            <a:r>
              <a:rPr lang="en-GB" b="1" dirty="0"/>
              <a:t> para </a:t>
            </a:r>
            <a:r>
              <a:rPr lang="en-GB" b="1" dirty="0" err="1"/>
              <a:t>esse</a:t>
            </a:r>
            <a:r>
              <a:rPr lang="en-GB" b="1" dirty="0"/>
              <a:t> </a:t>
            </a:r>
            <a:r>
              <a:rPr lang="en-GB" b="1" dirty="0" err="1"/>
              <a:t>tipo</a:t>
            </a:r>
            <a:r>
              <a:rPr lang="en-GB" b="1" dirty="0"/>
              <a:t> de </a:t>
            </a:r>
            <a:r>
              <a:rPr lang="en-GB" b="1" dirty="0" err="1"/>
              <a:t>criança</a:t>
            </a:r>
            <a:r>
              <a:rPr lang="en-GB" b="1" dirty="0"/>
              <a:t> </a:t>
            </a:r>
            <a:r>
              <a:rPr lang="en-GB" b="1" dirty="0" err="1"/>
              <a:t>dentro</a:t>
            </a:r>
            <a:r>
              <a:rPr lang="en-GB" b="1" dirty="0"/>
              <a:t> dos </a:t>
            </a:r>
            <a:r>
              <a:rPr lang="en-GB" b="1" dirty="0" err="1"/>
              <a:t>campos</a:t>
            </a:r>
            <a:r>
              <a:rPr lang="en-GB" b="1" dirty="0"/>
              <a:t> de </a:t>
            </a:r>
            <a:r>
              <a:rPr lang="en-GB" b="1" dirty="0" err="1"/>
              <a:t>experiências</a:t>
            </a:r>
            <a:r>
              <a:rPr lang="en-GB" b="1" dirty="0"/>
              <a:t>:</a:t>
            </a:r>
            <a:endParaRPr lang="pt-BR"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5293659"/>
          </a:xfrm>
        </p:spPr>
        <p:txBody>
          <a:bodyPr>
            <a:normAutofit fontScale="90000"/>
          </a:bodyPr>
          <a:lstStyle/>
          <a:p>
            <a:r>
              <a:rPr lang="pt-BR" dirty="0"/>
              <a:t>Considerações Finais:</a:t>
            </a:r>
            <a:br>
              <a:rPr lang="pt-BR" dirty="0"/>
            </a:br>
            <a:br>
              <a:rPr lang="pt-BR" sz="2700" dirty="0"/>
            </a:br>
            <a:r>
              <a:rPr lang="pt-BR" sz="2700" dirty="0"/>
              <a:t>- Documento da BNCC – baixar link, pois trata-se de um material de estudo permanente.</a:t>
            </a:r>
            <a:br>
              <a:rPr lang="pt-BR" sz="2700" dirty="0"/>
            </a:br>
            <a:r>
              <a:rPr lang="pt-BR" sz="2700" dirty="0"/>
              <a:t>-Leitura/Estudo individualizada BNCC.</a:t>
            </a:r>
            <a:br>
              <a:rPr lang="pt-BR" sz="2700" dirty="0"/>
            </a:br>
            <a:r>
              <a:rPr lang="pt-BR" sz="2700" dirty="0"/>
              <a:t>-Organizar grupos de estudos para troca de entendimento ( escola, rede, ou outro tipo de agrupamento).</a:t>
            </a:r>
            <a:br>
              <a:rPr lang="pt-BR" sz="2700" dirty="0"/>
            </a:br>
            <a:r>
              <a:rPr lang="pt-BR" sz="2700" dirty="0"/>
              <a:t>- compreensão do próprio material didático utilizado pela rede.</a:t>
            </a:r>
            <a:br>
              <a:rPr lang="pt-BR" sz="2700" dirty="0"/>
            </a:br>
            <a:r>
              <a:rPr lang="pt-BR" sz="2700" b="1" dirty="0"/>
              <a:t>Referências Bibliográficas:</a:t>
            </a:r>
            <a:br>
              <a:rPr lang="pt-BR" sz="2700" dirty="0"/>
            </a:br>
            <a:r>
              <a:rPr lang="pt-BR" sz="2700" dirty="0"/>
              <a:t>1.BNCC- documento Orientador</a:t>
            </a:r>
            <a:br>
              <a:rPr lang="pt-BR" sz="2700" dirty="0"/>
            </a:br>
            <a:r>
              <a:rPr lang="pt-BR" sz="2700" dirty="0"/>
              <a:t>2.Parâmetros Curriculares</a:t>
            </a:r>
            <a:br>
              <a:rPr lang="pt-BR" sz="2700" dirty="0"/>
            </a:br>
            <a:r>
              <a:rPr lang="pt-BR" sz="2700" dirty="0"/>
              <a:t>3.Orientações Curriculares do Estado de São Paulo</a:t>
            </a:r>
            <a:br>
              <a:rPr lang="pt-BR" dirty="0"/>
            </a:br>
            <a:br>
              <a:rPr lang="pt-BR" dirty="0"/>
            </a:br>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253318"/>
          </a:xfrm>
        </p:spPr>
        <p:txBody>
          <a:bodyPr>
            <a:normAutofit fontScale="90000"/>
          </a:bodyPr>
          <a:lstStyle/>
          <a:p>
            <a:r>
              <a:rPr lang="pt-BR" dirty="0"/>
              <a:t>Agradecemos a parceria!!!!!</a:t>
            </a:r>
            <a:br>
              <a:rPr lang="pt-BR" dirty="0"/>
            </a:br>
            <a:br>
              <a:rPr lang="pt-BR" dirty="0"/>
            </a:br>
            <a:br>
              <a:rPr lang="pt-BR" dirty="0"/>
            </a:br>
            <a:br>
              <a:rPr lang="pt-BR" dirty="0"/>
            </a:br>
            <a:r>
              <a:rPr lang="pt-BR" dirty="0"/>
              <a:t>               </a:t>
            </a:r>
            <a:r>
              <a:rPr lang="pt-BR" sz="3100" dirty="0"/>
              <a:t>Maria </a:t>
            </a:r>
            <a:r>
              <a:rPr lang="pt-BR" sz="3100" dirty="0" err="1"/>
              <a:t>Edilaine</a:t>
            </a:r>
            <a:r>
              <a:rPr lang="pt-BR" sz="3100" dirty="0"/>
              <a:t> </a:t>
            </a:r>
            <a:r>
              <a:rPr lang="pt-BR" sz="3100" dirty="0" err="1"/>
              <a:t>Ceron</a:t>
            </a:r>
            <a:r>
              <a:rPr lang="pt-BR" sz="3100" dirty="0"/>
              <a:t> Pinto</a:t>
            </a:r>
            <a:br>
              <a:rPr lang="pt-BR" sz="3100" dirty="0"/>
            </a:br>
            <a:r>
              <a:rPr lang="pt-BR" sz="3100" dirty="0">
                <a:solidFill>
                  <a:srgbClr val="5418FC"/>
                </a:solidFill>
              </a:rPr>
              <a:t>                     </a:t>
            </a:r>
            <a:r>
              <a:rPr lang="pt-BR" sz="3100" dirty="0">
                <a:solidFill>
                  <a:srgbClr val="5418FC"/>
                </a:solidFill>
                <a:hlinkClick r:id="rId2"/>
              </a:rPr>
              <a:t>maedipic@gmail.com</a:t>
            </a:r>
            <a:br>
              <a:rPr lang="pt-BR" sz="3100" dirty="0"/>
            </a:br>
            <a:r>
              <a:rPr lang="pt-BR" sz="3100" dirty="0"/>
              <a:t>                            981266188</a:t>
            </a:r>
            <a:br>
              <a:rPr lang="pt-BR" sz="3100" dirty="0"/>
            </a:br>
            <a:br>
              <a:rPr lang="pt-BR" sz="3100" dirty="0"/>
            </a:br>
            <a:r>
              <a:rPr lang="pt-BR" sz="3100" dirty="0"/>
              <a:t>                 Márcia Sanches </a:t>
            </a:r>
            <a:r>
              <a:rPr lang="pt-BR" sz="3100" dirty="0" err="1"/>
              <a:t>Wiege</a:t>
            </a:r>
            <a:r>
              <a:rPr lang="pt-BR" sz="3100" dirty="0"/>
              <a:t> Martins</a:t>
            </a:r>
            <a:br>
              <a:rPr lang="pt-BR" sz="3100" dirty="0"/>
            </a:br>
            <a:r>
              <a:rPr lang="pt-BR" sz="3100" dirty="0"/>
              <a:t>                    </a:t>
            </a:r>
            <a:r>
              <a:rPr lang="pt-BR" sz="3100" dirty="0">
                <a:hlinkClick r:id="rId3"/>
              </a:rPr>
              <a:t>sancheswiege@ig.com.br</a:t>
            </a:r>
            <a:br>
              <a:rPr lang="pt-BR" sz="3100" dirty="0"/>
            </a:br>
            <a:r>
              <a:rPr lang="pt-BR" sz="3100" dirty="0"/>
              <a:t>                               996640778</a:t>
            </a:r>
            <a:br>
              <a:rPr lang="pt-BR" dirty="0"/>
            </a:br>
            <a:br>
              <a:rPr lang="pt-BR" dirty="0"/>
            </a:br>
            <a:r>
              <a:rPr lang="pt-BR"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dirty="0"/>
              <a:t>                      Criativos:</a:t>
            </a:r>
          </a:p>
        </p:txBody>
      </p:sp>
      <p:pic>
        <p:nvPicPr>
          <p:cNvPr id="5122" name="Picture 2" descr="F:\2018\BNCC\IMG-20180130-WA0110.jpg"/>
          <p:cNvPicPr>
            <a:picLocks noChangeAspect="1" noChangeArrowheads="1"/>
          </p:cNvPicPr>
          <p:nvPr/>
        </p:nvPicPr>
        <p:blipFill>
          <a:blip r:embed="rId2" cstate="print"/>
          <a:srcRect l="8471" r="15765"/>
          <a:stretch>
            <a:fillRect/>
          </a:stretch>
        </p:blipFill>
        <p:spPr bwMode="auto">
          <a:xfrm>
            <a:off x="376518" y="573462"/>
            <a:ext cx="4329953" cy="3209925"/>
          </a:xfrm>
          <a:prstGeom prst="rect">
            <a:avLst/>
          </a:prstGeom>
          <a:noFill/>
        </p:spPr>
      </p:pic>
      <p:pic>
        <p:nvPicPr>
          <p:cNvPr id="5123" name="Picture 3" descr="F:\2018\BNCC\IMG-20180130-WA0113.jpg"/>
          <p:cNvPicPr>
            <a:picLocks noChangeAspect="1" noChangeArrowheads="1"/>
          </p:cNvPicPr>
          <p:nvPr/>
        </p:nvPicPr>
        <p:blipFill>
          <a:blip r:embed="rId3" cstate="print"/>
          <a:srcRect/>
          <a:stretch>
            <a:fillRect/>
          </a:stretch>
        </p:blipFill>
        <p:spPr bwMode="auto">
          <a:xfrm>
            <a:off x="6054819" y="1484219"/>
            <a:ext cx="5514975" cy="3943350"/>
          </a:xfrm>
          <a:prstGeom prst="rect">
            <a:avLst/>
          </a:prstGeom>
          <a:noFill/>
        </p:spPr>
      </p:pic>
      <p:pic>
        <p:nvPicPr>
          <p:cNvPr id="5125" name="Picture 5" descr="F:\2018\BNCC\IMG-20180130-WA0118.jpg"/>
          <p:cNvPicPr>
            <a:picLocks noChangeAspect="1" noChangeArrowheads="1"/>
          </p:cNvPicPr>
          <p:nvPr/>
        </p:nvPicPr>
        <p:blipFill>
          <a:blip r:embed="rId4" cstate="print"/>
          <a:srcRect/>
          <a:stretch>
            <a:fillRect/>
          </a:stretch>
        </p:blipFill>
        <p:spPr bwMode="auto">
          <a:xfrm>
            <a:off x="2789144" y="3224774"/>
            <a:ext cx="4109197" cy="3434114"/>
          </a:xfrm>
          <a:prstGeom prst="rect">
            <a:avLst/>
          </a:prstGeom>
          <a:noFill/>
        </p:spPr>
      </p:pic>
      <p:sp>
        <p:nvSpPr>
          <p:cNvPr id="3" name="CaixaDeTexto 2">
            <a:extLst>
              <a:ext uri="{FF2B5EF4-FFF2-40B4-BE49-F238E27FC236}">
                <a16:creationId xmlns:a16="http://schemas.microsoft.com/office/drawing/2014/main" id="{62844FA0-0A06-4298-B7CD-9EC431381EE1}"/>
              </a:ext>
            </a:extLst>
          </p:cNvPr>
          <p:cNvSpPr txBox="1"/>
          <p:nvPr/>
        </p:nvSpPr>
        <p:spPr>
          <a:xfrm>
            <a:off x="7281746" y="5820937"/>
            <a:ext cx="4527395" cy="369332"/>
          </a:xfrm>
          <a:prstGeom prst="rect">
            <a:avLst/>
          </a:prstGeom>
          <a:noFill/>
        </p:spPr>
        <p:txBody>
          <a:bodyPr wrap="square" rtlCol="0">
            <a:spAutoFit/>
          </a:bodyPr>
          <a:lstStyle/>
          <a:p>
            <a:r>
              <a:rPr lang="pt-BR" dirty="0"/>
              <a:t>Traços, sons, cores e formas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b="1" dirty="0"/>
              <a:t>Abertos ao Novo</a:t>
            </a:r>
          </a:p>
        </p:txBody>
      </p:sp>
      <p:pic>
        <p:nvPicPr>
          <p:cNvPr id="6146" name="Picture 2" descr="F:\2018\BNCC\IMG-20180130-WA0120.jpg"/>
          <p:cNvPicPr>
            <a:picLocks noChangeAspect="1" noChangeArrowheads="1"/>
          </p:cNvPicPr>
          <p:nvPr/>
        </p:nvPicPr>
        <p:blipFill>
          <a:blip r:embed="rId2" cstate="print"/>
          <a:srcRect/>
          <a:stretch>
            <a:fillRect/>
          </a:stretch>
        </p:blipFill>
        <p:spPr bwMode="auto">
          <a:xfrm>
            <a:off x="750795" y="1581710"/>
            <a:ext cx="4991100" cy="3743325"/>
          </a:xfrm>
          <a:prstGeom prst="rect">
            <a:avLst/>
          </a:prstGeom>
          <a:noFill/>
        </p:spPr>
      </p:pic>
      <p:pic>
        <p:nvPicPr>
          <p:cNvPr id="6147" name="Picture 3" descr="F:\2018\BNCC\IMG-20180130-WA0117.jpg"/>
          <p:cNvPicPr>
            <a:picLocks noChangeAspect="1" noChangeArrowheads="1"/>
          </p:cNvPicPr>
          <p:nvPr/>
        </p:nvPicPr>
        <p:blipFill>
          <a:blip r:embed="rId3" cstate="print"/>
          <a:srcRect/>
          <a:stretch>
            <a:fillRect/>
          </a:stretch>
        </p:blipFill>
        <p:spPr bwMode="auto">
          <a:xfrm>
            <a:off x="6915335" y="1210234"/>
            <a:ext cx="4026088" cy="5377703"/>
          </a:xfrm>
          <a:prstGeom prst="rect">
            <a:avLst/>
          </a:prstGeom>
          <a:noFill/>
        </p:spPr>
      </p:pic>
      <p:sp>
        <p:nvSpPr>
          <p:cNvPr id="3" name="CaixaDeTexto 2">
            <a:extLst>
              <a:ext uri="{FF2B5EF4-FFF2-40B4-BE49-F238E27FC236}">
                <a16:creationId xmlns:a16="http://schemas.microsoft.com/office/drawing/2014/main" id="{2D6A42FA-9126-4B31-BADF-25C2545C8827}"/>
              </a:ext>
            </a:extLst>
          </p:cNvPr>
          <p:cNvSpPr txBox="1"/>
          <p:nvPr/>
        </p:nvSpPr>
        <p:spPr>
          <a:xfrm>
            <a:off x="750795" y="5720576"/>
            <a:ext cx="5282015" cy="369332"/>
          </a:xfrm>
          <a:prstGeom prst="rect">
            <a:avLst/>
          </a:prstGeom>
          <a:noFill/>
        </p:spPr>
        <p:txBody>
          <a:bodyPr wrap="square" rtlCol="0">
            <a:spAutoFit/>
          </a:bodyPr>
          <a:lstStyle/>
          <a:p>
            <a:r>
              <a:rPr lang="pt-BR" dirty="0"/>
              <a:t>O eu, o outro e nós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b="1" dirty="0"/>
              <a:t>Proativos</a:t>
            </a:r>
          </a:p>
        </p:txBody>
      </p:sp>
      <p:pic>
        <p:nvPicPr>
          <p:cNvPr id="7170" name="Picture 2" descr="F:\2018\BNCC\IMG-20180130-WA0121.jpg"/>
          <p:cNvPicPr>
            <a:picLocks noChangeAspect="1" noChangeArrowheads="1"/>
          </p:cNvPicPr>
          <p:nvPr/>
        </p:nvPicPr>
        <p:blipFill>
          <a:blip r:embed="rId2" cstate="print"/>
          <a:srcRect/>
          <a:stretch>
            <a:fillRect/>
          </a:stretch>
        </p:blipFill>
        <p:spPr bwMode="auto">
          <a:xfrm>
            <a:off x="804583" y="1707777"/>
            <a:ext cx="3429000" cy="4572000"/>
          </a:xfrm>
          <a:prstGeom prst="rect">
            <a:avLst/>
          </a:prstGeom>
          <a:noFill/>
        </p:spPr>
      </p:pic>
      <p:pic>
        <p:nvPicPr>
          <p:cNvPr id="7171" name="Picture 3" descr="F:\2018\BNCC\IMG-20180130-WA0114.jpg"/>
          <p:cNvPicPr>
            <a:picLocks noChangeAspect="1" noChangeArrowheads="1"/>
          </p:cNvPicPr>
          <p:nvPr/>
        </p:nvPicPr>
        <p:blipFill>
          <a:blip r:embed="rId3" cstate="print"/>
          <a:srcRect/>
          <a:stretch>
            <a:fillRect/>
          </a:stretch>
        </p:blipFill>
        <p:spPr bwMode="auto">
          <a:xfrm>
            <a:off x="5434422" y="295835"/>
            <a:ext cx="4018350" cy="5391287"/>
          </a:xfrm>
          <a:prstGeom prst="rect">
            <a:avLst/>
          </a:prstGeom>
          <a:noFill/>
        </p:spPr>
      </p:pic>
      <p:sp>
        <p:nvSpPr>
          <p:cNvPr id="3" name="CaixaDeTexto 2">
            <a:extLst>
              <a:ext uri="{FF2B5EF4-FFF2-40B4-BE49-F238E27FC236}">
                <a16:creationId xmlns:a16="http://schemas.microsoft.com/office/drawing/2014/main" id="{D8FA22F7-98CB-45D8-85A1-FD072F36053F}"/>
              </a:ext>
            </a:extLst>
          </p:cNvPr>
          <p:cNvSpPr txBox="1"/>
          <p:nvPr/>
        </p:nvSpPr>
        <p:spPr>
          <a:xfrm>
            <a:off x="4516244" y="6442542"/>
            <a:ext cx="6122019" cy="369332"/>
          </a:xfrm>
          <a:prstGeom prst="rect">
            <a:avLst/>
          </a:prstGeom>
          <a:noFill/>
        </p:spPr>
        <p:txBody>
          <a:bodyPr wrap="square" rtlCol="0">
            <a:spAutoFit/>
          </a:bodyPr>
          <a:lstStyle/>
          <a:p>
            <a:r>
              <a:rPr lang="pt-BR" dirty="0"/>
              <a:t>Corpo, gestos e movimentos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18111-20C3-4E90-AB4C-8D38B0ACF2AE}"/>
              </a:ext>
            </a:extLst>
          </p:cNvPr>
          <p:cNvSpPr>
            <a:spLocks noGrp="1"/>
          </p:cNvSpPr>
          <p:nvPr>
            <p:ph type="ctrTitle"/>
          </p:nvPr>
        </p:nvSpPr>
        <p:spPr>
          <a:xfrm>
            <a:off x="925034" y="637953"/>
            <a:ext cx="8348969" cy="2232838"/>
          </a:xfrm>
        </p:spPr>
        <p:txBody>
          <a:bodyPr>
            <a:noAutofit/>
          </a:bodyPr>
          <a:lstStyle/>
          <a:p>
            <a:pPr algn="l"/>
            <a:r>
              <a:rPr lang="pt-BR" sz="4000" b="1" dirty="0"/>
              <a:t>Mas afinal , O que é a BNCC, e </a:t>
            </a:r>
            <a:br>
              <a:rPr lang="pt-BR" sz="4000" b="1" dirty="0"/>
            </a:br>
            <a:r>
              <a:rPr lang="pt-BR" sz="4000" b="1" dirty="0"/>
              <a:t>o que ela  significa para as redes educacionais nesse momento ?</a:t>
            </a:r>
          </a:p>
        </p:txBody>
      </p:sp>
      <p:sp>
        <p:nvSpPr>
          <p:cNvPr id="3" name="Subtítulo 2">
            <a:extLst>
              <a:ext uri="{FF2B5EF4-FFF2-40B4-BE49-F238E27FC236}">
                <a16:creationId xmlns:a16="http://schemas.microsoft.com/office/drawing/2014/main" id="{223D4483-BEA2-4387-B8DF-06A5011AC2B1}"/>
              </a:ext>
            </a:extLst>
          </p:cNvPr>
          <p:cNvSpPr>
            <a:spLocks noGrp="1"/>
          </p:cNvSpPr>
          <p:nvPr>
            <p:ph type="subTitle" idx="1"/>
          </p:nvPr>
        </p:nvSpPr>
        <p:spPr/>
        <p:txBody>
          <a:bodyPr>
            <a:normAutofit/>
          </a:bodyPr>
          <a:lstStyle/>
          <a:p>
            <a:pPr marL="342900" indent="-342900" algn="l">
              <a:buFont typeface="Wingdings" panose="05000000000000000000" pitchFamily="2" charset="2"/>
              <a:buChar char="§"/>
            </a:pPr>
            <a:r>
              <a:rPr lang="pt-BR" sz="2800" dirty="0"/>
              <a:t> Exibição  do  </a:t>
            </a:r>
            <a:r>
              <a:rPr lang="pt-BR" sz="2800" dirty="0">
                <a:hlinkClick r:id="rId2" action="ppaction://hlinkfile"/>
              </a:rPr>
              <a:t>vídeo –</a:t>
            </a:r>
            <a:r>
              <a:rPr lang="pt-BR" sz="2800" dirty="0"/>
              <a:t> Base Nacional Curricular Comum</a:t>
            </a:r>
          </a:p>
        </p:txBody>
      </p:sp>
    </p:spTree>
    <p:extLst>
      <p:ext uri="{BB962C8B-B14F-4D97-AF65-F5344CB8AC3E}">
        <p14:creationId xmlns:p14="http://schemas.microsoft.com/office/powerpoint/2010/main" val="393362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78972-0D7B-472F-B845-2A908125706E}"/>
              </a:ext>
            </a:extLst>
          </p:cNvPr>
          <p:cNvSpPr>
            <a:spLocks noGrp="1"/>
          </p:cNvSpPr>
          <p:nvPr>
            <p:ph type="title"/>
          </p:nvPr>
        </p:nvSpPr>
        <p:spPr>
          <a:xfrm>
            <a:off x="677334" y="609599"/>
            <a:ext cx="8596668" cy="5387163"/>
          </a:xfrm>
        </p:spPr>
        <p:txBody>
          <a:bodyPr>
            <a:normAutofit fontScale="90000"/>
          </a:bodyPr>
          <a:lstStyle/>
          <a:p>
            <a:r>
              <a:rPr lang="pt-BR" dirty="0"/>
              <a:t>Construção histórica dentro dos documentos legais que embasam a BNCC:</a:t>
            </a:r>
            <a:br>
              <a:rPr lang="pt-BR" dirty="0"/>
            </a:br>
            <a:br>
              <a:rPr lang="pt-BR" dirty="0"/>
            </a:br>
            <a:r>
              <a:rPr lang="pt-BR" dirty="0"/>
              <a:t>*Constituição Federal de 1988- </a:t>
            </a:r>
            <a:r>
              <a:rPr lang="pt-BR" sz="2000" dirty="0"/>
              <a:t>reconhece a educação como direito fundamental compartilhado entre Estado, família e sociedade; e reconhece a necessidade de fixar conteúdos mínimos.</a:t>
            </a:r>
            <a:br>
              <a:rPr lang="pt-BR" sz="2000" dirty="0"/>
            </a:br>
            <a:br>
              <a:rPr lang="pt-BR" dirty="0"/>
            </a:br>
            <a:r>
              <a:rPr lang="pt-BR" sz="2000" dirty="0">
                <a:solidFill>
                  <a:schemeClr val="bg1">
                    <a:lumMod val="50000"/>
                  </a:schemeClr>
                </a:solidFill>
              </a:rPr>
              <a:t>“</a:t>
            </a:r>
            <a:r>
              <a:rPr lang="en-GB" sz="2000" dirty="0">
                <a:solidFill>
                  <a:schemeClr val="bg1">
                    <a:lumMod val="50000"/>
                  </a:schemeClr>
                </a:solidFill>
              </a:rPr>
              <a:t>a </a:t>
            </a:r>
            <a:r>
              <a:rPr lang="en-GB" sz="2000" dirty="0" err="1">
                <a:solidFill>
                  <a:schemeClr val="bg1">
                    <a:lumMod val="50000"/>
                  </a:schemeClr>
                </a:solidFill>
              </a:rPr>
              <a:t>educação</a:t>
            </a:r>
            <a:r>
              <a:rPr lang="en-GB" sz="2000" dirty="0">
                <a:solidFill>
                  <a:schemeClr val="bg1">
                    <a:lumMod val="50000"/>
                  </a:schemeClr>
                </a:solidFill>
              </a:rPr>
              <a:t>, </a:t>
            </a:r>
            <a:r>
              <a:rPr lang="en-GB" sz="2000" dirty="0" err="1">
                <a:solidFill>
                  <a:schemeClr val="bg1">
                    <a:lumMod val="50000"/>
                  </a:schemeClr>
                </a:solidFill>
              </a:rPr>
              <a:t>direito</a:t>
            </a:r>
            <a:r>
              <a:rPr lang="en-GB" sz="2000" dirty="0">
                <a:solidFill>
                  <a:schemeClr val="bg1">
                    <a:lumMod val="50000"/>
                  </a:schemeClr>
                </a:solidFill>
              </a:rPr>
              <a:t> de </a:t>
            </a:r>
            <a:r>
              <a:rPr lang="en-GB" sz="2000" dirty="0" err="1">
                <a:solidFill>
                  <a:schemeClr val="bg1">
                    <a:lumMod val="50000"/>
                  </a:schemeClr>
                </a:solidFill>
              </a:rPr>
              <a:t>todos</a:t>
            </a:r>
            <a:r>
              <a:rPr lang="en-GB" sz="2000" dirty="0">
                <a:solidFill>
                  <a:schemeClr val="bg1">
                    <a:lumMod val="50000"/>
                  </a:schemeClr>
                </a:solidFill>
              </a:rPr>
              <a:t> e </a:t>
            </a:r>
            <a:r>
              <a:rPr lang="en-GB" sz="2000" dirty="0" err="1">
                <a:solidFill>
                  <a:schemeClr val="bg1">
                    <a:lumMod val="50000"/>
                  </a:schemeClr>
                </a:solidFill>
              </a:rPr>
              <a:t>dever</a:t>
            </a:r>
            <a:r>
              <a:rPr lang="en-GB" sz="2000" dirty="0">
                <a:solidFill>
                  <a:schemeClr val="bg1">
                    <a:lumMod val="50000"/>
                  </a:schemeClr>
                </a:solidFill>
              </a:rPr>
              <a:t> do Estado e da </a:t>
            </a:r>
            <a:r>
              <a:rPr lang="en-GB" sz="2000" dirty="0" err="1">
                <a:solidFill>
                  <a:schemeClr val="bg1">
                    <a:lumMod val="50000"/>
                  </a:schemeClr>
                </a:solidFill>
              </a:rPr>
              <a:t>família</a:t>
            </a:r>
            <a:r>
              <a:rPr lang="en-GB" sz="2000" dirty="0">
                <a:solidFill>
                  <a:schemeClr val="bg1">
                    <a:lumMod val="50000"/>
                  </a:schemeClr>
                </a:solidFill>
              </a:rPr>
              <a:t>, </a:t>
            </a:r>
            <a:r>
              <a:rPr lang="en-GB" sz="2000" dirty="0" err="1">
                <a:solidFill>
                  <a:schemeClr val="bg1">
                    <a:lumMod val="50000"/>
                  </a:schemeClr>
                </a:solidFill>
              </a:rPr>
              <a:t>será</a:t>
            </a:r>
            <a:r>
              <a:rPr lang="en-GB" sz="2000" dirty="0">
                <a:solidFill>
                  <a:schemeClr val="bg1">
                    <a:lumMod val="50000"/>
                  </a:schemeClr>
                </a:solidFill>
              </a:rPr>
              <a:t> </a:t>
            </a:r>
            <a:r>
              <a:rPr lang="en-GB" sz="2000" dirty="0" err="1">
                <a:solidFill>
                  <a:schemeClr val="bg1">
                    <a:lumMod val="50000"/>
                  </a:schemeClr>
                </a:solidFill>
              </a:rPr>
              <a:t>promovida</a:t>
            </a:r>
            <a:r>
              <a:rPr lang="en-GB" sz="2000" dirty="0">
                <a:solidFill>
                  <a:schemeClr val="bg1">
                    <a:lumMod val="50000"/>
                  </a:schemeClr>
                </a:solidFill>
              </a:rPr>
              <a:t> e </a:t>
            </a:r>
            <a:r>
              <a:rPr lang="en-GB" sz="2000" dirty="0" err="1">
                <a:solidFill>
                  <a:schemeClr val="bg1">
                    <a:lumMod val="50000"/>
                  </a:schemeClr>
                </a:solidFill>
              </a:rPr>
              <a:t>incentivada</a:t>
            </a:r>
            <a:r>
              <a:rPr lang="en-GB" sz="2000" dirty="0">
                <a:solidFill>
                  <a:schemeClr val="bg1">
                    <a:lumMod val="50000"/>
                  </a:schemeClr>
                </a:solidFill>
              </a:rPr>
              <a:t> com a </a:t>
            </a:r>
            <a:r>
              <a:rPr lang="en-GB" sz="2000" dirty="0" err="1">
                <a:solidFill>
                  <a:schemeClr val="bg1">
                    <a:lumMod val="50000"/>
                  </a:schemeClr>
                </a:solidFill>
              </a:rPr>
              <a:t>colaboração</a:t>
            </a:r>
            <a:r>
              <a:rPr lang="en-GB" sz="2000" dirty="0">
                <a:solidFill>
                  <a:schemeClr val="bg1">
                    <a:lumMod val="50000"/>
                  </a:schemeClr>
                </a:solidFill>
              </a:rPr>
              <a:t> da </a:t>
            </a:r>
            <a:r>
              <a:rPr lang="en-GB" sz="2000" dirty="0" err="1">
                <a:solidFill>
                  <a:schemeClr val="bg1">
                    <a:lumMod val="50000"/>
                  </a:schemeClr>
                </a:solidFill>
              </a:rPr>
              <a:t>sociedade</a:t>
            </a:r>
            <a:r>
              <a:rPr lang="en-GB" sz="2000" dirty="0">
                <a:solidFill>
                  <a:schemeClr val="bg1">
                    <a:lumMod val="50000"/>
                  </a:schemeClr>
                </a:solidFill>
              </a:rPr>
              <a:t>, </a:t>
            </a:r>
            <a:r>
              <a:rPr lang="en-GB" sz="2000" dirty="0" err="1">
                <a:solidFill>
                  <a:schemeClr val="bg1">
                    <a:lumMod val="50000"/>
                  </a:schemeClr>
                </a:solidFill>
              </a:rPr>
              <a:t>visando</a:t>
            </a:r>
            <a:r>
              <a:rPr lang="en-GB" sz="2000" dirty="0">
                <a:solidFill>
                  <a:schemeClr val="bg1">
                    <a:lumMod val="50000"/>
                  </a:schemeClr>
                </a:solidFill>
              </a:rPr>
              <a:t> </a:t>
            </a:r>
            <a:r>
              <a:rPr lang="en-GB" sz="2000" b="1" dirty="0" err="1">
                <a:solidFill>
                  <a:schemeClr val="bg1">
                    <a:lumMod val="50000"/>
                  </a:schemeClr>
                </a:solidFill>
              </a:rPr>
              <a:t>ao</a:t>
            </a:r>
            <a:r>
              <a:rPr lang="en-GB" sz="2000" b="1" dirty="0">
                <a:solidFill>
                  <a:schemeClr val="bg1">
                    <a:lumMod val="50000"/>
                  </a:schemeClr>
                </a:solidFill>
              </a:rPr>
              <a:t> </a:t>
            </a:r>
            <a:r>
              <a:rPr lang="en-GB" sz="2000" b="1" dirty="0" err="1">
                <a:solidFill>
                  <a:schemeClr val="bg1">
                    <a:lumMod val="50000"/>
                  </a:schemeClr>
                </a:solidFill>
              </a:rPr>
              <a:t>pleno</a:t>
            </a:r>
            <a:r>
              <a:rPr lang="en-GB" sz="2000" b="1" dirty="0">
                <a:solidFill>
                  <a:schemeClr val="bg1">
                    <a:lumMod val="50000"/>
                  </a:schemeClr>
                </a:solidFill>
              </a:rPr>
              <a:t> </a:t>
            </a:r>
            <a:r>
              <a:rPr lang="en-GB" sz="2000" b="1" dirty="0" err="1">
                <a:solidFill>
                  <a:schemeClr val="bg1">
                    <a:lumMod val="50000"/>
                  </a:schemeClr>
                </a:solidFill>
              </a:rPr>
              <a:t>desenvolvimento</a:t>
            </a:r>
            <a:r>
              <a:rPr lang="en-GB" sz="2000" b="1" dirty="0">
                <a:solidFill>
                  <a:schemeClr val="bg1">
                    <a:lumMod val="50000"/>
                  </a:schemeClr>
                </a:solidFill>
              </a:rPr>
              <a:t> da </a:t>
            </a:r>
            <a:r>
              <a:rPr lang="en-GB" sz="2000" b="1" dirty="0" err="1">
                <a:solidFill>
                  <a:schemeClr val="bg1">
                    <a:lumMod val="50000"/>
                  </a:schemeClr>
                </a:solidFill>
              </a:rPr>
              <a:t>pessoa</a:t>
            </a:r>
            <a:r>
              <a:rPr lang="en-GB" sz="2000" b="1" dirty="0">
                <a:solidFill>
                  <a:schemeClr val="bg1">
                    <a:lumMod val="50000"/>
                  </a:schemeClr>
                </a:solidFill>
              </a:rPr>
              <a:t>, </a:t>
            </a:r>
            <a:r>
              <a:rPr lang="en-GB" sz="2000" b="1" dirty="0" err="1">
                <a:solidFill>
                  <a:schemeClr val="bg1">
                    <a:lumMod val="50000"/>
                  </a:schemeClr>
                </a:solidFill>
              </a:rPr>
              <a:t>seu</a:t>
            </a:r>
            <a:r>
              <a:rPr lang="en-GB" sz="2000" b="1" dirty="0">
                <a:solidFill>
                  <a:schemeClr val="bg1">
                    <a:lumMod val="50000"/>
                  </a:schemeClr>
                </a:solidFill>
              </a:rPr>
              <a:t> </a:t>
            </a:r>
            <a:r>
              <a:rPr lang="en-GB" sz="2000" b="1" dirty="0" err="1">
                <a:solidFill>
                  <a:schemeClr val="bg1">
                    <a:lumMod val="50000"/>
                  </a:schemeClr>
                </a:solidFill>
              </a:rPr>
              <a:t>preparo</a:t>
            </a:r>
            <a:r>
              <a:rPr lang="en-GB" sz="2000" b="1" dirty="0">
                <a:solidFill>
                  <a:schemeClr val="bg1">
                    <a:lumMod val="50000"/>
                  </a:schemeClr>
                </a:solidFill>
              </a:rPr>
              <a:t> para o </a:t>
            </a:r>
            <a:r>
              <a:rPr lang="en-GB" sz="2000" b="1" dirty="0" err="1">
                <a:solidFill>
                  <a:schemeClr val="bg1">
                    <a:lumMod val="50000"/>
                  </a:schemeClr>
                </a:solidFill>
              </a:rPr>
              <a:t>exercício</a:t>
            </a:r>
            <a:r>
              <a:rPr lang="en-GB" sz="2000" b="1" dirty="0">
                <a:solidFill>
                  <a:schemeClr val="bg1">
                    <a:lumMod val="50000"/>
                  </a:schemeClr>
                </a:solidFill>
              </a:rPr>
              <a:t> da </a:t>
            </a:r>
            <a:r>
              <a:rPr lang="en-GB" sz="2000" b="1" dirty="0" err="1">
                <a:solidFill>
                  <a:schemeClr val="bg1">
                    <a:lumMod val="50000"/>
                  </a:schemeClr>
                </a:solidFill>
              </a:rPr>
              <a:t>cidadania</a:t>
            </a:r>
            <a:r>
              <a:rPr lang="en-GB" sz="2000" b="1" dirty="0">
                <a:solidFill>
                  <a:schemeClr val="bg1">
                    <a:lumMod val="50000"/>
                  </a:schemeClr>
                </a:solidFill>
              </a:rPr>
              <a:t> e </a:t>
            </a:r>
            <a:r>
              <a:rPr lang="en-GB" sz="2000" b="1" dirty="0" err="1">
                <a:solidFill>
                  <a:schemeClr val="bg1">
                    <a:lumMod val="50000"/>
                  </a:schemeClr>
                </a:solidFill>
              </a:rPr>
              <a:t>sua</a:t>
            </a:r>
            <a:r>
              <a:rPr lang="en-GB" sz="2000" b="1" dirty="0">
                <a:solidFill>
                  <a:schemeClr val="bg1">
                    <a:lumMod val="50000"/>
                  </a:schemeClr>
                </a:solidFill>
              </a:rPr>
              <a:t> </a:t>
            </a:r>
            <a:r>
              <a:rPr lang="en-GB" sz="2000" b="1" dirty="0" err="1">
                <a:solidFill>
                  <a:schemeClr val="bg1">
                    <a:lumMod val="50000"/>
                  </a:schemeClr>
                </a:solidFill>
              </a:rPr>
              <a:t>qualificação</a:t>
            </a:r>
            <a:r>
              <a:rPr lang="en-GB" sz="2000" b="1" dirty="0">
                <a:solidFill>
                  <a:schemeClr val="bg1">
                    <a:lumMod val="50000"/>
                  </a:schemeClr>
                </a:solidFill>
              </a:rPr>
              <a:t> para</a:t>
            </a:r>
            <a:br>
              <a:rPr lang="pt-BR" sz="2000" b="1" dirty="0">
                <a:solidFill>
                  <a:schemeClr val="bg1">
                    <a:lumMod val="50000"/>
                  </a:schemeClr>
                </a:solidFill>
              </a:rPr>
            </a:br>
            <a:r>
              <a:rPr lang="en-GB" sz="2000" b="1" dirty="0">
                <a:solidFill>
                  <a:schemeClr val="bg1">
                    <a:lumMod val="50000"/>
                  </a:schemeClr>
                </a:solidFill>
              </a:rPr>
              <a:t>o </a:t>
            </a:r>
            <a:r>
              <a:rPr lang="en-GB" sz="2000" b="1" dirty="0" err="1">
                <a:solidFill>
                  <a:schemeClr val="bg1">
                    <a:lumMod val="50000"/>
                  </a:schemeClr>
                </a:solidFill>
              </a:rPr>
              <a:t>trabalho</a:t>
            </a:r>
            <a:r>
              <a:rPr lang="en-GB" sz="2000" b="1" dirty="0">
                <a:solidFill>
                  <a:schemeClr val="bg1">
                    <a:lumMod val="50000"/>
                  </a:schemeClr>
                </a:solidFill>
              </a:rPr>
              <a:t> </a:t>
            </a:r>
            <a:r>
              <a:rPr lang="en-GB" sz="2000" dirty="0">
                <a:solidFill>
                  <a:schemeClr val="bg1">
                    <a:lumMod val="50000"/>
                  </a:schemeClr>
                </a:solidFill>
              </a:rPr>
              <a:t>(BRASIL, 1988).”</a:t>
            </a:r>
            <a:br>
              <a:rPr lang="pt-BR" sz="2000" dirty="0">
                <a:solidFill>
                  <a:schemeClr val="bg1">
                    <a:lumMod val="50000"/>
                  </a:schemeClr>
                </a:solidFill>
              </a:rPr>
            </a:br>
            <a:r>
              <a:rPr lang="en-GB" dirty="0">
                <a:solidFill>
                  <a:schemeClr val="bg1">
                    <a:lumMod val="50000"/>
                  </a:schemeClr>
                </a:solidFill>
              </a:rPr>
              <a:t> </a:t>
            </a:r>
            <a:br>
              <a:rPr lang="pt-BR" dirty="0">
                <a:solidFill>
                  <a:schemeClr val="bg1">
                    <a:lumMod val="50000"/>
                  </a:schemeClr>
                </a:solidFill>
              </a:rPr>
            </a:br>
            <a:endParaRPr lang="pt-BR" dirty="0">
              <a:solidFill>
                <a:schemeClr val="bg1">
                  <a:lumMod val="50000"/>
                </a:schemeClr>
              </a:solidFill>
            </a:endParaRPr>
          </a:p>
        </p:txBody>
      </p:sp>
    </p:spTree>
    <p:extLst>
      <p:ext uri="{BB962C8B-B14F-4D97-AF65-F5344CB8AC3E}">
        <p14:creationId xmlns:p14="http://schemas.microsoft.com/office/powerpoint/2010/main" val="201514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CA2E2-0F59-46BC-93F7-7C53F07EEBB4}"/>
              </a:ext>
            </a:extLst>
          </p:cNvPr>
          <p:cNvSpPr>
            <a:spLocks noGrp="1"/>
          </p:cNvSpPr>
          <p:nvPr>
            <p:ph type="title"/>
          </p:nvPr>
        </p:nvSpPr>
        <p:spPr>
          <a:xfrm>
            <a:off x="677334" y="609600"/>
            <a:ext cx="8596668" cy="4993758"/>
          </a:xfrm>
        </p:spPr>
        <p:txBody>
          <a:bodyPr>
            <a:normAutofit fontScale="90000"/>
          </a:bodyPr>
          <a:lstStyle/>
          <a:p>
            <a:r>
              <a:rPr lang="pt-BR" dirty="0"/>
              <a:t>*Lei de Diretrizes e Bases – 1996 </a:t>
            </a:r>
            <a:br>
              <a:rPr lang="pt-BR" dirty="0"/>
            </a:br>
            <a:br>
              <a:rPr lang="pt-BR" dirty="0"/>
            </a:br>
            <a:r>
              <a:rPr lang="pt-BR" dirty="0"/>
              <a:t> </a:t>
            </a:r>
            <a:r>
              <a:rPr lang="pt-BR" dirty="0">
                <a:solidFill>
                  <a:schemeClr val="bg1">
                    <a:lumMod val="50000"/>
                  </a:schemeClr>
                </a:solidFill>
              </a:rPr>
              <a:t>-</a:t>
            </a:r>
            <a:r>
              <a:rPr lang="pt-BR" sz="2800" dirty="0">
                <a:solidFill>
                  <a:schemeClr val="bg1">
                    <a:lumMod val="50000"/>
                  </a:schemeClr>
                </a:solidFill>
              </a:rPr>
              <a:t>estabelece ações de parcerias entre a União Estados e Municípios – artigo 9º</a:t>
            </a:r>
            <a:br>
              <a:rPr lang="pt-BR" sz="2800" dirty="0">
                <a:solidFill>
                  <a:schemeClr val="bg1">
                    <a:lumMod val="50000"/>
                  </a:schemeClr>
                </a:solidFill>
              </a:rPr>
            </a:br>
            <a:r>
              <a:rPr lang="pt-BR" sz="2800" dirty="0">
                <a:solidFill>
                  <a:schemeClr val="bg1">
                    <a:lumMod val="50000"/>
                  </a:schemeClr>
                </a:solidFill>
              </a:rPr>
              <a:t>- orienta a definição das aprendizagens essenciais e não apenas dos conteúdos mínimos a ser ensinado.</a:t>
            </a:r>
            <a:r>
              <a:rPr lang="en-GB" sz="2800" dirty="0"/>
              <a:t> </a:t>
            </a:r>
            <a:br>
              <a:rPr lang="en-GB" sz="2800" dirty="0"/>
            </a:br>
            <a:br>
              <a:rPr lang="en-GB" sz="2800" dirty="0"/>
            </a:br>
            <a:r>
              <a:rPr lang="en-GB" sz="2800" dirty="0"/>
              <a:t>“...</a:t>
            </a:r>
            <a:r>
              <a:rPr lang="en-GB" sz="2000" dirty="0" err="1"/>
              <a:t>os</a:t>
            </a:r>
            <a:r>
              <a:rPr lang="en-GB" sz="2000" dirty="0"/>
              <a:t> </a:t>
            </a:r>
            <a:r>
              <a:rPr lang="en-GB" sz="2000" dirty="0" err="1"/>
              <a:t>currículos</a:t>
            </a:r>
            <a:r>
              <a:rPr lang="en-GB" sz="2000" dirty="0"/>
              <a:t> </a:t>
            </a:r>
            <a:r>
              <a:rPr lang="en-GB" sz="2000" dirty="0" err="1"/>
              <a:t>da</a:t>
            </a:r>
            <a:r>
              <a:rPr lang="en-GB" sz="2000" dirty="0"/>
              <a:t> </a:t>
            </a:r>
            <a:r>
              <a:rPr lang="en-GB" sz="2000" dirty="0" err="1"/>
              <a:t>Educação</a:t>
            </a:r>
            <a:r>
              <a:rPr lang="en-GB" sz="2000" dirty="0"/>
              <a:t> </a:t>
            </a:r>
            <a:r>
              <a:rPr lang="en-GB" sz="2000" dirty="0" err="1"/>
              <a:t>Infantil</a:t>
            </a:r>
            <a:r>
              <a:rPr lang="en-GB" sz="2000" dirty="0"/>
              <a:t>, do </a:t>
            </a:r>
            <a:r>
              <a:rPr lang="en-GB" sz="2000" dirty="0" err="1"/>
              <a:t>Ensino</a:t>
            </a:r>
            <a:r>
              <a:rPr lang="en-GB" sz="2000" dirty="0"/>
              <a:t> Fundamental e do </a:t>
            </a:r>
            <a:r>
              <a:rPr lang="en-GB" sz="2000" dirty="0" err="1"/>
              <a:t>Ensino</a:t>
            </a:r>
            <a:r>
              <a:rPr lang="en-GB" sz="2000" dirty="0"/>
              <a:t> </a:t>
            </a:r>
            <a:r>
              <a:rPr lang="en-GB" sz="2000" dirty="0" err="1"/>
              <a:t>Médio</a:t>
            </a:r>
            <a:r>
              <a:rPr lang="en-GB" sz="2000" dirty="0"/>
              <a:t> </a:t>
            </a:r>
            <a:r>
              <a:rPr lang="en-GB" sz="2000" dirty="0" err="1"/>
              <a:t>devem</a:t>
            </a:r>
            <a:r>
              <a:rPr lang="en-GB" sz="2000" dirty="0"/>
              <a:t> </a:t>
            </a:r>
            <a:r>
              <a:rPr lang="en-GB" sz="2000" dirty="0" err="1"/>
              <a:t>ter</a:t>
            </a:r>
            <a:r>
              <a:rPr lang="en-GB" sz="2000" dirty="0"/>
              <a:t> base </a:t>
            </a:r>
            <a:r>
              <a:rPr lang="en-GB" sz="2000" dirty="0" err="1"/>
              <a:t>nacional</a:t>
            </a:r>
            <a:r>
              <a:rPr lang="en-GB" sz="2000" dirty="0"/>
              <a:t> </a:t>
            </a:r>
            <a:r>
              <a:rPr lang="en-GB" sz="2000" dirty="0" err="1"/>
              <a:t>comum</a:t>
            </a:r>
            <a:r>
              <a:rPr lang="en-GB" sz="2000" dirty="0"/>
              <a:t>, a ser </a:t>
            </a:r>
            <a:r>
              <a:rPr lang="en-GB" sz="2000" dirty="0" err="1"/>
              <a:t>complementada</a:t>
            </a:r>
            <a:r>
              <a:rPr lang="en-GB" sz="2000" dirty="0"/>
              <a:t>, </a:t>
            </a:r>
            <a:r>
              <a:rPr lang="en-GB" sz="2000" dirty="0" err="1"/>
              <a:t>em</a:t>
            </a:r>
            <a:r>
              <a:rPr lang="en-GB" sz="2000" dirty="0"/>
              <a:t> </a:t>
            </a:r>
            <a:r>
              <a:rPr lang="en-GB" sz="2000" dirty="0" err="1"/>
              <a:t>cada</a:t>
            </a:r>
            <a:r>
              <a:rPr lang="en-GB" sz="2000" dirty="0"/>
              <a:t> </a:t>
            </a:r>
            <a:r>
              <a:rPr lang="en-GB" sz="2000" dirty="0" err="1"/>
              <a:t>sistema</a:t>
            </a:r>
            <a:r>
              <a:rPr lang="en-GB" sz="2000" dirty="0"/>
              <a:t> de </a:t>
            </a:r>
            <a:r>
              <a:rPr lang="en-GB" sz="2000" dirty="0" err="1"/>
              <a:t>ensino</a:t>
            </a:r>
            <a:r>
              <a:rPr lang="en-GB" sz="2000" dirty="0"/>
              <a:t> e </a:t>
            </a:r>
            <a:r>
              <a:rPr lang="en-GB" sz="2000" dirty="0" err="1"/>
              <a:t>em</a:t>
            </a:r>
            <a:r>
              <a:rPr lang="en-GB" sz="2000" dirty="0"/>
              <a:t> </a:t>
            </a:r>
            <a:r>
              <a:rPr lang="en-GB" sz="2000" dirty="0" err="1"/>
              <a:t>cada</a:t>
            </a:r>
            <a:r>
              <a:rPr lang="en-GB" sz="2000" dirty="0"/>
              <a:t> </a:t>
            </a:r>
            <a:r>
              <a:rPr lang="en-GB" sz="2000" dirty="0" err="1"/>
              <a:t>estabelecimento</a:t>
            </a:r>
            <a:r>
              <a:rPr lang="en-GB" sz="2000" dirty="0"/>
              <a:t> </a:t>
            </a:r>
            <a:r>
              <a:rPr lang="en-GB" sz="2000" dirty="0" err="1"/>
              <a:t>escolar</a:t>
            </a:r>
            <a:r>
              <a:rPr lang="en-GB" sz="2000" dirty="0"/>
              <a:t>, </a:t>
            </a:r>
            <a:r>
              <a:rPr lang="en-GB" sz="2000" dirty="0" err="1"/>
              <a:t>por</a:t>
            </a:r>
            <a:r>
              <a:rPr lang="en-GB" sz="2000" dirty="0"/>
              <a:t> </a:t>
            </a:r>
            <a:r>
              <a:rPr lang="en-GB" sz="2000" dirty="0" err="1"/>
              <a:t>uma</a:t>
            </a:r>
            <a:br>
              <a:rPr lang="pt-BR" sz="2000" dirty="0"/>
            </a:br>
            <a:r>
              <a:rPr lang="en-GB" sz="2000" dirty="0"/>
              <a:t>parte </a:t>
            </a:r>
            <a:r>
              <a:rPr lang="en-GB" sz="2000" dirty="0" err="1"/>
              <a:t>diversificada</a:t>
            </a:r>
            <a:r>
              <a:rPr lang="en-GB" sz="2000" dirty="0"/>
              <a:t>, </a:t>
            </a:r>
            <a:r>
              <a:rPr lang="en-GB" sz="2000" dirty="0" err="1"/>
              <a:t>exigida</a:t>
            </a:r>
            <a:r>
              <a:rPr lang="en-GB" sz="2000" dirty="0"/>
              <a:t> </a:t>
            </a:r>
            <a:r>
              <a:rPr lang="en-GB" sz="2000" dirty="0" err="1"/>
              <a:t>pelas</a:t>
            </a:r>
            <a:r>
              <a:rPr lang="en-GB" sz="2000" dirty="0"/>
              <a:t> </a:t>
            </a:r>
            <a:r>
              <a:rPr lang="en-GB" sz="2000" dirty="0" err="1"/>
              <a:t>características</a:t>
            </a:r>
            <a:r>
              <a:rPr lang="en-GB" sz="2000" dirty="0"/>
              <a:t> </a:t>
            </a:r>
            <a:r>
              <a:rPr lang="en-GB" sz="2000" dirty="0" err="1"/>
              <a:t>regionais</a:t>
            </a:r>
            <a:r>
              <a:rPr lang="en-GB" sz="2000" dirty="0"/>
              <a:t> e </a:t>
            </a:r>
            <a:r>
              <a:rPr lang="en-GB" sz="2000" dirty="0" err="1"/>
              <a:t>locais</a:t>
            </a:r>
            <a:r>
              <a:rPr lang="en-GB" sz="2000" dirty="0"/>
              <a:t> </a:t>
            </a:r>
            <a:r>
              <a:rPr lang="en-GB" sz="2000" dirty="0" err="1"/>
              <a:t>da</a:t>
            </a:r>
            <a:r>
              <a:rPr lang="en-GB" sz="2000" dirty="0"/>
              <a:t> </a:t>
            </a:r>
            <a:r>
              <a:rPr lang="en-GB" sz="2000" dirty="0" err="1"/>
              <a:t>sociedade</a:t>
            </a:r>
            <a:r>
              <a:rPr lang="en-GB" sz="2000" dirty="0"/>
              <a:t>, </a:t>
            </a:r>
            <a:r>
              <a:rPr lang="en-GB" sz="2000" dirty="0" err="1"/>
              <a:t>da</a:t>
            </a:r>
            <a:r>
              <a:rPr lang="en-GB" sz="2000" dirty="0"/>
              <a:t> </a:t>
            </a:r>
            <a:r>
              <a:rPr lang="en-GB" sz="2000" dirty="0" err="1"/>
              <a:t>cultura</a:t>
            </a:r>
            <a:r>
              <a:rPr lang="en-GB" sz="2000" dirty="0"/>
              <a:t>, </a:t>
            </a:r>
            <a:r>
              <a:rPr lang="en-GB" sz="2000" dirty="0" err="1"/>
              <a:t>da</a:t>
            </a:r>
            <a:r>
              <a:rPr lang="en-GB" sz="2000" dirty="0"/>
              <a:t> </a:t>
            </a:r>
            <a:r>
              <a:rPr lang="en-GB" sz="2000" dirty="0" err="1"/>
              <a:t>economia</a:t>
            </a:r>
            <a:r>
              <a:rPr lang="en-GB" sz="2000" dirty="0"/>
              <a:t> e dos </a:t>
            </a:r>
            <a:r>
              <a:rPr lang="en-GB" sz="2000" dirty="0" err="1"/>
              <a:t>educandos</a:t>
            </a:r>
            <a:r>
              <a:rPr lang="en-GB" sz="2000" dirty="0"/>
              <a:t> (BRASIL, 1996; </a:t>
            </a:r>
            <a:r>
              <a:rPr lang="en-GB" sz="2000" dirty="0" err="1"/>
              <a:t>ênfase</a:t>
            </a:r>
            <a:r>
              <a:rPr lang="en-GB" sz="2000" dirty="0"/>
              <a:t> </a:t>
            </a:r>
            <a:r>
              <a:rPr lang="en-GB" sz="2000" dirty="0" err="1"/>
              <a:t>adicionada</a:t>
            </a:r>
            <a:r>
              <a:rPr lang="en-GB" sz="2000" dirty="0"/>
              <a:t>).”</a:t>
            </a:r>
            <a:br>
              <a:rPr lang="pt-BR" sz="2800" dirty="0"/>
            </a:br>
            <a:r>
              <a:rPr lang="en-GB" sz="2800" dirty="0"/>
              <a:t> </a:t>
            </a:r>
            <a:br>
              <a:rPr lang="pt-BR" sz="2800" dirty="0"/>
            </a:br>
            <a:br>
              <a:rPr lang="pt-BR" sz="2800" dirty="0">
                <a:solidFill>
                  <a:schemeClr val="bg1">
                    <a:lumMod val="50000"/>
                  </a:schemeClr>
                </a:solidFill>
              </a:rPr>
            </a:br>
            <a:endParaRPr lang="pt-BR" sz="2800" dirty="0">
              <a:solidFill>
                <a:schemeClr val="bg1">
                  <a:lumMod val="50000"/>
                </a:schemeClr>
              </a:solidFill>
            </a:endParaRPr>
          </a:p>
        </p:txBody>
      </p:sp>
    </p:spTree>
    <p:extLst>
      <p:ext uri="{BB962C8B-B14F-4D97-AF65-F5344CB8AC3E}">
        <p14:creationId xmlns:p14="http://schemas.microsoft.com/office/powerpoint/2010/main" val="874252638"/>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829</TotalTime>
  <Words>707</Words>
  <Application>Microsoft Office PowerPoint</Application>
  <PresentationFormat>Widescreen</PresentationFormat>
  <Paragraphs>62</Paragraphs>
  <Slides>37</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37</vt:i4>
      </vt:variant>
    </vt:vector>
  </HeadingPairs>
  <TitlesOfParts>
    <vt:vector size="43" baseType="lpstr">
      <vt:lpstr>Arial</vt:lpstr>
      <vt:lpstr>Calibri</vt:lpstr>
      <vt:lpstr>Trebuchet MS</vt:lpstr>
      <vt:lpstr>Wingdings</vt:lpstr>
      <vt:lpstr>Wingdings 3</vt:lpstr>
      <vt:lpstr>Facetado</vt:lpstr>
      <vt:lpstr>Base Nacional Comum Curricular- BNCC</vt:lpstr>
      <vt:lpstr>Objetivos do encontro</vt:lpstr>
      <vt:lpstr> Autônomos:</vt:lpstr>
      <vt:lpstr>                      Criativos:</vt:lpstr>
      <vt:lpstr>Abertos ao Novo</vt:lpstr>
      <vt:lpstr>Proativos</vt:lpstr>
      <vt:lpstr>Mas afinal , O que é a BNCC, e  o que ela  significa para as redes educacionais nesse momento ?</vt:lpstr>
      <vt:lpstr>Construção histórica dentro dos documentos legais que embasam a BNCC:  *Constituição Federal de 1988- reconhece a educação como direito fundamental compartilhado entre Estado, família e sociedade; e reconhece a necessidade de fixar conteúdos mínimos.  “a educação, direito de todos e dever do Estado e da família, será promovida e incentivada com a colaboração da sociedade, visando ao pleno desenvolvimento da pessoa, seu preparo para o exercício da cidadania e sua qualificação para o trabalho (BRASIL, 1988).”   </vt:lpstr>
      <vt:lpstr>*Lei de Diretrizes e Bases – 1996    -estabelece ações de parcerias entre a União Estados e Municípios – artigo 9º - orienta a definição das aprendizagens essenciais e não apenas dos conteúdos mínimos a ser ensinado.   “...os currículos da Educação Infantil, do Ensino Fundamental e do Ensino Médio devem ter base nacional comum, a ser complementada, em cada sistema de ensino e em cada estabelecimento escolar, por uma parte diversificada, exigida pelas características regionais e locais da sociedade, da cultura, da economia e dos educandos (BRASIL, 1996; ênfase adicionada).”    </vt:lpstr>
      <vt:lpstr>Diretrizes Curriculares Nacionais Gerais para a Educação Básica – DCN – 2010     - destaca a inclusão, valorização das diferenças e o atendimento a pluralidade e à diversidade cultural respeitando as manifestações das comunidades.</vt:lpstr>
      <vt:lpstr>*PLANO NACIONAL DE EDUCAÇÃO – PNE- 2014  - reitera a necessidade da pactuação interfederativa, diretrizes pedagógicas e base nacional comum com apontamentos de direitos e objetivos de aprendizagem e desenvolvimento dos alunos respeitando as diversidades regionais, estaduais e regionais </vt:lpstr>
      <vt:lpstr>BASE NACIONAL COMUM CURRICULAR (1ª, 2ª e 3ª versão- final/2017)  - destaque ao compromisso do Estado Brasileiro com a promoção de uma EDUCAÇÃO INTEGRAL, voltada ao acolhimento, reconhecimento,e desenvolvimento pleno de todos os estudantes, com respeito as diferenças e enfrentamento à discriminação e ao preconceito.  -documento que deve ser usado por todas as redes para adequar ou construir seus currículos e reafirmar o compromisso de todos com a redução das desigualdades e a promoção da equidade e qualidade da aprendizagem dos estudantes brasileiros.                Ou seja</vt:lpstr>
      <vt:lpstr>Apresentação do PowerPoint</vt:lpstr>
      <vt:lpstr>Apresentação do PowerPoint</vt:lpstr>
      <vt:lpstr>O que é competência  para BNCC?    Na BNCC, competência  é definida como a mobilização de conhecimentos (conceitos e procedimentos), habilidades (práticas, cognitivas e socioemocionais), atitudes e valores para resolver demandas complexas da vida cotidiana, do pleno exercício da cidadania e do mundo do trabalho.      </vt:lpstr>
      <vt:lpstr>10 Competências gerais da Base Nacional Comum Curricular  CONHECIMENTO - Valorizar e utilizar os conhecimentos historicamente construídos sobre o mundo físico, social, cultural e digital para entender e explicar a realidade, continuar aprendendo e colaborar para a construção de uma sociedade justa, democrática e inclusiva.  PENSAMENTO CIENTÍFICO, CRÍTICO E CRIATIVO - Exercitar a curiosidade intelectual e recorrer à  abordagem  própria das ciências, incluindo a investigação, a reflexão, a análise crítica, a imaginação e a criatividade, para investigar causas, elaborar e testar hipóteses, formular e resolver problemas e criar soluções (inclusive tecnológicas) com base nos conhecimentos das diferentes áreas.  SENSO ESTÉTICO - Valorizar e fruir as diversas manifestações artísticas e culturais, das locais às mundiais, e também participar de práticas diversificadas da produção artístico-cultural. </vt:lpstr>
      <vt:lpstr>COMUNICAÇÃO - Utilizar diferentes linguagens – verbal (oral ou visual-motora, como Libras, e escrita), corporal, visual, sonora e digital –, bem como conhecimentos das linguagens artística, matemática e científica, para se expressar e partilhar informações, experiências, ideias e sentimentos em diferentes contextos e produzir sentidos que levem ao entendimento mútuo.  ARGUMENTAÇÃO - Argumentar com base em fatos, dados e informações  confiáveis,  para formular, negociar e defender ideias, pontos de vista e decisões comuns que respeitem e promovam os direitos humanos, a consciência socioambiental e o consumo responsável em âmbito local, regional e global, com posicionamento ético em relação ao cuidado de si mesmo, dos outros e do planeta.  CULTURA DIGITAL - Compreender, utilizar e criar tecnologias digitais de informação e comunicação de forma crítica, significativa, reflexiva e ética nas diversas práticas sociais (incluindo as escolares) para se comunicar, acessar e disseminar informações, produzir conhecimentos, resolver problemas e exercer protagonismo e autoria na vida pessoal e coletiva. </vt:lpstr>
      <vt:lpstr>AUTOGESTÃO- Valorizar a diversidade de saberes e vivências culturais e apropriar-se de conhecimentos e experiências que lhe possibilitem entender as relações próprias do mundo do trabalho e fazer escolhas alinhadas   ao exercício da cidadania e ao seu projeto de vida, com liberdade, autonomia, consciência crítica e responsabilidade. AUTOCONHECIMENTO E AUTOCUIDADO - Conhecer-se, apreciar-se e cuidar de sua saúde física e emocional, com- preendendo-se na diversidade humana e reconhecendo suas emoções e as dos outros, com autocrítica e capacidade para lidar com elas.  EMPATIA E COOPERAÇÃO - Exercitar a empatia, o diálogo, a resolução de conflitos e a cooperação, fazendo-se respeitar e promovendo o respeito ao outro e aos direitos humanos, com acolhimento e valorização da diversidade de indivíduos e de grupos sociais, seus saberes, identidades, culturas e potencialidades, sem preconceitos de qualquer natureza.  AUTONOMIA - Agir pessoal e coletivamente com autonomia, responsabilidade, flexibilidade, resiliência e determinação, tomando decisões com base em princípios éticos, democráticos, inclusivos, sustentáveis e solidários.    </vt:lpstr>
      <vt:lpstr>FUNDAMENTOS PEDAGÓGICOS</vt:lpstr>
      <vt:lpstr>Base Nacional Comum Curricular e currículos </vt:lpstr>
      <vt:lpstr>Apresentação do PowerPoint</vt:lpstr>
      <vt:lpstr>A ÁREA LINGUAGENS –               LÍNGUA PORTUGUESA</vt:lpstr>
      <vt:lpstr>O QUE ATENÇÃO NO PONTO DE VISTA DO COMPONENTE CURRICULAR  -A base do ensino de língua portuguesa não é conteudista, mas dialoga com documentos e orientações produzidos nas últimas décadas. - O processo ensino e aprendizagem não se resolve por um conjunto de conteúdos, mas por um conjunto de práticas de linguagem: oralidade,leitura/escuta,produção escrita,análise linguística/semiótica. - Novos letramentos essencialmente digitais. Textos cada vez mais multissemióticos que estão postos nas redes sociais e outros ambientes da web. - A organização das práticas de linguagem na BNCC acontece por campos de atuação porque contemplam dimensões formativas importantes de uso de linguagem  na escola e fora dela.    </vt:lpstr>
      <vt:lpstr>Logo, o principal organizador que distribui os descritores são os campos de atuação nas várias naturezas       Ressalva, como se trata de dimensões formativas importantes do uso da linguagem na escola e fora dela, segue sugestões de leitura , estudo, reflexão e análise das páginas 92 à133.</vt:lpstr>
      <vt:lpstr>Alinhando práticas de linguagens aos vários eixos para compreender o contexto narrado.  O componente de Língua Portuguesa proporciona aos estudantes, experiências que contribuem para a ampliação dos novos letramentos que compreende gêneros e práticas consagradas pela escola do letramento da leitura e do impresso, e contempla práticas digitais no currículo.  </vt:lpstr>
      <vt:lpstr>ÁREA DE MATEMÁTICA</vt:lpstr>
      <vt:lpstr>   O conhecimento matemático é necessário para todos os alunos da Educação Básica, seja por sua grande aplicação na sociedade contemporânea, seja pelas suas potencialidades na formação de cidadãos críticos, cientes de suas responsabilidades sociais. Apesar de a Matemática ser, por excelência, uma ciência hipotético-dedutiva, porque suas demonstrações se apoiam sobre um sistema de axiomas e postulados, é de fundamental importância também considerar o papel heurístico das experimentações na aprendizagem da Matemática. </vt:lpstr>
      <vt:lpstr>Desde os PCNs a Matemática vinha em seus diferentes documentos sendo apresentada dentro dos blocos de conteúdo:                *NÚMEROS                 *OPERAÇÕES                *ESPAÇO E FORMA                *GRANDEZAS E MEDIDAS                *TRATAMENTO DA INFORMAÇÃO   A BNCC , apresenta uma outra configuração dentro de seus diversos campos, destacando a importância do letramento matemático apresentando cinco unidades temáticas, sendo elas:</vt:lpstr>
      <vt:lpstr>NÚMEROS  Tem como finalidade desenvolver o pensamento numérico, que implica o conhecimento de maneiras de quantificar atributos de objetos e de julgar e interpretar argumentos baseados em quantidades.  Desenvolvendo,as ideias de aproximação, proporcionalidade, equivalência e ordem, noções fundamentais da Matemática, por meio de situações significativas, sucessivas ampliações dos campos numéricos enfatizandos registros,  usos, significados e operações.</vt:lpstr>
      <vt:lpstr>ÁLGEBRA Tem como finalidade o desenvolvimento de um tipo especial de pensamento – pensamento algébrico – essencial na utilização de modelos matemáticos na compreensão, representação e análise de relações quantitativas de grandezas e, também, de situações e estruturas matemáticas, fazendo uso de letras e outros símbolos. Para esse desenvolvimento, é necessário que os alunos identifiquem regularidades e padrões de sequências numéricas e não numéricas. As ideias matemáticas fundamentais vinculadas a essa unidade são: equivalência, variação, interdependência e proporcionalidade. Em síntese, essa unidade temática deve enfatizar o desenvolvimento de uma linguagem, o estabelecimento de generalizações, a análise da interdependência de grandezas e a resolução de problemas  por meio de equações ou inequações. </vt:lpstr>
      <vt:lpstr>GEOMETRIA A Geometria envolve o estudo de um amplo conjunto de conceitos e procedimentos necessários para resolver problemas do mundo físico e de diferentes áreas do conhecimento. Assim, nessa unidade temática, estudar  posição  e  deslocamentos  no  espaço,  formas e relações entre elementos de figuras planas e espaciais pode desenvolver o pensamento geométrico dos alunos. Esse pensamento é necessário para investigar propriedades, fazer conjecturas e produzir argumentos geométricos convincentes. É importante, também, considerar o aspecto funcional que deve estar presente no estudo da Geometria: as transformações geométricas, sobre tudo as simetrias. As ideias matemáticas fundamentais associadas a essa temática são, principalmente: construção, representação e interdependência. </vt:lpstr>
      <vt:lpstr>GRANDEZAS E MEDIDAS Propõe  o estudo das medidas e das relações entre elas – ou seja, relações métricas , favorece a integração da Matemática a outras áreas de conhecimento, como Ciências (densidade, grandezas e escalas do Sistema Solar, energia elétrica etc.) ou Geografia (coordenadas geográficas, densidade demográfica, escalas de mapas e guias etc.). Essa unidade temática contribui ainda para a consolidação e ampliação da noção de número, a aplicação de noções geométricas e a construção do pensamento algébrico.   </vt:lpstr>
      <vt:lpstr>PROBABILIDADE E ESTATÍSTICA Ela propõe a abordagem de conceitos, fatos e procedimentos presentes em muitas situações -problema da vida cotidiana, das ciências e da tecnologia. Assim, todos os cidadãos precisam desenvolver habilidades para coletar, organizar, representar, interpretar e analisar dados em uma variedade de contextos, de maneira a fazer julgamentos bem fundamentados e tomar as decisões adequadas. Isso inclui raciocinar e utilizar conceitos, representações e índices estatísticos para descrever, explicar e predizer fenômenos. </vt:lpstr>
      <vt:lpstr>Vejamos um exemplo de progressão das habilidades:</vt:lpstr>
      <vt:lpstr>Todo esse quadro impõe à escola desafios ao cumprimento do seu papel em relação à formação das novas gerações.   E por falar em novas gerações , eles estão chegando e precisamos pensar EDUCAÇÃo para esse tipo de criança dentro dos campos de experiências:</vt:lpstr>
      <vt:lpstr>Considerações Finais:  - Documento da BNCC – baixar link, pois trata-se de um material de estudo permanente. -Leitura/Estudo individualizada BNCC. -Organizar grupos de estudos para troca de entendimento ( escola, rede, ou outro tipo de agrupamento). - compreensão do próprio material didático utilizado pela rede. Referências Bibliográficas: 1.BNCC- documento Orientador 2.Parâmetros Curriculares 3.Orientações Curriculares do Estado de São Paulo  </vt:lpstr>
      <vt:lpstr>Agradecemos a parceria!!!!!                   Maria Edilaine Ceron Pinto                      maedipic@gmail.com                             981266188                   Márcia Sanches Wiege Martins                     sancheswiege@ig.com.br                                996640778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Nacional Comum Curricular- BNCC</dc:title>
  <dc:creator>Maria Edilaine Ceron Pinto</dc:creator>
  <cp:lastModifiedBy>Luciana Maria Victoria</cp:lastModifiedBy>
  <cp:revision>51</cp:revision>
  <cp:lastPrinted>2018-01-31T17:13:47Z</cp:lastPrinted>
  <dcterms:created xsi:type="dcterms:W3CDTF">2018-01-29T15:45:08Z</dcterms:created>
  <dcterms:modified xsi:type="dcterms:W3CDTF">2018-02-07T17:17:14Z</dcterms:modified>
</cp:coreProperties>
</file>