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9" r:id="rId3"/>
    <p:sldId id="291" r:id="rId4"/>
    <p:sldId id="257" r:id="rId5"/>
    <p:sldId id="258" r:id="rId6"/>
    <p:sldId id="268" r:id="rId7"/>
    <p:sldId id="259" r:id="rId8"/>
    <p:sldId id="279" r:id="rId9"/>
    <p:sldId id="260" r:id="rId10"/>
    <p:sldId id="261" r:id="rId11"/>
    <p:sldId id="290" r:id="rId12"/>
    <p:sldId id="284" r:id="rId13"/>
    <p:sldId id="292" r:id="rId14"/>
    <p:sldId id="285" r:id="rId15"/>
    <p:sldId id="293" r:id="rId16"/>
    <p:sldId id="286" r:id="rId17"/>
    <p:sldId id="270" r:id="rId18"/>
    <p:sldId id="288" r:id="rId19"/>
    <p:sldId id="266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E00"/>
    <a:srgbClr val="1A2E46"/>
    <a:srgbClr val="006699"/>
    <a:srgbClr val="3AD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0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CD7FA-7A17-4199-917A-681E8F4F832E}" type="datetimeFigureOut">
              <a:rPr lang="pt-BR" smtClean="0"/>
              <a:pPr/>
              <a:t>26/02/2018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3BF73-9F3D-4415-A940-908C71A720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62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BF73-9F3D-4415-A940-908C71A72023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5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F21-229E-43F4-ABD1-9FE6263E1842}" type="datetimeFigureOut">
              <a:rPr lang="pt-BR" smtClean="0"/>
              <a:pPr/>
              <a:t>26/02/2018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CD92-D7E4-4981-A7BA-6E23C7AD8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28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F21-229E-43F4-ABD1-9FE6263E1842}" type="datetimeFigureOut">
              <a:rPr lang="pt-BR" smtClean="0"/>
              <a:pPr/>
              <a:t>26/02/2018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CD92-D7E4-4981-A7BA-6E23C7AD8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69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F21-229E-43F4-ABD1-9FE6263E1842}" type="datetimeFigureOut">
              <a:rPr lang="pt-BR" smtClean="0"/>
              <a:pPr/>
              <a:t>26/02/2018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CD92-D7E4-4981-A7BA-6E23C7AD8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22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F21-229E-43F4-ABD1-9FE6263E1842}" type="datetimeFigureOut">
              <a:rPr lang="pt-BR" smtClean="0"/>
              <a:pPr/>
              <a:t>26/02/2018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CD92-D7E4-4981-A7BA-6E23C7AD8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72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F21-229E-43F4-ABD1-9FE6263E1842}" type="datetimeFigureOut">
              <a:rPr lang="pt-BR" smtClean="0"/>
              <a:pPr/>
              <a:t>26/02/2018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CD92-D7E4-4981-A7BA-6E23C7AD8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50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F21-229E-43F4-ABD1-9FE6263E1842}" type="datetimeFigureOut">
              <a:rPr lang="pt-BR" smtClean="0"/>
              <a:pPr/>
              <a:t>26/02/2018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CD92-D7E4-4981-A7BA-6E23C7AD8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4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F21-229E-43F4-ABD1-9FE6263E1842}" type="datetimeFigureOut">
              <a:rPr lang="pt-BR" smtClean="0"/>
              <a:pPr/>
              <a:t>26/02/2018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CD92-D7E4-4981-A7BA-6E23C7AD8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62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F21-229E-43F4-ABD1-9FE6263E1842}" type="datetimeFigureOut">
              <a:rPr lang="pt-BR" smtClean="0"/>
              <a:pPr/>
              <a:t>26/02/2018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CD92-D7E4-4981-A7BA-6E23C7AD8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54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F21-229E-43F4-ABD1-9FE6263E1842}" type="datetimeFigureOut">
              <a:rPr lang="pt-BR" smtClean="0"/>
              <a:pPr/>
              <a:t>26/02/2018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CD92-D7E4-4981-A7BA-6E23C7AD8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13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F21-229E-43F4-ABD1-9FE6263E1842}" type="datetimeFigureOut">
              <a:rPr lang="pt-BR" smtClean="0"/>
              <a:pPr/>
              <a:t>26/02/2018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CD92-D7E4-4981-A7BA-6E23C7AD8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0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F21-229E-43F4-ABD1-9FE6263E1842}" type="datetimeFigureOut">
              <a:rPr lang="pt-BR" smtClean="0"/>
              <a:pPr/>
              <a:t>26/02/2018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CD92-D7E4-4981-A7BA-6E23C7AD8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97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7F21-229E-43F4-ABD1-9FE6263E1842}" type="datetimeFigureOut">
              <a:rPr lang="pt-BR" smtClean="0"/>
              <a:pPr/>
              <a:t>26/02/2018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8CD92-D7E4-4981-A7BA-6E23C7AD87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4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DDE@FNDE.GOV.BR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youtube.com/c/tvpd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064123~1\AppData\Local\Temp\Rar$DRa0.229\Danilo\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16000" cy="6912000"/>
          </a:xfrm>
          <a:prstGeom prst="rect">
            <a:avLst/>
          </a:prstGeom>
          <a:noFill/>
          <a:effectLst>
            <a:reflection stA="44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24955" y="407707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40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Orientações para regularização de pendências de prestação de contas das </a:t>
            </a:r>
            <a:r>
              <a:rPr lang="pt-BR" altLang="pt-BR" sz="400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UEx</a:t>
            </a:r>
            <a:endParaRPr lang="pt-BR" altLang="pt-BR" sz="400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15" name="Picture 5" descr="C:\Users\064123~1\AppData\Local\Temp\Rar$DRa0.931\Danilo\Main v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95" y="608155"/>
            <a:ext cx="10692680" cy="416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1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D8BC22A4-1BBC-4323-B139-DB83E008816A}"/>
              </a:ext>
            </a:extLst>
          </p:cNvPr>
          <p:cNvSpPr/>
          <p:nvPr/>
        </p:nvSpPr>
        <p:spPr>
          <a:xfrm>
            <a:off x="754492" y="0"/>
            <a:ext cx="8389508" cy="68937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ACCB89F-FDDB-4D45-BF8C-A164C9189DC7}"/>
              </a:ext>
            </a:extLst>
          </p:cNvPr>
          <p:cNvSpPr/>
          <p:nvPr/>
        </p:nvSpPr>
        <p:spPr>
          <a:xfrm>
            <a:off x="8897004" y="692696"/>
            <a:ext cx="246996" cy="616530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7799E38-D9D6-4C85-AA75-A33AE1E421C0}"/>
              </a:ext>
            </a:extLst>
          </p:cNvPr>
          <p:cNvSpPr/>
          <p:nvPr/>
        </p:nvSpPr>
        <p:spPr>
          <a:xfrm>
            <a:off x="0" y="692696"/>
            <a:ext cx="246318" cy="616530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0"/>
            <a:ext cx="756802" cy="69980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8" name="Picture 2" descr="C:\Users\06412383123\Desktop\LOGO-YOUTU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71" y="-254823"/>
            <a:ext cx="1163543" cy="11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3415471" y="45146"/>
            <a:ext cx="5693033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</a:p>
        </p:txBody>
      </p:sp>
      <p:grpSp>
        <p:nvGrpSpPr>
          <p:cNvPr id="38" name="Grupo 37"/>
          <p:cNvGrpSpPr/>
          <p:nvPr/>
        </p:nvGrpSpPr>
        <p:grpSpPr>
          <a:xfrm>
            <a:off x="2051720" y="692696"/>
            <a:ext cx="5688632" cy="1496683"/>
            <a:chOff x="2051720" y="692696"/>
            <a:chExt cx="5688632" cy="1496683"/>
          </a:xfrm>
        </p:grpSpPr>
        <p:grpSp>
          <p:nvGrpSpPr>
            <p:cNvPr id="17" name="Grupo 16"/>
            <p:cNvGrpSpPr/>
            <p:nvPr/>
          </p:nvGrpSpPr>
          <p:grpSpPr>
            <a:xfrm>
              <a:off x="5064615" y="1065341"/>
              <a:ext cx="2675737" cy="1008112"/>
              <a:chOff x="4499993" y="6021288"/>
              <a:chExt cx="2675737" cy="1008112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DB2B44FC-2C3E-4048-94DE-14B7B11E4CF2}"/>
                  </a:ext>
                </a:extLst>
              </p:cNvPr>
              <p:cNvSpPr/>
              <p:nvPr/>
            </p:nvSpPr>
            <p:spPr>
              <a:xfrm>
                <a:off x="5220072" y="6021288"/>
                <a:ext cx="1955658" cy="1008112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>
                    <a:solidFill>
                      <a:schemeClr val="bg1">
                        <a:lumMod val="50000"/>
                      </a:schemeClr>
                    </a:solidFill>
                  </a:rPr>
                  <a:t>Enviar para </a:t>
                </a:r>
                <a:r>
                  <a:rPr lang="pt-BR" b="1" dirty="0" err="1">
                    <a:solidFill>
                      <a:schemeClr val="bg1">
                        <a:lumMod val="50000"/>
                      </a:schemeClr>
                    </a:solidFill>
                  </a:rPr>
                  <a:t>EEx</a:t>
                </a:r>
                <a:endParaRPr lang="pt-BR" sz="15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0A5A3455-4E70-4629-9DD5-DD95F1985C49}"/>
                  </a:ext>
                </a:extLst>
              </p:cNvPr>
              <p:cNvSpPr/>
              <p:nvPr/>
            </p:nvSpPr>
            <p:spPr>
              <a:xfrm>
                <a:off x="4499993" y="6021288"/>
                <a:ext cx="720080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4000" b="1" dirty="0">
                    <a:solidFill>
                      <a:schemeClr val="tx1"/>
                    </a:solidFill>
                  </a:rPr>
                  <a:t>7º</a:t>
                </a:r>
              </a:p>
            </p:txBody>
          </p:sp>
        </p:grpSp>
        <p:grpSp>
          <p:nvGrpSpPr>
            <p:cNvPr id="29" name="Grupo 28"/>
            <p:cNvGrpSpPr/>
            <p:nvPr/>
          </p:nvGrpSpPr>
          <p:grpSpPr>
            <a:xfrm>
              <a:off x="2051720" y="692696"/>
              <a:ext cx="2736304" cy="1496683"/>
              <a:chOff x="2051720" y="5360611"/>
              <a:chExt cx="2736304" cy="1496683"/>
            </a:xfrm>
          </p:grpSpPr>
          <p:grpSp>
            <p:nvGrpSpPr>
              <p:cNvPr id="30" name="Grupo 14"/>
              <p:cNvGrpSpPr/>
              <p:nvPr/>
            </p:nvGrpSpPr>
            <p:grpSpPr>
              <a:xfrm>
                <a:off x="2051720" y="5360611"/>
                <a:ext cx="2664296" cy="1496683"/>
                <a:chOff x="1450178" y="5244401"/>
                <a:chExt cx="3486599" cy="1750036"/>
              </a:xfrm>
            </p:grpSpPr>
            <p:pic>
              <p:nvPicPr>
                <p:cNvPr id="32" name="Picture 2" descr="Resultado de imagem para boneco feliz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0178" y="5511733"/>
                  <a:ext cx="1635132" cy="14827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6" descr="Imagem relacionada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7F3F0"/>
                    </a:clrFrom>
                    <a:clrTo>
                      <a:srgbClr val="F7F3F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5992"/>
                <a:stretch/>
              </p:blipFill>
              <p:spPr bwMode="auto">
                <a:xfrm>
                  <a:off x="2935753" y="5244401"/>
                  <a:ext cx="2001024" cy="8805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1" name="CaixaDeTexto 30"/>
              <p:cNvSpPr txBox="1"/>
              <p:nvPr/>
            </p:nvSpPr>
            <p:spPr>
              <a:xfrm>
                <a:off x="3154317" y="6100122"/>
                <a:ext cx="1633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800" dirty="0">
                    <a:ln w="18415" cmpd="sng">
                      <a:solidFill>
                        <a:schemeClr val="tx1"/>
                      </a:solidFill>
                      <a:prstDash val="solid"/>
                    </a:ln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CHEGADA</a:t>
                </a:r>
                <a:endParaRPr lang="pt-BR" dirty="0">
                  <a:ln w="18415" cmpd="sng">
                    <a:solidFill>
                      <a:schemeClr val="tx1"/>
                    </a:solidFill>
                    <a:prstDash val="solid"/>
                  </a:ln>
                </a:endParaRPr>
              </a:p>
            </p:txBody>
          </p:sp>
        </p:grpSp>
      </p:grpSp>
      <p:sp>
        <p:nvSpPr>
          <p:cNvPr id="34" name="CaixaDeTexto 33"/>
          <p:cNvSpPr txBox="1"/>
          <p:nvPr/>
        </p:nvSpPr>
        <p:spPr>
          <a:xfrm>
            <a:off x="395536" y="22048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pt-BR" altLang="pt-BR" sz="3600" b="1" kern="0" dirty="0">
                <a:solidFill>
                  <a:sysClr val="windowText" lastClr="000000"/>
                </a:solidFill>
                <a:latin typeface="+mj-lt"/>
              </a:rPr>
              <a:t>Essa chegada será tanto ou mais feliz ...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0" y="2989401"/>
            <a:ext cx="9144000" cy="3868599"/>
            <a:chOff x="0" y="2989401"/>
            <a:chExt cx="9144000" cy="3868599"/>
          </a:xfrm>
        </p:grpSpPr>
        <p:pic>
          <p:nvPicPr>
            <p:cNvPr id="4098" name="Picture 2" descr="D:\Ilustrações dos cursos FPE\Prestação de Contas\U7_F17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3861048"/>
              <a:ext cx="3332834" cy="2736304"/>
            </a:xfrm>
            <a:prstGeom prst="rect">
              <a:avLst/>
            </a:prstGeom>
            <a:noFill/>
          </p:spPr>
        </p:pic>
        <p:pic>
          <p:nvPicPr>
            <p:cNvPr id="35" name="Picture 2" descr="Resultado de imagem para imagem de past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4008" y="4005064"/>
              <a:ext cx="3960440" cy="2664296"/>
            </a:xfrm>
            <a:prstGeom prst="rect">
              <a:avLst/>
            </a:prstGeom>
            <a:noFill/>
          </p:spPr>
        </p:pic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F8EA9EBA-D2E7-4B6A-AE73-E34F7DA9C4ED}"/>
                </a:ext>
              </a:extLst>
            </p:cNvPr>
            <p:cNvSpPr/>
            <p:nvPr/>
          </p:nvSpPr>
          <p:spPr>
            <a:xfrm>
              <a:off x="0" y="6505155"/>
              <a:ext cx="9144000" cy="35284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323528" y="2989401"/>
              <a:ext cx="82089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tabLst>
                  <a:tab pos="361950" algn="l"/>
                </a:tabLst>
              </a:pPr>
              <a:r>
                <a:rPr lang="pt-BR" altLang="pt-BR" sz="3000" b="1" kern="0" dirty="0">
                  <a:solidFill>
                    <a:sysClr val="windowText" lastClr="000000"/>
                  </a:solidFill>
                  <a:latin typeface="+mj-lt"/>
                </a:rPr>
                <a:t>... na medida da organização da documentação, desde as atividades do planejamento 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 rot="21235991">
              <a:off x="4947997" y="4177510"/>
              <a:ext cx="3013955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400" dirty="0"/>
                <a:t>Documentos do PDDE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8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D8BC22A4-1BBC-4323-B139-DB83E008816A}"/>
              </a:ext>
            </a:extLst>
          </p:cNvPr>
          <p:cNvSpPr/>
          <p:nvPr/>
        </p:nvSpPr>
        <p:spPr>
          <a:xfrm>
            <a:off x="754492" y="0"/>
            <a:ext cx="8389508" cy="68937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ACCB89F-FDDB-4D45-BF8C-A164C9189DC7}"/>
              </a:ext>
            </a:extLst>
          </p:cNvPr>
          <p:cNvSpPr/>
          <p:nvPr/>
        </p:nvSpPr>
        <p:spPr>
          <a:xfrm>
            <a:off x="8897004" y="692696"/>
            <a:ext cx="246996" cy="616530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7799E38-D9D6-4C85-AA75-A33AE1E421C0}"/>
              </a:ext>
            </a:extLst>
          </p:cNvPr>
          <p:cNvSpPr/>
          <p:nvPr/>
        </p:nvSpPr>
        <p:spPr>
          <a:xfrm>
            <a:off x="0" y="692696"/>
            <a:ext cx="246318" cy="616530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6505155"/>
            <a:ext cx="9144000" cy="35284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" name="Retângulo de cantos arredondados 42"/>
          <p:cNvSpPr>
            <a:spLocks noChangeArrowheads="1"/>
          </p:cNvSpPr>
          <p:nvPr/>
        </p:nvSpPr>
        <p:spPr bwMode="auto">
          <a:xfrm>
            <a:off x="1187624" y="2348880"/>
            <a:ext cx="1080120" cy="57606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UEx</a:t>
            </a:r>
            <a:endParaRPr lang="pt-BR" altLang="pt-BR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Seta para a direita 43"/>
          <p:cNvSpPr/>
          <p:nvPr/>
        </p:nvSpPr>
        <p:spPr>
          <a:xfrm>
            <a:off x="2771800" y="2420888"/>
            <a:ext cx="648072" cy="460618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46" name="Retângulo de cantos arredondados 45"/>
          <p:cNvSpPr>
            <a:spLocks noChangeArrowheads="1"/>
          </p:cNvSpPr>
          <p:nvPr/>
        </p:nvSpPr>
        <p:spPr bwMode="auto">
          <a:xfrm>
            <a:off x="3923928" y="2348880"/>
            <a:ext cx="1080120" cy="57264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EEx</a:t>
            </a:r>
            <a:endParaRPr lang="pt-BR" altLang="pt-BR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Retângulo de cantos arredondados 46"/>
          <p:cNvSpPr>
            <a:spLocks noChangeArrowheads="1"/>
          </p:cNvSpPr>
          <p:nvPr/>
        </p:nvSpPr>
        <p:spPr bwMode="auto">
          <a:xfrm>
            <a:off x="6732240" y="2348880"/>
            <a:ext cx="1224136" cy="57264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FNDE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4572000" y="1556792"/>
            <a:ext cx="3024336" cy="1040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pt-BR" altLang="pt-BR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Até </a:t>
            </a:r>
          </a:p>
          <a:p>
            <a:pPr algn="ctr">
              <a:lnSpc>
                <a:spcPct val="70000"/>
              </a:lnSpc>
            </a:pPr>
            <a:r>
              <a:rPr lang="pt-BR" altLang="pt-BR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30/04 </a:t>
            </a:r>
            <a:r>
              <a:rPr lang="pt-BR" altLang="pt-BR" sz="2200" dirty="0">
                <a:solidFill>
                  <a:schemeClr val="tx1"/>
                </a:solidFill>
              </a:rPr>
              <a:t>do ano seguinte ao do repasse</a:t>
            </a:r>
            <a:endParaRPr lang="pt-BR" altLang="pt-BR" sz="2200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endParaRPr lang="pt-BR" altLang="pt-BR" sz="2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Seta para a direita 43">
            <a:extLst>
              <a:ext uri="{FF2B5EF4-FFF2-40B4-BE49-F238E27FC236}">
                <a16:creationId xmlns:a16="http://schemas.microsoft.com/office/drawing/2014/main" id="{4624EAF9-8DA3-4EA9-92AB-341FA9D2D30C}"/>
              </a:ext>
            </a:extLst>
          </p:cNvPr>
          <p:cNvSpPr/>
          <p:nvPr/>
        </p:nvSpPr>
        <p:spPr>
          <a:xfrm>
            <a:off x="5580112" y="2420888"/>
            <a:ext cx="648072" cy="460618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BA33189-2036-418F-B3FD-C19370336987}"/>
              </a:ext>
            </a:extLst>
          </p:cNvPr>
          <p:cNvSpPr/>
          <p:nvPr/>
        </p:nvSpPr>
        <p:spPr>
          <a:xfrm>
            <a:off x="1727684" y="1556792"/>
            <a:ext cx="2736304" cy="803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pt-BR" altLang="pt-BR" sz="2200" dirty="0">
                <a:solidFill>
                  <a:schemeClr val="tx1"/>
                </a:solidFill>
              </a:rPr>
              <a:t>Até 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pt-BR" altLang="pt-BR" sz="2200" dirty="0">
                <a:solidFill>
                  <a:schemeClr val="tx1"/>
                </a:solidFill>
              </a:rPr>
              <a:t>31/01 do ano seguinte ao do repasse</a:t>
            </a:r>
            <a:endParaRPr lang="pt-BR" altLang="pt-BR" sz="2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0"/>
            <a:ext cx="756802" cy="69980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8" name="Picture 2" descr="C:\Users\06412383123\Desktop\LOGO-YOUTU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71" y="-254823"/>
            <a:ext cx="1163543" cy="11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125082" y="764704"/>
            <a:ext cx="891141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tabLst>
                <a:tab pos="361950" algn="l"/>
              </a:tabLst>
            </a:pPr>
            <a:r>
              <a:rPr lang="pt-BR" altLang="pt-BR" sz="4000" b="1" kern="0" dirty="0">
                <a:solidFill>
                  <a:sysClr val="windowText" lastClr="000000"/>
                </a:solidFill>
                <a:effectLst/>
                <a:latin typeface="+mj-lt"/>
              </a:rPr>
              <a:t>QUAIS OS PRAZOS DE PRESTAR CONTAS?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3415471" y="45146"/>
            <a:ext cx="5693033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</a:p>
        </p:txBody>
      </p:sp>
      <p:pic>
        <p:nvPicPr>
          <p:cNvPr id="6146" name="Picture 2" descr="D:\Ilustrações dos cursos FPE\Prestação de Contas\U5_F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663" y="2921149"/>
            <a:ext cx="3876675" cy="3532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58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47" grpId="0" animBg="1"/>
      <p:bldP spid="48" grpId="0"/>
      <p:bldP spid="16" grpId="0" animBg="1"/>
      <p:bldP spid="2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D8BC22A4-1BBC-4323-B139-DB83E008816A}"/>
              </a:ext>
            </a:extLst>
          </p:cNvPr>
          <p:cNvSpPr/>
          <p:nvPr/>
        </p:nvSpPr>
        <p:spPr>
          <a:xfrm>
            <a:off x="754492" y="0"/>
            <a:ext cx="8389508" cy="68937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ACCB89F-FDDB-4D45-BF8C-A164C9189DC7}"/>
              </a:ext>
            </a:extLst>
          </p:cNvPr>
          <p:cNvSpPr/>
          <p:nvPr/>
        </p:nvSpPr>
        <p:spPr>
          <a:xfrm>
            <a:off x="8897004" y="692696"/>
            <a:ext cx="246996" cy="616530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7799E38-D9D6-4C85-AA75-A33AE1E421C0}"/>
              </a:ext>
            </a:extLst>
          </p:cNvPr>
          <p:cNvSpPr/>
          <p:nvPr/>
        </p:nvSpPr>
        <p:spPr>
          <a:xfrm>
            <a:off x="0" y="692696"/>
            <a:ext cx="246318" cy="616530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6505155"/>
            <a:ext cx="9144000" cy="35284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0"/>
            <a:ext cx="756802" cy="69980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Picture 2" descr="C:\Users\06412383123\Desktop\LOGO-YOUTU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47" y="-249089"/>
            <a:ext cx="1163543" cy="11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3415471" y="45146"/>
            <a:ext cx="5693033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95536" y="980728"/>
            <a:ext cx="8136904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tabLst>
                <a:tab pos="361950" algn="l"/>
              </a:tabLst>
            </a:pPr>
            <a:r>
              <a:rPr lang="pt-BR" altLang="pt-BR" sz="3600" b="1" kern="0" dirty="0">
                <a:solidFill>
                  <a:sysClr val="windowText" lastClr="000000"/>
                </a:solidFill>
                <a:latin typeface="+mj-lt"/>
              </a:rPr>
              <a:t>Se não cumprir o prazo de 30 de abril, a partir e 1º  de maio a entidade estará inadimplente</a:t>
            </a:r>
            <a:endParaRPr lang="pt-BR" altLang="pt-BR" sz="3600" b="1" kern="0" dirty="0">
              <a:solidFill>
                <a:sysClr val="windowText" lastClr="000000"/>
              </a:solidFill>
              <a:effectLst/>
              <a:latin typeface="+mj-lt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95536" y="3068960"/>
            <a:ext cx="813690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8288" indent="-268288" algn="just">
              <a:buFont typeface="Arial" pitchFamily="34" charset="0"/>
              <a:buChar char="•"/>
            </a:pPr>
            <a:r>
              <a:rPr lang="pt-BR" altLang="pt-BR" sz="3200" kern="0" dirty="0">
                <a:solidFill>
                  <a:sysClr val="windowText" lastClr="000000"/>
                </a:solidFill>
                <a:latin typeface="+mj-lt"/>
              </a:rPr>
              <a:t>Aí ela terá até 31 de outubro para regularizar a pendência.</a:t>
            </a:r>
            <a:endParaRPr lang="pt-BR" altLang="pt-BR" sz="3200" kern="0" dirty="0">
              <a:solidFill>
                <a:sysClr val="windowText" lastClr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68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D8BC22A4-1BBC-4323-B139-DB83E008816A}"/>
              </a:ext>
            </a:extLst>
          </p:cNvPr>
          <p:cNvSpPr/>
          <p:nvPr/>
        </p:nvSpPr>
        <p:spPr>
          <a:xfrm>
            <a:off x="754492" y="0"/>
            <a:ext cx="8389508" cy="68937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ACCB89F-FDDB-4D45-BF8C-A164C9189DC7}"/>
              </a:ext>
            </a:extLst>
          </p:cNvPr>
          <p:cNvSpPr/>
          <p:nvPr/>
        </p:nvSpPr>
        <p:spPr>
          <a:xfrm>
            <a:off x="8897004" y="692696"/>
            <a:ext cx="246996" cy="616530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7799E38-D9D6-4C85-AA75-A33AE1E421C0}"/>
              </a:ext>
            </a:extLst>
          </p:cNvPr>
          <p:cNvSpPr/>
          <p:nvPr/>
        </p:nvSpPr>
        <p:spPr>
          <a:xfrm>
            <a:off x="0" y="692696"/>
            <a:ext cx="246318" cy="616530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6505155"/>
            <a:ext cx="9144000" cy="35284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0"/>
            <a:ext cx="756802" cy="69980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Picture 2" descr="C:\Users\06412383123\Desktop\LOGO-YOUTU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47" y="-249089"/>
            <a:ext cx="1163543" cy="11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3415471" y="45146"/>
            <a:ext cx="5693033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929798" y="692696"/>
            <a:ext cx="7301999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tabLst>
                <a:tab pos="361950" algn="l"/>
              </a:tabLst>
            </a:pPr>
            <a:r>
              <a:rPr lang="pt-BR" altLang="pt-BR" sz="3600" b="1" kern="0" dirty="0">
                <a:solidFill>
                  <a:sysClr val="windowText" lastClr="000000"/>
                </a:solidFill>
                <a:effectLst/>
                <a:latin typeface="+mj-lt"/>
              </a:rPr>
              <a:t>QUAIS OS CRITÉRIOS PARA JULGAR A</a:t>
            </a:r>
          </a:p>
          <a:p>
            <a:pPr algn="ctr">
              <a:buFont typeface="Wingdings" pitchFamily="2" charset="2"/>
              <a:buNone/>
              <a:tabLst>
                <a:tab pos="361950" algn="l"/>
              </a:tabLst>
            </a:pPr>
            <a:r>
              <a:rPr lang="pt-BR" altLang="pt-BR" sz="3600" b="1" kern="0" dirty="0">
                <a:solidFill>
                  <a:sysClr val="windowText" lastClr="000000"/>
                </a:solidFill>
                <a:effectLst/>
                <a:latin typeface="+mj-lt"/>
              </a:rPr>
              <a:t>PRESTAÇÃO DE CONTAS?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95536" y="2417054"/>
            <a:ext cx="8362654" cy="867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altLang="pt-BR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OS PROCEDIMENTOS DE EXECUÇÃO SEGUIRAM AS NORMAS?</a:t>
            </a:r>
            <a:endParaRPr lang="pt-BR" altLang="pt-BR" sz="2800" b="0" kern="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93314" y="3641190"/>
            <a:ext cx="8255150" cy="867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AS DESPESAS FORAM REALIZADAS NOS OBJETIVOS DO PROGRAMA/AÇÃO?</a:t>
            </a:r>
            <a:endParaRPr lang="pt-BR" altLang="pt-BR" sz="28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D8BC22A4-1BBC-4323-B139-DB83E008816A}"/>
              </a:ext>
            </a:extLst>
          </p:cNvPr>
          <p:cNvSpPr/>
          <p:nvPr/>
        </p:nvSpPr>
        <p:spPr>
          <a:xfrm>
            <a:off x="754492" y="0"/>
            <a:ext cx="8389508" cy="68937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ACCB89F-FDDB-4D45-BF8C-A164C9189DC7}"/>
              </a:ext>
            </a:extLst>
          </p:cNvPr>
          <p:cNvSpPr/>
          <p:nvPr/>
        </p:nvSpPr>
        <p:spPr>
          <a:xfrm>
            <a:off x="8897004" y="692696"/>
            <a:ext cx="246996" cy="616530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7799E38-D9D6-4C85-AA75-A33AE1E421C0}"/>
              </a:ext>
            </a:extLst>
          </p:cNvPr>
          <p:cNvSpPr/>
          <p:nvPr/>
        </p:nvSpPr>
        <p:spPr>
          <a:xfrm>
            <a:off x="0" y="692696"/>
            <a:ext cx="246318" cy="616530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6505155"/>
            <a:ext cx="9144000" cy="35284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0"/>
            <a:ext cx="756802" cy="69980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Picture 2" descr="C:\Users\06412383123\Desktop\LOGO-YOUTU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47" y="-249089"/>
            <a:ext cx="1163543" cy="11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3415471" y="45146"/>
            <a:ext cx="5693033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51520" y="735087"/>
            <a:ext cx="835292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tabLst>
                <a:tab pos="361950" algn="l"/>
              </a:tabLst>
            </a:pPr>
            <a:r>
              <a:rPr lang="pt-BR" altLang="pt-BR" sz="2400" b="1" kern="0" dirty="0">
                <a:solidFill>
                  <a:sysClr val="windowText" lastClr="000000"/>
                </a:solidFill>
                <a:effectLst/>
                <a:latin typeface="+mj-lt"/>
              </a:rPr>
              <a:t>QUAIS OS CRITÉRIOS PARA JULGAR A PRESTAÇÃO DE CONTAS?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00154" y="1340768"/>
            <a:ext cx="8650686" cy="424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OS PROCEDIMENTOS DE EXECUÇÃO SEGUIRAM AS NORMAS?</a:t>
            </a:r>
            <a:endParaRPr lang="pt-BR" altLang="pt-BR" sz="2400" b="0" kern="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2132856"/>
            <a:ext cx="84732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pt-BR" sz="2800" dirty="0"/>
              <a:t>As decisões quanto ao uso do R$ foram coletivas? Estão registradas em atas?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pt-BR" sz="2800" dirty="0"/>
              <a:t>Foram realizadas, no mínimo, três pesquisas de preços? Se não, por quê? Foi, comprovadamente, inviável realizá-las?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pt-BR" sz="2800" dirty="0"/>
              <a:t>A seleção dos produtos/serviços adquiridos foi feita com algum critério? Qual (menor preço, melhor qualidade, menor prazo de entrega)? Os preços praticados são compatíveis com o mercado local? </a:t>
            </a:r>
          </a:p>
        </p:txBody>
      </p:sp>
    </p:spTree>
    <p:extLst>
      <p:ext uri="{BB962C8B-B14F-4D97-AF65-F5344CB8AC3E}">
        <p14:creationId xmlns:p14="http://schemas.microsoft.com/office/powerpoint/2010/main" val="31629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D8BC22A4-1BBC-4323-B139-DB83E008816A}"/>
              </a:ext>
            </a:extLst>
          </p:cNvPr>
          <p:cNvSpPr/>
          <p:nvPr/>
        </p:nvSpPr>
        <p:spPr>
          <a:xfrm>
            <a:off x="754492" y="0"/>
            <a:ext cx="8389508" cy="68937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ACCB89F-FDDB-4D45-BF8C-A164C9189DC7}"/>
              </a:ext>
            </a:extLst>
          </p:cNvPr>
          <p:cNvSpPr/>
          <p:nvPr/>
        </p:nvSpPr>
        <p:spPr>
          <a:xfrm>
            <a:off x="8897004" y="692696"/>
            <a:ext cx="246996" cy="616530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7799E38-D9D6-4C85-AA75-A33AE1E421C0}"/>
              </a:ext>
            </a:extLst>
          </p:cNvPr>
          <p:cNvSpPr/>
          <p:nvPr/>
        </p:nvSpPr>
        <p:spPr>
          <a:xfrm>
            <a:off x="0" y="692696"/>
            <a:ext cx="246318" cy="616530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6505155"/>
            <a:ext cx="9144000" cy="35284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0"/>
            <a:ext cx="756802" cy="69980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Picture 2" descr="C:\Users\06412383123\Desktop\LOGO-YOUTU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47" y="-249089"/>
            <a:ext cx="1163543" cy="11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3415471" y="45146"/>
            <a:ext cx="5693033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00154" y="836712"/>
            <a:ext cx="8650686" cy="424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altLang="pt-BR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OS PROCEDIMENTOS DE EXECUÇÃO SEGUIRAM AS NORMAS? </a:t>
            </a:r>
            <a:r>
              <a:rPr lang="pt-BR" altLang="pt-BR" sz="12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Cont.</a:t>
            </a:r>
            <a:endParaRPr lang="pt-BR" altLang="pt-BR" sz="2400" b="0" kern="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75226" y="1412776"/>
            <a:ext cx="86172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pt-BR" sz="2600" dirty="0"/>
              <a:t>d) Há repetição de compras ou contratações num mesmo fornecedor/prestador? Se sim, por quê? Foi, comprovadamente, inevitável realizá-las em outros estabelecimentos comerciais?</a:t>
            </a:r>
          </a:p>
          <a:p>
            <a:pPr marL="457200" indent="-457200"/>
            <a:r>
              <a:rPr lang="pt-BR" sz="2600" dirty="0"/>
              <a:t>e)  Os pagamentos foram, comprovadamente, realizados para os devidos destinatários (fornecedores/prestadores)?</a:t>
            </a:r>
          </a:p>
          <a:p>
            <a:pPr marL="457200" indent="-457200"/>
            <a:r>
              <a:rPr lang="pt-BR" sz="2600" dirty="0"/>
              <a:t>f)   Há comprovação de entrega dos produtos/serviços na escola beneficiária?</a:t>
            </a:r>
          </a:p>
          <a:p>
            <a:pPr marL="457200" indent="-457200"/>
            <a:r>
              <a:rPr lang="pt-BR" sz="2600" dirty="0"/>
              <a:t>g)  As compras/contratações foram, comprovadamente, pagas com os recursos do programa/ação?</a:t>
            </a:r>
          </a:p>
          <a:p>
            <a:pPr marL="457200" indent="-457200"/>
            <a:r>
              <a:rPr lang="pt-BR" sz="2600" dirty="0"/>
              <a:t>h)  Os recursos foram utilizados nas categorias de despesas programadas? Se não, por quê?</a:t>
            </a:r>
          </a:p>
        </p:txBody>
      </p:sp>
    </p:spTree>
    <p:extLst>
      <p:ext uri="{BB962C8B-B14F-4D97-AF65-F5344CB8AC3E}">
        <p14:creationId xmlns:p14="http://schemas.microsoft.com/office/powerpoint/2010/main" val="31629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D8BC22A4-1BBC-4323-B139-DB83E008816A}"/>
              </a:ext>
            </a:extLst>
          </p:cNvPr>
          <p:cNvSpPr/>
          <p:nvPr/>
        </p:nvSpPr>
        <p:spPr>
          <a:xfrm>
            <a:off x="754492" y="0"/>
            <a:ext cx="8389508" cy="68937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ACCB89F-FDDB-4D45-BF8C-A164C9189DC7}"/>
              </a:ext>
            </a:extLst>
          </p:cNvPr>
          <p:cNvSpPr/>
          <p:nvPr/>
        </p:nvSpPr>
        <p:spPr>
          <a:xfrm>
            <a:off x="8897004" y="692696"/>
            <a:ext cx="246996" cy="616530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7799E38-D9D6-4C85-AA75-A33AE1E421C0}"/>
              </a:ext>
            </a:extLst>
          </p:cNvPr>
          <p:cNvSpPr/>
          <p:nvPr/>
        </p:nvSpPr>
        <p:spPr>
          <a:xfrm>
            <a:off x="0" y="692696"/>
            <a:ext cx="246318" cy="616530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6505155"/>
            <a:ext cx="9144000" cy="35284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0"/>
            <a:ext cx="756802" cy="69980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Picture 2" descr="C:\Users\06412383123\Desktop\LOGO-YOUTU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47" y="-249089"/>
            <a:ext cx="1163543" cy="11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3415471" y="45146"/>
            <a:ext cx="5693033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51520" y="951111"/>
            <a:ext cx="82028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None/>
              <a:tabLst>
                <a:tab pos="361950" algn="l"/>
              </a:tabLst>
            </a:pPr>
            <a:r>
              <a:rPr lang="pt-BR" altLang="pt-BR" sz="2400" b="1" kern="0" dirty="0">
                <a:solidFill>
                  <a:sysClr val="windowText" lastClr="000000"/>
                </a:solidFill>
                <a:effectLst/>
                <a:latin typeface="+mj-lt"/>
              </a:rPr>
              <a:t>QUAIS OS CRITÉRIOS PARA JULGAR A PRESTAÇÃO DE CONTAS?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13802" y="1700808"/>
            <a:ext cx="8362654" cy="757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altLang="pt-BR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AS DESPESAS FORAM REALIZADAS NOS OBJETIVOS DO PROGRAMA/AÇÃO</a:t>
            </a:r>
            <a:r>
              <a:rPr lang="pt-BR" altLang="pt-BR"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pt-BR" altLang="pt-BR" sz="2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75226" y="2708920"/>
            <a:ext cx="847323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AutoNum type="alphaLcParenR"/>
            </a:pPr>
            <a:r>
              <a:rPr lang="pt-BR" sz="2800" dirty="0"/>
              <a:t>Os recursos, comprovadamente, foram empregados nas finalidades do programa/ação? Se não, por quê? Houve prejuízo aos objetivos do programa/ação?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AutoNum type="alphaLcParenR"/>
            </a:pPr>
            <a:r>
              <a:rPr lang="pt-BR" sz="2800" dirty="0"/>
              <a:t>No caso de prejuízos aos objetivos  do programa/ação, foi providenciada a devolução do recursos, com a devida correção monetária? Se não, foi instaurada representação contra o gestor responsável?</a:t>
            </a:r>
          </a:p>
        </p:txBody>
      </p:sp>
    </p:spTree>
    <p:extLst>
      <p:ext uri="{BB962C8B-B14F-4D97-AF65-F5344CB8AC3E}">
        <p14:creationId xmlns:p14="http://schemas.microsoft.com/office/powerpoint/2010/main" val="103343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Conector angulado 85"/>
          <p:cNvCxnSpPr>
            <a:stCxn id="16" idx="3"/>
            <a:endCxn id="106" idx="1"/>
          </p:cNvCxnSpPr>
          <p:nvPr/>
        </p:nvCxnSpPr>
        <p:spPr>
          <a:xfrm flipV="1">
            <a:off x="4139952" y="5283792"/>
            <a:ext cx="1872208" cy="8649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extLst>
              <a:ext uri="{FF2B5EF4-FFF2-40B4-BE49-F238E27FC236}">
                <a16:creationId xmlns:a16="http://schemas.microsoft.com/office/drawing/2014/main" id="{D8BC22A4-1BBC-4323-B139-DB83E008816A}"/>
              </a:ext>
            </a:extLst>
          </p:cNvPr>
          <p:cNvSpPr/>
          <p:nvPr/>
        </p:nvSpPr>
        <p:spPr>
          <a:xfrm>
            <a:off x="754492" y="0"/>
            <a:ext cx="8389508" cy="68937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ACCB89F-FDDB-4D45-BF8C-A164C9189DC7}"/>
              </a:ext>
            </a:extLst>
          </p:cNvPr>
          <p:cNvSpPr/>
          <p:nvPr/>
        </p:nvSpPr>
        <p:spPr>
          <a:xfrm>
            <a:off x="8897004" y="692696"/>
            <a:ext cx="246996" cy="616530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97799E38-D9D6-4C85-AA75-A33AE1E421C0}"/>
              </a:ext>
            </a:extLst>
          </p:cNvPr>
          <p:cNvSpPr/>
          <p:nvPr/>
        </p:nvSpPr>
        <p:spPr>
          <a:xfrm>
            <a:off x="0" y="692696"/>
            <a:ext cx="246318" cy="616530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6505155"/>
            <a:ext cx="9144000" cy="35284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4120982" y="116632"/>
            <a:ext cx="5068502" cy="584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39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  <a:endParaRPr lang="pt-BR" altLang="pt-BR" b="0" dirty="0">
              <a:solidFill>
                <a:schemeClr val="bg1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35496" y="2924944"/>
            <a:ext cx="1728192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Localizar a documentação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389954" y="1988840"/>
            <a:ext cx="2334174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Elaborar a prestação de contas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9696" y="4687788"/>
            <a:ext cx="1706096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Solicitar documentação p/ o </a:t>
            </a:r>
            <a:r>
              <a:rPr lang="pt-BR" sz="1600" dirty="0" err="1">
                <a:solidFill>
                  <a:schemeClr val="bg1"/>
                </a:solidFill>
              </a:rPr>
              <a:t>ex-gestor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473502" y="3517557"/>
            <a:ext cx="1330746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Enviar para EEx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264940" y="5733256"/>
            <a:ext cx="1875012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Solicitar devolução de recursos das despesas irregulares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452320" y="2780928"/>
            <a:ext cx="1330746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Enviar para FNDE</a:t>
            </a:r>
          </a:p>
        </p:txBody>
      </p:sp>
      <p:cxnSp>
        <p:nvCxnSpPr>
          <p:cNvPr id="8" name="Conector angulado 7"/>
          <p:cNvCxnSpPr>
            <a:stCxn id="40" idx="3"/>
            <a:endCxn id="10" idx="1"/>
          </p:cNvCxnSpPr>
          <p:nvPr/>
        </p:nvCxnSpPr>
        <p:spPr>
          <a:xfrm flipV="1">
            <a:off x="1763688" y="2281228"/>
            <a:ext cx="1626266" cy="9361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do 30"/>
          <p:cNvCxnSpPr>
            <a:stCxn id="40" idx="3"/>
            <a:endCxn id="11" idx="1"/>
          </p:cNvCxnSpPr>
          <p:nvPr/>
        </p:nvCxnSpPr>
        <p:spPr>
          <a:xfrm flipH="1">
            <a:off x="329696" y="3217332"/>
            <a:ext cx="1433992" cy="1885955"/>
          </a:xfrm>
          <a:prstGeom prst="bentConnector5">
            <a:avLst>
              <a:gd name="adj1" fmla="val -56681"/>
              <a:gd name="adj2" fmla="val 46736"/>
              <a:gd name="adj3" fmla="val 1159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34"/>
          <p:cNvCxnSpPr>
            <a:stCxn id="11" idx="3"/>
          </p:cNvCxnSpPr>
          <p:nvPr/>
        </p:nvCxnSpPr>
        <p:spPr>
          <a:xfrm flipV="1">
            <a:off x="2035792" y="2573615"/>
            <a:ext cx="1600104" cy="25296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do 37"/>
          <p:cNvCxnSpPr>
            <a:stCxn id="11" idx="3"/>
            <a:endCxn id="16" idx="1"/>
          </p:cNvCxnSpPr>
          <p:nvPr/>
        </p:nvCxnSpPr>
        <p:spPr>
          <a:xfrm>
            <a:off x="2035792" y="5103287"/>
            <a:ext cx="229148" cy="10454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do 42"/>
          <p:cNvCxnSpPr>
            <a:stCxn id="10" idx="3"/>
            <a:endCxn id="15" idx="1"/>
          </p:cNvCxnSpPr>
          <p:nvPr/>
        </p:nvCxnSpPr>
        <p:spPr>
          <a:xfrm flipH="1">
            <a:off x="5473502" y="2281228"/>
            <a:ext cx="250626" cy="1528717"/>
          </a:xfrm>
          <a:prstGeom prst="bentConnector5">
            <a:avLst>
              <a:gd name="adj1" fmla="val -91212"/>
              <a:gd name="adj2" fmla="val 50000"/>
              <a:gd name="adj3" fmla="val 19121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angulado 77"/>
          <p:cNvCxnSpPr>
            <a:stCxn id="15" idx="3"/>
            <a:endCxn id="18" idx="1"/>
          </p:cNvCxnSpPr>
          <p:nvPr/>
        </p:nvCxnSpPr>
        <p:spPr>
          <a:xfrm flipV="1">
            <a:off x="6804248" y="3073316"/>
            <a:ext cx="648072" cy="73662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tângulo 84"/>
          <p:cNvSpPr/>
          <p:nvPr/>
        </p:nvSpPr>
        <p:spPr>
          <a:xfrm>
            <a:off x="6300192" y="5283792"/>
            <a:ext cx="2160240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Fazer Representação no MPF contra o</a:t>
            </a:r>
          </a:p>
          <a:p>
            <a:pPr algn="ctr"/>
            <a:r>
              <a:rPr lang="pt-BR" sz="1600" dirty="0" err="1">
                <a:solidFill>
                  <a:schemeClr val="bg1"/>
                </a:solidFill>
              </a:rPr>
              <a:t>ex-gestor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87" name="Retângulo 86"/>
          <p:cNvSpPr/>
          <p:nvPr/>
        </p:nvSpPr>
        <p:spPr>
          <a:xfrm>
            <a:off x="6300192" y="4707728"/>
            <a:ext cx="2160240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Fazer justificativa</a:t>
            </a:r>
          </a:p>
        </p:txBody>
      </p:sp>
      <p:cxnSp>
        <p:nvCxnSpPr>
          <p:cNvPr id="89" name="Conector angulado 88"/>
          <p:cNvCxnSpPr>
            <a:stCxn id="16" idx="3"/>
          </p:cNvCxnSpPr>
          <p:nvPr/>
        </p:nvCxnSpPr>
        <p:spPr>
          <a:xfrm flipV="1">
            <a:off x="4139952" y="2563646"/>
            <a:ext cx="885397" cy="358510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have esquerda 105"/>
          <p:cNvSpPr/>
          <p:nvPr/>
        </p:nvSpPr>
        <p:spPr>
          <a:xfrm>
            <a:off x="6012160" y="4820676"/>
            <a:ext cx="250626" cy="9262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0"/>
            <a:ext cx="756802" cy="69980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4" name="Picture 2" descr="C:\Users\06412383123\Desktop\LOGO-YOUTU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71" y="-254823"/>
            <a:ext cx="1163543" cy="11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26575" y="3007985"/>
            <a:ext cx="829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Localizou?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2105877" y="2791961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SIM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2081094" y="3284984"/>
            <a:ext cx="474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NÃO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1979712" y="4789708"/>
            <a:ext cx="785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Atendeu?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2706724" y="4789707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SIM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2141175" y="5157192"/>
            <a:ext cx="474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NÃO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4147017" y="5877272"/>
            <a:ext cx="785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Atendeu?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4506924" y="5600273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SIM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5076056" y="5301208"/>
            <a:ext cx="474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NÃO</a:t>
            </a:r>
          </a:p>
        </p:txBody>
      </p:sp>
      <p:sp>
        <p:nvSpPr>
          <p:cNvPr id="37" name="Rectangle 10"/>
          <p:cNvSpPr txBox="1">
            <a:spLocks noChangeArrowheads="1"/>
          </p:cNvSpPr>
          <p:nvPr/>
        </p:nvSpPr>
        <p:spPr>
          <a:xfrm>
            <a:off x="-238004" y="908720"/>
            <a:ext cx="905847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ctr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pt-BR" sz="2400" b="1" dirty="0">
                <a:latin typeface="+mj-lt"/>
              </a:rPr>
              <a:t>O QUE FAZER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/>
              <a:t>SE A OMISSÃO É RESPONSABILIDADE </a:t>
            </a:r>
          </a:p>
          <a:p>
            <a:pPr marL="179388" lvl="1" indent="0" algn="ctr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pt-BR" sz="2400" b="1" dirty="0"/>
              <a:t>DO GESTOR </a:t>
            </a:r>
            <a:r>
              <a:rPr lang="pt-BR" sz="2400" b="1" dirty="0">
                <a:solidFill>
                  <a:srgbClr val="FF0000"/>
                </a:solidFill>
              </a:rPr>
              <a:t>ANTERIOR?</a:t>
            </a:r>
            <a:r>
              <a:rPr lang="pt-BR" sz="3600" b="1" dirty="0">
                <a:latin typeface="+mj-lt"/>
              </a:rPr>
              <a:t> </a:t>
            </a:r>
          </a:p>
        </p:txBody>
      </p:sp>
      <p:sp>
        <p:nvSpPr>
          <p:cNvPr id="41" name="Rectangle 10"/>
          <p:cNvSpPr txBox="1">
            <a:spLocks noChangeArrowheads="1"/>
          </p:cNvSpPr>
          <p:nvPr/>
        </p:nvSpPr>
        <p:spPr>
          <a:xfrm>
            <a:off x="-164534" y="1412776"/>
            <a:ext cx="8840990" cy="503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ctr">
              <a:lnSpc>
                <a:spcPct val="75000"/>
              </a:lnSpc>
              <a:buFont typeface="Wingdings" pitchFamily="2" charset="2"/>
              <a:buNone/>
              <a:defRPr/>
            </a:pP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6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 animBg="1"/>
      <p:bldP spid="11" grpId="0" animBg="1"/>
      <p:bldP spid="15" grpId="0" animBg="1"/>
      <p:bldP spid="16" grpId="0" animBg="1"/>
      <p:bldP spid="18" grpId="0" animBg="1"/>
      <p:bldP spid="85" grpId="0" animBg="1"/>
      <p:bldP spid="87" grpId="0" animBg="1"/>
      <p:bldP spid="106" grpId="0" animBg="1"/>
      <p:bldP spid="5" grpId="0"/>
      <p:bldP spid="42" grpId="0"/>
      <p:bldP spid="45" grpId="0"/>
      <p:bldP spid="62" grpId="0"/>
      <p:bldP spid="63" grpId="0"/>
      <p:bldP spid="64" grpId="0"/>
      <p:bldP spid="79" grpId="0"/>
      <p:bldP spid="80" grpId="0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Conector angulado 85"/>
          <p:cNvCxnSpPr>
            <a:stCxn id="16" idx="3"/>
            <a:endCxn id="106" idx="1"/>
          </p:cNvCxnSpPr>
          <p:nvPr/>
        </p:nvCxnSpPr>
        <p:spPr>
          <a:xfrm flipV="1">
            <a:off x="4139952" y="5283792"/>
            <a:ext cx="1872208" cy="8649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extLst>
              <a:ext uri="{FF2B5EF4-FFF2-40B4-BE49-F238E27FC236}">
                <a16:creationId xmlns:a16="http://schemas.microsoft.com/office/drawing/2014/main" id="{D8BC22A4-1BBC-4323-B139-DB83E008816A}"/>
              </a:ext>
            </a:extLst>
          </p:cNvPr>
          <p:cNvSpPr/>
          <p:nvPr/>
        </p:nvSpPr>
        <p:spPr>
          <a:xfrm>
            <a:off x="754492" y="0"/>
            <a:ext cx="8389508" cy="68937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ACCB89F-FDDB-4D45-BF8C-A164C9189DC7}"/>
              </a:ext>
            </a:extLst>
          </p:cNvPr>
          <p:cNvSpPr/>
          <p:nvPr/>
        </p:nvSpPr>
        <p:spPr>
          <a:xfrm>
            <a:off x="8897004" y="692696"/>
            <a:ext cx="246996" cy="616530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97799E38-D9D6-4C85-AA75-A33AE1E421C0}"/>
              </a:ext>
            </a:extLst>
          </p:cNvPr>
          <p:cNvSpPr/>
          <p:nvPr/>
        </p:nvSpPr>
        <p:spPr>
          <a:xfrm>
            <a:off x="0" y="692696"/>
            <a:ext cx="246318" cy="616530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6505155"/>
            <a:ext cx="9144000" cy="35284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4120982" y="116632"/>
            <a:ext cx="5068502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39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  <a:endParaRPr lang="pt-BR" altLang="pt-BR" b="0" dirty="0">
              <a:solidFill>
                <a:schemeClr val="bg1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35496" y="2924944"/>
            <a:ext cx="1728192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Localizar a documentação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389954" y="1988840"/>
            <a:ext cx="2334174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Elaborar a prestação de contas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9696" y="4687788"/>
            <a:ext cx="1706096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Solicitar documentação p/ o </a:t>
            </a:r>
            <a:r>
              <a:rPr lang="pt-BR" sz="1600" dirty="0" err="1">
                <a:solidFill>
                  <a:schemeClr val="bg1"/>
                </a:solidFill>
              </a:rPr>
              <a:t>ex-gestor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473502" y="3517557"/>
            <a:ext cx="1330746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Enviar para EEx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264940" y="5733256"/>
            <a:ext cx="1875012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 Solicitar devolução de recursos das despesas irregulares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452320" y="2780928"/>
            <a:ext cx="1330746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Enviar para FNDE</a:t>
            </a:r>
          </a:p>
        </p:txBody>
      </p:sp>
      <p:cxnSp>
        <p:nvCxnSpPr>
          <p:cNvPr id="8" name="Conector angulado 7"/>
          <p:cNvCxnSpPr>
            <a:stCxn id="40" idx="3"/>
            <a:endCxn id="10" idx="1"/>
          </p:cNvCxnSpPr>
          <p:nvPr/>
        </p:nvCxnSpPr>
        <p:spPr>
          <a:xfrm flipV="1">
            <a:off x="1763688" y="2281228"/>
            <a:ext cx="1626266" cy="9361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do 30"/>
          <p:cNvCxnSpPr>
            <a:stCxn id="40" idx="3"/>
            <a:endCxn id="11" idx="1"/>
          </p:cNvCxnSpPr>
          <p:nvPr/>
        </p:nvCxnSpPr>
        <p:spPr>
          <a:xfrm flipH="1">
            <a:off x="329696" y="3217332"/>
            <a:ext cx="1433992" cy="1885955"/>
          </a:xfrm>
          <a:prstGeom prst="bentConnector5">
            <a:avLst>
              <a:gd name="adj1" fmla="val -56681"/>
              <a:gd name="adj2" fmla="val 46736"/>
              <a:gd name="adj3" fmla="val 1159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34"/>
          <p:cNvCxnSpPr>
            <a:stCxn id="11" idx="3"/>
          </p:cNvCxnSpPr>
          <p:nvPr/>
        </p:nvCxnSpPr>
        <p:spPr>
          <a:xfrm flipV="1">
            <a:off x="2035792" y="2573615"/>
            <a:ext cx="1600104" cy="25296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do 37"/>
          <p:cNvCxnSpPr>
            <a:stCxn id="11" idx="3"/>
            <a:endCxn id="16" idx="1"/>
          </p:cNvCxnSpPr>
          <p:nvPr/>
        </p:nvCxnSpPr>
        <p:spPr>
          <a:xfrm>
            <a:off x="2035792" y="5103287"/>
            <a:ext cx="229148" cy="10454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do 42"/>
          <p:cNvCxnSpPr>
            <a:stCxn id="10" idx="3"/>
            <a:endCxn id="15" idx="1"/>
          </p:cNvCxnSpPr>
          <p:nvPr/>
        </p:nvCxnSpPr>
        <p:spPr>
          <a:xfrm flipH="1">
            <a:off x="5473502" y="2281228"/>
            <a:ext cx="250626" cy="1528717"/>
          </a:xfrm>
          <a:prstGeom prst="bentConnector5">
            <a:avLst>
              <a:gd name="adj1" fmla="val -91212"/>
              <a:gd name="adj2" fmla="val 50000"/>
              <a:gd name="adj3" fmla="val 19121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angulado 77"/>
          <p:cNvCxnSpPr>
            <a:stCxn id="15" idx="3"/>
            <a:endCxn id="18" idx="1"/>
          </p:cNvCxnSpPr>
          <p:nvPr/>
        </p:nvCxnSpPr>
        <p:spPr>
          <a:xfrm flipV="1">
            <a:off x="6804248" y="3073316"/>
            <a:ext cx="648072" cy="73662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tângulo 84"/>
          <p:cNvSpPr/>
          <p:nvPr/>
        </p:nvSpPr>
        <p:spPr>
          <a:xfrm>
            <a:off x="6300192" y="5283792"/>
            <a:ext cx="2160240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Fazer Representação no MPF contra o</a:t>
            </a:r>
          </a:p>
          <a:p>
            <a:pPr algn="ctr"/>
            <a:r>
              <a:rPr lang="pt-BR" sz="1600" dirty="0" err="1">
                <a:solidFill>
                  <a:schemeClr val="bg1"/>
                </a:solidFill>
              </a:rPr>
              <a:t>ex-gestor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87" name="Retângulo 86"/>
          <p:cNvSpPr/>
          <p:nvPr/>
        </p:nvSpPr>
        <p:spPr>
          <a:xfrm>
            <a:off x="6300192" y="4707728"/>
            <a:ext cx="2160240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Fazer justificativa</a:t>
            </a:r>
          </a:p>
        </p:txBody>
      </p:sp>
      <p:cxnSp>
        <p:nvCxnSpPr>
          <p:cNvPr id="89" name="Conector angulado 88"/>
          <p:cNvCxnSpPr>
            <a:stCxn id="16" idx="3"/>
          </p:cNvCxnSpPr>
          <p:nvPr/>
        </p:nvCxnSpPr>
        <p:spPr>
          <a:xfrm flipV="1">
            <a:off x="4139952" y="2563646"/>
            <a:ext cx="885397" cy="358510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have esquerda 105"/>
          <p:cNvSpPr/>
          <p:nvPr/>
        </p:nvSpPr>
        <p:spPr>
          <a:xfrm>
            <a:off x="6012160" y="4820676"/>
            <a:ext cx="250626" cy="9262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0"/>
            <a:ext cx="756802" cy="69980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4" name="Picture 2" descr="C:\Users\06412383123\Desktop\LOGO-YOUTU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71" y="-254823"/>
            <a:ext cx="1163543" cy="11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26575" y="3007985"/>
            <a:ext cx="829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Localizou?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2105877" y="2791961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SIM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2081094" y="3284984"/>
            <a:ext cx="474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NÃO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1979712" y="4789708"/>
            <a:ext cx="785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Atendeu?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2706724" y="4789707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SIM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2141175" y="5157192"/>
            <a:ext cx="474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NÃO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4147017" y="5877272"/>
            <a:ext cx="785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Atendeu?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4506924" y="5600273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SIM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5076056" y="5301208"/>
            <a:ext cx="474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NÃO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2254158" y="2500441"/>
            <a:ext cx="4334066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Documentos necessários para fazer Representação</a:t>
            </a:r>
          </a:p>
          <a:p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I. Extrato bancário da conta, demonstrando as receitas e despesas.</a:t>
            </a:r>
          </a:p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II. Relatório </a:t>
            </a:r>
            <a:r>
              <a:rPr lang="pt-BR" sz="1600" u="sng" dirty="0">
                <a:solidFill>
                  <a:schemeClr val="accent1">
                    <a:lumMod val="50000"/>
                  </a:schemeClr>
                </a:solidFill>
              </a:rPr>
              <a:t>sucinto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 da destinação dada aos recursos</a:t>
            </a:r>
          </a:p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III. Identificação do </a:t>
            </a:r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</a:rPr>
              <a:t>ex-gestor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  (nome, CPF e endereço atualizado - se houver)</a:t>
            </a:r>
          </a:p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IV. Documento com a situação de prestação de contas perante o FNDE (consultar SIGPC público)</a:t>
            </a:r>
          </a:p>
        </p:txBody>
      </p:sp>
      <p:sp>
        <p:nvSpPr>
          <p:cNvPr id="41" name="Chave esquerda 40"/>
          <p:cNvSpPr/>
          <p:nvPr/>
        </p:nvSpPr>
        <p:spPr>
          <a:xfrm flipH="1" flipV="1">
            <a:off x="8499196" y="4851744"/>
            <a:ext cx="393284" cy="9976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Conector angulado 45"/>
          <p:cNvCxnSpPr>
            <a:stCxn id="41" idx="1"/>
          </p:cNvCxnSpPr>
          <p:nvPr/>
        </p:nvCxnSpPr>
        <p:spPr>
          <a:xfrm flipH="1" flipV="1">
            <a:off x="6138875" y="4102332"/>
            <a:ext cx="2753605" cy="1248242"/>
          </a:xfrm>
          <a:prstGeom prst="bentConnector4">
            <a:avLst>
              <a:gd name="adj1" fmla="val 2306"/>
              <a:gd name="adj2" fmla="val 6998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0"/>
          <p:cNvSpPr txBox="1">
            <a:spLocks noChangeArrowheads="1"/>
          </p:cNvSpPr>
          <p:nvPr/>
        </p:nvSpPr>
        <p:spPr>
          <a:xfrm>
            <a:off x="-238004" y="908720"/>
            <a:ext cx="905847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0" algn="ctr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pt-BR" sz="2400" b="1" dirty="0">
                <a:latin typeface="+mj-lt"/>
              </a:rPr>
              <a:t>O QUE FAZER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/>
              <a:t>SE A OMISSÃO É RESPONSABILIDADE </a:t>
            </a:r>
          </a:p>
          <a:p>
            <a:pPr marL="179388" lvl="1" indent="0" algn="ctr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pt-BR" sz="2400" b="1" dirty="0"/>
              <a:t>DO GESTOR </a:t>
            </a:r>
            <a:r>
              <a:rPr lang="pt-BR" sz="2400" b="1" dirty="0">
                <a:solidFill>
                  <a:srgbClr val="FF0000"/>
                </a:solidFill>
              </a:rPr>
              <a:t>ANTERIOR ?</a:t>
            </a:r>
            <a:r>
              <a:rPr lang="pt-BR" sz="3600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2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99931 0.02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65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064123~1\AppData\Local\Temp\Rar$DRa0.229\Danilo\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2FDF5F4-9EE3-4726-ABA0-BAAAB1B5BB9D}"/>
              </a:ext>
            </a:extLst>
          </p:cNvPr>
          <p:cNvSpPr/>
          <p:nvPr/>
        </p:nvSpPr>
        <p:spPr>
          <a:xfrm>
            <a:off x="1403648" y="249289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gency FB" panose="020B0503020202020204" pitchFamily="34" charset="0"/>
              </a:rPr>
              <a:t>EM CASO DE DÚVIDAS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gency FB" panose="020B0503020202020204" pitchFamily="34" charset="0"/>
              </a:rPr>
              <a:t>0800.61.61.61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2CD1872-C975-480A-8AF7-CDAC518B9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96752"/>
            <a:ext cx="1152128" cy="115212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EF551BC-AAC2-4016-B31D-7131A95AF351}"/>
              </a:ext>
            </a:extLst>
          </p:cNvPr>
          <p:cNvSpPr txBox="1"/>
          <p:nvPr/>
        </p:nvSpPr>
        <p:spPr>
          <a:xfrm>
            <a:off x="3779912" y="436510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gency FB" panose="020B0503020202020204" pitchFamily="34" charset="0"/>
                <a:hlinkClick r:id="rId4"/>
              </a:rPr>
              <a:t>.COM/C/TVPDDE</a:t>
            </a:r>
            <a:endParaRPr lang="pt-BR" sz="32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gency FB" panose="020B0503020202020204" pitchFamily="34" charset="0"/>
            </a:endParaRPr>
          </a:p>
        </p:txBody>
      </p:sp>
      <p:pic>
        <p:nvPicPr>
          <p:cNvPr id="13" name="Picture 4" descr="C:\Users\06412383123\Downloads\logo fin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69" y="4005064"/>
            <a:ext cx="2106799" cy="128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02FDF5F4-9EE3-4726-ABA0-BAAAB1B5BB9D}"/>
              </a:ext>
            </a:extLst>
          </p:cNvPr>
          <p:cNvSpPr/>
          <p:nvPr/>
        </p:nvSpPr>
        <p:spPr>
          <a:xfrm>
            <a:off x="2483768" y="3645024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gency FB" panose="020B0503020202020204" pitchFamily="34" charset="0"/>
                <a:hlinkClick r:id="rId6"/>
              </a:rPr>
              <a:t>PDDE@FNDE.GOV.BR</a:t>
            </a:r>
            <a:endParaRPr lang="pt-BR" sz="32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gency FB" panose="020B0503020202020204" pitchFamily="34" charset="0"/>
            </a:endParaRPr>
          </a:p>
        </p:txBody>
      </p:sp>
      <p:pic>
        <p:nvPicPr>
          <p:cNvPr id="15" name="Imagem 14" descr="Uma imagem contendo coisa&#10;&#10;Descrição gerada com alta confiança">
            <a:extLst>
              <a:ext uri="{FF2B5EF4-FFF2-40B4-BE49-F238E27FC236}">
                <a16:creationId xmlns:a16="http://schemas.microsoft.com/office/drawing/2014/main" id="{A91BB3B1-27F8-4178-A34F-6A767C1FA8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92696"/>
            <a:ext cx="3312368" cy="312127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 rotWithShape="1">
          <a:blip r:embed="rId8" cstate="print"/>
          <a:srcRect l="3256" t="80927" r="42093" b="5427"/>
          <a:stretch/>
        </p:blipFill>
        <p:spPr bwMode="auto">
          <a:xfrm>
            <a:off x="-36512" y="5676522"/>
            <a:ext cx="9256118" cy="1208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288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54759" y="96831"/>
            <a:ext cx="5189241" cy="811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4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</a:p>
          <a:p>
            <a:pPr algn="r">
              <a:lnSpc>
                <a:spcPct val="80000"/>
              </a:lnSpc>
            </a:pPr>
            <a:endParaRPr lang="pt-BR" altLang="pt-BR" b="0" dirty="0">
              <a:solidFill>
                <a:srgbClr val="2C5786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8BC22A4-1BBC-4323-B139-DB83E008816A}"/>
              </a:ext>
            </a:extLst>
          </p:cNvPr>
          <p:cNvSpPr/>
          <p:nvPr/>
        </p:nvSpPr>
        <p:spPr>
          <a:xfrm>
            <a:off x="754492" y="0"/>
            <a:ext cx="8389508" cy="68937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ACCB89F-FDDB-4D45-BF8C-A164C9189DC7}"/>
              </a:ext>
            </a:extLst>
          </p:cNvPr>
          <p:cNvSpPr/>
          <p:nvPr/>
        </p:nvSpPr>
        <p:spPr>
          <a:xfrm>
            <a:off x="8897004" y="692696"/>
            <a:ext cx="246996" cy="616530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7799E38-D9D6-4C85-AA75-A33AE1E421C0}"/>
              </a:ext>
            </a:extLst>
          </p:cNvPr>
          <p:cNvSpPr/>
          <p:nvPr/>
        </p:nvSpPr>
        <p:spPr>
          <a:xfrm>
            <a:off x="0" y="692696"/>
            <a:ext cx="246318" cy="616530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6505155"/>
            <a:ext cx="9144000" cy="35284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0"/>
            <a:ext cx="756802" cy="69980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" name="Picture 2" descr="C:\Users\06412383123\Desktop\LOGO-YOUTU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71" y="-254823"/>
            <a:ext cx="1163543" cy="11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15471" y="45146"/>
            <a:ext cx="5693033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</a:p>
        </p:txBody>
      </p:sp>
      <p:pic>
        <p:nvPicPr>
          <p:cNvPr id="5122" name="Picture 2" descr="D:\Ilustrações dos cursos FPE\Prestação de Contas\U5_F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157002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3867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464376" y="704890"/>
            <a:ext cx="2292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tabLst>
                <a:tab pos="361950" algn="l"/>
              </a:tabLst>
            </a:pPr>
            <a:r>
              <a:rPr lang="pt-BR" altLang="pt-BR" sz="4000" b="1" kern="0" dirty="0">
                <a:effectLst/>
                <a:latin typeface="+mj-lt"/>
              </a:rPr>
              <a:t>SUMÁRIO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4759" y="96831"/>
            <a:ext cx="5189241" cy="811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4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</a:p>
          <a:p>
            <a:pPr algn="r">
              <a:lnSpc>
                <a:spcPct val="80000"/>
              </a:lnSpc>
            </a:pPr>
            <a:endParaRPr lang="pt-BR" altLang="pt-BR" b="0" dirty="0">
              <a:solidFill>
                <a:srgbClr val="2C5786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8BC22A4-1BBC-4323-B139-DB83E008816A}"/>
              </a:ext>
            </a:extLst>
          </p:cNvPr>
          <p:cNvSpPr/>
          <p:nvPr/>
        </p:nvSpPr>
        <p:spPr>
          <a:xfrm>
            <a:off x="754492" y="0"/>
            <a:ext cx="8389508" cy="68937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ACCB89F-FDDB-4D45-BF8C-A164C9189DC7}"/>
              </a:ext>
            </a:extLst>
          </p:cNvPr>
          <p:cNvSpPr/>
          <p:nvPr/>
        </p:nvSpPr>
        <p:spPr>
          <a:xfrm>
            <a:off x="8897004" y="692696"/>
            <a:ext cx="246996" cy="616530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7799E38-D9D6-4C85-AA75-A33AE1E421C0}"/>
              </a:ext>
            </a:extLst>
          </p:cNvPr>
          <p:cNvSpPr/>
          <p:nvPr/>
        </p:nvSpPr>
        <p:spPr>
          <a:xfrm>
            <a:off x="0" y="692696"/>
            <a:ext cx="246318" cy="616530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6505155"/>
            <a:ext cx="9144000" cy="35284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0"/>
            <a:ext cx="756802" cy="69980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" name="Picture 2" descr="C:\Users\06412383123\Desktop\LOGO-YOUTU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71" y="-254823"/>
            <a:ext cx="1163543" cy="11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15471" y="45146"/>
            <a:ext cx="5693033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13802" y="1478389"/>
            <a:ext cx="86506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AutoNum type="arabicPeriod"/>
              <a:tabLst>
                <a:tab pos="361950" algn="l"/>
              </a:tabLst>
            </a:pPr>
            <a:r>
              <a:rPr lang="pt-BR" altLang="pt-BR" sz="2400" kern="0" dirty="0"/>
              <a:t>O QUE É PRESTAR CONTAS?</a:t>
            </a:r>
          </a:p>
          <a:p>
            <a:pPr marL="342900" indent="-342900">
              <a:buFont typeface="Wingdings" pitchFamily="2" charset="2"/>
              <a:buAutoNum type="arabicPeriod"/>
              <a:tabLst>
                <a:tab pos="361950" algn="l"/>
              </a:tabLst>
            </a:pPr>
            <a:r>
              <a:rPr lang="pt-BR" altLang="pt-BR" sz="2400" kern="0" dirty="0"/>
              <a:t>POR QUE PRESTAR CONTAS?</a:t>
            </a:r>
          </a:p>
          <a:p>
            <a:pPr marL="342900" indent="-342900">
              <a:buFont typeface="Wingdings" pitchFamily="2" charset="2"/>
              <a:buAutoNum type="arabicPeriod"/>
              <a:tabLst>
                <a:tab pos="361950" algn="l"/>
              </a:tabLst>
            </a:pPr>
            <a:r>
              <a:rPr lang="pt-BR" altLang="pt-BR" sz="2400" kern="0" dirty="0"/>
              <a:t>PARA QUÊ PRESTAR CONTAS?</a:t>
            </a:r>
          </a:p>
          <a:p>
            <a:pPr marL="342900" indent="-342900">
              <a:buFont typeface="Wingdings" pitchFamily="2" charset="2"/>
              <a:buAutoNum type="arabicPeriod"/>
              <a:tabLst>
                <a:tab pos="361950" algn="l"/>
              </a:tabLst>
            </a:pPr>
            <a:r>
              <a:rPr lang="pt-BR" altLang="pt-BR" sz="2400" kern="0" dirty="0"/>
              <a:t>QUANDO É NECESSÁRIO PRESTAR CONTAS?</a:t>
            </a:r>
          </a:p>
          <a:p>
            <a:pPr marL="342900" indent="-342900">
              <a:buFont typeface="Wingdings" pitchFamily="2" charset="2"/>
              <a:buAutoNum type="arabicPeriod"/>
              <a:tabLst>
                <a:tab pos="361950" algn="l"/>
              </a:tabLst>
            </a:pPr>
            <a:r>
              <a:rPr lang="pt-BR" altLang="pt-BR" sz="2400" kern="0" dirty="0"/>
              <a:t>QUAIS AS CONSEQUÊNCIAS DE NÃO PRESTAR CONTAS?</a:t>
            </a:r>
          </a:p>
          <a:p>
            <a:pPr marL="342900" indent="-342900">
              <a:buFont typeface="Wingdings" pitchFamily="2" charset="2"/>
              <a:buAutoNum type="arabicPeriod"/>
              <a:tabLst>
                <a:tab pos="361950" algn="l"/>
              </a:tabLst>
            </a:pPr>
            <a:r>
              <a:rPr lang="pt-BR" altLang="pt-BR" sz="2400" kern="0" dirty="0">
                <a:solidFill>
                  <a:sysClr val="windowText" lastClr="000000"/>
                </a:solidFill>
              </a:rPr>
              <a:t>O QUE DEVE SER INFORMADO NA RESTAÇÃO DE CONTAS?</a:t>
            </a:r>
          </a:p>
          <a:p>
            <a:pPr marL="342900" indent="-342900">
              <a:buFont typeface="Wingdings" pitchFamily="2" charset="2"/>
              <a:buAutoNum type="arabicPeriod"/>
              <a:tabLst>
                <a:tab pos="361950" algn="l"/>
              </a:tabLst>
            </a:pPr>
            <a:r>
              <a:rPr lang="pt-BR" altLang="pt-BR" sz="2400" kern="0" dirty="0">
                <a:solidFill>
                  <a:sysClr val="windowText" lastClr="000000"/>
                </a:solidFill>
              </a:rPr>
              <a:t>COMO FAZER A PRESTAÇÃO DE CONTAS?</a:t>
            </a:r>
          </a:p>
          <a:p>
            <a:pPr marL="342900" indent="-342900">
              <a:buFont typeface="Wingdings" pitchFamily="2" charset="2"/>
              <a:buAutoNum type="arabicPeriod"/>
              <a:tabLst>
                <a:tab pos="361950" algn="l"/>
              </a:tabLst>
            </a:pPr>
            <a:r>
              <a:rPr lang="pt-BR" altLang="pt-BR" sz="2400" kern="0" dirty="0">
                <a:solidFill>
                  <a:sysClr val="windowText" lastClr="000000"/>
                </a:solidFill>
              </a:rPr>
              <a:t>QUAIS OS PRAZOS DE PRESTAR CONTAS?</a:t>
            </a:r>
          </a:p>
          <a:p>
            <a:pPr marL="342900" indent="-342900">
              <a:buFont typeface="Wingdings" pitchFamily="2" charset="2"/>
              <a:buAutoNum type="arabicPeriod"/>
              <a:tabLst>
                <a:tab pos="361950" algn="l"/>
              </a:tabLst>
            </a:pPr>
            <a:r>
              <a:rPr lang="pt-BR" altLang="pt-BR" sz="2400" kern="0" dirty="0">
                <a:solidFill>
                  <a:sysClr val="windowText" lastClr="000000"/>
                </a:solidFill>
              </a:rPr>
              <a:t>QUAIS OS CRITÉRIOS PARA JULGAR A PRESTAÇÃO DE CONTAS?</a:t>
            </a:r>
          </a:p>
          <a:p>
            <a:pPr marL="342900" indent="-342900">
              <a:buFont typeface="Wingdings" pitchFamily="2" charset="2"/>
              <a:buAutoNum type="arabicPeriod"/>
              <a:tabLst>
                <a:tab pos="361950" algn="l"/>
              </a:tabLst>
            </a:pPr>
            <a:r>
              <a:rPr lang="pt-BR" sz="2400" dirty="0"/>
              <a:t> O QUE FAZER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/>
              <a:t>SE A OMISSÃO É RESPONSABILIDADE DO GESTOR ANTERIOR? </a:t>
            </a:r>
          </a:p>
          <a:p>
            <a:pPr marL="342900" indent="-342900">
              <a:buFont typeface="Wingdings" pitchFamily="2" charset="2"/>
              <a:buAutoNum type="arabicPeriod"/>
              <a:tabLst>
                <a:tab pos="361950" algn="l"/>
              </a:tabLst>
            </a:pPr>
            <a:endParaRPr lang="pt-BR" altLang="pt-BR" sz="2400" kern="0" dirty="0"/>
          </a:p>
          <a:p>
            <a:pPr marL="342900" indent="-342900">
              <a:buFont typeface="Wingdings" pitchFamily="2" charset="2"/>
              <a:buAutoNum type="arabicPeriod"/>
              <a:tabLst>
                <a:tab pos="361950" algn="l"/>
              </a:tabLst>
            </a:pPr>
            <a:endParaRPr lang="pt-BR" altLang="pt-BR" sz="2400" kern="0" dirty="0"/>
          </a:p>
          <a:p>
            <a:pPr>
              <a:buFont typeface="Wingdings" pitchFamily="2" charset="2"/>
              <a:buNone/>
              <a:tabLst>
                <a:tab pos="361950" algn="l"/>
              </a:tabLst>
            </a:pPr>
            <a:endParaRPr lang="pt-BR" altLang="pt-BR" sz="2400" kern="0" dirty="0"/>
          </a:p>
        </p:txBody>
      </p:sp>
    </p:spTree>
    <p:extLst>
      <p:ext uri="{BB962C8B-B14F-4D97-AF65-F5344CB8AC3E}">
        <p14:creationId xmlns:p14="http://schemas.microsoft.com/office/powerpoint/2010/main" val="4172386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lustrações dos cursos FPE\Prestação de Contas\U7_F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24944"/>
            <a:ext cx="3168352" cy="3096344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46318" y="1484784"/>
            <a:ext cx="8650686" cy="10895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7800" indent="-1778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pt-BR" altLang="pt-BR" sz="2400" dirty="0">
                <a:effectLst/>
                <a:latin typeface="+mj-lt"/>
                <a:cs typeface="Calibri" panose="020F0502020204030204" pitchFamily="34" charset="0"/>
              </a:rPr>
              <a:t>Demonstrar o que foi feito com recursos do programa/ação num determinado período.</a:t>
            </a:r>
          </a:p>
          <a:p>
            <a:pPr marL="177800" indent="-1778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pt-BR" altLang="pt-BR" sz="2400" dirty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Atenção! Reprogramar o saldo é também prestar contas</a:t>
            </a:r>
            <a:endParaRPr lang="pt-BR" altLang="pt-BR" sz="2400" dirty="0">
              <a:solidFill>
                <a:srgbClr val="7030A0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764704"/>
            <a:ext cx="21868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tabLst>
                <a:tab pos="361950" algn="l"/>
              </a:tabLst>
            </a:pPr>
            <a:r>
              <a:rPr lang="pt-BR" altLang="pt-BR" sz="4000" b="1" kern="0" dirty="0">
                <a:effectLst/>
                <a:latin typeface="+mj-lt"/>
              </a:rPr>
              <a:t>O QUE É?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4759" y="96831"/>
            <a:ext cx="5189241" cy="811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4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</a:p>
          <a:p>
            <a:pPr algn="r">
              <a:lnSpc>
                <a:spcPct val="80000"/>
              </a:lnSpc>
            </a:pPr>
            <a:endParaRPr lang="pt-BR" altLang="pt-BR" b="0" dirty="0">
              <a:solidFill>
                <a:srgbClr val="2C5786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3528" y="2708920"/>
            <a:ext cx="6280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tabLst>
                <a:tab pos="361950" algn="l"/>
              </a:tabLst>
            </a:pPr>
            <a:r>
              <a:rPr lang="pt-BR" altLang="pt-BR" sz="4000" b="1" kern="0" dirty="0">
                <a:effectLst/>
                <a:latin typeface="+mj-lt"/>
              </a:rPr>
              <a:t>POR QUE PRESTAR CONTAS?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23528" y="3463958"/>
            <a:ext cx="8820472" cy="757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buFont typeface="Arial" pitchFamily="34" charset="0"/>
              <a:buChar char="•"/>
            </a:pPr>
            <a:r>
              <a:rPr lang="pt-BR" altLang="pt-BR" sz="240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Porque o recurso é público.</a:t>
            </a:r>
          </a:p>
          <a:p>
            <a:pPr marL="177800" indent="-177800">
              <a:lnSpc>
                <a:spcPct val="90000"/>
              </a:lnSpc>
              <a:buFont typeface="Arial" pitchFamily="34" charset="0"/>
              <a:buChar char="•"/>
            </a:pPr>
            <a:r>
              <a:rPr lang="pt-BR" altLang="pt-BR" sz="240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Porque é uma obrigação Constitucional.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521" y="4293096"/>
            <a:ext cx="583264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pt-BR" sz="2000" b="0" dirty="0">
                <a:latin typeface="+mj-lt"/>
              </a:rPr>
              <a:t>“Prestará contas qualquer pessoa física ou jurídica, pública ou privada, que utilize e arrecade, guarde, gerencie ou administre dinheiros, bens e valores públicos ou pelos quais a União responda, ou que, em nome desta, assuma obrigações de natureza pecuniária”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pt-BR" sz="2000" dirty="0">
                <a:latin typeface="+mj-lt"/>
              </a:rPr>
              <a:t>                                                         C.F. § único do art. 70</a:t>
            </a:r>
            <a:r>
              <a:rPr lang="pt-BR" sz="2000" dirty="0">
                <a:latin typeface="Candara" pitchFamily="34" charset="0"/>
              </a:rPr>
              <a:t>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8BC22A4-1BBC-4323-B139-DB83E008816A}"/>
              </a:ext>
            </a:extLst>
          </p:cNvPr>
          <p:cNvSpPr/>
          <p:nvPr/>
        </p:nvSpPr>
        <p:spPr>
          <a:xfrm>
            <a:off x="754492" y="0"/>
            <a:ext cx="8389508" cy="68937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ACCB89F-FDDB-4D45-BF8C-A164C9189DC7}"/>
              </a:ext>
            </a:extLst>
          </p:cNvPr>
          <p:cNvSpPr/>
          <p:nvPr/>
        </p:nvSpPr>
        <p:spPr>
          <a:xfrm>
            <a:off x="8897004" y="692696"/>
            <a:ext cx="246996" cy="616530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7799E38-D9D6-4C85-AA75-A33AE1E421C0}"/>
              </a:ext>
            </a:extLst>
          </p:cNvPr>
          <p:cNvSpPr/>
          <p:nvPr/>
        </p:nvSpPr>
        <p:spPr>
          <a:xfrm>
            <a:off x="0" y="692696"/>
            <a:ext cx="246318" cy="616530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6505155"/>
            <a:ext cx="9144000" cy="35284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0"/>
            <a:ext cx="756802" cy="69980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" name="Picture 2" descr="C:\Users\06412383123\Desktop\LOGO-YOUTU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71" y="-254823"/>
            <a:ext cx="1163543" cy="11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15471" y="45146"/>
            <a:ext cx="5693033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</a:p>
        </p:txBody>
      </p:sp>
    </p:spTree>
    <p:extLst>
      <p:ext uri="{BB962C8B-B14F-4D97-AF65-F5344CB8AC3E}">
        <p14:creationId xmlns:p14="http://schemas.microsoft.com/office/powerpoint/2010/main" val="20131352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23528" y="836712"/>
            <a:ext cx="6556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tabLst>
                <a:tab pos="361950" algn="l"/>
              </a:tabLst>
            </a:pPr>
            <a:r>
              <a:rPr lang="pt-BR" altLang="pt-BR" sz="4000" b="1" kern="0" dirty="0">
                <a:effectLst/>
                <a:latin typeface="+mj-lt"/>
              </a:rPr>
              <a:t>PARA QUÊ PRESTAR CONTAS?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9512" y="1628800"/>
            <a:ext cx="8640960" cy="108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3050" indent="-2730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pt-BR" altLang="pt-BR" sz="240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 possibilitar que a sociedade e o Poder Público verifique se os recursos transferidos foram utilizados nos fins para os quais foram destinados.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46318" y="3043060"/>
            <a:ext cx="8650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tabLst>
                <a:tab pos="361950" algn="l"/>
              </a:tabLst>
            </a:pPr>
            <a:r>
              <a:rPr lang="pt-BR" altLang="pt-BR" sz="3600" b="1" kern="0" dirty="0">
                <a:effectLst/>
                <a:latin typeface="+mj-lt"/>
              </a:rPr>
              <a:t>QUANDO É NECESSÁRIO PRESTAR CONTAS 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46318" y="3718539"/>
            <a:ext cx="8650686" cy="208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7800" indent="-177800">
              <a:lnSpc>
                <a:spcPct val="90000"/>
              </a:lnSpc>
              <a:buFont typeface="Arial" pitchFamily="34" charset="0"/>
              <a:buChar char="•"/>
            </a:pPr>
            <a:r>
              <a:rPr lang="pt-BR" altLang="pt-BR" sz="2400" b="0" kern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Sempre que a entidade:</a:t>
            </a:r>
          </a:p>
          <a:p>
            <a:pPr algn="ctr">
              <a:lnSpc>
                <a:spcPct val="90000"/>
              </a:lnSpc>
            </a:pPr>
            <a:endParaRPr lang="pt-BR" sz="24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1813" indent="-354013" algn="just">
              <a:lnSpc>
                <a:spcPct val="90000"/>
              </a:lnSpc>
              <a:buFont typeface="+mj-lt"/>
              <a:buAutoNum type="alphaLcParenR"/>
            </a:pPr>
            <a:r>
              <a:rPr lang="pt-BR" sz="2400" b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tiver recebido recursos do PDDE ou de suas Ações Agregadas naquele ano; </a:t>
            </a:r>
            <a:r>
              <a:rPr lang="pt-BR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endParaRPr lang="pt-BR" sz="2400" b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1813" indent="-354013" algn="just">
              <a:lnSpc>
                <a:spcPct val="90000"/>
              </a:lnSpc>
              <a:buFont typeface="+mj-lt"/>
              <a:buAutoNum type="alphaLcParenR"/>
            </a:pPr>
            <a:r>
              <a:rPr lang="pt-BR" sz="2400" b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tiver saldos de anos anteriores, ainda que não tenham recebido novos repasses. </a:t>
            </a:r>
            <a:endParaRPr lang="pt-BR" altLang="pt-BR" sz="2400" b="0" kern="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8BC22A4-1BBC-4323-B139-DB83E008816A}"/>
              </a:ext>
            </a:extLst>
          </p:cNvPr>
          <p:cNvSpPr/>
          <p:nvPr/>
        </p:nvSpPr>
        <p:spPr>
          <a:xfrm>
            <a:off x="754492" y="0"/>
            <a:ext cx="8389508" cy="68937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ACCB89F-FDDB-4D45-BF8C-A164C9189DC7}"/>
              </a:ext>
            </a:extLst>
          </p:cNvPr>
          <p:cNvSpPr/>
          <p:nvPr/>
        </p:nvSpPr>
        <p:spPr>
          <a:xfrm>
            <a:off x="8897004" y="692696"/>
            <a:ext cx="246996" cy="616530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7799E38-D9D6-4C85-AA75-A33AE1E421C0}"/>
              </a:ext>
            </a:extLst>
          </p:cNvPr>
          <p:cNvSpPr/>
          <p:nvPr/>
        </p:nvSpPr>
        <p:spPr>
          <a:xfrm>
            <a:off x="0" y="692696"/>
            <a:ext cx="246318" cy="616530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6505155"/>
            <a:ext cx="9144000" cy="35284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0"/>
            <a:ext cx="756802" cy="69980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3415471" y="45146"/>
            <a:ext cx="5693033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</a:p>
        </p:txBody>
      </p:sp>
      <p:pic>
        <p:nvPicPr>
          <p:cNvPr id="22" name="Picture 2" descr="C:\Users\06412383123\Desktop\LOGO-YOUTU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71" y="-254823"/>
            <a:ext cx="1163543" cy="11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1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0619" y="836712"/>
            <a:ext cx="90156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tabLst>
                <a:tab pos="361950" algn="l"/>
              </a:tabLst>
            </a:pPr>
            <a:r>
              <a:rPr lang="pt-BR" altLang="pt-BR" sz="2900" b="1" kern="0" dirty="0">
                <a:latin typeface="+mj-lt"/>
              </a:rPr>
              <a:t>QUAIS AS CONSEQUÊNCIAS DE NÃO PRESTAR CONTAS</a:t>
            </a:r>
            <a:r>
              <a:rPr lang="pt-BR" altLang="pt-BR" sz="2900" b="1" kern="0" dirty="0">
                <a:effectLst/>
                <a:latin typeface="+mj-lt"/>
              </a:rPr>
              <a:t>?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46318" y="1801964"/>
            <a:ext cx="8650686" cy="2419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400" b="0" kern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Suspensão de repasses do PDDE e de suas ações.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400" b="0" kern="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Inscrição da entidade e seus gestores em cadastro de inadimplentes.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24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Instauração de processo administrativo, civil e/ou criminal contra os responsáveis.</a:t>
            </a:r>
            <a:endParaRPr lang="pt-BR" altLang="pt-BR" sz="2400" b="0" kern="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15616" y="4789601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tabLst>
                <a:tab pos="361950" algn="l"/>
              </a:tabLst>
            </a:pPr>
            <a:r>
              <a:rPr lang="pt-BR" altLang="pt-BR" sz="3000" b="1" kern="0" dirty="0">
                <a:latin typeface="+mj-lt"/>
              </a:rPr>
              <a:t>Prejuízos para a comunidade, para a e</a:t>
            </a:r>
            <a:r>
              <a:rPr lang="pt-BR" altLang="pt-BR" sz="3000" b="1" kern="0" dirty="0">
                <a:effectLst/>
                <a:latin typeface="+mj-lt"/>
              </a:rPr>
              <a:t>scola, para a </a:t>
            </a:r>
            <a:r>
              <a:rPr lang="pt-BR" altLang="pt-BR" sz="3000" b="1" kern="0" dirty="0">
                <a:latin typeface="+mj-lt"/>
              </a:rPr>
              <a:t>UEx e para seus dirigentes.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8BC22A4-1BBC-4323-B139-DB83E008816A}"/>
              </a:ext>
            </a:extLst>
          </p:cNvPr>
          <p:cNvSpPr/>
          <p:nvPr/>
        </p:nvSpPr>
        <p:spPr>
          <a:xfrm>
            <a:off x="754492" y="0"/>
            <a:ext cx="8389508" cy="68937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ACCB89F-FDDB-4D45-BF8C-A164C9189DC7}"/>
              </a:ext>
            </a:extLst>
          </p:cNvPr>
          <p:cNvSpPr/>
          <p:nvPr/>
        </p:nvSpPr>
        <p:spPr>
          <a:xfrm>
            <a:off x="8897004" y="692696"/>
            <a:ext cx="246996" cy="616530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7799E38-D9D6-4C85-AA75-A33AE1E421C0}"/>
              </a:ext>
            </a:extLst>
          </p:cNvPr>
          <p:cNvSpPr/>
          <p:nvPr/>
        </p:nvSpPr>
        <p:spPr>
          <a:xfrm>
            <a:off x="0" y="692696"/>
            <a:ext cx="246318" cy="616530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6505155"/>
            <a:ext cx="9144000" cy="35284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3415471" y="45146"/>
            <a:ext cx="5693033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0"/>
            <a:ext cx="756802" cy="69980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" name="Picture 2" descr="C:\Users\06412383123\Desktop\LOGO-YOUTU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71" y="-254823"/>
            <a:ext cx="1163543" cy="11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23528" y="764704"/>
            <a:ext cx="696536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tabLst>
                <a:tab pos="361950" algn="l"/>
              </a:tabLst>
            </a:pPr>
            <a:r>
              <a:rPr lang="pt-BR" altLang="pt-BR" sz="4000" b="1" kern="0" dirty="0">
                <a:solidFill>
                  <a:sysClr val="windowText" lastClr="000000"/>
                </a:solidFill>
                <a:effectLst/>
                <a:latin typeface="+mj-lt"/>
              </a:rPr>
              <a:t>O QUE DEVE SER INFORMADO?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1520" y="2566411"/>
            <a:ext cx="8650686" cy="208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2400" b="1" kern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TODAS AS RECEITAS</a:t>
            </a:r>
          </a:p>
          <a:p>
            <a:pPr>
              <a:lnSpc>
                <a:spcPct val="90000"/>
              </a:lnSpc>
            </a:pPr>
            <a:endParaRPr lang="pt-BR" altLang="pt-BR" sz="2400" b="1" kern="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  <a:buFont typeface="Arial" pitchFamily="34" charset="0"/>
              <a:buChar char="•"/>
            </a:pPr>
            <a:r>
              <a:rPr lang="pt-BR" altLang="pt-BR" sz="2400" b="0" kern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Recursos recebidos no ano +</a:t>
            </a:r>
          </a:p>
          <a:p>
            <a:pPr marL="273050" indent="-273050">
              <a:lnSpc>
                <a:spcPct val="90000"/>
              </a:lnSpc>
              <a:buFont typeface="Arial" pitchFamily="34" charset="0"/>
              <a:buChar char="•"/>
            </a:pPr>
            <a:r>
              <a:rPr lang="pt-BR" altLang="pt-BR" sz="2400" b="0" kern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Saldos de anos anteriores +</a:t>
            </a:r>
          </a:p>
          <a:p>
            <a:pPr marL="273050" indent="-273050">
              <a:lnSpc>
                <a:spcPct val="90000"/>
              </a:lnSpc>
              <a:buFont typeface="Arial" pitchFamily="34" charset="0"/>
              <a:buChar char="•"/>
            </a:pPr>
            <a:r>
              <a:rPr lang="pt-BR" altLang="pt-BR" sz="2400" b="0" kern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Rendimentos de aplicações financeiras +</a:t>
            </a:r>
          </a:p>
          <a:p>
            <a:pPr marL="273050" indent="-273050">
              <a:lnSpc>
                <a:spcPct val="90000"/>
              </a:lnSpc>
              <a:buFont typeface="Arial" pitchFamily="34" charset="0"/>
              <a:buChar char="•"/>
            </a:pPr>
            <a:r>
              <a:rPr lang="pt-BR" altLang="pt-BR" sz="2400" b="0" kern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Depósitos de recursos próprios (para reposição de valores)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8BC22A4-1BBC-4323-B139-DB83E008816A}"/>
              </a:ext>
            </a:extLst>
          </p:cNvPr>
          <p:cNvSpPr/>
          <p:nvPr/>
        </p:nvSpPr>
        <p:spPr>
          <a:xfrm>
            <a:off x="754492" y="0"/>
            <a:ext cx="8389508" cy="68937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ACCB89F-FDDB-4D45-BF8C-A164C9189DC7}"/>
              </a:ext>
            </a:extLst>
          </p:cNvPr>
          <p:cNvSpPr/>
          <p:nvPr/>
        </p:nvSpPr>
        <p:spPr>
          <a:xfrm>
            <a:off x="8897004" y="692696"/>
            <a:ext cx="246996" cy="616530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7799E38-D9D6-4C85-AA75-A33AE1E421C0}"/>
              </a:ext>
            </a:extLst>
          </p:cNvPr>
          <p:cNvSpPr/>
          <p:nvPr/>
        </p:nvSpPr>
        <p:spPr>
          <a:xfrm>
            <a:off x="0" y="692696"/>
            <a:ext cx="246318" cy="616530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6505155"/>
            <a:ext cx="9144000" cy="35284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415471" y="45146"/>
            <a:ext cx="5693033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0"/>
            <a:ext cx="756802" cy="69980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" name="Picture 2" descr="C:\Users\06412383123\Desktop\LOGO-YOUTU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71" y="-254823"/>
            <a:ext cx="1163543" cy="11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54804" y="4743376"/>
            <a:ext cx="8642200" cy="1421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2400" b="1" kern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TODAS AS DESPESAS</a:t>
            </a:r>
          </a:p>
          <a:p>
            <a:pPr>
              <a:lnSpc>
                <a:spcPct val="90000"/>
              </a:lnSpc>
            </a:pPr>
            <a:endParaRPr lang="pt-BR" altLang="pt-BR" sz="2400" b="1" kern="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  <a:buFont typeface="Arial" pitchFamily="34" charset="0"/>
              <a:buChar char="•"/>
            </a:pPr>
            <a:r>
              <a:rPr lang="pt-BR" altLang="pt-BR" sz="2400" b="0" kern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Pagamentos de compras/contratações +</a:t>
            </a:r>
          </a:p>
          <a:p>
            <a:pPr marL="273050" indent="-273050">
              <a:lnSpc>
                <a:spcPct val="90000"/>
              </a:lnSpc>
              <a:buFont typeface="Arial" pitchFamily="34" charset="0"/>
              <a:buChar char="•"/>
            </a:pPr>
            <a:r>
              <a:rPr lang="pt-BR" altLang="pt-BR" sz="2400" b="0" kern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Quaisquer débitos realizados na conta</a:t>
            </a:r>
            <a:r>
              <a:rPr lang="pt-BR" altLang="pt-BR" b="0" kern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 descr="D:\Ilustrações dos cursos FPE\Prestação de Contas\U7_F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3528392" cy="3176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91490" y="1772816"/>
            <a:ext cx="8933857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tabLst>
                <a:tab pos="361950" algn="l"/>
              </a:tabLst>
            </a:pPr>
            <a:r>
              <a:rPr lang="pt-BR" altLang="pt-BR" sz="4000" b="1" kern="0" dirty="0">
                <a:solidFill>
                  <a:sysClr val="windowText" lastClr="000000"/>
                </a:solidFill>
                <a:effectLst/>
                <a:latin typeface="+mj-lt"/>
              </a:rPr>
              <a:t>COMO FAZER A PRESTAÇÃO DE CONTAS?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8BC22A4-1BBC-4323-B139-DB83E008816A}"/>
              </a:ext>
            </a:extLst>
          </p:cNvPr>
          <p:cNvSpPr/>
          <p:nvPr/>
        </p:nvSpPr>
        <p:spPr>
          <a:xfrm>
            <a:off x="754492" y="0"/>
            <a:ext cx="8389508" cy="68937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ACCB89F-FDDB-4D45-BF8C-A164C9189DC7}"/>
              </a:ext>
            </a:extLst>
          </p:cNvPr>
          <p:cNvSpPr/>
          <p:nvPr/>
        </p:nvSpPr>
        <p:spPr>
          <a:xfrm>
            <a:off x="8897004" y="692696"/>
            <a:ext cx="246996" cy="6165304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7799E38-D9D6-4C85-AA75-A33AE1E421C0}"/>
              </a:ext>
            </a:extLst>
          </p:cNvPr>
          <p:cNvSpPr/>
          <p:nvPr/>
        </p:nvSpPr>
        <p:spPr>
          <a:xfrm>
            <a:off x="0" y="692696"/>
            <a:ext cx="246318" cy="616530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6505155"/>
            <a:ext cx="9144000" cy="352845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415471" y="45146"/>
            <a:ext cx="5693033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altLang="pt-BR" sz="4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PRESTAÇÃO DE CONTAS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8EA9EBA-D2E7-4B6A-AE73-E34F7DA9C4ED}"/>
              </a:ext>
            </a:extLst>
          </p:cNvPr>
          <p:cNvSpPr/>
          <p:nvPr/>
        </p:nvSpPr>
        <p:spPr>
          <a:xfrm>
            <a:off x="0" y="0"/>
            <a:ext cx="756802" cy="69980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" name="Picture 2" descr="C:\Users\06412383123\Desktop\LOGO-YOUTU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71" y="-254823"/>
            <a:ext cx="1163543" cy="11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Ilustrações dos cursos FPE\Prestação de Contas\U7_F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082" y="1988840"/>
            <a:ext cx="5374206" cy="475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158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ângulo 50">
            <a:extLst>
              <a:ext uri="{FF2B5EF4-FFF2-40B4-BE49-F238E27FC236}">
                <a16:creationId xmlns:a16="http://schemas.microsoft.com/office/drawing/2014/main" id="{0A5A3455-4E70-4629-9DD5-DD95F1985C49}"/>
              </a:ext>
            </a:extLst>
          </p:cNvPr>
          <p:cNvSpPr/>
          <p:nvPr/>
        </p:nvSpPr>
        <p:spPr>
          <a:xfrm>
            <a:off x="-1116632" y="4216897"/>
            <a:ext cx="72008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10" name="Fluxograma: Atraso 9"/>
          <p:cNvSpPr/>
          <p:nvPr/>
        </p:nvSpPr>
        <p:spPr>
          <a:xfrm>
            <a:off x="7974794" y="836712"/>
            <a:ext cx="845678" cy="3060338"/>
          </a:xfrm>
          <a:prstGeom prst="flowChartDelay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Fluxograma: Atraso 42"/>
          <p:cNvSpPr/>
          <p:nvPr/>
        </p:nvSpPr>
        <p:spPr>
          <a:xfrm rot="10800000">
            <a:off x="35496" y="2276870"/>
            <a:ext cx="792087" cy="3168355"/>
          </a:xfrm>
          <a:prstGeom prst="flowChartDelay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Fluxograma: Atraso 49"/>
          <p:cNvSpPr/>
          <p:nvPr/>
        </p:nvSpPr>
        <p:spPr>
          <a:xfrm>
            <a:off x="7740352" y="4221089"/>
            <a:ext cx="686612" cy="2524472"/>
          </a:xfrm>
          <a:prstGeom prst="flowChartDelay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749880" y="752754"/>
            <a:ext cx="1208474" cy="1427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827584" y="817548"/>
            <a:ext cx="1561699" cy="1315308"/>
            <a:chOff x="827584" y="836712"/>
            <a:chExt cx="1561699" cy="1315308"/>
          </a:xfrm>
        </p:grpSpPr>
        <p:pic>
          <p:nvPicPr>
            <p:cNvPr id="69" name="Picture 4" descr="Resultado de imagem para boneco corrend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836712"/>
              <a:ext cx="656575" cy="93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827584" y="1628800"/>
              <a:ext cx="15616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PARTIDA </a:t>
              </a:r>
              <a:endParaRPr lang="pt-BR" dirty="0">
                <a:ln w="18415" cmpd="sng">
                  <a:solidFill>
                    <a:schemeClr val="tx1"/>
                  </a:solidFill>
                  <a:prstDash val="solid"/>
                </a:ln>
              </a:endParaRP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2483768" y="836712"/>
            <a:ext cx="2736304" cy="1152128"/>
            <a:chOff x="1512119" y="825775"/>
            <a:chExt cx="2736304" cy="1152128"/>
          </a:xfrm>
          <a:solidFill>
            <a:srgbClr val="FFC000"/>
          </a:solidFill>
        </p:grpSpPr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6B708E44-76F0-4ADA-BD26-0C7B4CA219C2}"/>
                </a:ext>
              </a:extLst>
            </p:cNvPr>
            <p:cNvSpPr/>
            <p:nvPr/>
          </p:nvSpPr>
          <p:spPr>
            <a:xfrm>
              <a:off x="2232199" y="825775"/>
              <a:ext cx="2016224" cy="115212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Localizar os extratos bancários da conta</a:t>
              </a:r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0A5A3455-4E70-4629-9DD5-DD95F1985C49}"/>
                </a:ext>
              </a:extLst>
            </p:cNvPr>
            <p:cNvSpPr/>
            <p:nvPr/>
          </p:nvSpPr>
          <p:spPr>
            <a:xfrm>
              <a:off x="1512119" y="825775"/>
              <a:ext cx="720080" cy="1152128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>
                  <a:solidFill>
                    <a:schemeClr val="tx1"/>
                  </a:solidFill>
                </a:rPr>
                <a:t>1º</a:t>
              </a: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2483768" y="836712"/>
            <a:ext cx="2736304" cy="1152128"/>
            <a:chOff x="1512119" y="825775"/>
            <a:chExt cx="2736304" cy="1152128"/>
          </a:xfrm>
        </p:grpSpPr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6B708E44-76F0-4ADA-BD26-0C7B4CA219C2}"/>
                </a:ext>
              </a:extLst>
            </p:cNvPr>
            <p:cNvSpPr/>
            <p:nvPr/>
          </p:nvSpPr>
          <p:spPr>
            <a:xfrm>
              <a:off x="2232199" y="825775"/>
              <a:ext cx="2016224" cy="115212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Localizar os extratos bancários da conta</a:t>
              </a:r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0A5A3455-4E70-4629-9DD5-DD95F1985C49}"/>
                </a:ext>
              </a:extLst>
            </p:cNvPr>
            <p:cNvSpPr/>
            <p:nvPr/>
          </p:nvSpPr>
          <p:spPr>
            <a:xfrm>
              <a:off x="1512119" y="825775"/>
              <a:ext cx="720080" cy="11521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>
                  <a:solidFill>
                    <a:schemeClr val="tx1"/>
                  </a:solidFill>
                </a:rPr>
                <a:t>1º</a:t>
              </a: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5233868" y="836712"/>
            <a:ext cx="2722508" cy="1152128"/>
            <a:chOff x="5201220" y="836712"/>
            <a:chExt cx="2741265" cy="1152128"/>
          </a:xfrm>
        </p:grpSpPr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9A2568E8-C858-407B-ACB0-24889907BD50}"/>
                </a:ext>
              </a:extLst>
            </p:cNvPr>
            <p:cNvSpPr/>
            <p:nvPr/>
          </p:nvSpPr>
          <p:spPr>
            <a:xfrm>
              <a:off x="5926261" y="836712"/>
              <a:ext cx="2016224" cy="115212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Identificar as receitas e despesas</a:t>
              </a:r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0A5A3455-4E70-4629-9DD5-DD95F1985C49}"/>
                </a:ext>
              </a:extLst>
            </p:cNvPr>
            <p:cNvSpPr/>
            <p:nvPr/>
          </p:nvSpPr>
          <p:spPr>
            <a:xfrm>
              <a:off x="5201220" y="836712"/>
              <a:ext cx="720080" cy="115212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>
                  <a:solidFill>
                    <a:schemeClr val="tx1"/>
                  </a:solidFill>
                </a:rPr>
                <a:t>2º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251727" y="836712"/>
            <a:ext cx="2698589" cy="1152128"/>
            <a:chOff x="5004927" y="980728"/>
            <a:chExt cx="2698589" cy="1152128"/>
          </a:xfrm>
        </p:grpSpPr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0A5A3455-4E70-4629-9DD5-DD95F1985C49}"/>
                </a:ext>
              </a:extLst>
            </p:cNvPr>
            <p:cNvSpPr/>
            <p:nvPr/>
          </p:nvSpPr>
          <p:spPr>
            <a:xfrm>
              <a:off x="5004927" y="980728"/>
              <a:ext cx="715153" cy="11521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>
                  <a:solidFill>
                    <a:schemeClr val="tx1"/>
                  </a:solidFill>
                </a:rPr>
                <a:t>2º</a:t>
              </a:r>
            </a:p>
          </p:txBody>
        </p:sp>
        <p:sp>
          <p:nvSpPr>
            <p:cNvPr id="81" name="Retângulo 80">
              <a:extLst>
                <a:ext uri="{FF2B5EF4-FFF2-40B4-BE49-F238E27FC236}">
                  <a16:creationId xmlns:a16="http://schemas.microsoft.com/office/drawing/2014/main" id="{6B708E44-76F0-4ADA-BD26-0C7B4CA219C2}"/>
                </a:ext>
              </a:extLst>
            </p:cNvPr>
            <p:cNvSpPr/>
            <p:nvPr/>
          </p:nvSpPr>
          <p:spPr>
            <a:xfrm>
              <a:off x="5705710" y="980728"/>
              <a:ext cx="1997806" cy="115212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50800" dir="54000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Identificar as receitas e despesas</a:t>
              </a:r>
            </a:p>
          </p:txBody>
        </p:sp>
      </p:grpSp>
      <p:grpSp>
        <p:nvGrpSpPr>
          <p:cNvPr id="82" name="Grupo 81"/>
          <p:cNvGrpSpPr/>
          <p:nvPr/>
        </p:nvGrpSpPr>
        <p:grpSpPr>
          <a:xfrm>
            <a:off x="4644008" y="2276872"/>
            <a:ext cx="3321535" cy="1620182"/>
            <a:chOff x="4652392" y="1461551"/>
            <a:chExt cx="3321535" cy="1620182"/>
          </a:xfrm>
        </p:grpSpPr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id="{62B5E1DD-0E32-4BB7-91EC-4DC749321282}"/>
                </a:ext>
              </a:extLst>
            </p:cNvPr>
            <p:cNvSpPr/>
            <p:nvPr/>
          </p:nvSpPr>
          <p:spPr>
            <a:xfrm>
              <a:off x="5364088" y="1461551"/>
              <a:ext cx="2609839" cy="162017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2"/>
                  </a:solidFill>
                </a:rPr>
                <a:t>Localizar documentos relacionados às receitas e despesas</a:t>
              </a:r>
            </a:p>
            <a:p>
              <a:pPr algn="ctr"/>
              <a:r>
                <a:rPr lang="pt-BR" sz="1600" i="1" dirty="0">
                  <a:solidFill>
                    <a:schemeClr val="bg1"/>
                  </a:solidFill>
                </a:rPr>
                <a:t>Atas, pesquisas de preços, notas fiscais, recibos etc.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0A5A3455-4E70-4629-9DD5-DD95F1985C49}"/>
                </a:ext>
              </a:extLst>
            </p:cNvPr>
            <p:cNvSpPr/>
            <p:nvPr/>
          </p:nvSpPr>
          <p:spPr>
            <a:xfrm>
              <a:off x="4652392" y="1461551"/>
              <a:ext cx="720080" cy="162018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>
                  <a:solidFill>
                    <a:schemeClr val="tx1"/>
                  </a:solidFill>
                </a:rPr>
                <a:t>3º</a:t>
              </a:r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4644007" y="2276872"/>
            <a:ext cx="3321535" cy="1620183"/>
            <a:chOff x="4652392" y="1461551"/>
            <a:chExt cx="3321535" cy="1620183"/>
          </a:xfrm>
        </p:grpSpPr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id="{62B5E1DD-0E32-4BB7-91EC-4DC749321282}"/>
                </a:ext>
              </a:extLst>
            </p:cNvPr>
            <p:cNvSpPr/>
            <p:nvPr/>
          </p:nvSpPr>
          <p:spPr>
            <a:xfrm>
              <a:off x="5364088" y="1461555"/>
              <a:ext cx="2609839" cy="162017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Localizar documentos relacionados às receitas e despesas</a:t>
              </a:r>
            </a:p>
            <a:p>
              <a:pPr algn="ctr"/>
              <a:r>
                <a:rPr lang="pt-BR" sz="1600" i="1" dirty="0">
                  <a:solidFill>
                    <a:schemeClr val="bg1">
                      <a:lumMod val="50000"/>
                    </a:schemeClr>
                  </a:solidFill>
                </a:rPr>
                <a:t>Atas, pesquisas de preços, notas fiscais, recibos etc.</a:t>
              </a:r>
              <a:endParaRPr lang="pt-BR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0A5A3455-4E70-4629-9DD5-DD95F1985C49}"/>
                </a:ext>
              </a:extLst>
            </p:cNvPr>
            <p:cNvSpPr/>
            <p:nvPr/>
          </p:nvSpPr>
          <p:spPr>
            <a:xfrm>
              <a:off x="4652392" y="1461551"/>
              <a:ext cx="720080" cy="1620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>
                  <a:solidFill>
                    <a:schemeClr val="tx1"/>
                  </a:solidFill>
                </a:rPr>
                <a:t>3º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827585" y="2276872"/>
            <a:ext cx="3816423" cy="1620182"/>
            <a:chOff x="827585" y="2204864"/>
            <a:chExt cx="3816423" cy="1620182"/>
          </a:xfrm>
        </p:grpSpPr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0A5A3455-4E70-4629-9DD5-DD95F1985C49}"/>
                </a:ext>
              </a:extLst>
            </p:cNvPr>
            <p:cNvSpPr/>
            <p:nvPr/>
          </p:nvSpPr>
          <p:spPr>
            <a:xfrm>
              <a:off x="827585" y="2204864"/>
              <a:ext cx="792087" cy="162018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>
                  <a:solidFill>
                    <a:schemeClr val="tx1"/>
                  </a:solidFill>
                </a:rPr>
                <a:t>4º</a:t>
              </a:r>
            </a:p>
          </p:txBody>
        </p:sp>
        <p:sp>
          <p:nvSpPr>
            <p:cNvPr id="89" name="Retângulo 88">
              <a:extLst>
                <a:ext uri="{FF2B5EF4-FFF2-40B4-BE49-F238E27FC236}">
                  <a16:creationId xmlns:a16="http://schemas.microsoft.com/office/drawing/2014/main" id="{A90AD7FE-C8D3-43B6-9878-3F7E0B1F347D}"/>
                </a:ext>
              </a:extLst>
            </p:cNvPr>
            <p:cNvSpPr/>
            <p:nvPr/>
          </p:nvSpPr>
          <p:spPr>
            <a:xfrm>
              <a:off x="1608432" y="2204864"/>
              <a:ext cx="3035576" cy="162017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Preencher 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Demonstrativo da Execução da Receita e da Despesa e de Pagamentos Efetuados</a:t>
              </a:r>
            </a:p>
          </p:txBody>
        </p:sp>
      </p:grpSp>
      <p:grpSp>
        <p:nvGrpSpPr>
          <p:cNvPr id="111" name="Grupo 110"/>
          <p:cNvGrpSpPr/>
          <p:nvPr/>
        </p:nvGrpSpPr>
        <p:grpSpPr>
          <a:xfrm>
            <a:off x="5064615" y="5733256"/>
            <a:ext cx="2675737" cy="1008112"/>
            <a:chOff x="4499993" y="6021288"/>
            <a:chExt cx="2675737" cy="1008112"/>
          </a:xfrm>
        </p:grpSpPr>
        <p:sp>
          <p:nvSpPr>
            <p:cNvPr id="112" name="Retângulo 111">
              <a:extLst>
                <a:ext uri="{FF2B5EF4-FFF2-40B4-BE49-F238E27FC236}">
                  <a16:creationId xmlns:a16="http://schemas.microsoft.com/office/drawing/2014/main" id="{DB2B44FC-2C3E-4048-94DE-14B7B11E4CF2}"/>
                </a:ext>
              </a:extLst>
            </p:cNvPr>
            <p:cNvSpPr/>
            <p:nvPr/>
          </p:nvSpPr>
          <p:spPr>
            <a:xfrm>
              <a:off x="5220072" y="6021288"/>
              <a:ext cx="1955658" cy="10081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2"/>
                  </a:solidFill>
                </a:rPr>
                <a:t>Enviar para </a:t>
              </a:r>
              <a:r>
                <a:rPr lang="pt-BR" b="1" dirty="0" err="1">
                  <a:solidFill>
                    <a:schemeClr val="bg2"/>
                  </a:solidFill>
                </a:rPr>
                <a:t>EEx</a:t>
              </a:r>
              <a:endParaRPr lang="pt-BR" sz="1500" b="1" dirty="0">
                <a:solidFill>
                  <a:schemeClr val="bg2"/>
                </a:solidFill>
              </a:endParaRPr>
            </a:p>
          </p:txBody>
        </p:sp>
        <p:sp>
          <p:nvSpPr>
            <p:cNvPr id="113" name="Retângulo 112">
              <a:extLst>
                <a:ext uri="{FF2B5EF4-FFF2-40B4-BE49-F238E27FC236}">
                  <a16:creationId xmlns:a16="http://schemas.microsoft.com/office/drawing/2014/main" id="{0A5A3455-4E70-4629-9DD5-DD95F1985C49}"/>
                </a:ext>
              </a:extLst>
            </p:cNvPr>
            <p:cNvSpPr/>
            <p:nvPr/>
          </p:nvSpPr>
          <p:spPr>
            <a:xfrm>
              <a:off x="4499993" y="6021288"/>
              <a:ext cx="720080" cy="1008112"/>
            </a:xfrm>
            <a:prstGeom prst="rect">
              <a:avLst/>
            </a:prstGeom>
            <a:solidFill>
              <a:srgbClr val="DEAE0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>
                  <a:solidFill>
                    <a:schemeClr val="tx1"/>
                  </a:solidFill>
                </a:rPr>
                <a:t>7º</a:t>
              </a:r>
            </a:p>
          </p:txBody>
        </p:sp>
      </p:grpSp>
      <p:grpSp>
        <p:nvGrpSpPr>
          <p:cNvPr id="114" name="Grupo 113"/>
          <p:cNvGrpSpPr/>
          <p:nvPr/>
        </p:nvGrpSpPr>
        <p:grpSpPr>
          <a:xfrm>
            <a:off x="5064615" y="5733256"/>
            <a:ext cx="2675737" cy="1008112"/>
            <a:chOff x="4499993" y="6021288"/>
            <a:chExt cx="2675737" cy="1008112"/>
          </a:xfrm>
        </p:grpSpPr>
        <p:sp>
          <p:nvSpPr>
            <p:cNvPr id="115" name="Retângulo 114">
              <a:extLst>
                <a:ext uri="{FF2B5EF4-FFF2-40B4-BE49-F238E27FC236}">
                  <a16:creationId xmlns:a16="http://schemas.microsoft.com/office/drawing/2014/main" id="{DB2B44FC-2C3E-4048-94DE-14B7B11E4CF2}"/>
                </a:ext>
              </a:extLst>
            </p:cNvPr>
            <p:cNvSpPr/>
            <p:nvPr/>
          </p:nvSpPr>
          <p:spPr>
            <a:xfrm>
              <a:off x="5220072" y="6021288"/>
              <a:ext cx="1955658" cy="100811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Enviar para </a:t>
              </a:r>
              <a:r>
                <a:rPr lang="pt-BR" b="1" dirty="0" err="1">
                  <a:solidFill>
                    <a:schemeClr val="bg1">
                      <a:lumMod val="50000"/>
                    </a:schemeClr>
                  </a:solidFill>
                </a:rPr>
                <a:t>EEx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6" name="Retângulo 115">
              <a:extLst>
                <a:ext uri="{FF2B5EF4-FFF2-40B4-BE49-F238E27FC236}">
                  <a16:creationId xmlns:a16="http://schemas.microsoft.com/office/drawing/2014/main" id="{0A5A3455-4E70-4629-9DD5-DD95F1985C49}"/>
                </a:ext>
              </a:extLst>
            </p:cNvPr>
            <p:cNvSpPr/>
            <p:nvPr/>
          </p:nvSpPr>
          <p:spPr>
            <a:xfrm>
              <a:off x="4499993" y="6021288"/>
              <a:ext cx="720080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>
                  <a:solidFill>
                    <a:schemeClr val="tx1"/>
                  </a:solidFill>
                </a:rPr>
                <a:t>7º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827585" y="2276872"/>
            <a:ext cx="3816423" cy="1620182"/>
            <a:chOff x="827584" y="1952834"/>
            <a:chExt cx="3816423" cy="1620182"/>
          </a:xfrm>
        </p:grpSpPr>
        <p:sp>
          <p:nvSpPr>
            <p:cNvPr id="90" name="Retângulo 89">
              <a:extLst>
                <a:ext uri="{FF2B5EF4-FFF2-40B4-BE49-F238E27FC236}">
                  <a16:creationId xmlns:a16="http://schemas.microsoft.com/office/drawing/2014/main" id="{A90AD7FE-C8D3-43B6-9878-3F7E0B1F347D}"/>
                </a:ext>
              </a:extLst>
            </p:cNvPr>
            <p:cNvSpPr/>
            <p:nvPr/>
          </p:nvSpPr>
          <p:spPr>
            <a:xfrm>
              <a:off x="1608432" y="1952838"/>
              <a:ext cx="3035575" cy="162017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Preencher </a:t>
              </a:r>
            </a:p>
            <a:p>
              <a:pPr algn="ctr"/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Demonstrativo da Execução da Receita e da Despesa e de Pagamentos Efetuados</a:t>
              </a: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0A5A3455-4E70-4629-9DD5-DD95F1985C49}"/>
                </a:ext>
              </a:extLst>
            </p:cNvPr>
            <p:cNvSpPr/>
            <p:nvPr/>
          </p:nvSpPr>
          <p:spPr>
            <a:xfrm>
              <a:off x="827584" y="1952834"/>
              <a:ext cx="780848" cy="1620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>
                  <a:solidFill>
                    <a:schemeClr val="tx1"/>
                  </a:solidFill>
                </a:rPr>
                <a:t>4º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837133" y="4216897"/>
            <a:ext cx="3878883" cy="1228327"/>
            <a:chOff x="837133" y="4216897"/>
            <a:chExt cx="3878883" cy="1228327"/>
          </a:xfrm>
        </p:grpSpPr>
        <p:sp>
          <p:nvSpPr>
            <p:cNvPr id="91" name="Retângulo 90">
              <a:extLst>
                <a:ext uri="{FF2B5EF4-FFF2-40B4-BE49-F238E27FC236}">
                  <a16:creationId xmlns:a16="http://schemas.microsoft.com/office/drawing/2014/main" id="{3B745688-548F-445D-B2BB-3212A4E0FF06}"/>
                </a:ext>
              </a:extLst>
            </p:cNvPr>
            <p:cNvSpPr/>
            <p:nvPr/>
          </p:nvSpPr>
          <p:spPr>
            <a:xfrm>
              <a:off x="1619672" y="4221088"/>
              <a:ext cx="3096344" cy="122413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Preencher 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Conciliação Bancária</a:t>
              </a:r>
            </a:p>
            <a:p>
              <a:pPr algn="ctr"/>
              <a:r>
                <a:rPr lang="pt-BR" sz="1600" i="1" dirty="0">
                  <a:solidFill>
                    <a:schemeClr val="bg1"/>
                  </a:solidFill>
                </a:rPr>
                <a:t>Se houver créditos ou débitos não demonstrados no extrato bancário</a:t>
              </a:r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0A5A3455-4E70-4629-9DD5-DD95F1985C49}"/>
                </a:ext>
              </a:extLst>
            </p:cNvPr>
            <p:cNvSpPr/>
            <p:nvPr/>
          </p:nvSpPr>
          <p:spPr>
            <a:xfrm>
              <a:off x="837133" y="4216897"/>
              <a:ext cx="771298" cy="122832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>
                  <a:solidFill>
                    <a:schemeClr val="tx1"/>
                  </a:solidFill>
                </a:rPr>
                <a:t>5º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832818" y="4221088"/>
            <a:ext cx="3883198" cy="1224136"/>
            <a:chOff x="832818" y="4221088"/>
            <a:chExt cx="3883198" cy="1224136"/>
          </a:xfrm>
        </p:grpSpPr>
        <p:sp>
          <p:nvSpPr>
            <p:cNvPr id="92" name="Retângulo 91">
              <a:extLst>
                <a:ext uri="{FF2B5EF4-FFF2-40B4-BE49-F238E27FC236}">
                  <a16:creationId xmlns:a16="http://schemas.microsoft.com/office/drawing/2014/main" id="{3B745688-548F-445D-B2BB-3212A4E0FF06}"/>
                </a:ext>
              </a:extLst>
            </p:cNvPr>
            <p:cNvSpPr/>
            <p:nvPr/>
          </p:nvSpPr>
          <p:spPr>
            <a:xfrm>
              <a:off x="1619672" y="4221088"/>
              <a:ext cx="3096344" cy="122413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</a:rPr>
                <a:t>Preencher </a:t>
              </a:r>
            </a:p>
            <a:p>
              <a:pPr algn="ctr"/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</a:rPr>
                <a:t>Conciliação Bancária</a:t>
              </a:r>
            </a:p>
            <a:p>
              <a:pPr algn="ctr"/>
              <a:r>
                <a:rPr lang="pt-BR" sz="1600" i="1" dirty="0">
                  <a:solidFill>
                    <a:schemeClr val="bg1">
                      <a:lumMod val="50000"/>
                    </a:schemeClr>
                  </a:solidFill>
                </a:rPr>
                <a:t>Se houver créditos ou débitos não demonstrados no extrato bancário</a:t>
              </a:r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0A5A3455-4E70-4629-9DD5-DD95F1985C49}"/>
                </a:ext>
              </a:extLst>
            </p:cNvPr>
            <p:cNvSpPr/>
            <p:nvPr/>
          </p:nvSpPr>
          <p:spPr>
            <a:xfrm>
              <a:off x="832818" y="4221088"/>
              <a:ext cx="775613" cy="12241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>
                  <a:solidFill>
                    <a:schemeClr val="tx1"/>
                  </a:solidFill>
                </a:rPr>
                <a:t>5º</a:t>
              </a:r>
            </a:p>
          </p:txBody>
        </p:sp>
      </p:grpSp>
      <p:sp>
        <p:nvSpPr>
          <p:cNvPr id="67" name="Fluxograma: Atraso 66"/>
          <p:cNvSpPr/>
          <p:nvPr/>
        </p:nvSpPr>
        <p:spPr>
          <a:xfrm>
            <a:off x="7977642" y="836712"/>
            <a:ext cx="842830" cy="3060338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Fluxograma: Atraso 67"/>
          <p:cNvSpPr/>
          <p:nvPr/>
        </p:nvSpPr>
        <p:spPr>
          <a:xfrm rot="10800000">
            <a:off x="35496" y="2276872"/>
            <a:ext cx="792087" cy="3168355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Fluxograma: Atraso 73"/>
          <p:cNvSpPr/>
          <p:nvPr/>
        </p:nvSpPr>
        <p:spPr>
          <a:xfrm>
            <a:off x="7740352" y="4221088"/>
            <a:ext cx="686612" cy="2524472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051720" y="5360611"/>
            <a:ext cx="2736304" cy="1496683"/>
            <a:chOff x="2051720" y="5360611"/>
            <a:chExt cx="2736304" cy="1496683"/>
          </a:xfrm>
        </p:grpSpPr>
        <p:grpSp>
          <p:nvGrpSpPr>
            <p:cNvPr id="15" name="Grupo 14"/>
            <p:cNvGrpSpPr/>
            <p:nvPr/>
          </p:nvGrpSpPr>
          <p:grpSpPr>
            <a:xfrm>
              <a:off x="2051720" y="5360611"/>
              <a:ext cx="2664296" cy="1496683"/>
              <a:chOff x="1450178" y="5244401"/>
              <a:chExt cx="3486599" cy="1750036"/>
            </a:xfrm>
          </p:grpSpPr>
          <p:pic>
            <p:nvPicPr>
              <p:cNvPr id="1026" name="Picture 2" descr="Resultado de imagem para boneco feliz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178" y="5511733"/>
                <a:ext cx="1635132" cy="1482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Imagem relacionada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7F3F0"/>
                  </a:clrFrom>
                  <a:clrTo>
                    <a:srgbClr val="F7F3F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5992"/>
              <a:stretch/>
            </p:blipFill>
            <p:spPr bwMode="auto">
              <a:xfrm>
                <a:off x="2935753" y="5244401"/>
                <a:ext cx="2001024" cy="8805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6" name="CaixaDeTexto 75"/>
            <p:cNvSpPr txBox="1"/>
            <p:nvPr/>
          </p:nvSpPr>
          <p:spPr>
            <a:xfrm>
              <a:off x="3154317" y="6100122"/>
              <a:ext cx="1633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CHEGADA</a:t>
              </a:r>
              <a:endParaRPr lang="pt-BR" dirty="0">
                <a:ln w="18415" cmpd="sng">
                  <a:solidFill>
                    <a:schemeClr val="tx1"/>
                  </a:solidFill>
                  <a:prstDash val="solid"/>
                </a:ln>
              </a:endParaRPr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4716016" y="4221088"/>
            <a:ext cx="3035778" cy="1224137"/>
            <a:chOff x="4200518" y="4221087"/>
            <a:chExt cx="3035778" cy="1224137"/>
          </a:xfrm>
        </p:grpSpPr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1026F19E-2AF6-4343-9904-E0BCA7196A46}"/>
                </a:ext>
              </a:extLst>
            </p:cNvPr>
            <p:cNvSpPr/>
            <p:nvPr/>
          </p:nvSpPr>
          <p:spPr>
            <a:xfrm>
              <a:off x="4932040" y="4221088"/>
              <a:ext cx="2304256" cy="122413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 </a:t>
              </a:r>
              <a:r>
                <a:rPr lang="pt-BR" b="1" dirty="0">
                  <a:solidFill>
                    <a:schemeClr val="bg1"/>
                  </a:solidFill>
                </a:rPr>
                <a:t>Apresentar à comunidade escolar </a:t>
              </a:r>
              <a:r>
                <a:rPr lang="pt-BR" altLang="pt-BR" sz="1600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Reuniões, assembleias murais e/ou sites</a:t>
              </a:r>
            </a:p>
          </p:txBody>
        </p: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0A5A3455-4E70-4629-9DD5-DD95F1985C49}"/>
                </a:ext>
              </a:extLst>
            </p:cNvPr>
            <p:cNvSpPr/>
            <p:nvPr/>
          </p:nvSpPr>
          <p:spPr>
            <a:xfrm>
              <a:off x="4200518" y="4221087"/>
              <a:ext cx="720080" cy="122413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>
                  <a:solidFill>
                    <a:schemeClr val="tx1"/>
                  </a:solidFill>
                </a:rPr>
                <a:t>6º</a:t>
              </a:r>
            </a:p>
          </p:txBody>
        </p:sp>
      </p:grpSp>
      <p:grpSp>
        <p:nvGrpSpPr>
          <p:cNvPr id="84" name="Grupo 83"/>
          <p:cNvGrpSpPr/>
          <p:nvPr/>
        </p:nvGrpSpPr>
        <p:grpSpPr>
          <a:xfrm>
            <a:off x="4716016" y="4221088"/>
            <a:ext cx="3035778" cy="1224137"/>
            <a:chOff x="4200518" y="4221087"/>
            <a:chExt cx="3035778" cy="1224137"/>
          </a:xfrm>
        </p:grpSpPr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1026F19E-2AF6-4343-9904-E0BCA7196A46}"/>
                </a:ext>
              </a:extLst>
            </p:cNvPr>
            <p:cNvSpPr/>
            <p:nvPr/>
          </p:nvSpPr>
          <p:spPr>
            <a:xfrm>
              <a:off x="4932040" y="4221088"/>
              <a:ext cx="2304256" cy="122413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Apresentar à comunidade escolar </a:t>
              </a:r>
              <a:r>
                <a:rPr lang="pt-BR" altLang="pt-BR" sz="1600" kern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Reuniões, assembleias murais e/ou sites</a:t>
              </a:r>
            </a:p>
          </p:txBody>
        </p:sp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0A5A3455-4E70-4629-9DD5-DD95F1985C49}"/>
                </a:ext>
              </a:extLst>
            </p:cNvPr>
            <p:cNvSpPr/>
            <p:nvPr/>
          </p:nvSpPr>
          <p:spPr>
            <a:xfrm>
              <a:off x="4200518" y="4221087"/>
              <a:ext cx="720080" cy="12241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>
                  <a:solidFill>
                    <a:schemeClr val="tx1"/>
                  </a:solidFill>
                </a:rPr>
                <a:t>6º</a:t>
              </a:r>
            </a:p>
          </p:txBody>
        </p:sp>
      </p:grpSp>
      <p:sp>
        <p:nvSpPr>
          <p:cNvPr id="95" name="Retângulo 94"/>
          <p:cNvSpPr/>
          <p:nvPr/>
        </p:nvSpPr>
        <p:spPr>
          <a:xfrm>
            <a:off x="91490" y="-27384"/>
            <a:ext cx="8933857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tabLst>
                <a:tab pos="361950" algn="l"/>
              </a:tabLst>
            </a:pPr>
            <a:r>
              <a:rPr lang="pt-BR" altLang="pt-BR" sz="4000" b="1" kern="0" dirty="0">
                <a:solidFill>
                  <a:sysClr val="windowText" lastClr="000000"/>
                </a:solidFill>
                <a:effectLst/>
                <a:latin typeface="+mj-lt"/>
              </a:rPr>
              <a:t>COMO FAZER A PRESTAÇÃO DE CONTAS?</a:t>
            </a:r>
          </a:p>
        </p:txBody>
      </p:sp>
    </p:spTree>
    <p:extLst>
      <p:ext uri="{BB962C8B-B14F-4D97-AF65-F5344CB8AC3E}">
        <p14:creationId xmlns:p14="http://schemas.microsoft.com/office/powerpoint/2010/main" val="26476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  <p:bldP spid="50" grpId="0" animBg="1"/>
      <p:bldP spid="67" grpId="0" animBg="1"/>
      <p:bldP spid="68" grpId="0" animBg="1"/>
      <p:bldP spid="7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1218</Words>
  <Application>Microsoft Office PowerPoint</Application>
  <PresentationFormat>Apresentação na tela (4:3)</PresentationFormat>
  <Paragraphs>191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Agency FB</vt:lpstr>
      <vt:lpstr>Arial</vt:lpstr>
      <vt:lpstr>Calibri</vt:lpstr>
      <vt:lpstr>Candara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FNDE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DANILO MENDES ALVES</dc:creator>
  <cp:lastModifiedBy>Gracielle Cristina Vieira De Mattos</cp:lastModifiedBy>
  <cp:revision>149</cp:revision>
  <dcterms:created xsi:type="dcterms:W3CDTF">2017-07-27T18:09:02Z</dcterms:created>
  <dcterms:modified xsi:type="dcterms:W3CDTF">2018-02-26T17:34:43Z</dcterms:modified>
</cp:coreProperties>
</file>