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8" r:id="rId2"/>
    <p:sldId id="261" r:id="rId3"/>
    <p:sldId id="271" r:id="rId4"/>
    <p:sldId id="270" r:id="rId5"/>
    <p:sldId id="267" r:id="rId6"/>
    <p:sldId id="273" r:id="rId7"/>
    <p:sldId id="276" r:id="rId8"/>
    <p:sldId id="278" r:id="rId9"/>
    <p:sldId id="257" r:id="rId10"/>
    <p:sldId id="259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6930A5-93A9-4EEE-AF9A-05087729FCB0}" type="datetimeFigureOut">
              <a:rPr lang="pt-BR" smtClean="0"/>
              <a:pPr/>
              <a:t>09/01/2018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58F069-7898-4368-8A78-2F92711541A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678897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B82A-BC8B-49A1-8344-34718B002C88}" type="datetime1">
              <a:rPr lang="pt-BR" smtClean="0"/>
              <a:pPr/>
              <a:t>09/01/2018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DBA79-A592-48F0-89E2-C0BCCD9794E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52EB3-B860-46E8-B5CF-1EB1CB61AE5A}" type="datetime1">
              <a:rPr lang="pt-BR" smtClean="0"/>
              <a:pPr/>
              <a:t>09/01/2018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DBA79-A592-48F0-89E2-C0BCCD9794E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8009C-5E76-48AD-9D9F-3F69E2F40B41}" type="datetime1">
              <a:rPr lang="pt-BR" smtClean="0"/>
              <a:pPr/>
              <a:t>09/01/2018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DBA79-A592-48F0-89E2-C0BCCD9794E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B69F1-A87B-4219-A403-18C233F28ED7}" type="datetime1">
              <a:rPr lang="pt-BR" smtClean="0"/>
              <a:pPr/>
              <a:t>09/01/2018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DBA79-A592-48F0-89E2-C0BCCD9794E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4DA26-1BDB-41F9-A18B-1EE28FFA2A22}" type="datetime1">
              <a:rPr lang="pt-BR" smtClean="0"/>
              <a:pPr/>
              <a:t>09/01/2018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DBA79-A592-48F0-89E2-C0BCCD9794E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6C25-A604-4F6F-B460-BAD52D0A8731}" type="datetime1">
              <a:rPr lang="pt-BR" smtClean="0"/>
              <a:pPr/>
              <a:t>09/01/2018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DBA79-A592-48F0-89E2-C0BCCD9794E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8E8A0-0097-4327-B65C-736402E83E33}" type="datetime1">
              <a:rPr lang="pt-BR" smtClean="0"/>
              <a:pPr/>
              <a:t>09/01/2018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DBA79-A592-48F0-89E2-C0BCCD9794E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50003-A1BA-4B8F-ABD9-FE663A38D1AE}" type="datetime1">
              <a:rPr lang="pt-BR" smtClean="0"/>
              <a:pPr/>
              <a:t>09/01/2018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DBA79-A592-48F0-89E2-C0BCCD9794E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5F301-DC96-429D-9A59-B0412353ECEA}" type="datetime1">
              <a:rPr lang="pt-BR" smtClean="0"/>
              <a:pPr/>
              <a:t>09/01/2018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DBA79-A592-48F0-89E2-C0BCCD9794E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2FD96-1A5D-43B5-AAB2-8EAAFA7264EB}" type="datetime1">
              <a:rPr lang="pt-BR" smtClean="0"/>
              <a:pPr/>
              <a:t>09/01/2018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DBA79-A592-48F0-89E2-C0BCCD9794E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A97C2-6FC1-42F4-861B-4D3E00731A20}" type="datetime1">
              <a:rPr lang="pt-BR" smtClean="0"/>
              <a:pPr/>
              <a:t>09/01/2018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DBA79-A592-48F0-89E2-C0BCCD9794E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F34C7-8D38-4B28-ACF9-CCA15EA5181F}" type="datetime1">
              <a:rPr lang="pt-BR" smtClean="0"/>
              <a:pPr/>
              <a:t>09/01/2018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DBA79-A592-48F0-89E2-C0BCCD9794E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Conector de seta reta 33"/>
          <p:cNvCxnSpPr/>
          <p:nvPr/>
        </p:nvCxnSpPr>
        <p:spPr>
          <a:xfrm flipV="1">
            <a:off x="4572000" y="1484784"/>
            <a:ext cx="1008112" cy="7200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de seta reta 34"/>
          <p:cNvCxnSpPr/>
          <p:nvPr/>
        </p:nvCxnSpPr>
        <p:spPr>
          <a:xfrm>
            <a:off x="4572000" y="2204864"/>
            <a:ext cx="936104" cy="7920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tângulo de cantos arredondados 35"/>
          <p:cNvSpPr/>
          <p:nvPr/>
        </p:nvSpPr>
        <p:spPr>
          <a:xfrm>
            <a:off x="2987824" y="1916832"/>
            <a:ext cx="151216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Licença Saúde Negada?</a:t>
            </a:r>
            <a:endParaRPr lang="pt-BR" sz="1600" dirty="0"/>
          </a:p>
        </p:txBody>
      </p:sp>
      <p:cxnSp>
        <p:nvCxnSpPr>
          <p:cNvPr id="37" name="Conector de seta reta 36"/>
          <p:cNvCxnSpPr/>
          <p:nvPr/>
        </p:nvCxnSpPr>
        <p:spPr>
          <a:xfrm flipV="1">
            <a:off x="2195736" y="2204864"/>
            <a:ext cx="720080" cy="7200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tângulo de cantos arredondados 37"/>
          <p:cNvSpPr/>
          <p:nvPr/>
        </p:nvSpPr>
        <p:spPr>
          <a:xfrm>
            <a:off x="5616951" y="980728"/>
            <a:ext cx="1728192" cy="8523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u="sng" dirty="0" smtClean="0"/>
              <a:t>Regularização de Vida Funcional</a:t>
            </a:r>
            <a:endParaRPr lang="pt-BR" b="1" u="sng" dirty="0"/>
          </a:p>
        </p:txBody>
      </p:sp>
      <p:sp>
        <p:nvSpPr>
          <p:cNvPr id="39" name="Retângulo de cantos arredondados 38"/>
          <p:cNvSpPr/>
          <p:nvPr/>
        </p:nvSpPr>
        <p:spPr>
          <a:xfrm>
            <a:off x="5508104" y="2747876"/>
            <a:ext cx="1872208" cy="8971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u="sng" dirty="0" smtClean="0">
                <a:solidFill>
                  <a:schemeClr val="bg1"/>
                </a:solidFill>
              </a:rPr>
              <a:t>Abandono</a:t>
            </a:r>
          </a:p>
          <a:p>
            <a:pPr algn="ctr"/>
            <a:r>
              <a:rPr lang="pt-BR" sz="1600" dirty="0" smtClean="0"/>
              <a:t> &gt; 30 DIAS -  Cargo </a:t>
            </a:r>
          </a:p>
          <a:p>
            <a:pPr algn="ctr"/>
            <a:r>
              <a:rPr lang="pt-BR" sz="1600" dirty="0" smtClean="0"/>
              <a:t>&gt; 15 DIAS – Função</a:t>
            </a:r>
            <a:endParaRPr lang="pt-BR" sz="1600" dirty="0"/>
          </a:p>
        </p:txBody>
      </p:sp>
      <p:sp>
        <p:nvSpPr>
          <p:cNvPr id="40" name="Retângulo de cantos arredondados 39"/>
          <p:cNvSpPr/>
          <p:nvPr/>
        </p:nvSpPr>
        <p:spPr>
          <a:xfrm rot="19531239">
            <a:off x="4587287" y="1587408"/>
            <a:ext cx="720080" cy="28803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sim</a:t>
            </a:r>
          </a:p>
        </p:txBody>
      </p:sp>
      <p:sp>
        <p:nvSpPr>
          <p:cNvPr id="41" name="Retângulo de cantos arredondados 40"/>
          <p:cNvSpPr/>
          <p:nvPr/>
        </p:nvSpPr>
        <p:spPr>
          <a:xfrm rot="2182732">
            <a:off x="4527502" y="2523439"/>
            <a:ext cx="720080" cy="28803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não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42" name="Conector de seta reta 41"/>
          <p:cNvCxnSpPr/>
          <p:nvPr/>
        </p:nvCxnSpPr>
        <p:spPr>
          <a:xfrm>
            <a:off x="7380312" y="1412776"/>
            <a:ext cx="36004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de seta reta 42"/>
          <p:cNvCxnSpPr/>
          <p:nvPr/>
        </p:nvCxnSpPr>
        <p:spPr>
          <a:xfrm>
            <a:off x="7380312" y="3429000"/>
            <a:ext cx="432048" cy="46509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tângulo de cantos arredondados 43"/>
          <p:cNvSpPr/>
          <p:nvPr/>
        </p:nvSpPr>
        <p:spPr>
          <a:xfrm>
            <a:off x="7812360" y="1124744"/>
            <a:ext cx="1224136" cy="648072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/>
              <a:t>CEQV</a:t>
            </a:r>
            <a:endParaRPr lang="pt-BR" sz="2000" b="1" dirty="0"/>
          </a:p>
        </p:txBody>
      </p:sp>
      <p:cxnSp>
        <p:nvCxnSpPr>
          <p:cNvPr id="46" name="Conector de seta reta 45"/>
          <p:cNvCxnSpPr/>
          <p:nvPr/>
        </p:nvCxnSpPr>
        <p:spPr>
          <a:xfrm>
            <a:off x="2195736" y="3212976"/>
            <a:ext cx="648072" cy="7200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tângulo de cantos arredondados 46"/>
          <p:cNvSpPr/>
          <p:nvPr/>
        </p:nvSpPr>
        <p:spPr>
          <a:xfrm>
            <a:off x="72008" y="2420888"/>
            <a:ext cx="2123728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FALTAS</a:t>
            </a:r>
          </a:p>
          <a:p>
            <a:pPr algn="ctr"/>
            <a:r>
              <a:rPr lang="pt-BR" sz="1600" dirty="0" smtClean="0"/>
              <a:t>Cargo – Lei 10.261/68</a:t>
            </a:r>
          </a:p>
          <a:p>
            <a:pPr algn="ctr"/>
            <a:r>
              <a:rPr lang="pt-BR" sz="1600" dirty="0" smtClean="0"/>
              <a:t>Função  - Lei 500/74</a:t>
            </a:r>
          </a:p>
        </p:txBody>
      </p:sp>
      <p:sp>
        <p:nvSpPr>
          <p:cNvPr id="52" name="Retângulo de cantos arredondados 51"/>
          <p:cNvSpPr/>
          <p:nvPr/>
        </p:nvSpPr>
        <p:spPr>
          <a:xfrm>
            <a:off x="2915816" y="3645024"/>
            <a:ext cx="1584176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Abandono de Cargo /Função e Inassiduidade</a:t>
            </a:r>
            <a:endParaRPr lang="pt-BR" sz="1600" dirty="0"/>
          </a:p>
        </p:txBody>
      </p:sp>
      <p:cxnSp>
        <p:nvCxnSpPr>
          <p:cNvPr id="53" name="Conector de seta reta 52"/>
          <p:cNvCxnSpPr/>
          <p:nvPr/>
        </p:nvCxnSpPr>
        <p:spPr>
          <a:xfrm flipV="1">
            <a:off x="4499992" y="3284984"/>
            <a:ext cx="1008112" cy="9444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de seta reta 53"/>
          <p:cNvCxnSpPr/>
          <p:nvPr/>
        </p:nvCxnSpPr>
        <p:spPr>
          <a:xfrm>
            <a:off x="4499992" y="4229472"/>
            <a:ext cx="999728" cy="71169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tângulo de cantos arredondados 55"/>
          <p:cNvSpPr/>
          <p:nvPr/>
        </p:nvSpPr>
        <p:spPr>
          <a:xfrm>
            <a:off x="5508104" y="4437112"/>
            <a:ext cx="187220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u="sng" dirty="0" smtClean="0"/>
              <a:t>Inassiduidade</a:t>
            </a:r>
          </a:p>
          <a:p>
            <a:pPr algn="ctr"/>
            <a:r>
              <a:rPr lang="pt-BR" sz="1600" dirty="0" smtClean="0"/>
              <a:t>&gt; 45 Dias – Cargo</a:t>
            </a:r>
          </a:p>
          <a:p>
            <a:pPr algn="ctr"/>
            <a:r>
              <a:rPr lang="pt-BR" sz="1600" dirty="0" smtClean="0"/>
              <a:t>&gt; 30 Dias – Função</a:t>
            </a:r>
          </a:p>
        </p:txBody>
      </p:sp>
      <p:cxnSp>
        <p:nvCxnSpPr>
          <p:cNvPr id="57" name="Conector de seta reta 56"/>
          <p:cNvCxnSpPr/>
          <p:nvPr/>
        </p:nvCxnSpPr>
        <p:spPr>
          <a:xfrm flipV="1">
            <a:off x="7380312" y="4149080"/>
            <a:ext cx="432048" cy="54301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tângulo de cantos arredondados 57"/>
          <p:cNvSpPr/>
          <p:nvPr/>
        </p:nvSpPr>
        <p:spPr>
          <a:xfrm>
            <a:off x="7884368" y="3717032"/>
            <a:ext cx="1224136" cy="64807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/>
              <a:t>CELEP</a:t>
            </a:r>
            <a:endParaRPr lang="pt-BR" sz="2000" b="1" dirty="0"/>
          </a:p>
        </p:txBody>
      </p:sp>
      <p:pic>
        <p:nvPicPr>
          <p:cNvPr id="67" name="Imagem 6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0068"/>
          <a:stretch/>
        </p:blipFill>
        <p:spPr>
          <a:xfrm>
            <a:off x="8640960" y="6453336"/>
            <a:ext cx="251520" cy="162754"/>
          </a:xfrm>
          <a:prstGeom prst="rect">
            <a:avLst/>
          </a:prstGeom>
        </p:spPr>
      </p:pic>
      <p:sp>
        <p:nvSpPr>
          <p:cNvPr id="68" name="Espaço Reservado para Número de Slide 6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DBA79-A592-48F0-89E2-C0BCCD9794EA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07452" y="1240781"/>
            <a:ext cx="8712968" cy="49245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t-BR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Termo </a:t>
            </a:r>
            <a:r>
              <a:rPr lang="pt-B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autuação; </a:t>
            </a:r>
            <a:endParaRPr lang="pt-BR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t-BR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Requerimento </a:t>
            </a:r>
            <a:r>
              <a:rPr lang="pt-B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pt-BR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interessado; 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t-BR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Ofício </a:t>
            </a:r>
            <a:r>
              <a:rPr lang="pt-B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Superior </a:t>
            </a:r>
            <a:r>
              <a:rPr lang="pt-BR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imediato; 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t-BR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Ficha </a:t>
            </a:r>
            <a:r>
              <a:rPr lang="pt-B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modelo oficial 100; </a:t>
            </a:r>
            <a:endParaRPr lang="pt-BR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t-BR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Comprovante </a:t>
            </a:r>
            <a:r>
              <a:rPr lang="pt-B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agendamento da perícia médica; </a:t>
            </a:r>
            <a:endParaRPr lang="pt-BR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t-BR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Atestado </a:t>
            </a:r>
            <a:r>
              <a:rPr lang="pt-B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gerou o agendamento da perícia médica; </a:t>
            </a:r>
            <a:endParaRPr lang="pt-BR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t-BR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Publicações</a:t>
            </a:r>
            <a:r>
              <a:rPr lang="pt-B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da Licença saúde negada, da reconsideração indeferida e do recurso </a:t>
            </a:r>
            <a:r>
              <a:rPr lang="pt-BR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negado</a:t>
            </a:r>
            <a:r>
              <a:rPr lang="pt-B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pt-BR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t-BR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Histórico </a:t>
            </a:r>
            <a:r>
              <a:rPr lang="pt-B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licenças saúde publicadas pelo DPME; </a:t>
            </a:r>
            <a:endParaRPr lang="pt-BR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22577" y="77723"/>
            <a:ext cx="78894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DOCUMENTOS PARA REGULARIZAÇÃO DE VIDA FUNCIONAL POR LICENÇA-SAÚDE NEGADA 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DBA79-A592-48F0-89E2-C0BCCD9794EA}" type="slidenum">
              <a:rPr lang="pt-BR" smtClean="0"/>
              <a:pPr/>
              <a:t>10</a:t>
            </a:fld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0068"/>
          <a:stretch/>
        </p:blipFill>
        <p:spPr>
          <a:xfrm>
            <a:off x="8640960" y="6453336"/>
            <a:ext cx="251520" cy="1627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08988" y="1528813"/>
            <a:ext cx="8712968" cy="449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t-BR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Ofício </a:t>
            </a:r>
            <a:r>
              <a:rPr lang="pt-B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pt-BR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superior imediato, comunicando o fato ao Sr. Secretário da Educação; 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t-BR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Ficha </a:t>
            </a:r>
            <a:r>
              <a:rPr lang="pt-B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modelo oficial </a:t>
            </a:r>
            <a:r>
              <a:rPr lang="pt-BR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 dos últimos 5 (cinco) anos; 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t-BR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Atestado  de  Frequência (AF) referente ao ano da ocorrência; 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t-BR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Comprovante de ciência do servidor de que foi notificado e orientado quanto ao disposto nos artigos 308, 309 e 310 da Lei nº 10.261/1968, com nova redação dada pela Lei Complementar nº 942, de 06/06/2003;</a:t>
            </a:r>
          </a:p>
          <a:p>
            <a:pPr marL="914400" lvl="1" indent="-4572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Caso o servidor não seja localizado, efetuar convocação em DOE por três dias consecutivos, para comparecer em sua Unidade de Classificação.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t-BR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Justificativa do servidor, com indicação do(s) motivo(s) das ausências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571451" y="836712"/>
            <a:ext cx="7981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INSTRUÇÃO DO PROCESSO</a:t>
            </a:r>
          </a:p>
        </p:txBody>
      </p:sp>
      <p:sp>
        <p:nvSpPr>
          <p:cNvPr id="9" name="Retângulo 8"/>
          <p:cNvSpPr/>
          <p:nvPr/>
        </p:nvSpPr>
        <p:spPr>
          <a:xfrm>
            <a:off x="1846329" y="188640"/>
            <a:ext cx="542404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000" b="1" dirty="0" smtClean="0"/>
              <a:t>ABANDONO DE CARGO/FUNÇÃO</a:t>
            </a:r>
            <a:endParaRPr lang="pt-BR" sz="3000" dirty="0"/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DBA79-A592-48F0-89E2-C0BCCD9794EA}" type="slidenum">
              <a:rPr lang="pt-BR" smtClean="0"/>
              <a:pPr/>
              <a:t>2</a:t>
            </a:fld>
            <a:endParaRPr lang="pt-BR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0068"/>
          <a:stretch/>
        </p:blipFill>
        <p:spPr>
          <a:xfrm>
            <a:off x="8640960" y="6453336"/>
            <a:ext cx="251520" cy="1627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683568" y="2420888"/>
            <a:ext cx="2304256" cy="115212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Modelo de Ofício do Superior Imediato</a:t>
            </a:r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E:\Modelo oficio-Abandono de cargo~funçao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116632"/>
            <a:ext cx="4647189" cy="65708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DBA79-A592-48F0-89E2-C0BCCD9794EA}" type="slidenum">
              <a:rPr lang="pt-BR" smtClean="0"/>
              <a:pPr/>
              <a:t>3</a:t>
            </a:fld>
            <a:endParaRPr lang="pt-BR"/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0068"/>
          <a:stretch/>
        </p:blipFill>
        <p:spPr>
          <a:xfrm>
            <a:off x="8640960" y="6453336"/>
            <a:ext cx="251520" cy="1627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Requerimento~Abandono de Cargo-Função _MODELO_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80997" y="116632"/>
            <a:ext cx="4563411" cy="64533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tângulo 4"/>
          <p:cNvSpPr/>
          <p:nvPr/>
        </p:nvSpPr>
        <p:spPr>
          <a:xfrm>
            <a:off x="683568" y="2420888"/>
            <a:ext cx="2304256" cy="108012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JUSTIFICATIVA DO </a:t>
            </a:r>
          </a:p>
          <a:p>
            <a:pPr algn="ctr"/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SERVIDOR</a:t>
            </a:r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DBA79-A592-48F0-89E2-C0BCCD9794EA}" type="slidenum">
              <a:rPr lang="pt-BR" smtClean="0"/>
              <a:pPr/>
              <a:t>4</a:t>
            </a:fld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0068"/>
          <a:stretch/>
        </p:blipFill>
        <p:spPr>
          <a:xfrm>
            <a:off x="8640960" y="6453336"/>
            <a:ext cx="251520" cy="1627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Conector de seta reta 34"/>
          <p:cNvCxnSpPr/>
          <p:nvPr/>
        </p:nvCxnSpPr>
        <p:spPr>
          <a:xfrm>
            <a:off x="4788024" y="1988840"/>
            <a:ext cx="28803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tângulo de cantos arredondados 36"/>
          <p:cNvSpPr/>
          <p:nvPr/>
        </p:nvSpPr>
        <p:spPr>
          <a:xfrm>
            <a:off x="3203848" y="1639817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FALTAS SEM JUSTIFICATIVAS</a:t>
            </a:r>
          </a:p>
        </p:txBody>
      </p:sp>
      <p:sp>
        <p:nvSpPr>
          <p:cNvPr id="39" name="Retângulo de cantos arredondados 38"/>
          <p:cNvSpPr/>
          <p:nvPr/>
        </p:nvSpPr>
        <p:spPr>
          <a:xfrm>
            <a:off x="5148064" y="1628800"/>
            <a:ext cx="1584176" cy="7700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INASSIDUIDADE</a:t>
            </a:r>
            <a:endParaRPr lang="pt-BR" sz="1600" dirty="0"/>
          </a:p>
        </p:txBody>
      </p:sp>
      <p:cxnSp>
        <p:nvCxnSpPr>
          <p:cNvPr id="43" name="Conector de seta reta 42"/>
          <p:cNvCxnSpPr/>
          <p:nvPr/>
        </p:nvCxnSpPr>
        <p:spPr>
          <a:xfrm>
            <a:off x="6804248" y="1988840"/>
            <a:ext cx="36004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tângulo de cantos arredondados 44"/>
          <p:cNvSpPr/>
          <p:nvPr/>
        </p:nvSpPr>
        <p:spPr>
          <a:xfrm>
            <a:off x="7236296" y="1689791"/>
            <a:ext cx="936104" cy="64807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/>
              <a:t>CELEP</a:t>
            </a:r>
            <a:endParaRPr lang="pt-BR" sz="2000" b="1" dirty="0"/>
          </a:p>
        </p:txBody>
      </p:sp>
      <p:sp>
        <p:nvSpPr>
          <p:cNvPr id="47" name="Retângulo 46"/>
          <p:cNvSpPr/>
          <p:nvPr/>
        </p:nvSpPr>
        <p:spPr>
          <a:xfrm>
            <a:off x="971600" y="260648"/>
            <a:ext cx="7200800" cy="558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4000"/>
              </a:lnSpc>
            </a:pP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INASSIDUIDADE</a:t>
            </a:r>
            <a:endParaRPr lang="pt-BR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tângulo de cantos arredondados 15"/>
          <p:cNvSpPr/>
          <p:nvPr/>
        </p:nvSpPr>
        <p:spPr>
          <a:xfrm>
            <a:off x="179512" y="1472909"/>
            <a:ext cx="2555776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FALTAS INTERPOLADAS</a:t>
            </a:r>
          </a:p>
          <a:p>
            <a:pPr algn="ctr"/>
            <a:r>
              <a:rPr lang="pt-BR" sz="1600" dirty="0" smtClean="0"/>
              <a:t>&gt; 45 DIAS -  Cargo Lei 10.261/68</a:t>
            </a:r>
          </a:p>
          <a:p>
            <a:pPr algn="ctr"/>
            <a:r>
              <a:rPr lang="pt-BR" sz="1600" dirty="0" smtClean="0"/>
              <a:t>&gt; 30 DIAS – Lei 500/74</a:t>
            </a:r>
            <a:endParaRPr lang="pt-BR" sz="1600" dirty="0"/>
          </a:p>
        </p:txBody>
      </p:sp>
      <p:cxnSp>
        <p:nvCxnSpPr>
          <p:cNvPr id="26" name="Conector de seta reta 25"/>
          <p:cNvCxnSpPr/>
          <p:nvPr/>
        </p:nvCxnSpPr>
        <p:spPr>
          <a:xfrm>
            <a:off x="1340024" y="4016081"/>
            <a:ext cx="36004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tângulo de cantos arredondados 26"/>
          <p:cNvSpPr/>
          <p:nvPr/>
        </p:nvSpPr>
        <p:spPr>
          <a:xfrm>
            <a:off x="1772072" y="3717032"/>
            <a:ext cx="122413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/>
              <a:t>CGRH</a:t>
            </a:r>
            <a:endParaRPr lang="pt-BR" sz="2000" b="1" dirty="0"/>
          </a:p>
        </p:txBody>
      </p:sp>
      <p:cxnSp>
        <p:nvCxnSpPr>
          <p:cNvPr id="28" name="Conector de seta reta 27"/>
          <p:cNvCxnSpPr/>
          <p:nvPr/>
        </p:nvCxnSpPr>
        <p:spPr>
          <a:xfrm>
            <a:off x="5156448" y="4005064"/>
            <a:ext cx="36004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tângulo de cantos arredondados 28"/>
          <p:cNvSpPr/>
          <p:nvPr/>
        </p:nvSpPr>
        <p:spPr>
          <a:xfrm>
            <a:off x="3440131" y="3717032"/>
            <a:ext cx="165618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/>
              <a:t>GABINETE SECRETÁRIO</a:t>
            </a:r>
            <a:endParaRPr lang="pt-BR" sz="2000" b="1" dirty="0"/>
          </a:p>
        </p:txBody>
      </p:sp>
      <p:cxnSp>
        <p:nvCxnSpPr>
          <p:cNvPr id="30" name="Conector de seta reta 29"/>
          <p:cNvCxnSpPr/>
          <p:nvPr/>
        </p:nvCxnSpPr>
        <p:spPr>
          <a:xfrm>
            <a:off x="3046182" y="4005064"/>
            <a:ext cx="36004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tângulo de cantos arredondados 30"/>
          <p:cNvSpPr/>
          <p:nvPr/>
        </p:nvSpPr>
        <p:spPr>
          <a:xfrm>
            <a:off x="5588496" y="3429000"/>
            <a:ext cx="1863824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PPD - Procuradoria de Procedimentos Disciplinares</a:t>
            </a:r>
            <a:endParaRPr lang="pt-BR" sz="1600" b="1" dirty="0"/>
          </a:p>
        </p:txBody>
      </p:sp>
      <p:cxnSp>
        <p:nvCxnSpPr>
          <p:cNvPr id="32" name="Conector de seta reta 31"/>
          <p:cNvCxnSpPr/>
          <p:nvPr/>
        </p:nvCxnSpPr>
        <p:spPr>
          <a:xfrm>
            <a:off x="2843808" y="1988840"/>
            <a:ext cx="28803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de seta reta 48"/>
          <p:cNvCxnSpPr/>
          <p:nvPr/>
        </p:nvCxnSpPr>
        <p:spPr>
          <a:xfrm>
            <a:off x="8316416" y="1988840"/>
            <a:ext cx="36004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CaixaDeTexto 49"/>
          <p:cNvSpPr txBox="1"/>
          <p:nvPr/>
        </p:nvSpPr>
        <p:spPr>
          <a:xfrm>
            <a:off x="8460432" y="1916832"/>
            <a:ext cx="539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chemeClr val="tx2"/>
                </a:solidFill>
              </a:rPr>
              <a:t>...</a:t>
            </a:r>
            <a:endParaRPr lang="pt-BR" sz="2800" dirty="0">
              <a:solidFill>
                <a:schemeClr val="tx2"/>
              </a:solidFill>
            </a:endParaRPr>
          </a:p>
        </p:txBody>
      </p:sp>
      <p:sp>
        <p:nvSpPr>
          <p:cNvPr id="51" name="CaixaDeTexto 50"/>
          <p:cNvSpPr txBox="1"/>
          <p:nvPr/>
        </p:nvSpPr>
        <p:spPr>
          <a:xfrm>
            <a:off x="1115616" y="3913892"/>
            <a:ext cx="539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chemeClr val="tx2"/>
                </a:solidFill>
              </a:rPr>
              <a:t>...</a:t>
            </a:r>
            <a:endParaRPr lang="pt-BR" sz="2800" dirty="0">
              <a:solidFill>
                <a:schemeClr val="tx2"/>
              </a:solidFill>
            </a:endParaRPr>
          </a:p>
        </p:txBody>
      </p:sp>
      <p:sp>
        <p:nvSpPr>
          <p:cNvPr id="20" name="Espaço Reservado para Número de Slide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DBA79-A592-48F0-89E2-C0BCCD9794EA}" type="slidenum">
              <a:rPr lang="pt-BR" smtClean="0"/>
              <a:pPr/>
              <a:t>5</a:t>
            </a:fld>
            <a:endParaRPr lang="pt-BR"/>
          </a:p>
        </p:txBody>
      </p:sp>
      <p:pic>
        <p:nvPicPr>
          <p:cNvPr id="21" name="Imagem 2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0068"/>
          <a:stretch/>
        </p:blipFill>
        <p:spPr>
          <a:xfrm>
            <a:off x="8640960" y="6453336"/>
            <a:ext cx="251520" cy="1627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08988" y="1600821"/>
            <a:ext cx="8712968" cy="4492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t-BR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Ofício </a:t>
            </a:r>
            <a:r>
              <a:rPr lang="pt-B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pt-BR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superior imediato, comunicando o fato ao Sr. Secretário da Educação; 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t-BR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Ficha </a:t>
            </a:r>
            <a:r>
              <a:rPr lang="pt-B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modelo oficial </a:t>
            </a:r>
            <a:r>
              <a:rPr lang="pt-BR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 dos últimos 5 (cinco) anos; 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t-BR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Atestado  de  Frequência (AF) referente ao ano da ocorrência; 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t-BR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Comprovante de ciência do servidor de que foi notificado e orientado quanto ao disposto nos artigos 308, 309 e 310 da Lei nº 10.261/1968, com nova redação dada pela Lei Complementar nº 942, de 06/06/2003;</a:t>
            </a:r>
          </a:p>
          <a:p>
            <a:pPr lvl="2" indent="-4572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Caso o servidor não seja localizado, efetuar convocação em DOE por três dias consecutivos, para comparecer em sua Unidade de Classificação.</a:t>
            </a:r>
            <a:endParaRPr lang="pt-BR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t-BR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Justificativa do servidor, com indicação do(s) motivo(s) das ausências.</a:t>
            </a:r>
          </a:p>
          <a:p>
            <a:pPr marL="457200" indent="-457200" algn="just">
              <a:lnSpc>
                <a:spcPct val="150000"/>
              </a:lnSpc>
            </a:pPr>
            <a:endParaRPr lang="pt-BR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71451" y="836712"/>
            <a:ext cx="7981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INSTRUÇÃO DO PROCESSO</a:t>
            </a:r>
          </a:p>
        </p:txBody>
      </p:sp>
      <p:sp>
        <p:nvSpPr>
          <p:cNvPr id="9" name="Retângulo 8"/>
          <p:cNvSpPr/>
          <p:nvPr/>
        </p:nvSpPr>
        <p:spPr>
          <a:xfrm>
            <a:off x="3210943" y="188640"/>
            <a:ext cx="272920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000" b="1" dirty="0" smtClean="0"/>
              <a:t>INASSIDUIDADE</a:t>
            </a:r>
            <a:endParaRPr lang="pt-BR" sz="3000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DBA79-A592-48F0-89E2-C0BCCD9794EA}" type="slidenum">
              <a:rPr lang="pt-BR" smtClean="0"/>
              <a:pPr/>
              <a:t>6</a:t>
            </a:fld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0068"/>
          <a:stretch/>
        </p:blipFill>
        <p:spPr>
          <a:xfrm>
            <a:off x="8640960" y="6453336"/>
            <a:ext cx="251520" cy="1627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683568" y="2420888"/>
            <a:ext cx="2304256" cy="115212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Modelo de Ofício do Superior Imediato</a:t>
            </a:r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E:\Modelo oficio-Inassiduidade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5308" y="116632"/>
            <a:ext cx="4698116" cy="66428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DBA79-A592-48F0-89E2-C0BCCD9794EA}" type="slidenum">
              <a:rPr lang="pt-BR" smtClean="0"/>
              <a:pPr/>
              <a:t>7</a:t>
            </a:fld>
            <a:endParaRPr lang="pt-BR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0068"/>
          <a:stretch/>
        </p:blipFill>
        <p:spPr>
          <a:xfrm>
            <a:off x="8640960" y="6453336"/>
            <a:ext cx="251520" cy="1627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Requerimento~Abandono de Cargo-Função _MODELO_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80997" y="116632"/>
            <a:ext cx="4563411" cy="64533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tângulo 4"/>
          <p:cNvSpPr/>
          <p:nvPr/>
        </p:nvSpPr>
        <p:spPr>
          <a:xfrm>
            <a:off x="683568" y="2420888"/>
            <a:ext cx="2304256" cy="108012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JUSTIFICATIVA DO </a:t>
            </a:r>
          </a:p>
          <a:p>
            <a:pPr algn="ctr"/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SERVIDOR</a:t>
            </a:r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DBA79-A592-48F0-89E2-C0BCCD9794EA}" type="slidenum">
              <a:rPr lang="pt-BR" smtClean="0"/>
              <a:pPr/>
              <a:t>8</a:t>
            </a:fld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0068"/>
          <a:stretch/>
        </p:blipFill>
        <p:spPr>
          <a:xfrm>
            <a:off x="8640960" y="6453336"/>
            <a:ext cx="251520" cy="1627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260648"/>
            <a:ext cx="9143999" cy="558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4000"/>
              </a:lnSpc>
            </a:pPr>
            <a:r>
              <a:rPr lang="pt-BR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REGULARIZAÇÃO DE VIDA FUNCIONAL</a:t>
            </a:r>
          </a:p>
        </p:txBody>
      </p:sp>
      <p:sp>
        <p:nvSpPr>
          <p:cNvPr id="12" name="Retângulo de cantos arredondados 11"/>
          <p:cNvSpPr/>
          <p:nvPr/>
        </p:nvSpPr>
        <p:spPr>
          <a:xfrm>
            <a:off x="35496" y="1445827"/>
            <a:ext cx="2483768" cy="14732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FALTAS</a:t>
            </a:r>
          </a:p>
          <a:p>
            <a:pPr algn="ctr"/>
            <a:r>
              <a:rPr lang="pt-BR" sz="1600" dirty="0" smtClean="0"/>
              <a:t>&gt; 30 DIAS -  Cargo </a:t>
            </a:r>
          </a:p>
          <a:p>
            <a:pPr algn="ctr"/>
            <a:r>
              <a:rPr lang="pt-BR" sz="1600" dirty="0" smtClean="0"/>
              <a:t>Lei 10.261/68</a:t>
            </a:r>
          </a:p>
          <a:p>
            <a:pPr algn="ctr"/>
            <a:r>
              <a:rPr lang="pt-BR" sz="1600" dirty="0" smtClean="0"/>
              <a:t>&gt; 15 DIAS – Função</a:t>
            </a:r>
          </a:p>
          <a:p>
            <a:pPr algn="ctr"/>
            <a:r>
              <a:rPr lang="pt-BR" sz="1600" dirty="0" smtClean="0"/>
              <a:t>Lei 500/74</a:t>
            </a:r>
            <a:endParaRPr lang="pt-BR" sz="1600" dirty="0"/>
          </a:p>
        </p:txBody>
      </p:sp>
      <p:cxnSp>
        <p:nvCxnSpPr>
          <p:cNvPr id="14" name="Conector de seta reta 13"/>
          <p:cNvCxnSpPr/>
          <p:nvPr/>
        </p:nvCxnSpPr>
        <p:spPr>
          <a:xfrm flipV="1">
            <a:off x="4572000" y="1484784"/>
            <a:ext cx="1008112" cy="7200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de seta reta 14"/>
          <p:cNvCxnSpPr/>
          <p:nvPr/>
        </p:nvCxnSpPr>
        <p:spPr>
          <a:xfrm>
            <a:off x="4572000" y="2204864"/>
            <a:ext cx="999728" cy="71169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tângulo de cantos arredondados 17"/>
          <p:cNvSpPr/>
          <p:nvPr/>
        </p:nvSpPr>
        <p:spPr>
          <a:xfrm>
            <a:off x="2987824" y="1916832"/>
            <a:ext cx="151216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Licença Saúde Negada?</a:t>
            </a:r>
            <a:endParaRPr lang="pt-BR" sz="1600" dirty="0"/>
          </a:p>
        </p:txBody>
      </p:sp>
      <p:cxnSp>
        <p:nvCxnSpPr>
          <p:cNvPr id="22" name="Conector de seta reta 21"/>
          <p:cNvCxnSpPr/>
          <p:nvPr/>
        </p:nvCxnSpPr>
        <p:spPr>
          <a:xfrm>
            <a:off x="2555776" y="2204864"/>
            <a:ext cx="36004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tângulo de cantos arredondados 25"/>
          <p:cNvSpPr/>
          <p:nvPr/>
        </p:nvSpPr>
        <p:spPr>
          <a:xfrm>
            <a:off x="5652120" y="1196752"/>
            <a:ext cx="165618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Regularização de vida funcional</a:t>
            </a:r>
            <a:endParaRPr lang="pt-BR" sz="1600" dirty="0"/>
          </a:p>
        </p:txBody>
      </p:sp>
      <p:sp>
        <p:nvSpPr>
          <p:cNvPr id="27" name="Retângulo de cantos arredondados 26"/>
          <p:cNvSpPr/>
          <p:nvPr/>
        </p:nvSpPr>
        <p:spPr>
          <a:xfrm>
            <a:off x="5652120" y="2636912"/>
            <a:ext cx="165618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Abandono de cargo ou função</a:t>
            </a:r>
            <a:endParaRPr lang="pt-BR" sz="1600" dirty="0"/>
          </a:p>
        </p:txBody>
      </p:sp>
      <p:sp>
        <p:nvSpPr>
          <p:cNvPr id="28" name="Retângulo de cantos arredondados 27"/>
          <p:cNvSpPr/>
          <p:nvPr/>
        </p:nvSpPr>
        <p:spPr>
          <a:xfrm rot="19531239">
            <a:off x="4587287" y="1587408"/>
            <a:ext cx="720080" cy="28803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sim</a:t>
            </a:r>
          </a:p>
        </p:txBody>
      </p:sp>
      <p:sp>
        <p:nvSpPr>
          <p:cNvPr id="29" name="Retângulo de cantos arredondados 28"/>
          <p:cNvSpPr/>
          <p:nvPr/>
        </p:nvSpPr>
        <p:spPr>
          <a:xfrm rot="2182732">
            <a:off x="4527502" y="2523439"/>
            <a:ext cx="720080" cy="28803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não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30" name="Conector de seta reta 29"/>
          <p:cNvCxnSpPr/>
          <p:nvPr/>
        </p:nvCxnSpPr>
        <p:spPr>
          <a:xfrm>
            <a:off x="7380312" y="1484784"/>
            <a:ext cx="36004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de seta reta 30"/>
          <p:cNvCxnSpPr/>
          <p:nvPr/>
        </p:nvCxnSpPr>
        <p:spPr>
          <a:xfrm>
            <a:off x="7380312" y="2996952"/>
            <a:ext cx="36004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tângulo de cantos arredondados 31"/>
          <p:cNvSpPr/>
          <p:nvPr/>
        </p:nvSpPr>
        <p:spPr>
          <a:xfrm>
            <a:off x="7812360" y="1196752"/>
            <a:ext cx="1224136" cy="648072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/>
              <a:t>CEQV</a:t>
            </a:r>
            <a:endParaRPr lang="pt-BR" sz="2000" b="1" dirty="0"/>
          </a:p>
        </p:txBody>
      </p:sp>
      <p:sp>
        <p:nvSpPr>
          <p:cNvPr id="33" name="Retângulo de cantos arredondados 32"/>
          <p:cNvSpPr/>
          <p:nvPr/>
        </p:nvSpPr>
        <p:spPr>
          <a:xfrm>
            <a:off x="7812360" y="2669963"/>
            <a:ext cx="1224136" cy="64807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/>
              <a:t>CELEP</a:t>
            </a:r>
            <a:endParaRPr lang="pt-BR" sz="2000" b="1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DBA79-A592-48F0-89E2-C0BCCD9794EA}" type="slidenum">
              <a:rPr lang="pt-BR" smtClean="0"/>
              <a:pPr/>
              <a:t>9</a:t>
            </a:fld>
            <a:endParaRPr lang="pt-BR"/>
          </a:p>
        </p:txBody>
      </p:sp>
      <p:pic>
        <p:nvPicPr>
          <p:cNvPr id="24" name="Imagem 2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0068"/>
          <a:stretch/>
        </p:blipFill>
        <p:spPr>
          <a:xfrm>
            <a:off x="8640960" y="6453336"/>
            <a:ext cx="251520" cy="1627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</TotalTime>
  <Words>452</Words>
  <Application>Microsoft Office PowerPoint</Application>
  <PresentationFormat>Apresentação na tela (4:3)</PresentationFormat>
  <Paragraphs>82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marina.neves</dc:creator>
  <cp:lastModifiedBy>Usuario</cp:lastModifiedBy>
  <cp:revision>69</cp:revision>
  <dcterms:created xsi:type="dcterms:W3CDTF">2017-07-03T19:35:37Z</dcterms:created>
  <dcterms:modified xsi:type="dcterms:W3CDTF">2018-01-09T18:33:57Z</dcterms:modified>
</cp:coreProperties>
</file>