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0" r:id="rId3"/>
    <p:sldId id="257" r:id="rId4"/>
    <p:sldId id="307" r:id="rId5"/>
    <p:sldId id="308" r:id="rId6"/>
    <p:sldId id="331" r:id="rId7"/>
    <p:sldId id="332" r:id="rId8"/>
    <p:sldId id="335" r:id="rId9"/>
    <p:sldId id="334" r:id="rId10"/>
    <p:sldId id="336" r:id="rId11"/>
    <p:sldId id="337" r:id="rId12"/>
    <p:sldId id="338" r:id="rId13"/>
    <p:sldId id="339" r:id="rId14"/>
    <p:sldId id="340" r:id="rId15"/>
    <p:sldId id="341" r:id="rId16"/>
    <p:sldId id="342" r:id="rId17"/>
    <p:sldId id="343" r:id="rId18"/>
    <p:sldId id="333" r:id="rId19"/>
    <p:sldId id="271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 Bortolazzo Correr" initials="ABC" lastIdx="6" clrIdx="0">
    <p:extLst>
      <p:ext uri="{19B8F6BF-5375-455C-9EA6-DF929625EA0E}">
        <p15:presenceInfo xmlns:p15="http://schemas.microsoft.com/office/powerpoint/2012/main" userId="S-1-5-21-848449266-517959707-14044502-847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2-13T09:15:27.165" idx="3">
    <p:pos x="967" y="2902"/>
    <p:text>07/02/2017:  I Encontro
Documento orientador: CGEB Com os pés em 2016 e o olhar em 2017
Plano de Ação: 06 a 24 de fevereiro de 2017
Apresentação das habilidades críticas
Foco Aprendizagem 
Habilidades prioritárias de Matemática e Língua Portuguesa
AAP
Indicativo de Plano de Ação Anual</p:text>
    <p:extLst>
      <p:ext uri="{C676402C-5697-4E1C-873F-D02D1690AC5C}">
        <p15:threadingInfo xmlns:p15="http://schemas.microsoft.com/office/powerpoint/2012/main" timeZoneBias="120"/>
      </p:ext>
    </p:extLst>
  </p:cm>
  <p:cm authorId="1" dt="2017-12-13T09:15:42.288" idx="4">
    <p:pos x="1868" y="2186"/>
    <p:text>15/02/2017:  II Encontro
Devolutivas individuais sobre o Plano de Ação
Foco Aprendizagem: dúvidas gerais
Habilidades prioritárias de Matemática e Língua Portuguesa (EF e EM)
Orientações para o Planejamento Escolar</p:text>
    <p:extLst>
      <p:ext uri="{C676402C-5697-4E1C-873F-D02D1690AC5C}">
        <p15:threadingInfo xmlns:p15="http://schemas.microsoft.com/office/powerpoint/2012/main" timeZoneBias="120"/>
      </p:ext>
    </p:extLst>
  </p:cm>
  <p:cm authorId="1" dt="2017-12-13T09:16:02.913" idx="5">
    <p:pos x="2969" y="1662"/>
    <p:text>III Encontro – 23 de março
Orientações e Construção coletiva do Plano de Trabalho da Coordenação Pedagógica</p:text>
    <p:extLst>
      <p:ext uri="{C676402C-5697-4E1C-873F-D02D1690AC5C}">
        <p15:threadingInfo xmlns:p15="http://schemas.microsoft.com/office/powerpoint/2012/main" timeZoneBias="120"/>
      </p:ext>
    </p:extLst>
  </p:cm>
  <p:cm authorId="1" dt="2017-12-13T09:16:20.839" idx="6">
    <p:pos x="4091" y="1285"/>
    <p:text>IV Encontro – 19 e 20 de abril
Devolutivas individuais sobre os planos de trabalho</p:text>
    <p:extLst>
      <p:ext uri="{C676402C-5697-4E1C-873F-D02D1690AC5C}">
        <p15:threadingInfo xmlns:p15="http://schemas.microsoft.com/office/powerpoint/2012/main" timeZoneBias="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2007B6-CC29-4754-B7DB-DA937E108B4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20A9231-A3FD-4F07-AE46-18C7BA16CADF}">
      <dgm:prSet phldrT="[Texto]"/>
      <dgm:spPr/>
      <dgm:t>
        <a:bodyPr/>
        <a:lstStyle/>
        <a:p>
          <a:r>
            <a:rPr lang="pt-BR" dirty="0"/>
            <a:t>I Encontro</a:t>
          </a:r>
        </a:p>
        <a:p>
          <a:r>
            <a:rPr lang="pt-BR" dirty="0"/>
            <a:t>Ações de reforço (Fev. 2017)</a:t>
          </a:r>
        </a:p>
      </dgm:t>
    </dgm:pt>
    <dgm:pt modelId="{3DC4A0AD-8287-43EF-A330-1923EF33698F}" type="parTrans" cxnId="{DEAF13E9-0417-4412-9ABE-8D638D3B5E55}">
      <dgm:prSet/>
      <dgm:spPr/>
      <dgm:t>
        <a:bodyPr/>
        <a:lstStyle/>
        <a:p>
          <a:endParaRPr lang="pt-BR"/>
        </a:p>
      </dgm:t>
    </dgm:pt>
    <dgm:pt modelId="{053734AA-718F-4D91-AAD8-CABF59B735BF}" type="sibTrans" cxnId="{DEAF13E9-0417-4412-9ABE-8D638D3B5E55}">
      <dgm:prSet/>
      <dgm:spPr/>
      <dgm:t>
        <a:bodyPr/>
        <a:lstStyle/>
        <a:p>
          <a:endParaRPr lang="pt-BR"/>
        </a:p>
      </dgm:t>
    </dgm:pt>
    <dgm:pt modelId="{C3842A71-6FA5-4AD7-B918-DBEEE81C9400}">
      <dgm:prSet phldrT="[Texto]"/>
      <dgm:spPr/>
      <dgm:t>
        <a:bodyPr/>
        <a:lstStyle/>
        <a:p>
          <a:r>
            <a:rPr lang="pt-BR" dirty="0"/>
            <a:t>II Encontro</a:t>
          </a:r>
        </a:p>
        <a:p>
          <a:r>
            <a:rPr lang="pt-BR" dirty="0"/>
            <a:t>Olhar individual para cada realidade (Fev. 2017)</a:t>
          </a:r>
        </a:p>
      </dgm:t>
    </dgm:pt>
    <dgm:pt modelId="{6817DF9B-D79C-47CB-9E5D-AE2C671EEC8A}" type="parTrans" cxnId="{6DBF6E9D-3C07-4487-B6D7-08F5EF44C372}">
      <dgm:prSet/>
      <dgm:spPr/>
      <dgm:t>
        <a:bodyPr/>
        <a:lstStyle/>
        <a:p>
          <a:endParaRPr lang="pt-BR"/>
        </a:p>
      </dgm:t>
    </dgm:pt>
    <dgm:pt modelId="{802AE419-0E23-487E-93CF-53C41299CE0F}" type="sibTrans" cxnId="{6DBF6E9D-3C07-4487-B6D7-08F5EF44C372}">
      <dgm:prSet/>
      <dgm:spPr/>
      <dgm:t>
        <a:bodyPr/>
        <a:lstStyle/>
        <a:p>
          <a:endParaRPr lang="pt-BR"/>
        </a:p>
      </dgm:t>
    </dgm:pt>
    <dgm:pt modelId="{1AB628BA-97A7-4613-88CF-9CE092AB4294}">
      <dgm:prSet/>
      <dgm:spPr/>
      <dgm:t>
        <a:bodyPr/>
        <a:lstStyle/>
        <a:p>
          <a:r>
            <a:rPr lang="pt-BR" dirty="0"/>
            <a:t>III Encontro</a:t>
          </a:r>
        </a:p>
        <a:p>
          <a:r>
            <a:rPr lang="pt-BR" dirty="0"/>
            <a:t>Construção do Plano de Trabalho da Coordenação Pedagógica</a:t>
          </a:r>
        </a:p>
        <a:p>
          <a:r>
            <a:rPr lang="pt-BR" dirty="0"/>
            <a:t>(Março 2017)</a:t>
          </a:r>
        </a:p>
      </dgm:t>
    </dgm:pt>
    <dgm:pt modelId="{4CCC9E3E-302F-4B29-BEA1-C9976EC93094}" type="parTrans" cxnId="{51F75B02-BBB1-41CF-87D0-550C95C415AB}">
      <dgm:prSet/>
      <dgm:spPr/>
      <dgm:t>
        <a:bodyPr/>
        <a:lstStyle/>
        <a:p>
          <a:endParaRPr lang="pt-BR"/>
        </a:p>
      </dgm:t>
    </dgm:pt>
    <dgm:pt modelId="{212FDE4F-54D9-41DA-9FF5-0E1A6386F277}" type="sibTrans" cxnId="{51F75B02-BBB1-41CF-87D0-550C95C415AB}">
      <dgm:prSet/>
      <dgm:spPr/>
      <dgm:t>
        <a:bodyPr/>
        <a:lstStyle/>
        <a:p>
          <a:endParaRPr lang="pt-BR"/>
        </a:p>
      </dgm:t>
    </dgm:pt>
    <dgm:pt modelId="{98016491-F0B2-4DEF-82D8-DBE202D182DF}">
      <dgm:prSet/>
      <dgm:spPr/>
      <dgm:t>
        <a:bodyPr/>
        <a:lstStyle/>
        <a:p>
          <a:r>
            <a:rPr lang="pt-BR" dirty="0"/>
            <a:t>IV Encontro</a:t>
          </a:r>
        </a:p>
        <a:p>
          <a:r>
            <a:rPr lang="pt-BR" dirty="0"/>
            <a:t>Olhar individual para os planos e ações </a:t>
          </a:r>
        </a:p>
        <a:p>
          <a:r>
            <a:rPr lang="pt-BR" dirty="0"/>
            <a:t>(Abril 2017)</a:t>
          </a:r>
        </a:p>
      </dgm:t>
    </dgm:pt>
    <dgm:pt modelId="{E304876F-2BAF-4667-BA65-D89D13AFBCEE}" type="parTrans" cxnId="{20CCA343-63B9-416F-8344-591CDB85B05F}">
      <dgm:prSet/>
      <dgm:spPr/>
      <dgm:t>
        <a:bodyPr/>
        <a:lstStyle/>
        <a:p>
          <a:endParaRPr lang="pt-BR"/>
        </a:p>
      </dgm:t>
    </dgm:pt>
    <dgm:pt modelId="{BAF4AAC0-253C-43B5-80CF-6636B9ECABE6}" type="sibTrans" cxnId="{20CCA343-63B9-416F-8344-591CDB85B05F}">
      <dgm:prSet/>
      <dgm:spPr/>
      <dgm:t>
        <a:bodyPr/>
        <a:lstStyle/>
        <a:p>
          <a:endParaRPr lang="pt-BR"/>
        </a:p>
      </dgm:t>
    </dgm:pt>
    <dgm:pt modelId="{8ABE5CEA-85E4-4DFC-B46C-C2FDE1F90A66}" type="pres">
      <dgm:prSet presAssocID="{E22007B6-CC29-4754-B7DB-DA937E108B4E}" presName="arrowDiagram" presStyleCnt="0">
        <dgm:presLayoutVars>
          <dgm:chMax val="5"/>
          <dgm:dir/>
          <dgm:resizeHandles val="exact"/>
        </dgm:presLayoutVars>
      </dgm:prSet>
      <dgm:spPr/>
    </dgm:pt>
    <dgm:pt modelId="{C9333A39-CA2B-4116-9401-CF9E6147A4EE}" type="pres">
      <dgm:prSet presAssocID="{E22007B6-CC29-4754-B7DB-DA937E108B4E}" presName="arrow" presStyleLbl="bgShp" presStyleIdx="0" presStyleCnt="1" custScaleX="104180" custLinFactNeighborX="0" custLinFactNeighborY="-1323"/>
      <dgm:spPr/>
    </dgm:pt>
    <dgm:pt modelId="{9DDA00F8-A614-48E7-91CC-8421B1C9C6DF}" type="pres">
      <dgm:prSet presAssocID="{E22007B6-CC29-4754-B7DB-DA937E108B4E}" presName="arrowDiagram4" presStyleCnt="0"/>
      <dgm:spPr/>
    </dgm:pt>
    <dgm:pt modelId="{C173FD8D-8A77-4388-BD92-A17145328265}" type="pres">
      <dgm:prSet presAssocID="{F20A9231-A3FD-4F07-AE46-18C7BA16CADF}" presName="bullet4a" presStyleLbl="node1" presStyleIdx="0" presStyleCnt="4"/>
      <dgm:spPr/>
    </dgm:pt>
    <dgm:pt modelId="{723BCADD-3E1A-47E5-90F1-55CF59F704C9}" type="pres">
      <dgm:prSet presAssocID="{F20A9231-A3FD-4F07-AE46-18C7BA16CADF}" presName="textBox4a" presStyleLbl="revTx" presStyleIdx="0" presStyleCnt="4">
        <dgm:presLayoutVars>
          <dgm:bulletEnabled val="1"/>
        </dgm:presLayoutVars>
      </dgm:prSet>
      <dgm:spPr/>
    </dgm:pt>
    <dgm:pt modelId="{88ECF3BB-430B-47F0-B490-9990EC6D7B25}" type="pres">
      <dgm:prSet presAssocID="{C3842A71-6FA5-4AD7-B918-DBEEE81C9400}" presName="bullet4b" presStyleLbl="node1" presStyleIdx="1" presStyleCnt="4"/>
      <dgm:spPr/>
    </dgm:pt>
    <dgm:pt modelId="{BA273E98-D704-4AD4-8339-FD5DEC734B97}" type="pres">
      <dgm:prSet presAssocID="{C3842A71-6FA5-4AD7-B918-DBEEE81C9400}" presName="textBox4b" presStyleLbl="revTx" presStyleIdx="1" presStyleCnt="4">
        <dgm:presLayoutVars>
          <dgm:bulletEnabled val="1"/>
        </dgm:presLayoutVars>
      </dgm:prSet>
      <dgm:spPr/>
    </dgm:pt>
    <dgm:pt modelId="{21F7D166-440B-41AA-858E-7624270FBF23}" type="pres">
      <dgm:prSet presAssocID="{1AB628BA-97A7-4613-88CF-9CE092AB4294}" presName="bullet4c" presStyleLbl="node1" presStyleIdx="2" presStyleCnt="4"/>
      <dgm:spPr/>
    </dgm:pt>
    <dgm:pt modelId="{A1E6A8B3-D752-4544-A309-AFEB96E3E414}" type="pres">
      <dgm:prSet presAssocID="{1AB628BA-97A7-4613-88CF-9CE092AB4294}" presName="textBox4c" presStyleLbl="revTx" presStyleIdx="2" presStyleCnt="4">
        <dgm:presLayoutVars>
          <dgm:bulletEnabled val="1"/>
        </dgm:presLayoutVars>
      </dgm:prSet>
      <dgm:spPr/>
    </dgm:pt>
    <dgm:pt modelId="{60B29046-CC68-4D03-9BC1-BF40032952BD}" type="pres">
      <dgm:prSet presAssocID="{98016491-F0B2-4DEF-82D8-DBE202D182DF}" presName="bullet4d" presStyleLbl="node1" presStyleIdx="3" presStyleCnt="4"/>
      <dgm:spPr/>
    </dgm:pt>
    <dgm:pt modelId="{5EC0FA7A-9D86-414A-A748-FC518DED404C}" type="pres">
      <dgm:prSet presAssocID="{98016491-F0B2-4DEF-82D8-DBE202D182DF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1F75B02-BBB1-41CF-87D0-550C95C415AB}" srcId="{E22007B6-CC29-4754-B7DB-DA937E108B4E}" destId="{1AB628BA-97A7-4613-88CF-9CE092AB4294}" srcOrd="2" destOrd="0" parTransId="{4CCC9E3E-302F-4B29-BEA1-C9976EC93094}" sibTransId="{212FDE4F-54D9-41DA-9FF5-0E1A6386F277}"/>
    <dgm:cxn modelId="{0F08EC3C-9D6C-4BE4-A9DE-D74631DEC28A}" type="presOf" srcId="{1AB628BA-97A7-4613-88CF-9CE092AB4294}" destId="{A1E6A8B3-D752-4544-A309-AFEB96E3E414}" srcOrd="0" destOrd="0" presId="urn:microsoft.com/office/officeart/2005/8/layout/arrow2"/>
    <dgm:cxn modelId="{20CCA343-63B9-416F-8344-591CDB85B05F}" srcId="{E22007B6-CC29-4754-B7DB-DA937E108B4E}" destId="{98016491-F0B2-4DEF-82D8-DBE202D182DF}" srcOrd="3" destOrd="0" parTransId="{E304876F-2BAF-4667-BA65-D89D13AFBCEE}" sibTransId="{BAF4AAC0-253C-43B5-80CF-6636B9ECABE6}"/>
    <dgm:cxn modelId="{DDA5B565-7EA0-4762-BCDC-27B01CEA42F4}" type="presOf" srcId="{F20A9231-A3FD-4F07-AE46-18C7BA16CADF}" destId="{723BCADD-3E1A-47E5-90F1-55CF59F704C9}" srcOrd="0" destOrd="0" presId="urn:microsoft.com/office/officeart/2005/8/layout/arrow2"/>
    <dgm:cxn modelId="{8CF0924A-1148-4FFA-A1E0-7815F231EB94}" type="presOf" srcId="{E22007B6-CC29-4754-B7DB-DA937E108B4E}" destId="{8ABE5CEA-85E4-4DFC-B46C-C2FDE1F90A66}" srcOrd="0" destOrd="0" presId="urn:microsoft.com/office/officeart/2005/8/layout/arrow2"/>
    <dgm:cxn modelId="{4E0D0985-EE9E-4BC1-AF20-26F4B0BCB932}" type="presOf" srcId="{C3842A71-6FA5-4AD7-B918-DBEEE81C9400}" destId="{BA273E98-D704-4AD4-8339-FD5DEC734B97}" srcOrd="0" destOrd="0" presId="urn:microsoft.com/office/officeart/2005/8/layout/arrow2"/>
    <dgm:cxn modelId="{6DBF6E9D-3C07-4487-B6D7-08F5EF44C372}" srcId="{E22007B6-CC29-4754-B7DB-DA937E108B4E}" destId="{C3842A71-6FA5-4AD7-B918-DBEEE81C9400}" srcOrd="1" destOrd="0" parTransId="{6817DF9B-D79C-47CB-9E5D-AE2C671EEC8A}" sibTransId="{802AE419-0E23-487E-93CF-53C41299CE0F}"/>
    <dgm:cxn modelId="{D44BEBBC-4115-4008-9AB1-5DF3C563BBC7}" type="presOf" srcId="{98016491-F0B2-4DEF-82D8-DBE202D182DF}" destId="{5EC0FA7A-9D86-414A-A748-FC518DED404C}" srcOrd="0" destOrd="0" presId="urn:microsoft.com/office/officeart/2005/8/layout/arrow2"/>
    <dgm:cxn modelId="{DEAF13E9-0417-4412-9ABE-8D638D3B5E55}" srcId="{E22007B6-CC29-4754-B7DB-DA937E108B4E}" destId="{F20A9231-A3FD-4F07-AE46-18C7BA16CADF}" srcOrd="0" destOrd="0" parTransId="{3DC4A0AD-8287-43EF-A330-1923EF33698F}" sibTransId="{053734AA-718F-4D91-AAD8-CABF59B735BF}"/>
    <dgm:cxn modelId="{27D95D34-D94C-4259-BA6A-12CA69A9C43E}" type="presParOf" srcId="{8ABE5CEA-85E4-4DFC-B46C-C2FDE1F90A66}" destId="{C9333A39-CA2B-4116-9401-CF9E6147A4EE}" srcOrd="0" destOrd="0" presId="urn:microsoft.com/office/officeart/2005/8/layout/arrow2"/>
    <dgm:cxn modelId="{2B41D492-2615-4FF0-A7BC-0D1ABFB0F66A}" type="presParOf" srcId="{8ABE5CEA-85E4-4DFC-B46C-C2FDE1F90A66}" destId="{9DDA00F8-A614-48E7-91CC-8421B1C9C6DF}" srcOrd="1" destOrd="0" presId="urn:microsoft.com/office/officeart/2005/8/layout/arrow2"/>
    <dgm:cxn modelId="{F69C3623-E33F-4A04-A9B6-77D6B0088653}" type="presParOf" srcId="{9DDA00F8-A614-48E7-91CC-8421B1C9C6DF}" destId="{C173FD8D-8A77-4388-BD92-A17145328265}" srcOrd="0" destOrd="0" presId="urn:microsoft.com/office/officeart/2005/8/layout/arrow2"/>
    <dgm:cxn modelId="{44DB785E-3CAC-43DF-AAEF-92399E2B628D}" type="presParOf" srcId="{9DDA00F8-A614-48E7-91CC-8421B1C9C6DF}" destId="{723BCADD-3E1A-47E5-90F1-55CF59F704C9}" srcOrd="1" destOrd="0" presId="urn:microsoft.com/office/officeart/2005/8/layout/arrow2"/>
    <dgm:cxn modelId="{0998BF6A-307D-41D9-BF68-15B7C75B242B}" type="presParOf" srcId="{9DDA00F8-A614-48E7-91CC-8421B1C9C6DF}" destId="{88ECF3BB-430B-47F0-B490-9990EC6D7B25}" srcOrd="2" destOrd="0" presId="urn:microsoft.com/office/officeart/2005/8/layout/arrow2"/>
    <dgm:cxn modelId="{50613E06-5403-471F-B722-0A4B878C2F99}" type="presParOf" srcId="{9DDA00F8-A614-48E7-91CC-8421B1C9C6DF}" destId="{BA273E98-D704-4AD4-8339-FD5DEC734B97}" srcOrd="3" destOrd="0" presId="urn:microsoft.com/office/officeart/2005/8/layout/arrow2"/>
    <dgm:cxn modelId="{EF43BB41-93D9-4570-8B72-91F9211866A1}" type="presParOf" srcId="{9DDA00F8-A614-48E7-91CC-8421B1C9C6DF}" destId="{21F7D166-440B-41AA-858E-7624270FBF23}" srcOrd="4" destOrd="0" presId="urn:microsoft.com/office/officeart/2005/8/layout/arrow2"/>
    <dgm:cxn modelId="{810B675A-9953-4E53-B8C9-08B01930C071}" type="presParOf" srcId="{9DDA00F8-A614-48E7-91CC-8421B1C9C6DF}" destId="{A1E6A8B3-D752-4544-A309-AFEB96E3E414}" srcOrd="5" destOrd="0" presId="urn:microsoft.com/office/officeart/2005/8/layout/arrow2"/>
    <dgm:cxn modelId="{4835E03F-AF94-4392-8814-DE03A247165A}" type="presParOf" srcId="{9DDA00F8-A614-48E7-91CC-8421B1C9C6DF}" destId="{60B29046-CC68-4D03-9BC1-BF40032952BD}" srcOrd="6" destOrd="0" presId="urn:microsoft.com/office/officeart/2005/8/layout/arrow2"/>
    <dgm:cxn modelId="{6B821961-0D8D-474F-84CF-1B209AD4E580}" type="presParOf" srcId="{9DDA00F8-A614-48E7-91CC-8421B1C9C6DF}" destId="{5EC0FA7A-9D86-414A-A748-FC518DED404C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2007B6-CC29-4754-B7DB-DA937E108B4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1AB628BA-97A7-4613-88CF-9CE092AB4294}">
      <dgm:prSet/>
      <dgm:spPr/>
      <dgm:t>
        <a:bodyPr/>
        <a:lstStyle/>
        <a:p>
          <a:r>
            <a:rPr lang="pt-BR" dirty="0"/>
            <a:t>VI Encontro</a:t>
          </a:r>
        </a:p>
        <a:p>
          <a:r>
            <a:rPr lang="pt-BR" dirty="0"/>
            <a:t>Replanejamento</a:t>
          </a:r>
        </a:p>
        <a:p>
          <a:r>
            <a:rPr lang="pt-BR" dirty="0"/>
            <a:t>(Agosto 2017)</a:t>
          </a:r>
        </a:p>
      </dgm:t>
    </dgm:pt>
    <dgm:pt modelId="{4CCC9E3E-302F-4B29-BEA1-C9976EC93094}" type="parTrans" cxnId="{51F75B02-BBB1-41CF-87D0-550C95C415AB}">
      <dgm:prSet/>
      <dgm:spPr/>
      <dgm:t>
        <a:bodyPr/>
        <a:lstStyle/>
        <a:p>
          <a:endParaRPr lang="pt-BR"/>
        </a:p>
      </dgm:t>
    </dgm:pt>
    <dgm:pt modelId="{212FDE4F-54D9-41DA-9FF5-0E1A6386F277}" type="sibTrans" cxnId="{51F75B02-BBB1-41CF-87D0-550C95C415AB}">
      <dgm:prSet/>
      <dgm:spPr/>
      <dgm:t>
        <a:bodyPr/>
        <a:lstStyle/>
        <a:p>
          <a:endParaRPr lang="pt-BR"/>
        </a:p>
      </dgm:t>
    </dgm:pt>
    <dgm:pt modelId="{607B2F05-2275-4B93-8DFE-34C5296B591B}">
      <dgm:prSet/>
      <dgm:spPr/>
      <dgm:t>
        <a:bodyPr/>
        <a:lstStyle/>
        <a:p>
          <a:r>
            <a:rPr lang="pt-BR" dirty="0"/>
            <a:t>V Encontro Avaliação e AAP </a:t>
          </a:r>
        </a:p>
        <a:p>
          <a:r>
            <a:rPr lang="pt-BR" dirty="0"/>
            <a:t>(Maio 2017)</a:t>
          </a:r>
        </a:p>
      </dgm:t>
    </dgm:pt>
    <dgm:pt modelId="{B5DE46DF-E9AB-4EFE-9778-4876C05A0748}" type="parTrans" cxnId="{DDFD5B81-45B7-4667-8298-9414F9C7D9F9}">
      <dgm:prSet/>
      <dgm:spPr/>
      <dgm:t>
        <a:bodyPr/>
        <a:lstStyle/>
        <a:p>
          <a:endParaRPr lang="pt-BR"/>
        </a:p>
      </dgm:t>
    </dgm:pt>
    <dgm:pt modelId="{F22FB036-80B7-4FCF-9837-E74FC69F9AC1}" type="sibTrans" cxnId="{DDFD5B81-45B7-4667-8298-9414F9C7D9F9}">
      <dgm:prSet/>
      <dgm:spPr/>
      <dgm:t>
        <a:bodyPr/>
        <a:lstStyle/>
        <a:p>
          <a:endParaRPr lang="pt-BR"/>
        </a:p>
      </dgm:t>
    </dgm:pt>
    <dgm:pt modelId="{ED9AABD2-6DFD-4F88-958D-886AACF5911F}">
      <dgm:prSet/>
      <dgm:spPr/>
      <dgm:t>
        <a:bodyPr/>
        <a:lstStyle/>
        <a:p>
          <a:r>
            <a:rPr lang="pt-BR" dirty="0"/>
            <a:t>VII Encontro </a:t>
          </a:r>
        </a:p>
        <a:p>
          <a:r>
            <a:rPr lang="pt-BR" dirty="0"/>
            <a:t>Competência Leitora e Escritora </a:t>
          </a:r>
        </a:p>
        <a:p>
          <a:r>
            <a:rPr lang="pt-BR" dirty="0"/>
            <a:t>(Outubro 2017)</a:t>
          </a:r>
        </a:p>
      </dgm:t>
    </dgm:pt>
    <dgm:pt modelId="{56E65992-0F77-40FF-838C-1D698CCF18A3}" type="parTrans" cxnId="{258EC123-BE26-4F60-8DC9-FD1257F0E467}">
      <dgm:prSet/>
      <dgm:spPr/>
      <dgm:t>
        <a:bodyPr/>
        <a:lstStyle/>
        <a:p>
          <a:endParaRPr lang="pt-BR"/>
        </a:p>
      </dgm:t>
    </dgm:pt>
    <dgm:pt modelId="{B7E93055-BB72-44FC-8FE9-7BA11279B98D}" type="sibTrans" cxnId="{258EC123-BE26-4F60-8DC9-FD1257F0E467}">
      <dgm:prSet/>
      <dgm:spPr/>
      <dgm:t>
        <a:bodyPr/>
        <a:lstStyle/>
        <a:p>
          <a:endParaRPr lang="pt-BR"/>
        </a:p>
      </dgm:t>
    </dgm:pt>
    <dgm:pt modelId="{8ABE5CEA-85E4-4DFC-B46C-C2FDE1F90A66}" type="pres">
      <dgm:prSet presAssocID="{E22007B6-CC29-4754-B7DB-DA937E108B4E}" presName="arrowDiagram" presStyleCnt="0">
        <dgm:presLayoutVars>
          <dgm:chMax val="5"/>
          <dgm:dir/>
          <dgm:resizeHandles val="exact"/>
        </dgm:presLayoutVars>
      </dgm:prSet>
      <dgm:spPr/>
    </dgm:pt>
    <dgm:pt modelId="{C9333A39-CA2B-4116-9401-CF9E6147A4EE}" type="pres">
      <dgm:prSet presAssocID="{E22007B6-CC29-4754-B7DB-DA937E108B4E}" presName="arrow" presStyleLbl="bgShp" presStyleIdx="0" presStyleCnt="1" custScaleX="104180" custLinFactNeighborX="0" custLinFactNeighborY="-1323"/>
      <dgm:spPr/>
    </dgm:pt>
    <dgm:pt modelId="{2570C1E2-A37F-4ADB-97FB-D27A29FA12CB}" type="pres">
      <dgm:prSet presAssocID="{E22007B6-CC29-4754-B7DB-DA937E108B4E}" presName="arrowDiagram3" presStyleCnt="0"/>
      <dgm:spPr/>
    </dgm:pt>
    <dgm:pt modelId="{7A12CFA5-588A-4D95-A547-FACC81D15D96}" type="pres">
      <dgm:prSet presAssocID="{607B2F05-2275-4B93-8DFE-34C5296B591B}" presName="bullet3a" presStyleLbl="node1" presStyleIdx="0" presStyleCnt="3"/>
      <dgm:spPr/>
    </dgm:pt>
    <dgm:pt modelId="{097C1756-1D63-4DB8-9A24-69EBCE5AF9BA}" type="pres">
      <dgm:prSet presAssocID="{607B2F05-2275-4B93-8DFE-34C5296B591B}" presName="textBox3a" presStyleLbl="revTx" presStyleIdx="0" presStyleCnt="3" custLinFactNeighborX="9752" custLinFactNeighborY="-305">
        <dgm:presLayoutVars>
          <dgm:bulletEnabled val="1"/>
        </dgm:presLayoutVars>
      </dgm:prSet>
      <dgm:spPr/>
    </dgm:pt>
    <dgm:pt modelId="{B207EDE6-9A1F-4B40-AE19-51FD708ABC46}" type="pres">
      <dgm:prSet presAssocID="{1AB628BA-97A7-4613-88CF-9CE092AB4294}" presName="bullet3b" presStyleLbl="node1" presStyleIdx="1" presStyleCnt="3"/>
      <dgm:spPr/>
    </dgm:pt>
    <dgm:pt modelId="{1BF02670-B481-4027-AEF8-AE0CCF08AFF6}" type="pres">
      <dgm:prSet presAssocID="{1AB628BA-97A7-4613-88CF-9CE092AB4294}" presName="textBox3b" presStyleLbl="revTx" presStyleIdx="1" presStyleCnt="3" custLinFactNeighborX="4422" custLinFactNeighborY="3816">
        <dgm:presLayoutVars>
          <dgm:bulletEnabled val="1"/>
        </dgm:presLayoutVars>
      </dgm:prSet>
      <dgm:spPr/>
    </dgm:pt>
    <dgm:pt modelId="{AC2699AD-DFD1-41C8-B028-01C5E2F9884E}" type="pres">
      <dgm:prSet presAssocID="{ED9AABD2-6DFD-4F88-958D-886AACF5911F}" presName="bullet3c" presStyleLbl="node1" presStyleIdx="2" presStyleCnt="3"/>
      <dgm:spPr/>
    </dgm:pt>
    <dgm:pt modelId="{BEBAF067-2A81-4F73-9A3A-64AEF0E40CAA}" type="pres">
      <dgm:prSet presAssocID="{ED9AABD2-6DFD-4F88-958D-886AACF5911F}" presName="textBox3c" presStyleLbl="revTx" presStyleIdx="2" presStyleCnt="3" custScaleX="127125" custLinFactNeighborX="20776" custLinFactNeighborY="1629">
        <dgm:presLayoutVars>
          <dgm:bulletEnabled val="1"/>
        </dgm:presLayoutVars>
      </dgm:prSet>
      <dgm:spPr/>
    </dgm:pt>
  </dgm:ptLst>
  <dgm:cxnLst>
    <dgm:cxn modelId="{51F75B02-BBB1-41CF-87D0-550C95C415AB}" srcId="{E22007B6-CC29-4754-B7DB-DA937E108B4E}" destId="{1AB628BA-97A7-4613-88CF-9CE092AB4294}" srcOrd="1" destOrd="0" parTransId="{4CCC9E3E-302F-4B29-BEA1-C9976EC93094}" sibTransId="{212FDE4F-54D9-41DA-9FF5-0E1A6386F277}"/>
    <dgm:cxn modelId="{258EC123-BE26-4F60-8DC9-FD1257F0E467}" srcId="{E22007B6-CC29-4754-B7DB-DA937E108B4E}" destId="{ED9AABD2-6DFD-4F88-958D-886AACF5911F}" srcOrd="2" destOrd="0" parTransId="{56E65992-0F77-40FF-838C-1D698CCF18A3}" sibTransId="{B7E93055-BB72-44FC-8FE9-7BA11279B98D}"/>
    <dgm:cxn modelId="{F5D7D92D-16E6-442F-81AA-99C4075600A0}" type="presOf" srcId="{ED9AABD2-6DFD-4F88-958D-886AACF5911F}" destId="{BEBAF067-2A81-4F73-9A3A-64AEF0E40CAA}" srcOrd="0" destOrd="0" presId="urn:microsoft.com/office/officeart/2005/8/layout/arrow2"/>
    <dgm:cxn modelId="{F3450141-ABD0-4DAE-8375-140E107C331E}" type="presOf" srcId="{607B2F05-2275-4B93-8DFE-34C5296B591B}" destId="{097C1756-1D63-4DB8-9A24-69EBCE5AF9BA}" srcOrd="0" destOrd="0" presId="urn:microsoft.com/office/officeart/2005/8/layout/arrow2"/>
    <dgm:cxn modelId="{8CF0924A-1148-4FFA-A1E0-7815F231EB94}" type="presOf" srcId="{E22007B6-CC29-4754-B7DB-DA937E108B4E}" destId="{8ABE5CEA-85E4-4DFC-B46C-C2FDE1F90A66}" srcOrd="0" destOrd="0" presId="urn:microsoft.com/office/officeart/2005/8/layout/arrow2"/>
    <dgm:cxn modelId="{DDFD5B81-45B7-4667-8298-9414F9C7D9F9}" srcId="{E22007B6-CC29-4754-B7DB-DA937E108B4E}" destId="{607B2F05-2275-4B93-8DFE-34C5296B591B}" srcOrd="0" destOrd="0" parTransId="{B5DE46DF-E9AB-4EFE-9778-4876C05A0748}" sibTransId="{F22FB036-80B7-4FCF-9837-E74FC69F9AC1}"/>
    <dgm:cxn modelId="{68FDA2F3-8DCA-4B12-8C8F-E5AD6E3CDDBA}" type="presOf" srcId="{1AB628BA-97A7-4613-88CF-9CE092AB4294}" destId="{1BF02670-B481-4027-AEF8-AE0CCF08AFF6}" srcOrd="0" destOrd="0" presId="urn:microsoft.com/office/officeart/2005/8/layout/arrow2"/>
    <dgm:cxn modelId="{47A90F59-F1D9-4ED3-A5B1-72E891F98280}" type="presParOf" srcId="{8ABE5CEA-85E4-4DFC-B46C-C2FDE1F90A66}" destId="{C9333A39-CA2B-4116-9401-CF9E6147A4EE}" srcOrd="0" destOrd="0" presId="urn:microsoft.com/office/officeart/2005/8/layout/arrow2"/>
    <dgm:cxn modelId="{3720C0B9-B152-4F48-AECF-3CD199F84695}" type="presParOf" srcId="{8ABE5CEA-85E4-4DFC-B46C-C2FDE1F90A66}" destId="{2570C1E2-A37F-4ADB-97FB-D27A29FA12CB}" srcOrd="1" destOrd="0" presId="urn:microsoft.com/office/officeart/2005/8/layout/arrow2"/>
    <dgm:cxn modelId="{64FF9235-A27D-47AD-A092-23DA3838083C}" type="presParOf" srcId="{2570C1E2-A37F-4ADB-97FB-D27A29FA12CB}" destId="{7A12CFA5-588A-4D95-A547-FACC81D15D96}" srcOrd="0" destOrd="0" presId="urn:microsoft.com/office/officeart/2005/8/layout/arrow2"/>
    <dgm:cxn modelId="{6A294F3B-6289-41CC-84F8-F4CE6FA6C6E6}" type="presParOf" srcId="{2570C1E2-A37F-4ADB-97FB-D27A29FA12CB}" destId="{097C1756-1D63-4DB8-9A24-69EBCE5AF9BA}" srcOrd="1" destOrd="0" presId="urn:microsoft.com/office/officeart/2005/8/layout/arrow2"/>
    <dgm:cxn modelId="{9A2E0F01-45F5-44DE-80C0-AE4BDC0527DC}" type="presParOf" srcId="{2570C1E2-A37F-4ADB-97FB-D27A29FA12CB}" destId="{B207EDE6-9A1F-4B40-AE19-51FD708ABC46}" srcOrd="2" destOrd="0" presId="urn:microsoft.com/office/officeart/2005/8/layout/arrow2"/>
    <dgm:cxn modelId="{8E2D5EF1-6B65-448F-A45D-D0DE67744756}" type="presParOf" srcId="{2570C1E2-A37F-4ADB-97FB-D27A29FA12CB}" destId="{1BF02670-B481-4027-AEF8-AE0CCF08AFF6}" srcOrd="3" destOrd="0" presId="urn:microsoft.com/office/officeart/2005/8/layout/arrow2"/>
    <dgm:cxn modelId="{F5370B4E-C069-491F-9208-B7B2AAC3EA62}" type="presParOf" srcId="{2570C1E2-A37F-4ADB-97FB-D27A29FA12CB}" destId="{AC2699AD-DFD1-41C8-B028-01C5E2F9884E}" srcOrd="4" destOrd="0" presId="urn:microsoft.com/office/officeart/2005/8/layout/arrow2"/>
    <dgm:cxn modelId="{D3D5AB67-3A10-4CB3-9911-181BB12BAB6A}" type="presParOf" srcId="{2570C1E2-A37F-4ADB-97FB-D27A29FA12CB}" destId="{BEBAF067-2A81-4F73-9A3A-64AEF0E40CA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33A39-CA2B-4116-9401-CF9E6147A4EE}">
      <dsp:nvSpPr>
        <dsp:cNvPr id="0" name=""/>
        <dsp:cNvSpPr/>
      </dsp:nvSpPr>
      <dsp:spPr>
        <a:xfrm>
          <a:off x="2" y="0"/>
          <a:ext cx="8229594" cy="49371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73FD8D-8A77-4388-BD92-A17145328265}">
      <dsp:nvSpPr>
        <dsp:cNvPr id="0" name=""/>
        <dsp:cNvSpPr/>
      </dsp:nvSpPr>
      <dsp:spPr>
        <a:xfrm>
          <a:off x="943190" y="3671246"/>
          <a:ext cx="181686" cy="181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3BCADD-3E1A-47E5-90F1-55CF59F704C9}">
      <dsp:nvSpPr>
        <dsp:cNvPr id="0" name=""/>
        <dsp:cNvSpPr/>
      </dsp:nvSpPr>
      <dsp:spPr>
        <a:xfrm>
          <a:off x="1034033" y="3762089"/>
          <a:ext cx="1350797" cy="1175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272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I Encontro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Ações de reforço (Fev. 2017)</a:t>
          </a:r>
        </a:p>
      </dsp:txBody>
      <dsp:txXfrm>
        <a:off x="1034033" y="3762089"/>
        <a:ext cx="1350797" cy="1175035"/>
      </dsp:txXfrm>
    </dsp:sp>
    <dsp:sp modelId="{88ECF3BB-430B-47F0-B490-9990EC6D7B25}">
      <dsp:nvSpPr>
        <dsp:cNvPr id="0" name=""/>
        <dsp:cNvSpPr/>
      </dsp:nvSpPr>
      <dsp:spPr>
        <a:xfrm>
          <a:off x="2226843" y="2522870"/>
          <a:ext cx="315976" cy="315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273E98-D704-4AD4-8339-FD5DEC734B97}">
      <dsp:nvSpPr>
        <dsp:cNvPr id="0" name=""/>
        <dsp:cNvSpPr/>
      </dsp:nvSpPr>
      <dsp:spPr>
        <a:xfrm>
          <a:off x="2384831" y="2680858"/>
          <a:ext cx="1658874" cy="22562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42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II Encontro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Olhar individual para cada realidade (Fev. 2017)</a:t>
          </a:r>
        </a:p>
      </dsp:txBody>
      <dsp:txXfrm>
        <a:off x="2384831" y="2680858"/>
        <a:ext cx="1658874" cy="2256266"/>
      </dsp:txXfrm>
    </dsp:sp>
    <dsp:sp modelId="{21F7D166-440B-41AA-858E-7624270FBF23}">
      <dsp:nvSpPr>
        <dsp:cNvPr id="0" name=""/>
        <dsp:cNvSpPr/>
      </dsp:nvSpPr>
      <dsp:spPr>
        <a:xfrm>
          <a:off x="3865968" y="1676647"/>
          <a:ext cx="418668" cy="4186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E6A8B3-D752-4544-A309-AFEB96E3E414}">
      <dsp:nvSpPr>
        <dsp:cNvPr id="0" name=""/>
        <dsp:cNvSpPr/>
      </dsp:nvSpPr>
      <dsp:spPr>
        <a:xfrm>
          <a:off x="4075303" y="1885981"/>
          <a:ext cx="1658874" cy="3051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844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III Encontro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Construção do Plano de Trabalho da Coordenação Pedagógica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(Março 2017)</a:t>
          </a:r>
        </a:p>
      </dsp:txBody>
      <dsp:txXfrm>
        <a:off x="4075303" y="1885981"/>
        <a:ext cx="1658874" cy="3051143"/>
      </dsp:txXfrm>
    </dsp:sp>
    <dsp:sp modelId="{60B29046-CC68-4D03-9BC1-BF40032952BD}">
      <dsp:nvSpPr>
        <dsp:cNvPr id="0" name=""/>
        <dsp:cNvSpPr/>
      </dsp:nvSpPr>
      <dsp:spPr>
        <a:xfrm>
          <a:off x="5651233" y="1116777"/>
          <a:ext cx="560857" cy="5608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C0FA7A-9D86-414A-A748-FC518DED404C}">
      <dsp:nvSpPr>
        <dsp:cNvPr id="0" name=""/>
        <dsp:cNvSpPr/>
      </dsp:nvSpPr>
      <dsp:spPr>
        <a:xfrm>
          <a:off x="5931662" y="1397206"/>
          <a:ext cx="1658874" cy="35399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7187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IV Encontro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Olhar individual para os planos e ações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(Abril 2017)</a:t>
          </a:r>
        </a:p>
      </dsp:txBody>
      <dsp:txXfrm>
        <a:off x="5931662" y="1397206"/>
        <a:ext cx="1658874" cy="35399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33A39-CA2B-4116-9401-CF9E6147A4EE}">
      <dsp:nvSpPr>
        <dsp:cNvPr id="0" name=""/>
        <dsp:cNvSpPr/>
      </dsp:nvSpPr>
      <dsp:spPr>
        <a:xfrm>
          <a:off x="2" y="0"/>
          <a:ext cx="8229594" cy="49371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12CFA5-588A-4D95-A547-FACC81D15D96}">
      <dsp:nvSpPr>
        <dsp:cNvPr id="0" name=""/>
        <dsp:cNvSpPr/>
      </dsp:nvSpPr>
      <dsp:spPr>
        <a:xfrm>
          <a:off x="1168323" y="3407603"/>
          <a:ext cx="205384" cy="2053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C1756-1D63-4DB8-9A24-69EBCE5AF9BA}">
      <dsp:nvSpPr>
        <dsp:cNvPr id="0" name=""/>
        <dsp:cNvSpPr/>
      </dsp:nvSpPr>
      <dsp:spPr>
        <a:xfrm>
          <a:off x="1450507" y="3505944"/>
          <a:ext cx="1840560" cy="1426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82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V Encontro Avaliação e AAP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(Maio 2017)</a:t>
          </a:r>
        </a:p>
      </dsp:txBody>
      <dsp:txXfrm>
        <a:off x="1450507" y="3505944"/>
        <a:ext cx="1840560" cy="1426829"/>
      </dsp:txXfrm>
    </dsp:sp>
    <dsp:sp modelId="{B207EDE6-9A1F-4B40-AE19-51FD708ABC46}">
      <dsp:nvSpPr>
        <dsp:cNvPr id="0" name=""/>
        <dsp:cNvSpPr/>
      </dsp:nvSpPr>
      <dsp:spPr>
        <a:xfrm>
          <a:off x="2981236" y="2065693"/>
          <a:ext cx="371271" cy="3712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02670-B481-4027-AEF8-AE0CCF08AFF6}">
      <dsp:nvSpPr>
        <dsp:cNvPr id="0" name=""/>
        <dsp:cNvSpPr/>
      </dsp:nvSpPr>
      <dsp:spPr>
        <a:xfrm>
          <a:off x="3250706" y="2251328"/>
          <a:ext cx="1895856" cy="2685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72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VI Encontro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Replanejamento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(Agosto 2017)</a:t>
          </a:r>
        </a:p>
      </dsp:txBody>
      <dsp:txXfrm>
        <a:off x="3250706" y="2251328"/>
        <a:ext cx="1895856" cy="2685796"/>
      </dsp:txXfrm>
    </dsp:sp>
    <dsp:sp modelId="{AC2699AD-DFD1-41C8-B028-01C5E2F9884E}">
      <dsp:nvSpPr>
        <dsp:cNvPr id="0" name=""/>
        <dsp:cNvSpPr/>
      </dsp:nvSpPr>
      <dsp:spPr>
        <a:xfrm>
          <a:off x="5161470" y="1249092"/>
          <a:ext cx="513461" cy="5134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BAF067-2A81-4F73-9A3A-64AEF0E40CAA}">
      <dsp:nvSpPr>
        <dsp:cNvPr id="0" name=""/>
        <dsp:cNvSpPr/>
      </dsp:nvSpPr>
      <dsp:spPr>
        <a:xfrm>
          <a:off x="5554958" y="1505823"/>
          <a:ext cx="2410106" cy="3431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72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VII Encontro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Competência Leitora e Escritora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(Outubro 2017)</a:t>
          </a:r>
        </a:p>
      </dsp:txBody>
      <dsp:txXfrm>
        <a:off x="5554958" y="1505823"/>
        <a:ext cx="2410106" cy="3431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BEDCA-B3F2-4E0A-B565-38E154778161}" type="datetimeFigureOut">
              <a:rPr lang="pt-BR" smtClean="0"/>
              <a:t>14/12/2017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4A08F-6767-4759-8827-24193D3645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428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361D3A-4497-4C27-A65F-9C1E23A0DBB9}" type="slidenum">
              <a:rPr lang="pt-BR" altLang="pt-BR" smtClean="0"/>
              <a:pPr>
                <a:defRPr/>
              </a:pPr>
              <a:t>16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367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33105A7-7FE6-4309-862B-800E7FF88070}" type="datetimeFigureOut">
              <a:rPr lang="pt-BR" smtClean="0"/>
              <a:t>14/12/2017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14/12/2017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14/12/2017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14/12/2017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33105A7-7FE6-4309-862B-800E7FF88070}" type="datetimeFigureOut">
              <a:rPr lang="pt-BR" smtClean="0"/>
              <a:t>14/12/2017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14/12/2017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14/12/2017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14/12/2017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14/12/2017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14/12/2017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14/12/2017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3105A7-7FE6-4309-862B-800E7FF88070}" type="datetimeFigureOut">
              <a:rPr lang="pt-BR" smtClean="0"/>
              <a:t>14/12/2017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prendizagememrede.escoladeformacao.sp.gov.br/materiais-de-apoio-e-estudo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6864" cy="4176463"/>
          </a:xfrm>
        </p:spPr>
        <p:txBody>
          <a:bodyPr>
            <a:noAutofit/>
          </a:bodyPr>
          <a:lstStyle/>
          <a:p>
            <a:pPr algn="ctr"/>
            <a:r>
              <a:rPr lang="pt-BR" sz="4000" dirty="0"/>
              <a:t>VIII Encontro de Formação de Professores Coordenadores</a:t>
            </a:r>
            <a:br>
              <a:rPr lang="pt-BR" sz="4000" dirty="0"/>
            </a:br>
            <a:br>
              <a:rPr lang="pt-BR" sz="3600" dirty="0"/>
            </a:br>
            <a:br>
              <a:rPr lang="pt-BR" sz="3600" dirty="0"/>
            </a:br>
            <a:br>
              <a:rPr lang="pt-BR" sz="3600" dirty="0"/>
            </a:br>
            <a:r>
              <a:rPr lang="pt-BR" sz="3600" b="1" dirty="0"/>
              <a:t>“Repensando e planejando a ação pedagógica”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5013176"/>
            <a:ext cx="6858000" cy="72008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Diretoria de Ensino de Piracicaba</a:t>
            </a:r>
          </a:p>
          <a:p>
            <a:r>
              <a:rPr lang="pt-BR" dirty="0"/>
              <a:t>Dezembro/2017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0" y="6597352"/>
            <a:ext cx="9144000" cy="288032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Núcleo Pedagógico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ítulo 1">
            <a:extLst>
              <a:ext uri="{FF2B5EF4-FFF2-40B4-BE49-F238E27FC236}">
                <a16:creationId xmlns:a16="http://schemas.microsoft.com/office/drawing/2014/main" id="{A70E70D9-31C0-467F-8EA6-F7B4C9DA8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anose="020B0600070205080204" pitchFamily="34" charset="-128"/>
              </a:rPr>
              <a:t>Conceito do Acolhimento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2C46A8B-76C4-4F14-8111-C22A6BF75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9" y="1700808"/>
            <a:ext cx="86407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BR" sz="2000" dirty="0">
                <a:latin typeface="+mn-lt"/>
                <a:cs typeface="Lucida Sans Unicode" pitchFamily="34" charset="0"/>
              </a:rPr>
              <a:t>No âmbito escolar, o </a:t>
            </a:r>
            <a:r>
              <a:rPr lang="pt-BR" sz="2000" b="1" u="sng" dirty="0">
                <a:latin typeface="+mn-lt"/>
                <a:cs typeface="Lucida Sans Unicode" pitchFamily="34" charset="0"/>
              </a:rPr>
              <a:t>Acolhimento é uma ação pedagógica</a:t>
            </a:r>
            <a:r>
              <a:rPr lang="pt-BR" sz="2000" dirty="0">
                <a:latin typeface="+mn-lt"/>
                <a:cs typeface="Lucida Sans Unicode" pitchFamily="34" charset="0"/>
              </a:rPr>
              <a:t>, que favorece a integração de estudantes por meio do grêmio estudantil, de professores, gestores, pais e funcionários.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BR" sz="2000" dirty="0">
                <a:latin typeface="+mn-lt"/>
                <a:cs typeface="Lucida Sans Unicode" pitchFamily="34" charset="0"/>
              </a:rPr>
              <a:t>As ações de acolhimento podem ser realizadas no início do ano letivo ou sempre que houver ingresso de novos estudantes e professores, e vem sendo recomendado para </a:t>
            </a:r>
            <a:r>
              <a:rPr lang="pt-BR" sz="2000" b="1" dirty="0">
                <a:latin typeface="+mn-lt"/>
                <a:cs typeface="Lucida Sans Unicode" pitchFamily="34" charset="0"/>
              </a:rPr>
              <a:t>todas as escolas da rede estadual </a:t>
            </a:r>
            <a:r>
              <a:rPr lang="pt-BR" sz="2000" dirty="0">
                <a:latin typeface="+mn-lt"/>
                <a:cs typeface="Lucida Sans Unicode" pitchFamily="34" charset="0"/>
              </a:rPr>
              <a:t>pela Coordenadoria de Gestão da Educação Básica, da Secretaria do Estado da Educação de São Paulo – SEE, desde 2012, como forma de recepção.</a:t>
            </a:r>
            <a:endParaRPr lang="pt-BR" sz="2000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24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72B6E499-053E-47D7-9461-228E8AFBEE6D}"/>
              </a:ext>
            </a:extLst>
          </p:cNvPr>
          <p:cNvSpPr/>
          <p:nvPr/>
        </p:nvSpPr>
        <p:spPr>
          <a:xfrm>
            <a:off x="251520" y="1259886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Desenvolver o sentimento de pertencimento e promover o desejo de participação dos estudantes na escola;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Promover ações de protagonismo infantil e juvenil;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Proporcionar uma vivência mais democrática no cotidiano escolar;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Resgatar a importância da escola na vida do estudante;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Construir princípios de convivência (combinados, contratos, etc.);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Potencializar a participação dos Grêmios Estudantis;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Desenvolver habilidades socioemocionais (aprender, ter empatia, lidar com as emoções e resolver problemas).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FC7633AC-00CB-44A4-995D-2112F2446BB5}"/>
              </a:ext>
            </a:extLst>
          </p:cNvPr>
          <p:cNvSpPr txBox="1">
            <a:spLocks/>
          </p:cNvSpPr>
          <p:nvPr/>
        </p:nvSpPr>
        <p:spPr>
          <a:xfrm>
            <a:off x="539552" y="332656"/>
            <a:ext cx="8604448" cy="55933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/>
            <a:r>
              <a:rPr lang="pt-BR" altLang="pt-BR" sz="320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anose="020B0600070205080204" pitchFamily="34" charset="-128"/>
              </a:rPr>
              <a:t>Objetivos </a:t>
            </a:r>
          </a:p>
        </p:txBody>
      </p:sp>
    </p:spTree>
    <p:extLst>
      <p:ext uri="{BB962C8B-B14F-4D97-AF65-F5344CB8AC3E}">
        <p14:creationId xmlns:p14="http://schemas.microsoft.com/office/powerpoint/2010/main" val="616705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ítulo 1">
            <a:extLst>
              <a:ext uri="{FF2B5EF4-FFF2-40B4-BE49-F238E27FC236}">
                <a16:creationId xmlns:a16="http://schemas.microsoft.com/office/drawing/2014/main" id="{541DAE88-BF04-4371-82C1-E9644C17C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12" y="269875"/>
            <a:ext cx="8802687" cy="574675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panose="020B0600070205080204" pitchFamily="34" charset="-128"/>
              </a:rPr>
              <a:t>Responsáveis</a:t>
            </a:r>
          </a:p>
        </p:txBody>
      </p:sp>
      <p:sp>
        <p:nvSpPr>
          <p:cNvPr id="9221" name="CaixaDeTexto 4">
            <a:extLst>
              <a:ext uri="{FF2B5EF4-FFF2-40B4-BE49-F238E27FC236}">
                <a16:creationId xmlns:a16="http://schemas.microsoft.com/office/drawing/2014/main" id="{2ECDF059-E6BD-4458-9C57-77B02EB4E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3" y="1268413"/>
            <a:ext cx="8640762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Na escola: 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400" dirty="0">
                <a:solidFill>
                  <a:schemeClr val="tx2"/>
                </a:solidFill>
                <a:latin typeface="+mn-lt"/>
              </a:rPr>
              <a:t>Equipe gestora - </a:t>
            </a:r>
            <a:r>
              <a:rPr lang="pt-BR" altLang="pt-BR" sz="2400" dirty="0">
                <a:latin typeface="+mn-lt"/>
              </a:rPr>
              <a:t>é responsável pela orientação e monitoramento do acolhimento e organização / sistematização do material produzido durante a realização do Acolhimento;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400" dirty="0">
              <a:latin typeface="+mn-lt"/>
            </a:endParaRP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400" dirty="0">
                <a:solidFill>
                  <a:schemeClr val="tx2"/>
                </a:solidFill>
                <a:latin typeface="+mn-lt"/>
              </a:rPr>
              <a:t>Jovens formadores -  </a:t>
            </a:r>
            <a:r>
              <a:rPr lang="pt-BR" altLang="pt-BR" sz="2400" dirty="0">
                <a:latin typeface="+mn-lt"/>
              </a:rPr>
              <a:t>são responsáveis pela formação dos acolhedores, planejamento e elaboração e execução das atividades; 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400" dirty="0">
              <a:latin typeface="+mn-lt"/>
            </a:endParaRP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pt-BR" altLang="pt-BR" sz="2400" dirty="0">
                <a:solidFill>
                  <a:schemeClr val="tx2"/>
                </a:solidFill>
                <a:latin typeface="+mn-lt"/>
              </a:rPr>
              <a:t>Jovens acolhedores </a:t>
            </a:r>
            <a:r>
              <a:rPr lang="pt-BR" altLang="pt-BR" sz="2400" dirty="0">
                <a:latin typeface="+mn-lt"/>
              </a:rPr>
              <a:t>são responsáveis pelo desenvolvimento das atividades com demais alunos, professores e funcionários.</a:t>
            </a:r>
          </a:p>
          <a:p>
            <a:pPr marL="457200" indent="-457200" algn="just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pt-BR" altLang="pt-BR" sz="2400" dirty="0">
              <a:latin typeface="+mn-lt"/>
            </a:endParaRP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t-BR" altLang="pt-BR" sz="280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2856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ítulo 1">
            <a:extLst>
              <a:ext uri="{FF2B5EF4-FFF2-40B4-BE49-F238E27FC236}">
                <a16:creationId xmlns:a16="http://schemas.microsoft.com/office/drawing/2014/main" id="{DC60CCC1-498A-45FE-8068-874246595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77788"/>
            <a:ext cx="8748712" cy="758924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panose="020B0600070205080204" pitchFamily="34" charset="-128"/>
                <a:cs typeface="Times New Roman" panose="02020603050405020304" pitchFamily="18" charset="0"/>
              </a:rPr>
              <a:t>Diretrizes  para Implantação do Acolhimento</a:t>
            </a:r>
            <a:endParaRPr lang="pt-BR" altLang="pt-BR" sz="28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15364" name="Espaço Reservado para Conteúdo 2">
            <a:extLst>
              <a:ext uri="{FF2B5EF4-FFF2-40B4-BE49-F238E27FC236}">
                <a16:creationId xmlns:a16="http://schemas.microsoft.com/office/drawing/2014/main" id="{01652E4F-8369-4384-A436-388BAF2EC26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288" y="1125538"/>
            <a:ext cx="8497887" cy="5256212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pt-BR" altLang="pt-BR" sz="2800" dirty="0">
                <a:ea typeface="ＭＳ Ｐゴシック" panose="020B0600070205080204" pitchFamily="34" charset="-128"/>
              </a:rPr>
              <a:t> </a:t>
            </a:r>
            <a:r>
              <a:rPr lang="pt-BR" altLang="pt-BR" sz="2000" dirty="0">
                <a:ea typeface="ＭＳ Ｐゴシック" panose="020B0600070205080204" pitchFamily="34" charset="-128"/>
              </a:rPr>
              <a:t>O Diretor, apoiado pelo vice-diretor, orienta a equipe escolar e os funcionários responsáveis pela matrícula,  sobre a importância e as ações do acolhimento para que estes informem aos pais / responsáveis sobre a ação no ato da matrícula;</a:t>
            </a:r>
          </a:p>
          <a:p>
            <a:pPr marL="0" indent="0" algn="just" eaLnBrk="1" hangingPunct="1">
              <a:buNone/>
            </a:pPr>
            <a:endParaRPr lang="pt-BR" altLang="pt-BR" sz="1800" dirty="0">
              <a:ea typeface="ＭＳ Ｐゴシック" panose="020B0600070205080204" pitchFamily="34" charset="-128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pt-BR" altLang="pt-BR" sz="2000" dirty="0">
                <a:ea typeface="ＭＳ Ｐゴシック" panose="020B0600070205080204" pitchFamily="34" charset="-128"/>
              </a:rPr>
              <a:t>O acolhimento inicia-se no período que antecede o início das aulas;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endParaRPr lang="pt-BR" altLang="pt-BR" sz="2000" dirty="0">
              <a:ea typeface="ＭＳ Ｐゴシック" panose="020B0600070205080204" pitchFamily="34" charset="-128"/>
            </a:endParaRP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pt-BR" altLang="pt-BR" sz="2000" dirty="0">
                <a:ea typeface="ＭＳ Ｐゴシック" panose="020B0600070205080204" pitchFamily="34" charset="-128"/>
              </a:rPr>
              <a:t>É oferecido para todos os integrantes (alunos, professores e funcionários) que ingressam na escola e, visitantes;</a:t>
            </a:r>
          </a:p>
          <a:p>
            <a:pPr marL="0" indent="0" algn="just" eaLnBrk="1" hangingPunct="1">
              <a:buNone/>
            </a:pPr>
            <a:r>
              <a:rPr lang="pt-BR" altLang="pt-BR" sz="2000" dirty="0">
                <a:ea typeface="ＭＳ Ｐゴシック" panose="020B0600070205080204" pitchFamily="34" charset="-128"/>
              </a:rPr>
              <a:t> </a:t>
            </a:r>
          </a:p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pt-BR" altLang="pt-BR" sz="2000" dirty="0">
                <a:ea typeface="ＭＳ Ｐゴシック" panose="020B0600070205080204" pitchFamily="34" charset="-128"/>
              </a:rPr>
              <a:t>A partir da realização do Acolhimento no início do ano letivo, a equipe gestora com indicação dos Jovens Formadores, apoiado por toda a equipe escolar, deverá </a:t>
            </a:r>
            <a:r>
              <a:rPr lang="pt-BR" altLang="pt-BR" sz="2000" u="sng" dirty="0">
                <a:ea typeface="ＭＳ Ｐゴシック" panose="020B0600070205080204" pitchFamily="34" charset="-128"/>
              </a:rPr>
              <a:t>identificar novos alunos com perfil para Jovem Acolhedor e formá-los </a:t>
            </a:r>
            <a:r>
              <a:rPr lang="pt-BR" altLang="pt-BR" sz="2000" dirty="0">
                <a:ea typeface="ＭＳ Ｐゴシック" panose="020B0600070205080204" pitchFamily="34" charset="-128"/>
              </a:rPr>
              <a:t>para que acolham os alunos sempre que se fizer necessário. </a:t>
            </a:r>
          </a:p>
        </p:txBody>
      </p:sp>
    </p:spTree>
    <p:extLst>
      <p:ext uri="{BB962C8B-B14F-4D97-AF65-F5344CB8AC3E}">
        <p14:creationId xmlns:p14="http://schemas.microsoft.com/office/powerpoint/2010/main" val="587840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56980709-E7AA-4720-B816-4BCC97ED8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55588"/>
            <a:ext cx="8604448" cy="719137"/>
          </a:xfrm>
        </p:spPr>
        <p:txBody>
          <a:bodyPr/>
          <a:lstStyle/>
          <a:p>
            <a:pPr eaLnBrk="1" hangingPunct="1"/>
            <a:r>
              <a:rPr lang="pt-BR" alt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Sugestões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5F6AB81-6C81-4C27-A410-12B637D42C71}"/>
              </a:ext>
            </a:extLst>
          </p:cNvPr>
          <p:cNvSpPr/>
          <p:nvPr/>
        </p:nvSpPr>
        <p:spPr>
          <a:xfrm>
            <a:off x="611560" y="148478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1 – Acolhimento dos professores e funcionários: </a:t>
            </a:r>
          </a:p>
          <a:p>
            <a:endParaRPr lang="pt-B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Reflexão das ações elencadas no plano de ação, ponderando as que </a:t>
            </a:r>
            <a:r>
              <a:rPr lang="pt-BR" u="sng" dirty="0"/>
              <a:t>tiveram impacto positivo</a:t>
            </a:r>
            <a:r>
              <a:rPr lang="pt-BR" dirty="0"/>
              <a:t>, revisando as ações que necessitam de ajustes e planejando novas ações. </a:t>
            </a:r>
          </a:p>
          <a:p>
            <a:endParaRPr lang="pt-BR" dirty="0"/>
          </a:p>
          <a:p>
            <a:r>
              <a:rPr lang="pt-BR" b="1" dirty="0"/>
              <a:t>Para a realização da ação, sugerimos: </a:t>
            </a:r>
          </a:p>
          <a:p>
            <a:endParaRPr lang="pt-B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participação de lideranças estudantis, como os integrantes do Grêmio Estudantil, bem como os demais estudantes interessados, nas discussões;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 organização de um espaço acolhedor para receber a comunidade escolar;</a:t>
            </a:r>
          </a:p>
          <a:p>
            <a:r>
              <a:rPr lang="pt-BR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 atividades de sensibilização que promovam a motivação para o ano letivo;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  discussão do cenário atual da Unidade Escolar</a:t>
            </a:r>
          </a:p>
        </p:txBody>
      </p:sp>
    </p:spTree>
    <p:extLst>
      <p:ext uri="{BB962C8B-B14F-4D97-AF65-F5344CB8AC3E}">
        <p14:creationId xmlns:p14="http://schemas.microsoft.com/office/powerpoint/2010/main" val="1363471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56980709-E7AA-4720-B816-4BCC97ED8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55588"/>
            <a:ext cx="8388424" cy="719137"/>
          </a:xfrm>
        </p:spPr>
        <p:txBody>
          <a:bodyPr/>
          <a:lstStyle/>
          <a:p>
            <a:pPr eaLnBrk="1" hangingPunct="1"/>
            <a:r>
              <a:rPr lang="pt-BR" alt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Sugestões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5F6AB81-6C81-4C27-A410-12B637D42C71}"/>
              </a:ext>
            </a:extLst>
          </p:cNvPr>
          <p:cNvSpPr/>
          <p:nvPr/>
        </p:nvSpPr>
        <p:spPr>
          <a:xfrm>
            <a:off x="827584" y="1484784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2 – Acolhimento de estudantes e pais/responsáveis </a:t>
            </a:r>
          </a:p>
          <a:p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construção do vínculo escola/comunidade; portanto, deve ser potencializado</a:t>
            </a:r>
          </a:p>
          <a:p>
            <a:endParaRPr lang="pt-BR" dirty="0"/>
          </a:p>
          <a:p>
            <a:pPr algn="just"/>
            <a:r>
              <a:rPr lang="pt-BR" b="1" dirty="0"/>
              <a:t>Para a realização da ação, sugerimos que a equipe escolar leve em conta alguns encaminhamentos básicos na comunicação entre escola e pais/responsáveis. </a:t>
            </a:r>
            <a:r>
              <a:rPr lang="pt-BR" dirty="0"/>
              <a:t>São eles: </a:t>
            </a:r>
          </a:p>
          <a:p>
            <a:pPr algn="just"/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/>
              <a:t>funcionamento da escola e recepção dos estudantes;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 a participação de toda a equipe escolar na recepção e acolhimento dos estudantes e dos pais/responsáveis;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apresentação aos pais de aspectos relacionados ao ensino e à aprendizagem;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proposta de ensino da escola;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 incentivo à participação ativa da comunidade.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25849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8CC949E7-225F-4BD1-92A4-D1EEDBCF3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620" y="332656"/>
            <a:ext cx="8892480" cy="67421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Times New Roman" pitchFamily="18" charset="0"/>
              </a:rPr>
              <a:t>O papel da equipe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Times New Roman" pitchFamily="18" charset="0"/>
              </a:rPr>
              <a:t>escolar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 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itchFamily="34" charset="0"/>
                <a:cs typeface="Times New Roman" pitchFamily="18" charset="0"/>
              </a:rPr>
              <a:t>durante o Acolhimento</a:t>
            </a:r>
            <a:endParaRPr lang="pt-B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A5309E32-256C-4546-8C49-7A556CE9F8D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49" y="1412776"/>
            <a:ext cx="8896384" cy="4662487"/>
          </a:xfrm>
        </p:spPr>
        <p:txBody>
          <a:bodyPr>
            <a:normAutofit/>
          </a:bodyPr>
          <a:lstStyle/>
          <a:p>
            <a:pPr marL="36000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dirty="0">
                <a:latin typeface="Arial" charset="0"/>
                <a:cs typeface="Arial" charset="0"/>
              </a:rPr>
              <a:t> </a:t>
            </a:r>
            <a:r>
              <a:rPr lang="pt-BR" sz="2000" dirty="0">
                <a:latin typeface="Arial" charset="0"/>
                <a:cs typeface="Arial" charset="0"/>
              </a:rPr>
              <a:t>A equipe gestora deve estar PRESENCIALMENTE durante TODA a formação dando suporte e apoio necessário aos alunos; </a:t>
            </a:r>
          </a:p>
          <a:p>
            <a:pPr marL="36000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36000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36000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latin typeface="Arial" charset="0"/>
                <a:cs typeface="Arial" charset="0"/>
              </a:rPr>
              <a:t> A equipe escolar deve apoiar e garantir as condições favoráveis para o acontecimento do acolhimento; </a:t>
            </a:r>
          </a:p>
          <a:p>
            <a:pPr marL="36000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 3" pitchFamily="18" charset="2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36000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000" dirty="0">
                <a:latin typeface="Arial" charset="0"/>
                <a:cs typeface="Arial" charset="0"/>
              </a:rPr>
              <a:t> A equipe escolar deve dar continuidade do trabalho após o Acolhimento; </a:t>
            </a:r>
          </a:p>
          <a:p>
            <a:pPr marL="36000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400" dirty="0">
              <a:latin typeface="Arial" charset="0"/>
              <a:cs typeface="Arial" charset="0"/>
            </a:endParaRPr>
          </a:p>
          <a:p>
            <a:pPr marL="360000" indent="0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24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03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91481F03-EE6C-4F60-B763-7C943F4D725D}"/>
              </a:ext>
            </a:extLst>
          </p:cNvPr>
          <p:cNvSpPr/>
          <p:nvPr/>
        </p:nvSpPr>
        <p:spPr>
          <a:xfrm>
            <a:off x="611560" y="116072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Anos Finais do Ensino Fundamental e Ensino Médio </a:t>
            </a:r>
          </a:p>
          <a:p>
            <a:pPr algn="ctr"/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(Sugestões)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55BE343-1A8E-4EAB-B3E2-CBB57DBC19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762" t="27600" r="37400" b="27600"/>
          <a:stretch/>
        </p:blipFill>
        <p:spPr>
          <a:xfrm>
            <a:off x="2483768" y="934321"/>
            <a:ext cx="4464496" cy="4798935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9F3DC478-B561-4F4B-9128-185B01730F20}"/>
              </a:ext>
            </a:extLst>
          </p:cNvPr>
          <p:cNvSpPr/>
          <p:nvPr/>
        </p:nvSpPr>
        <p:spPr>
          <a:xfrm>
            <a:off x="1170071" y="5808016"/>
            <a:ext cx="7002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200" dirty="0"/>
              <a:t>* Essas atividades serão desenvolvidas em colaboração com o professor de Educação Física </a:t>
            </a:r>
          </a:p>
          <a:p>
            <a:pPr algn="just"/>
            <a:r>
              <a:rPr lang="pt-BR" sz="1200" dirty="0"/>
              <a:t>responsável pela classe. </a:t>
            </a:r>
          </a:p>
          <a:p>
            <a:r>
              <a:rPr lang="pt-BR" sz="1200" dirty="0"/>
              <a:t>** Essas atividades serão desenvolvidas em conjunto com todos os professores.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19597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73B69-0AB1-4F36-8B7C-5A5A5542C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Ações previstas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FB474A-4110-4800-B5DA-571084D13E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r>
              <a:rPr lang="pt-BR" dirty="0"/>
              <a:t>Formações </a:t>
            </a:r>
            <a:r>
              <a:rPr lang="pt-BR" dirty="0" err="1"/>
              <a:t>PC’s</a:t>
            </a:r>
            <a:r>
              <a:rPr lang="pt-BR" dirty="0"/>
              <a:t> (continuidade)</a:t>
            </a:r>
          </a:p>
          <a:p>
            <a:endParaRPr lang="pt-BR" dirty="0"/>
          </a:p>
          <a:p>
            <a:r>
              <a:rPr lang="pt-BR" dirty="0"/>
              <a:t>Formações por disciplina (intensificar)</a:t>
            </a:r>
          </a:p>
          <a:p>
            <a:endParaRPr lang="pt-BR" dirty="0"/>
          </a:p>
          <a:p>
            <a:r>
              <a:rPr lang="pt-BR" dirty="0"/>
              <a:t>Método de Melhoria de Resultado (MMR)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8718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9A1E3AD-9373-43B3-AFEE-4525BF44EE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41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39" t="8922" r="16926"/>
          <a:stretch/>
        </p:blipFill>
        <p:spPr>
          <a:xfrm>
            <a:off x="600971" y="1195010"/>
            <a:ext cx="7942057" cy="511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36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Breve Histórico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07/02/2017:  I Encontro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Documento orientador: CGEB Com os pés em 2016 e o olhar em 2017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Plano de Ação: 06 a 24 de fevereiro de 2017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Apresentação das habilidades críticas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Foco Aprendizagem 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Habilidades prioritárias de Matemática e Língua Portuguesa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AAP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Indicativo de Plano de Ação Anual </a:t>
            </a:r>
          </a:p>
          <a:p>
            <a:pPr lvl="1" eaLnBrk="0" hangingPunct="0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r>
              <a:rPr lang="pt-BR" dirty="0"/>
              <a:t>15/02/2017:  II Encontro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Devolutivas individuais sobre o Plano de Ação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Foco Aprendizagem: dúvidas gerais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Habilidades prioritárias de Matemática e Língua Portuguesa (EF e EM)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Orientações para o Planejamento Escolar</a:t>
            </a:r>
          </a:p>
          <a:p>
            <a:pPr lvl="1" eaLnBrk="0" hangingPunct="0">
              <a:buFont typeface="Wingdings" pitchFamily="2" charset="2"/>
              <a:buChar char="ü"/>
            </a:pPr>
            <a:endParaRPr lang="pt-B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Breve Histórico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pt-BR" sz="2400" dirty="0"/>
              <a:t>Planejamento Escolar: 01 a 03 de março</a:t>
            </a:r>
          </a:p>
          <a:p>
            <a:pPr lvl="2"/>
            <a:r>
              <a:rPr lang="pt-BR" sz="2100" dirty="0"/>
              <a:t>Resultados,  ações propostas, avanços e perspectivas</a:t>
            </a:r>
          </a:p>
          <a:p>
            <a:pPr lvl="2"/>
            <a:endParaRPr lang="pt-BR" sz="2100" dirty="0"/>
          </a:p>
          <a:p>
            <a:pPr lvl="1"/>
            <a:r>
              <a:rPr lang="pt-BR" sz="2400" dirty="0"/>
              <a:t>Relatório das ações de Fevereiro/2017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III Encontro – 23 de março</a:t>
            </a:r>
          </a:p>
          <a:p>
            <a:pPr lvl="2"/>
            <a:r>
              <a:rPr lang="pt-BR" sz="2100" dirty="0"/>
              <a:t>Orientações e Construção coletiva do Plano de Trabalho da Coordenação Pedagógica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IV Encontro – 19 e 20 de abril</a:t>
            </a:r>
          </a:p>
          <a:p>
            <a:pPr lvl="2"/>
            <a:r>
              <a:rPr lang="pt-BR" sz="2100" dirty="0"/>
              <a:t>Devolutivas individuais sobre os planos de trabalho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Breve Histórico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pt-BR" sz="2400" dirty="0"/>
              <a:t>V Encontro – 25 de maio</a:t>
            </a:r>
          </a:p>
          <a:p>
            <a:pPr lvl="2"/>
            <a:r>
              <a:rPr lang="pt-BR" sz="2100" dirty="0"/>
              <a:t>O que é avaliar?</a:t>
            </a:r>
          </a:p>
          <a:p>
            <a:pPr lvl="2"/>
            <a:r>
              <a:rPr lang="pt-BR" sz="2100" dirty="0"/>
              <a:t>O que fazer com meus resultados de avaliação?</a:t>
            </a:r>
          </a:p>
          <a:p>
            <a:pPr lvl="2"/>
            <a:r>
              <a:rPr lang="pt-BR" sz="2100" dirty="0"/>
              <a:t>Avaliações internas e externas</a:t>
            </a:r>
          </a:p>
          <a:p>
            <a:pPr lvl="2"/>
            <a:r>
              <a:rPr lang="pt-BR" sz="2100" dirty="0"/>
              <a:t>AAP</a:t>
            </a:r>
          </a:p>
          <a:p>
            <a:pPr marL="594360" lvl="2" indent="0">
              <a:buNone/>
            </a:pPr>
            <a:endParaRPr lang="pt-BR" sz="2100" dirty="0"/>
          </a:p>
          <a:p>
            <a:pPr lvl="1"/>
            <a:r>
              <a:rPr lang="pt-BR" sz="2400" dirty="0"/>
              <a:t>VI Encontro – 23 e 24 de agosto</a:t>
            </a:r>
          </a:p>
          <a:p>
            <a:pPr lvl="2"/>
            <a:r>
              <a:rPr lang="pt-BR" sz="2100" dirty="0"/>
              <a:t>Revisão do Plano de ação da Escola</a:t>
            </a:r>
          </a:p>
          <a:p>
            <a:pPr lvl="2"/>
            <a:r>
              <a:rPr lang="pt-BR" sz="2100" dirty="0"/>
              <a:t>Elaboração da Pauta Formativa do Replanejamento</a:t>
            </a:r>
          </a:p>
          <a:p>
            <a:pPr lvl="2"/>
            <a:r>
              <a:rPr lang="pt-BR" sz="2100" dirty="0"/>
              <a:t>Gestão Democrática</a:t>
            </a:r>
          </a:p>
          <a:p>
            <a:pPr marL="594360" lvl="2" indent="0">
              <a:buNone/>
            </a:pPr>
            <a:endParaRPr lang="pt-BR" sz="2100" dirty="0"/>
          </a:p>
          <a:p>
            <a:pPr lvl="1"/>
            <a:r>
              <a:rPr lang="pt-BR" sz="2400" dirty="0"/>
              <a:t>VII Encontro – 19 e 23 de outubro</a:t>
            </a:r>
            <a:endParaRPr lang="pt-BR" sz="2100" dirty="0"/>
          </a:p>
          <a:p>
            <a:pPr lvl="2"/>
            <a:r>
              <a:rPr lang="pt-BR" sz="2100" dirty="0"/>
              <a:t>Competência leitora</a:t>
            </a:r>
          </a:p>
          <a:p>
            <a:pPr lvl="2"/>
            <a:r>
              <a:rPr lang="pt-BR" sz="2100" dirty="0"/>
              <a:t>A leitura em todas as áreas disciplinares</a:t>
            </a:r>
          </a:p>
          <a:p>
            <a:pPr lvl="2"/>
            <a:r>
              <a:rPr lang="pt-BR" sz="2100" dirty="0"/>
              <a:t>O perfil do professor</a:t>
            </a:r>
          </a:p>
          <a:p>
            <a:pPr lvl="2"/>
            <a:endParaRPr lang="pt-BR" sz="2100" dirty="0"/>
          </a:p>
          <a:p>
            <a:pPr lvl="2"/>
            <a:endParaRPr lang="pt-BR" sz="2100" dirty="0"/>
          </a:p>
          <a:p>
            <a:pPr lvl="2"/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26002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3251225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 rot="19827893">
            <a:off x="464208" y="1516312"/>
            <a:ext cx="3322344" cy="14465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400" b="1" cap="none" spc="50" dirty="0">
                <a:ln w="13500">
                  <a:solidFill>
                    <a:schemeClr val="accent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Gestão </a:t>
            </a:r>
          </a:p>
          <a:p>
            <a:pPr algn="ctr"/>
            <a:r>
              <a:rPr lang="pt-BR" sz="4400" b="1" cap="none" spc="50" dirty="0">
                <a:ln w="13500">
                  <a:solidFill>
                    <a:schemeClr val="accent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Pedagógica</a:t>
            </a:r>
          </a:p>
        </p:txBody>
      </p:sp>
    </p:spTree>
    <p:extLst>
      <p:ext uri="{BB962C8B-B14F-4D97-AF65-F5344CB8AC3E}">
        <p14:creationId xmlns:p14="http://schemas.microsoft.com/office/powerpoint/2010/main" val="167363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4024495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 rot="19827893">
            <a:off x="464208" y="1516312"/>
            <a:ext cx="3322344" cy="14465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400" b="1" cap="none" spc="50" dirty="0">
                <a:ln w="13500">
                  <a:solidFill>
                    <a:schemeClr val="accent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Gestão </a:t>
            </a:r>
          </a:p>
          <a:p>
            <a:pPr algn="ctr"/>
            <a:r>
              <a:rPr lang="pt-BR" sz="4400" b="1" cap="none" spc="50" dirty="0">
                <a:ln w="13500">
                  <a:solidFill>
                    <a:schemeClr val="accent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Pedagógica</a:t>
            </a:r>
          </a:p>
        </p:txBody>
      </p:sp>
    </p:spTree>
    <p:extLst>
      <p:ext uri="{BB962C8B-B14F-4D97-AF65-F5344CB8AC3E}">
        <p14:creationId xmlns:p14="http://schemas.microsoft.com/office/powerpoint/2010/main" val="2707575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964FB-9372-42B1-A1BE-AA127B9E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Momento de Avaliar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1926A79B-730F-4807-8886-DAADE09D8F2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450" y="1219200"/>
            <a:ext cx="4353099" cy="4937125"/>
          </a:xfrm>
        </p:spPr>
      </p:pic>
    </p:spTree>
    <p:extLst>
      <p:ext uri="{BB962C8B-B14F-4D97-AF65-F5344CB8AC3E}">
        <p14:creationId xmlns:p14="http://schemas.microsoft.com/office/powerpoint/2010/main" val="1745399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397D94-33F3-46AE-B94F-69EE9835D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Calendário Escolar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9FBCDE-30F3-403F-8DED-8B815E077D2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pt-BR" dirty="0"/>
              <a:t>Início do ano letivo: 01/02</a:t>
            </a:r>
          </a:p>
          <a:p>
            <a:pPr>
              <a:lnSpc>
                <a:spcPct val="200000"/>
              </a:lnSpc>
            </a:pPr>
            <a:r>
              <a:rPr lang="pt-BR" dirty="0"/>
              <a:t>Acolhimento de alunos: 01 e 02/02</a:t>
            </a:r>
          </a:p>
          <a:p>
            <a:pPr>
              <a:lnSpc>
                <a:spcPct val="200000"/>
              </a:lnSpc>
            </a:pPr>
            <a:r>
              <a:rPr lang="pt-BR" dirty="0"/>
              <a:t>AAP 1º Bimestre: 05 a 09/02 (previsão)</a:t>
            </a:r>
          </a:p>
          <a:p>
            <a:pPr>
              <a:lnSpc>
                <a:spcPct val="200000"/>
              </a:lnSpc>
            </a:pPr>
            <a:r>
              <a:rPr lang="pt-BR" dirty="0"/>
              <a:t>Planejamento: 14 a 16/02</a:t>
            </a:r>
          </a:p>
          <a:p>
            <a:pPr>
              <a:lnSpc>
                <a:spcPct val="200000"/>
              </a:lnSpc>
            </a:pPr>
            <a:r>
              <a:rPr lang="pt-BR" dirty="0"/>
              <a:t>Atividades de nivelamento: 01 a 28/02</a:t>
            </a:r>
          </a:p>
          <a:p>
            <a:pPr>
              <a:lnSpc>
                <a:spcPct val="20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0874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5EF83A-0465-4C0A-8499-1C5034D7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Preparação</a:t>
            </a:r>
            <a:r>
              <a:rPr lang="pt-BR" dirty="0"/>
              <a:t> para 2018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D8742A-420E-41D7-A385-E10AB5B673C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229600" cy="4024104"/>
          </a:xfrm>
        </p:spPr>
        <p:txBody>
          <a:bodyPr/>
          <a:lstStyle/>
          <a:p>
            <a:r>
              <a:rPr lang="pt-BR" dirty="0"/>
              <a:t>Acolhimento de alunos e mês de atividades intensivas</a:t>
            </a:r>
          </a:p>
          <a:p>
            <a:endParaRPr lang="pt-BR" dirty="0"/>
          </a:p>
          <a:p>
            <a:pPr lvl="1"/>
            <a:r>
              <a:rPr lang="pt-BR" dirty="0"/>
              <a:t>Documentos CGEB 2016/2017</a:t>
            </a:r>
          </a:p>
          <a:p>
            <a:pPr lvl="1"/>
            <a:endParaRPr lang="pt-BR" dirty="0"/>
          </a:p>
          <a:p>
            <a:pPr lvl="2"/>
            <a:r>
              <a:rPr lang="pt-BR" dirty="0">
                <a:hlinkClick r:id="rId2"/>
              </a:rPr>
              <a:t>http://aprendizagememrede.escoladeformacao.sp.gov.br/materiais-de-apoio-e-estudos/</a:t>
            </a:r>
            <a:r>
              <a:rPr lang="pt-BR" dirty="0"/>
              <a:t> 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3455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1311</TotalTime>
  <Words>964</Words>
  <Application>Microsoft Office PowerPoint</Application>
  <PresentationFormat>Apresentação na tela (4:3)</PresentationFormat>
  <Paragraphs>161</Paragraphs>
  <Slides>19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9" baseType="lpstr">
      <vt:lpstr>ＭＳ Ｐゴシック</vt:lpstr>
      <vt:lpstr>Arial</vt:lpstr>
      <vt:lpstr>Bookman Old Style</vt:lpstr>
      <vt:lpstr>Calibri</vt:lpstr>
      <vt:lpstr>Gill Sans MT</vt:lpstr>
      <vt:lpstr>Lucida Sans Unicode</vt:lpstr>
      <vt:lpstr>Times New Roman</vt:lpstr>
      <vt:lpstr>Wingdings</vt:lpstr>
      <vt:lpstr>Wingdings 3</vt:lpstr>
      <vt:lpstr>Origem</vt:lpstr>
      <vt:lpstr>VIII Encontro de Formação de Professores Coordenadores    “Repensando e planejando a ação pedagógica”</vt:lpstr>
      <vt:lpstr>Breve Histórico</vt:lpstr>
      <vt:lpstr>Breve Histórico</vt:lpstr>
      <vt:lpstr>Breve Histórico</vt:lpstr>
      <vt:lpstr>Apresentação do PowerPoint</vt:lpstr>
      <vt:lpstr>Apresentação do PowerPoint</vt:lpstr>
      <vt:lpstr>Momento de Avaliar</vt:lpstr>
      <vt:lpstr>Calendário Escolar</vt:lpstr>
      <vt:lpstr>Preparação para 2018</vt:lpstr>
      <vt:lpstr>Conceito do Acolhimento</vt:lpstr>
      <vt:lpstr>Apresentação do PowerPoint</vt:lpstr>
      <vt:lpstr>Responsáveis</vt:lpstr>
      <vt:lpstr>Diretrizes  para Implantação do Acolhimento</vt:lpstr>
      <vt:lpstr>Sugestões</vt:lpstr>
      <vt:lpstr>Sugestões</vt:lpstr>
      <vt:lpstr>O papel da equipe escolar durante o Acolhimento</vt:lpstr>
      <vt:lpstr>Apresentação do PowerPoint</vt:lpstr>
      <vt:lpstr>Ações previstas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Encontro de Formação de Professores Coordenadores    “Repensando e planejando a ação pedagógica”</dc:title>
  <dc:creator>FDE</dc:creator>
  <cp:lastModifiedBy>Sueli Aparecida Gobbo Araújo</cp:lastModifiedBy>
  <cp:revision>107</cp:revision>
  <dcterms:created xsi:type="dcterms:W3CDTF">2017-03-22T14:20:58Z</dcterms:created>
  <dcterms:modified xsi:type="dcterms:W3CDTF">2017-12-14T17:05:19Z</dcterms:modified>
</cp:coreProperties>
</file>