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8" r:id="rId3"/>
    <p:sldId id="326" r:id="rId4"/>
    <p:sldId id="328" r:id="rId5"/>
    <p:sldId id="331" r:id="rId6"/>
    <p:sldId id="329" r:id="rId7"/>
    <p:sldId id="332" r:id="rId8"/>
    <p:sldId id="327" r:id="rId9"/>
    <p:sldId id="330" r:id="rId10"/>
    <p:sldId id="31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686EA2"/>
    <a:srgbClr val="2D96B7"/>
    <a:srgbClr val="D29460"/>
    <a:srgbClr val="FF6600"/>
    <a:srgbClr val="B88C00"/>
    <a:srgbClr val="296D7F"/>
    <a:srgbClr val="2D8095"/>
    <a:srgbClr val="58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78747" autoAdjust="0"/>
  </p:normalViewPr>
  <p:slideViewPr>
    <p:cSldViewPr>
      <p:cViewPr varScale="1">
        <p:scale>
          <a:sx n="92" d="100"/>
          <a:sy n="92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78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81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4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688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332656"/>
            <a:ext cx="467544" cy="648072"/>
          </a:xfrm>
          <a:prstGeom prst="rect">
            <a:avLst/>
          </a:prstGeom>
          <a:solidFill>
            <a:srgbClr val="29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493833" y="332656"/>
            <a:ext cx="45719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9018240" y="332656"/>
            <a:ext cx="125760" cy="648072"/>
          </a:xfrm>
          <a:prstGeom prst="rect">
            <a:avLst/>
          </a:prstGeom>
          <a:solidFill>
            <a:srgbClr val="29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8949630" y="332656"/>
            <a:ext cx="45719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6209928"/>
            <a:ext cx="9144000" cy="648072"/>
          </a:xfrm>
          <a:prstGeom prst="rect">
            <a:avLst/>
          </a:prstGeom>
          <a:solidFill>
            <a:srgbClr val="29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36" y="6383408"/>
            <a:ext cx="1065662" cy="3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2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8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7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3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3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41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2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6228-BB61-4AA1-ABA0-BA28F5789A32}" type="datetimeFigureOut">
              <a:rPr lang="pt-BR" smtClean="0"/>
              <a:t>26/12/2017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D66-AC84-4613-8514-34E9C54114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7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sselivre@emtu.sp.gov.br" TargetMode="External"/><Relationship Id="rId2" Type="http://schemas.openxmlformats.org/officeDocument/2006/relationships/hyperlink" Target="mailto:passeescolar@emtu.sp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sselivre@emtu.sp.gov.br" TargetMode="External"/><Relationship Id="rId2" Type="http://schemas.openxmlformats.org/officeDocument/2006/relationships/hyperlink" Target="mailto:passeescolar@emtu.sp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9"/>
          <a:stretch/>
        </p:blipFill>
        <p:spPr>
          <a:xfrm>
            <a:off x="0" y="0"/>
            <a:ext cx="9144000" cy="53904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1828800" y="2132856"/>
            <a:ext cx="4732812" cy="21801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81706" y="3112010"/>
            <a:ext cx="42709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– NOVIDADES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Frutiger LT Std 87 ExtraBlk Cn" pitchFamily="34" charset="0"/>
            </a:endParaRPr>
          </a:p>
          <a:p>
            <a:pPr lvl="0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87 ExtraBlk Cn" pitchFamily="34" charset="0"/>
              </a:rPr>
              <a:t>REQUISIÇÃO 100% DIGITAL</a:t>
            </a:r>
            <a:endParaRPr lang="pt-BR" sz="2500" dirty="0">
              <a:solidFill>
                <a:srgbClr val="296D7F"/>
              </a:solidFill>
              <a:latin typeface="Frutiger LT Std 87 ExtraBlk Cn" pitchFamily="34" charset="0"/>
            </a:endParaRPr>
          </a:p>
        </p:txBody>
      </p:sp>
      <p:pic>
        <p:nvPicPr>
          <p:cNvPr id="7" name="Picture 11" descr="logotipia_padr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/>
          <a:stretch>
            <a:fillRect/>
          </a:stretch>
        </p:blipFill>
        <p:spPr bwMode="auto">
          <a:xfrm>
            <a:off x="3403478" y="5661249"/>
            <a:ext cx="2133844" cy="74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9"/>
          <a:stretch/>
        </p:blipFill>
        <p:spPr>
          <a:xfrm>
            <a:off x="0" y="0"/>
            <a:ext cx="9144000" cy="53904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/>
          <a:stretch/>
        </p:blipFill>
        <p:spPr>
          <a:xfrm>
            <a:off x="1866900" y="2132856"/>
            <a:ext cx="4694712" cy="2180142"/>
          </a:xfrm>
          <a:prstGeom prst="rect">
            <a:avLst/>
          </a:prstGeom>
        </p:spPr>
      </p:pic>
      <p:pic>
        <p:nvPicPr>
          <p:cNvPr id="7" name="Picture 11" descr="logotipia_padr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/>
          <a:stretch>
            <a:fillRect/>
          </a:stretch>
        </p:blipFill>
        <p:spPr bwMode="auto">
          <a:xfrm>
            <a:off x="1583296" y="5589240"/>
            <a:ext cx="2547724" cy="8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 flipH="1">
            <a:off x="0" y="539045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607632" y="5805264"/>
            <a:ext cx="29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57 Cn" pitchFamily="34" charset="0"/>
              </a:rPr>
              <a:t>stm.sp.gov.br      |      saopaulo.sp.gov.br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Frutiger LT Std 57 Cn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58959" y="836712"/>
            <a:ext cx="398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96D7F"/>
                </a:solidFill>
                <a:latin typeface="Frutiger LT Std 87 ExtraBlk Cn" pitchFamily="34" charset="0"/>
              </a:rPr>
              <a:t>CANAIS DE COMUNICAÇÃO EMTU/SP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36096" y="4365104"/>
            <a:ext cx="118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0800 724 05 55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84" y="3048659"/>
            <a:ext cx="245059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9461"/>
            <a:ext cx="50251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2018 -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Cronograma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115616" y="1556792"/>
            <a:ext cx="0" cy="35283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979712" y="1556792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03/01/18- Abertura do Portal –Escola para Cadastramento e Atualização/Correção/Inclusão dos Dados dos Estudantes e Professores.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08/01/2018 – Inicio do Preenchimento On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line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 de Requisições e Revalidações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01/02/2018 – Inicio da recarga para o Meia Tarifa e utilização do Passe Livre. Janeiro não tem cota (Res STM 10 e Res 06)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Julho e Dezembro /2018 – Direito a meia cota do Passe livre e 30 viagens/linha do Meia Tarifa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31/10/2018 – Ultimo dia do Preenchimento On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Line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 das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Reqs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 e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Revs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30/11/2018 – Ultimo dia para solicitar o ressarcimento (devolução do valor) e de envio pelo site de documentação pendente.</a:t>
            </a:r>
          </a:p>
        </p:txBody>
      </p:sp>
    </p:spTree>
    <p:extLst>
      <p:ext uri="{BB962C8B-B14F-4D97-AF65-F5344CB8AC3E}">
        <p14:creationId xmlns:p14="http://schemas.microsoft.com/office/powerpoint/2010/main" val="39888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9461"/>
            <a:ext cx="500752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: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Conceitos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1067271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Lembrando que......</a:t>
            </a:r>
          </a:p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REQUISIÇÃO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 : SOLICITAÇÃO PARA QUEM AINDA NÃO POSSUI O CARTÃO BOM ESCOLAR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REVALIDAÇÃO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: SOLICITAÇÃO PARA QUEM JÁ POSSUI O CARTÃO BOM ESCOLAR: JÁ É ON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31" y="1835403"/>
            <a:ext cx="5453063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9461"/>
            <a:ext cx="500752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: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O que vai mudar para a Escola????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5" y="1916832"/>
            <a:ext cx="6552729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7176" y="1340768"/>
            <a:ext cx="7503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Escola não precisa mais enviar formulários de Requisição para a EMTU/SP.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Consequentemente, não há mais a necessidade de imprimir  capas de lotes  para envio de lotes à EMTU/SP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há mais postagens ou a necessidade de contratação de portadores, ou mesmo deslocamento de funcionários para entregar os lotes na EMTU/SP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9461"/>
            <a:ext cx="500752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: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Instituição de Ensino: Como proceder?</a:t>
            </a:r>
          </a:p>
          <a:p>
            <a:endParaRPr lang="pt-BR" sz="1600" dirty="0">
              <a:solidFill>
                <a:prstClr val="black">
                  <a:lumMod val="50000"/>
                  <a:lumOff val="50000"/>
                </a:prstClr>
              </a:solidFill>
              <a:latin typeface="Frutiger LT Std 87 ExtraBlk Cn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5" y="1916832"/>
            <a:ext cx="6552729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7177" y="1340768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Instituição de Ensino: Como proceder?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precisar exclui-lo do Portal  para corrigir os dados dele: curso, nome, RG.</a:t>
            </a:r>
          </a:p>
          <a:p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IMPORTANTE- verificar com o estudante o tipo de enquadramento (passe livre ou meia tarifa), antes de efetuar o cadastramento 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Registrar  a real data de conclusão do curso evitando retrabalho a cada semestre, sobrecarregando o site com importações de dados desnecessárias.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Excluir os estudantes que não mais estão frequentando o curso, imediatamente após a constatação.</a:t>
            </a:r>
          </a:p>
          <a:p>
            <a:pPr lvl="1"/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Informar ao estudante sobre sua responsabilidade de enviar toda documentação pelo site, como também de acompanhar a situação de sua requisição.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9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1" y="329461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2018: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Instituição de Ensino: Orientações ao Estudante?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5" y="1916832"/>
            <a:ext cx="6552729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7177" y="1340768"/>
            <a:ext cx="7647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Todas as  orientações serão disponibilizadas, no Portal da Escola e no site para a os estudantes;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Resumidamente : o estudante, acessa o site da EMTU para requisitar seu primeiro cartão,  já efetua todo o envio da documentação pelo site: _ somente após o envio , seu boleto é gerado para pagamento. 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Portanto a conferência da documentação  para enviar pelo site é de responsabilidade do estudante ou de seu responsável, não mais da sua a escola esta conferencia;</a:t>
            </a: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Todas as  pendências documentais terão que ser resolvidas pelo site entre a EMTU/SP e o estudante.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Todas as pendências de cadastros no Portal  continuarão sendo da responsabilidade da Instituição de Ensino.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5913" y="0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2018: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  <a:p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Quais as vantagens da  Requisição 100% Digital? ???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5" y="1916832"/>
            <a:ext cx="6552729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861775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u="sng" dirty="0"/>
              <a:t>I. Para as escolas</a:t>
            </a:r>
            <a:r>
              <a:rPr lang="pt-BR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Economia de espaço físico.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Economia de papel.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Ajuda o meio ambiente.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Economia de recursos  humanos e financeiros.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Agilidade no processo 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Redução de prazos pois não há necessidade de acumular as requisições para entregar à EMTU/SP.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Responsabilidade Social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Evita extravio de documentação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Armazenamento em um sistema / banco de dados</a:t>
            </a:r>
          </a:p>
          <a:p>
            <a:r>
              <a:rPr lang="pt-BR" dirty="0"/>
              <a:t> </a:t>
            </a:r>
            <a:endParaRPr lang="pt-BR" b="1" u="sng" dirty="0"/>
          </a:p>
          <a:p>
            <a:r>
              <a:rPr lang="pt-BR" b="1" u="sng" dirty="0"/>
              <a:t>II. Para o estudante: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Agilidade no processo, pois não precisa aguardar o envio pelos Correios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Evita extravio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Maior agilidade para encaminhar a documentação pendente, pois não depende de imprimir e nem envios por e-mails que podem aumentar o prazo para a emissão.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4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60648"/>
            <a:ext cx="6624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: como posso entrar em contato com a EMTU/</a:t>
            </a:r>
            <a:r>
              <a:rPr lang="pt-BR" sz="2500" dirty="0" err="1">
                <a:solidFill>
                  <a:srgbClr val="296D7F"/>
                </a:solidFill>
                <a:latin typeface="Frutiger LT Std 87 ExtraBlk Cn" pitchFamily="34" charset="0"/>
              </a:rPr>
              <a:t>SP,duvidas</a:t>
            </a:r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 ?</a:t>
            </a:r>
          </a:p>
          <a:p>
            <a:pPr lvl="0"/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Frutiger LT Std 87 ExtraBlk Cn" pitchFamily="34" charset="0"/>
              </a:rPr>
              <a:t>REQUISIÇÃO 100% DIGITAL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2034114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As escolas tem telefone exclusivo para atendimento: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	4341-1342 (novo numero) e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	4341-1343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Chat : ao adentrar o Portal Parceiros :Segunda a Sexta das 9:00 as 16:00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E-mails: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  <a:hlinkClick r:id="rId2"/>
              </a:rPr>
              <a:t>passeescolar@emtu.sp.gov.br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 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  <a:hlinkClick r:id="rId3"/>
              </a:rPr>
              <a:t>passelivre@emtu.sp.gov.br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87 ExtraBlk Cn" pitchFamily="34" charset="0"/>
            </a:endParaRP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É imprescindível  que  os responsáveis pelo cadastramento nas escolas centralizassem as duvidas ou pendencias dos estudantes para administrarem a gestão junto à EMTU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8" y="3156012"/>
            <a:ext cx="38100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2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60648"/>
            <a:ext cx="66247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500" dirty="0">
                <a:solidFill>
                  <a:srgbClr val="296D7F"/>
                </a:solidFill>
                <a:latin typeface="Frutiger LT Std 87 ExtraBlk Cn" pitchFamily="34" charset="0"/>
              </a:rPr>
              <a:t>PASSE 2018 </a:t>
            </a:r>
          </a:p>
          <a:p>
            <a:pPr lvl="0"/>
            <a:endParaRPr lang="pt-BR" sz="1600" dirty="0">
              <a:solidFill>
                <a:prstClr val="black">
                  <a:lumMod val="50000"/>
                  <a:lumOff val="50000"/>
                </a:prstClr>
              </a:solidFill>
              <a:latin typeface="Frutiger LT Std 87 ExtraBlk Cn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034114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87 ExtraBlk Cn" pitchFamily="34" charset="0"/>
              </a:rPr>
              <a:t>Muito Obrigado!!!!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Frutiger 55 Roman" pitchFamily="34" charset="0"/>
            </a:endParaRP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Departamento de Arrecadação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Equipe do Setor de Passe Escolar</a:t>
            </a:r>
          </a:p>
          <a:p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Tels.: 4341-1343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e 4341-1342</a:t>
            </a:r>
          </a:p>
          <a:p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Emails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  <a:hlinkClick r:id="rId2"/>
              </a:rPr>
              <a:t>passeescolar@emtu.sp.gov.br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 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  <a:hlinkClick r:id="rId3"/>
              </a:rPr>
              <a:t>passelivre@emtu.sp.gov.br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55 Roman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04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628</Words>
  <Application>Microsoft Office PowerPoint</Application>
  <PresentationFormat>Apresentação na tela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Frutiger LT Std 87 ExtraBlk Cn</vt:lpstr>
      <vt:lpstr>Frutiger LT Std 57 Cn</vt:lpstr>
      <vt:lpstr>Frutiger 55 Roman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Esdras Fernando Martins de Oliveira</dc:creator>
  <cp:lastModifiedBy>Carlos Robercio Pereira</cp:lastModifiedBy>
  <cp:revision>143</cp:revision>
  <dcterms:created xsi:type="dcterms:W3CDTF">2015-03-04T11:49:02Z</dcterms:created>
  <dcterms:modified xsi:type="dcterms:W3CDTF">2017-12-26T13:56:34Z</dcterms:modified>
</cp:coreProperties>
</file>