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1" r:id="rId1"/>
  </p:sldMasterIdLst>
  <p:notesMasterIdLst>
    <p:notesMasterId r:id="rId26"/>
  </p:notesMasterIdLst>
  <p:handoutMasterIdLst>
    <p:handoutMasterId r:id="rId27"/>
  </p:handoutMasterIdLst>
  <p:sldIdLst>
    <p:sldId id="1935" r:id="rId2"/>
    <p:sldId id="1904" r:id="rId3"/>
    <p:sldId id="1917" r:id="rId4"/>
    <p:sldId id="1936" r:id="rId5"/>
    <p:sldId id="1906" r:id="rId6"/>
    <p:sldId id="1922" r:id="rId7"/>
    <p:sldId id="1946" r:id="rId8"/>
    <p:sldId id="1947" r:id="rId9"/>
    <p:sldId id="1948" r:id="rId10"/>
    <p:sldId id="1907" r:id="rId11"/>
    <p:sldId id="1925" r:id="rId12"/>
    <p:sldId id="1949" r:id="rId13"/>
    <p:sldId id="1927" r:id="rId14"/>
    <p:sldId id="1950" r:id="rId15"/>
    <p:sldId id="1953" r:id="rId16"/>
    <p:sldId id="1951" r:id="rId17"/>
    <p:sldId id="1952" r:id="rId18"/>
    <p:sldId id="1908" r:id="rId19"/>
    <p:sldId id="1943" r:id="rId20"/>
    <p:sldId id="1934" r:id="rId21"/>
    <p:sldId id="1933" r:id="rId22"/>
    <p:sldId id="1924" r:id="rId23"/>
    <p:sldId id="1944" r:id="rId24"/>
    <p:sldId id="1945" r:id="rId25"/>
  </p:sldIdLst>
  <p:sldSz cx="9906000" cy="6858000" type="A4"/>
  <p:notesSz cx="9850438" cy="66484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3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4">
          <p15:clr>
            <a:srgbClr val="A4A3A4"/>
          </p15:clr>
        </p15:guide>
        <p15:guide id="2" pos="31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D1C24"/>
    <a:srgbClr val="78C240"/>
    <a:srgbClr val="0A5AAA"/>
    <a:srgbClr val="92D050"/>
    <a:srgbClr val="F37029"/>
    <a:srgbClr val="CA4E0B"/>
    <a:srgbClr val="FF0000"/>
    <a:srgbClr val="DE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3904" autoAdjust="0"/>
  </p:normalViewPr>
  <p:slideViewPr>
    <p:cSldViewPr snapToGrid="0" snapToObjects="1">
      <p:cViewPr varScale="1">
        <p:scale>
          <a:sx n="68" d="100"/>
          <a:sy n="68" d="100"/>
        </p:scale>
        <p:origin x="1260" y="66"/>
      </p:cViewPr>
      <p:guideLst>
        <p:guide orient="horz" pos="2173"/>
        <p:guide pos="3128"/>
      </p:guideLst>
    </p:cSldViewPr>
  </p:slideViewPr>
  <p:outlineViewPr>
    <p:cViewPr>
      <p:scale>
        <a:sx n="33" d="100"/>
        <a:sy n="33" d="100"/>
      </p:scale>
      <p:origin x="0" y="112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 snapToGrid="0" snapToObjects="1">
      <p:cViewPr varScale="1">
        <p:scale>
          <a:sx n="92" d="100"/>
          <a:sy n="92" d="100"/>
        </p:scale>
        <p:origin x="1824" y="78"/>
      </p:cViewPr>
      <p:guideLst>
        <p:guide orient="horz" pos="2094"/>
        <p:guide pos="3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C5CF1F-B663-4013-8A7F-1C9F3588FF71}" type="datetime1">
              <a:rPr lang="pt-BR"/>
              <a:pPr>
                <a:defRPr/>
              </a:pPr>
              <a:t>11/09/2017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3DEA66-5195-4166-BD63-E4E3C01E94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12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9532402-32F3-4787-93D0-BD35FD7FD3DD}" type="datetime1">
              <a:rPr lang="pt-BR"/>
              <a:pPr>
                <a:defRPr/>
              </a:pPr>
              <a:t>11/09/2017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498475"/>
            <a:ext cx="3598862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157538"/>
            <a:ext cx="7880350" cy="299243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 noProof="0" dirty="0"/>
              <a:t>Click to edit Master text styles</a:t>
            </a:r>
          </a:p>
          <a:p>
            <a:pPr lvl="1"/>
            <a:r>
              <a:rPr lang="x-none" noProof="0" dirty="0"/>
              <a:t>Second level</a:t>
            </a:r>
          </a:p>
          <a:p>
            <a:pPr lvl="2"/>
            <a:r>
              <a:rPr lang="x-none" noProof="0" dirty="0"/>
              <a:t>Third level</a:t>
            </a:r>
          </a:p>
          <a:p>
            <a:pPr lvl="3"/>
            <a:r>
              <a:rPr lang="x-none" noProof="0" dirty="0"/>
              <a:t>Fourth level</a:t>
            </a:r>
          </a:p>
          <a:p>
            <a:pPr lvl="4"/>
            <a:r>
              <a:rPr lang="x-none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B07BB68-89D0-440A-A608-ACC4A9FE18A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6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5433531" y="5762731"/>
            <a:ext cx="432000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pt-BR" sz="1800" kern="1200" baseline="0" dirty="0" smtClean="0">
                <a:solidFill>
                  <a:schemeClr val="accent6"/>
                </a:solidFill>
                <a:latin typeface="+mj-lt"/>
                <a:ea typeface="+mn-ea"/>
                <a:cs typeface="Aharoni" panose="02010803020104030203" pitchFamily="2" charset="-79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Realizado em DD/MM/AAAA.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0384"/>
            <a:ext cx="8438728" cy="56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ítulo 2"/>
          <p:cNvSpPr txBox="1">
            <a:spLocks/>
          </p:cNvSpPr>
          <p:nvPr userDrawn="1"/>
        </p:nvSpPr>
        <p:spPr>
          <a:xfrm>
            <a:off x="4353531" y="914592"/>
            <a:ext cx="5400000" cy="10800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b="1" dirty="0">
                <a:solidFill>
                  <a:srgbClr val="231F20"/>
                </a:solidFill>
                <a:effectLst/>
                <a:latin typeface="+mj-lt"/>
                <a:cs typeface="Segoe UI Light" panose="020B0502040204020203" pitchFamily="34" charset="0"/>
              </a:rPr>
              <a:t>GESTÃO EM FOCO</a:t>
            </a: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4816641" y="2153996"/>
            <a:ext cx="46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400" b="0" dirty="0">
                <a:solidFill>
                  <a:schemeClr val="accent6"/>
                </a:solidFill>
              </a:rPr>
              <a:t>Reunião de acompanhamento de planos e resultados - Nível 3</a:t>
            </a:r>
            <a:endParaRPr lang="pt-BR" sz="2400" b="0" u="sng" dirty="0">
              <a:solidFill>
                <a:schemeClr val="accent6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278110" y="3837393"/>
            <a:ext cx="4320000" cy="10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</p:spTree>
    <p:extLst>
      <p:ext uri="{BB962C8B-B14F-4D97-AF65-F5344CB8AC3E}">
        <p14:creationId xmlns:p14="http://schemas.microsoft.com/office/powerpoint/2010/main" val="233726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9" name="CaixaDeTexto 28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251644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84231" y="5073795"/>
            <a:ext cx="10081421" cy="14051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010517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Corrigindo Rumos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Como</a:t>
            </a:r>
            <a:r>
              <a:rPr lang="pt-BR" sz="2000" baseline="0" dirty="0">
                <a:solidFill>
                  <a:schemeClr val="accent6"/>
                </a:solidFill>
              </a:rPr>
              <a:t> vimos anteriormente, nesse bimestre nossa escola </a:t>
            </a:r>
            <a:r>
              <a:rPr lang="pt-BR" sz="2000" b="1" baseline="0" dirty="0">
                <a:solidFill>
                  <a:schemeClr val="accent6"/>
                </a:solidFill>
              </a:rPr>
              <a:t>atingiu as metas </a:t>
            </a:r>
            <a:r>
              <a:rPr lang="pt-BR" sz="2000" baseline="0" dirty="0">
                <a:solidFill>
                  <a:schemeClr val="accent6"/>
                </a:solidFill>
              </a:rPr>
              <a:t>dos indicadores de processo.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Esse resultado positivo se deve ao </a:t>
            </a:r>
            <a:r>
              <a:rPr lang="pt-BR" sz="2000" b="1" baseline="0" dirty="0">
                <a:solidFill>
                  <a:schemeClr val="accent6"/>
                </a:solidFill>
              </a:rPr>
              <a:t>empenho e dedicação de todos</a:t>
            </a:r>
            <a:r>
              <a:rPr lang="pt-BR" sz="2000" b="0" baseline="0" dirty="0">
                <a:solidFill>
                  <a:schemeClr val="accent6"/>
                </a:solidFill>
              </a:rPr>
              <a:t> na busca por melhores resultados educacionais.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85" y="2116849"/>
            <a:ext cx="93681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>
            <a:grpSpLocks noChangeAspect="1"/>
          </p:cNvGrpSpPr>
          <p:nvPr userDrawn="1"/>
        </p:nvGrpSpPr>
        <p:grpSpPr>
          <a:xfrm>
            <a:off x="597406" y="2898000"/>
            <a:ext cx="8711188" cy="3960000"/>
            <a:chOff x="-11520" y="2001687"/>
            <a:chExt cx="10286929" cy="4676313"/>
          </a:xfrm>
        </p:grpSpPr>
        <p:pic>
          <p:nvPicPr>
            <p:cNvPr id="1034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6"/>
            <a:stretch/>
          </p:blipFill>
          <p:spPr bwMode="auto">
            <a:xfrm>
              <a:off x="-11520" y="3528508"/>
              <a:ext cx="10286928" cy="314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19" y="302289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>
              <a:off x="-11520" y="2506528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20" y="200168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7742" y="2984575"/>
            <a:ext cx="559051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988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Corrigindo Rumos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Como</a:t>
            </a:r>
            <a:r>
              <a:rPr lang="pt-BR" sz="2000" baseline="0" dirty="0">
                <a:solidFill>
                  <a:schemeClr val="accent6"/>
                </a:solidFill>
              </a:rPr>
              <a:t> vimos anteriormente, nesse bimestre nossa escola </a:t>
            </a:r>
            <a:r>
              <a:rPr lang="pt-BR" sz="2000" b="1" baseline="0" dirty="0">
                <a:solidFill>
                  <a:schemeClr val="accent6"/>
                </a:solidFill>
              </a:rPr>
              <a:t>não atingiu algumas metas </a:t>
            </a:r>
            <a:r>
              <a:rPr lang="pt-BR" sz="2000" baseline="0" dirty="0">
                <a:solidFill>
                  <a:schemeClr val="accent6"/>
                </a:solidFill>
              </a:rPr>
              <a:t>dos indicadores de processo. Os indicadores que não atingimos as metas foram: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53000" y="1957388"/>
            <a:ext cx="9000000" cy="4680000"/>
          </a:xfrm>
          <a:prstGeom prst="rect">
            <a:avLst/>
          </a:prstGeom>
        </p:spPr>
        <p:txBody>
          <a:bodyPr/>
          <a:lstStyle>
            <a:lvl1pPr marL="342900" marR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/>
              <a:t>Escreva os indicadores que não atingiram a meta nesse bimestre (ex. %</a:t>
            </a:r>
            <a:r>
              <a:rPr lang="pt-BR" baseline="0" dirty="0"/>
              <a:t> </a:t>
            </a:r>
            <a:r>
              <a:rPr lang="pt-BR" dirty="0"/>
              <a:t>de alunos com risco de abandono ou reprovação por faltas nos Anos Finais).</a:t>
            </a:r>
          </a:p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3268348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2"/>
          <p:cNvSpPr txBox="1">
            <a:spLocks/>
          </p:cNvSpPr>
          <p:nvPr userDrawn="1"/>
        </p:nvSpPr>
        <p:spPr>
          <a:xfrm>
            <a:off x="518695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Identificar se as ações relacionadas ao indicador com desvio foram</a:t>
            </a:r>
            <a:r>
              <a:rPr lang="pt-BR" altLang="pt-BR" sz="1600" baseline="0" dirty="0">
                <a:solidFill>
                  <a:schemeClr val="accent6"/>
                </a:solidFill>
              </a:rPr>
              <a:t> rea</a:t>
            </a:r>
            <a:r>
              <a:rPr lang="pt-BR" altLang="pt-BR" sz="1600" dirty="0">
                <a:solidFill>
                  <a:schemeClr val="accent6"/>
                </a:solidFill>
              </a:rPr>
              <a:t>lizadas.</a:t>
            </a:r>
          </a:p>
        </p:txBody>
      </p:sp>
      <p:sp>
        <p:nvSpPr>
          <p:cNvPr id="19" name="TextBox 32"/>
          <p:cNvSpPr txBox="1">
            <a:spLocks/>
          </p:cNvSpPr>
          <p:nvPr userDrawn="1"/>
        </p:nvSpPr>
        <p:spPr>
          <a:xfrm>
            <a:off x="3545847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Quantificar</a:t>
            </a:r>
            <a:r>
              <a:rPr lang="pt-BR" altLang="pt-BR" sz="1600" kern="1200" baseline="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 o tamanho do desvio</a:t>
            </a:r>
            <a:r>
              <a:rPr lang="pt-BR" altLang="pt-BR" sz="1600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/problema.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Quebrar o problema para identificar onde o problema se concentra (ano, turma, turno, etc.).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Convidar o grupo para</a:t>
            </a:r>
            <a:r>
              <a:rPr lang="pt-BR" altLang="pt-BR" sz="1600" baseline="0" dirty="0">
                <a:solidFill>
                  <a:schemeClr val="accent6"/>
                </a:solidFill>
              </a:rPr>
              <a:t> um </a:t>
            </a:r>
            <a:r>
              <a:rPr lang="pt-BR" altLang="pt-BR" sz="1600" i="1" baseline="0" dirty="0">
                <a:solidFill>
                  <a:schemeClr val="accent6"/>
                </a:solidFill>
              </a:rPr>
              <a:t>brainstorming, </a:t>
            </a:r>
            <a:r>
              <a:rPr lang="pt-BR" altLang="pt-BR" sz="1600" dirty="0">
                <a:solidFill>
                  <a:schemeClr val="accent6"/>
                </a:solidFill>
              </a:rPr>
              <a:t>levantar as causas</a:t>
            </a:r>
            <a:r>
              <a:rPr lang="pt-BR" altLang="pt-BR" sz="1600" baseline="0" dirty="0">
                <a:solidFill>
                  <a:schemeClr val="accent6"/>
                </a:solidFill>
              </a:rPr>
              <a:t> primárias e i</a:t>
            </a:r>
            <a:r>
              <a:rPr lang="pt-BR" altLang="pt-BR" sz="1600" dirty="0">
                <a:solidFill>
                  <a:schemeClr val="accent6"/>
                </a:solidFill>
              </a:rPr>
              <a:t>dentificar</a:t>
            </a:r>
            <a:r>
              <a:rPr lang="pt-BR" altLang="pt-BR" sz="1600" baseline="0" dirty="0">
                <a:solidFill>
                  <a:schemeClr val="accent6"/>
                </a:solidFill>
              </a:rPr>
              <a:t> as causas raiz.</a:t>
            </a:r>
            <a:endParaRPr lang="pt-BR" altLang="pt-BR" sz="1600" dirty="0">
              <a:solidFill>
                <a:schemeClr val="accent6"/>
              </a:solidFill>
            </a:endParaRPr>
          </a:p>
        </p:txBody>
      </p:sp>
      <p:sp>
        <p:nvSpPr>
          <p:cNvPr id="20" name="TextBox 32"/>
          <p:cNvSpPr txBox="1">
            <a:spLocks/>
          </p:cNvSpPr>
          <p:nvPr userDrawn="1"/>
        </p:nvSpPr>
        <p:spPr>
          <a:xfrm>
            <a:off x="6573000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Propor ações corretivas para bloquear as causas raiz identificadas.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Inserir as novas ações no plano de melhoria</a:t>
            </a:r>
            <a:r>
              <a:rPr lang="pt-BR" altLang="pt-BR" sz="1600" baseline="0" dirty="0">
                <a:solidFill>
                  <a:schemeClr val="accent6"/>
                </a:solidFill>
              </a:rPr>
              <a:t> da escola.</a:t>
            </a:r>
            <a:endParaRPr lang="pt-BR" altLang="pt-BR" sz="1600" dirty="0">
              <a:solidFill>
                <a:schemeClr val="accent6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Para cada um dos</a:t>
            </a:r>
            <a:r>
              <a:rPr lang="pt-BR" sz="2000" baseline="0" dirty="0">
                <a:solidFill>
                  <a:schemeClr val="accent6"/>
                </a:solidFill>
              </a:rPr>
              <a:t> indicadores que não atingiram a meta foi realizado o </a:t>
            </a:r>
            <a:r>
              <a:rPr lang="pt-BR" sz="2000" b="1" baseline="0" dirty="0">
                <a:solidFill>
                  <a:schemeClr val="accent6"/>
                </a:solidFill>
              </a:rPr>
              <a:t>Relatório de Três Gerações (R3G).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Foi analisado o </a:t>
            </a:r>
            <a:r>
              <a:rPr lang="pt-BR" sz="2000" b="1" baseline="0" dirty="0">
                <a:solidFill>
                  <a:schemeClr val="accent6"/>
                </a:solidFill>
              </a:rPr>
              <a:t>desvio</a:t>
            </a:r>
            <a:r>
              <a:rPr lang="pt-BR" sz="2000" baseline="0" dirty="0">
                <a:solidFill>
                  <a:schemeClr val="accent6"/>
                </a:solidFill>
              </a:rPr>
              <a:t> no indicador, </a:t>
            </a:r>
            <a:r>
              <a:rPr lang="pt-BR" sz="2000" b="1" baseline="0" dirty="0">
                <a:solidFill>
                  <a:schemeClr val="accent6"/>
                </a:solidFill>
              </a:rPr>
              <a:t>identificadas as causas </a:t>
            </a:r>
            <a:r>
              <a:rPr lang="pt-BR" sz="2000" baseline="0" dirty="0">
                <a:solidFill>
                  <a:schemeClr val="accent6"/>
                </a:solidFill>
              </a:rPr>
              <a:t>do desvio e propostas </a:t>
            </a:r>
            <a:r>
              <a:rPr lang="pt-BR" sz="2000" b="1" baseline="0" dirty="0">
                <a:solidFill>
                  <a:schemeClr val="accent6"/>
                </a:solidFill>
              </a:rPr>
              <a:t>ação corretivas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Arredondar Retângulo no Mesmo Canto Lateral 3"/>
          <p:cNvSpPr/>
          <p:nvPr userDrawn="1"/>
        </p:nvSpPr>
        <p:spPr>
          <a:xfrm flipV="1">
            <a:off x="5186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9" name="Picture 2" descr="C:\Users\Consultor\Downloads\left-arrow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09" y="2574352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onsultor\Downloads\download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onsultor\Downloads\right-arrow-circular-button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 userDrawn="1"/>
        </p:nvSpPr>
        <p:spPr>
          <a:xfrm>
            <a:off x="1051572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PASSADO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405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PRESENTE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711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FUTURO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Arredondar Retângulo no Mesmo Canto Lateral 20"/>
          <p:cNvSpPr/>
          <p:nvPr userDrawn="1"/>
        </p:nvSpPr>
        <p:spPr>
          <a:xfrm flipV="1">
            <a:off x="35510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22" name="Arredondar Retângulo no Mesmo Canto Lateral 21"/>
          <p:cNvSpPr/>
          <p:nvPr userDrawn="1"/>
        </p:nvSpPr>
        <p:spPr>
          <a:xfrm flipV="1">
            <a:off x="6578248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1321930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3G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5" y="2254959"/>
            <a:ext cx="468000" cy="468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Corrigindo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2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problema (ex. Baixo desempenho na AAP de matemática nos 5º anos dos Anos Iniciais).</a:t>
            </a:r>
            <a:endParaRPr lang="es-ES" dirty="0"/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marR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identificadas para o desvio desse indicador.</a:t>
            </a: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1995322" y="35966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TRATATIVA DEFINIDA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6" name="Espaço Reservado para Texto 42"/>
          <p:cNvSpPr>
            <a:spLocks noGrp="1"/>
          </p:cNvSpPr>
          <p:nvPr>
            <p:ph type="body" sz="quarter" idx="30" hasCustomPrompt="1"/>
          </p:nvPr>
        </p:nvSpPr>
        <p:spPr>
          <a:xfrm>
            <a:off x="3399417" y="3596633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que será realizado para atacar a causa e reverter o desvio observado (ex.: elaborar ação corretiva, definir novos prazos para ações já existentes, etc.)</a:t>
            </a:r>
          </a:p>
        </p:txBody>
      </p:sp>
    </p:spTree>
    <p:extLst>
      <p:ext uri="{BB962C8B-B14F-4D97-AF65-F5344CB8AC3E}">
        <p14:creationId xmlns:p14="http://schemas.microsoft.com/office/powerpoint/2010/main" val="319509069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3G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" y="2268616"/>
            <a:ext cx="501429" cy="450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problema (ex. Baixo desempenho na AAP de matemática nos 9º anos dos Anos Finais).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identificadas para o desvio desse indicador.</a:t>
            </a:r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1995322" y="35966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TRATATIVA DEFINIDA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0" hasCustomPrompt="1"/>
          </p:nvPr>
        </p:nvSpPr>
        <p:spPr>
          <a:xfrm>
            <a:off x="3399417" y="3596633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que será realizado para atacar a causa e reverter o desvio observado (ex.: elaborar ação corretiva, definir novos prazos para ações já existentes, etc.)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497944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3G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6" y="2308058"/>
            <a:ext cx="501429" cy="44907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problema (ex. Baixo desempenho na AAP de matemática em todas as séries do Ensino Médio).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identificadas para o desvio desse indicador.</a:t>
            </a:r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1995322" y="35966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TRATATIVA DEFINIDA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0" hasCustomPrompt="1"/>
          </p:nvPr>
        </p:nvSpPr>
        <p:spPr>
          <a:xfrm>
            <a:off x="3399417" y="3596633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que será realizado para atacar a causa e reverter o desvio observado (ex.: elaborar ação corretiva, definir novos prazos para ações já existentes, etc.)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33523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1" name="CaixaDeTexto 30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7" name="Fluxograma: Entrada manual 26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368999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4866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ções implemen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447876" y="1766995"/>
            <a:ext cx="9000000" cy="4897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</a:t>
            </a:r>
            <a:r>
              <a:rPr lang="pt-BR" baseline="0" noProof="0" dirty="0"/>
              <a:t> Implementadas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Algumas ações da </a:t>
            </a:r>
            <a:r>
              <a:rPr lang="pt-BR" sz="2000" b="1" dirty="0">
                <a:solidFill>
                  <a:schemeClr val="accent6"/>
                </a:solidFill>
              </a:rPr>
              <a:t>escola </a:t>
            </a:r>
            <a:r>
              <a:rPr lang="pt-BR" sz="2000" dirty="0">
                <a:solidFill>
                  <a:schemeClr val="accent6"/>
                </a:solidFill>
              </a:rPr>
              <a:t>foram implementadas no último mês.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" name="Arredondar Retângulo no Mesmo Canto Lateral 4"/>
          <p:cNvSpPr/>
          <p:nvPr userDrawn="1"/>
        </p:nvSpPr>
        <p:spPr>
          <a:xfrm flipV="1">
            <a:off x="442752" y="1766995"/>
            <a:ext cx="9000000" cy="108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876" y="1766994"/>
            <a:ext cx="9000000" cy="1080000"/>
          </a:xfrm>
          <a:prstGeom prst="rect">
            <a:avLst/>
          </a:prstGeom>
        </p:spPr>
        <p:txBody>
          <a:bodyPr lIns="108000" tIns="108000" rIns="108000" bIns="36000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Escreva uma das ações que foram implementadas.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549275" y="2969821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23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4998575" y="2978875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</p:spTree>
    <p:extLst>
      <p:ext uri="{BB962C8B-B14F-4D97-AF65-F5344CB8AC3E}">
        <p14:creationId xmlns:p14="http://schemas.microsoft.com/office/powerpoint/2010/main" val="125945978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 Complementares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Analisando</a:t>
            </a:r>
            <a:r>
              <a:rPr lang="pt-BR" sz="2000" baseline="0" dirty="0">
                <a:solidFill>
                  <a:schemeClr val="accent6"/>
                </a:solidFill>
              </a:rPr>
              <a:t> o </a:t>
            </a:r>
            <a:r>
              <a:rPr lang="pt-BR" sz="2000" b="1" baseline="0" dirty="0">
                <a:solidFill>
                  <a:schemeClr val="accent6"/>
                </a:solidFill>
              </a:rPr>
              <a:t>plano de melhoria </a:t>
            </a:r>
            <a:r>
              <a:rPr lang="pt-BR" sz="2000" baseline="0" dirty="0">
                <a:solidFill>
                  <a:schemeClr val="accent6"/>
                </a:solidFill>
              </a:rPr>
              <a:t>da nossa escola identificamos a necessidade de fortalecê-lo com </a:t>
            </a:r>
            <a:r>
              <a:rPr lang="pt-BR" sz="2000" b="1" baseline="0" dirty="0">
                <a:solidFill>
                  <a:schemeClr val="accent6"/>
                </a:solidFill>
              </a:rPr>
              <a:t>ações complementares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824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3" name="Fluxograma: Entrada manual 22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4" name="Fluxograma: Entrada manual 23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5" name="Fluxograma: Entrada manual 24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15" name="Retângulo 1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1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19" name="Gráfico 10" descr="Lista de verificação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21" name="Retângulo 20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777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róximos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Próximos Passos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Para o próximo mês</a:t>
            </a:r>
            <a:r>
              <a:rPr lang="pt-BR" sz="2000" baseline="0" dirty="0">
                <a:solidFill>
                  <a:schemeClr val="accent6"/>
                </a:solidFill>
              </a:rPr>
              <a:t> iremos realizar as seguintes atividades.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6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53000" y="1504210"/>
            <a:ext cx="9000000" cy="513317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/>
              <a:t>Escreva os próximos passos da escola (ex. concluir a ação “</a:t>
            </a:r>
            <a:r>
              <a:rPr lang="pt-BR" dirty="0" err="1"/>
              <a:t>xxxx</a:t>
            </a:r>
            <a:r>
              <a:rPr lang="pt-BR" dirty="0"/>
              <a:t>” que está atrasada ou realizar a ação “etc. e tal”) e as datas previstas para realizá-los.</a:t>
            </a:r>
          </a:p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1436938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89" y="6134527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 userDrawn="1"/>
        </p:nvSpPr>
        <p:spPr>
          <a:xfrm>
            <a:off x="2253000" y="301238"/>
            <a:ext cx="54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6"/>
                </a:solidFill>
              </a:rPr>
              <a:t>OBRIGADO(A)!</a:t>
            </a:r>
            <a:endParaRPr lang="es-ES" sz="6000" dirty="0">
              <a:solidFill>
                <a:schemeClr val="accent6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 rot="16200000">
            <a:off x="4929480" y="-329192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>
          <a:xfrm>
            <a:off x="420853" y="1948984"/>
            <a:ext cx="5400000" cy="46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imagem para encerramento (opcional).</a:t>
            </a:r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5961285" y="3855376"/>
            <a:ext cx="3600000" cy="2160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/>
              <a:t>Insira uma frase para encerramento (opcional).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78678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vidê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Evidências da Reunião de Nível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Insira aqui </a:t>
            </a:r>
            <a:r>
              <a:rPr lang="pt-BR" sz="2000" b="1" dirty="0">
                <a:solidFill>
                  <a:schemeClr val="accent6"/>
                </a:solidFill>
              </a:rPr>
              <a:t>fotos</a:t>
            </a:r>
            <a:r>
              <a:rPr lang="pt-BR" sz="2000" dirty="0">
                <a:solidFill>
                  <a:schemeClr val="accent6"/>
                </a:solidFill>
              </a:rPr>
              <a:t> que</a:t>
            </a:r>
            <a:r>
              <a:rPr lang="pt-BR" sz="2000" baseline="0" dirty="0">
                <a:solidFill>
                  <a:schemeClr val="accent6"/>
                </a:solidFill>
              </a:rPr>
              <a:t> evidenciem a realização da reunião de nível.</a:t>
            </a: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372979" y="1656877"/>
            <a:ext cx="9080021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fotos da reunião de nível.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24641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372979" y="42863"/>
            <a:ext cx="7740000" cy="720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adicionar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888646"/>
            <a:ext cx="9001125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adicionar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52438" y="2430462"/>
            <a:ext cx="9001125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Adicione imagens, textos e etc.</a:t>
            </a:r>
          </a:p>
        </p:txBody>
      </p:sp>
    </p:spTree>
    <p:extLst>
      <p:ext uri="{BB962C8B-B14F-4D97-AF65-F5344CB8AC3E}">
        <p14:creationId xmlns:p14="http://schemas.microsoft.com/office/powerpoint/2010/main" val="56497468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7" name="CaixaDeTexto 2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Retângulo 31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5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7" name="Gráfico 10" descr="Lista de verificação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175421" y="2590554"/>
            <a:ext cx="10081421" cy="38802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0429141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3309927"/>
            <a:ext cx="468000" cy="468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Painel</a:t>
            </a:r>
            <a:r>
              <a:rPr lang="pt-BR" baseline="0" noProof="0" dirty="0"/>
              <a:t> de Metas</a:t>
            </a:r>
            <a:endParaRPr lang="es-ES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/>
          </p:nvPr>
        </p:nvGraphicFramePr>
        <p:xfrm>
          <a:off x="435941" y="2521514"/>
          <a:ext cx="9040301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Meta </a:t>
                      </a:r>
                      <a:r>
                        <a:rPr lang="pt-BR" baseline="0" dirty="0"/>
                        <a:t>2017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2016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437647" y="3201075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ANOS</a:t>
            </a:r>
            <a:r>
              <a:rPr lang="pt-BR" b="1" baseline="0" dirty="0">
                <a:solidFill>
                  <a:schemeClr val="accent6"/>
                </a:solidFill>
              </a:rPr>
              <a:t> 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3" name="Imagem 2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4503084"/>
            <a:ext cx="501429" cy="450000"/>
          </a:xfrm>
          <a:prstGeom prst="rect">
            <a:avLst/>
          </a:prstGeom>
        </p:spPr>
      </p:pic>
      <p:pic>
        <p:nvPicPr>
          <p:cNvPr id="24" name="Imagem 23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5666505"/>
            <a:ext cx="501429" cy="449079"/>
          </a:xfrm>
          <a:prstGeom prst="rect">
            <a:avLst/>
          </a:prstGeom>
        </p:spPr>
      </p:pic>
      <p:sp>
        <p:nvSpPr>
          <p:cNvPr id="33" name="CaixaDeTexto 32"/>
          <p:cNvSpPr txBox="1"/>
          <p:nvPr userDrawn="1"/>
        </p:nvSpPr>
        <p:spPr>
          <a:xfrm>
            <a:off x="437647" y="4370459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ANOS</a:t>
            </a:r>
            <a:r>
              <a:rPr lang="pt-BR" b="1" baseline="0" dirty="0">
                <a:solidFill>
                  <a:schemeClr val="accent6"/>
                </a:solidFill>
              </a:rPr>
              <a:t> 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9" name="CaixaDeTexto 38"/>
          <p:cNvSpPr txBox="1"/>
          <p:nvPr userDrawn="1"/>
        </p:nvSpPr>
        <p:spPr>
          <a:xfrm>
            <a:off x="437647" y="5539843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ENSINO 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44" name="Espaço Reservado para Texto 42"/>
          <p:cNvSpPr>
            <a:spLocks noGrp="1"/>
          </p:cNvSpPr>
          <p:nvPr>
            <p:ph type="body" sz="quarter" idx="23" hasCustomPrompt="1"/>
          </p:nvPr>
        </p:nvSpPr>
        <p:spPr>
          <a:xfrm>
            <a:off x="3178161" y="3104819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2017 (ex. 0,00)</a:t>
            </a:r>
            <a:endParaRPr lang="es-ES" dirty="0"/>
          </a:p>
        </p:txBody>
      </p:sp>
      <p:sp>
        <p:nvSpPr>
          <p:cNvPr id="46" name="Espaço Reservado para Texto 42"/>
          <p:cNvSpPr>
            <a:spLocks noGrp="1"/>
          </p:cNvSpPr>
          <p:nvPr>
            <p:ph type="body" sz="quarter" idx="25" hasCustomPrompt="1"/>
          </p:nvPr>
        </p:nvSpPr>
        <p:spPr>
          <a:xfrm>
            <a:off x="3178161" y="4286235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2017 (ex. 0,00)</a:t>
            </a:r>
            <a:endParaRPr lang="es-ES" dirty="0"/>
          </a:p>
        </p:txBody>
      </p:sp>
      <p:sp>
        <p:nvSpPr>
          <p:cNvPr id="48" name="Espaço Reservado para Texto 42"/>
          <p:cNvSpPr>
            <a:spLocks noGrp="1"/>
          </p:cNvSpPr>
          <p:nvPr>
            <p:ph type="body" sz="quarter" idx="27" hasCustomPrompt="1"/>
          </p:nvPr>
        </p:nvSpPr>
        <p:spPr>
          <a:xfrm>
            <a:off x="3178161" y="5443587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2017 (ex. 0,00)</a:t>
            </a:r>
            <a:endParaRPr lang="es-ES" dirty="0"/>
          </a:p>
        </p:txBody>
      </p:sp>
      <p:sp>
        <p:nvSpPr>
          <p:cNvPr id="49" name="CaixaDeTexto 4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ID.: Indicador de desempenho	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principal indicador para acompanhamento</a:t>
            </a:r>
            <a:r>
              <a:rPr lang="pt-BR" sz="2000" baseline="0" dirty="0">
                <a:solidFill>
                  <a:schemeClr val="accent6"/>
                </a:solidFill>
              </a:rPr>
              <a:t> da </a:t>
            </a:r>
            <a:r>
              <a:rPr lang="pt-BR" sz="2000" dirty="0">
                <a:solidFill>
                  <a:schemeClr val="accent6"/>
                </a:solidFill>
              </a:rPr>
              <a:t>qualidade</a:t>
            </a:r>
            <a:r>
              <a:rPr lang="pt-BR" sz="2000" baseline="0" dirty="0">
                <a:solidFill>
                  <a:schemeClr val="accent6"/>
                </a:solidFill>
              </a:rPr>
              <a:t> da educação na rede paulista de ensino é o </a:t>
            </a:r>
            <a:r>
              <a:rPr lang="pt-BR" sz="2000" b="1" baseline="0" dirty="0">
                <a:solidFill>
                  <a:schemeClr val="accent6"/>
                </a:solidFill>
              </a:rPr>
              <a:t>Índice de Desenvolvimento da Educação do Estado de São Paulo - IDESP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Nossa escola possui os</a:t>
            </a:r>
            <a:r>
              <a:rPr lang="pt-BR" sz="2000" baseline="0" dirty="0">
                <a:solidFill>
                  <a:schemeClr val="accent6"/>
                </a:solidFill>
              </a:rPr>
              <a:t> seguintes resultados no IDESP em 2016 e desafios para 2017.</a:t>
            </a:r>
            <a:endParaRPr lang="es-ES" sz="2000" dirty="0">
              <a:solidFill>
                <a:schemeClr val="accent6"/>
              </a:solidFill>
            </a:endParaRPr>
          </a:p>
        </p:txBody>
      </p:sp>
      <p:cxnSp>
        <p:nvCxnSpPr>
          <p:cNvPr id="52" name="Conector reto 51"/>
          <p:cNvCxnSpPr/>
          <p:nvPr userDrawn="1"/>
        </p:nvCxnSpPr>
        <p:spPr>
          <a:xfrm flipV="1">
            <a:off x="7769558" y="331952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 userDrawn="1"/>
        </p:nvCxnSpPr>
        <p:spPr>
          <a:xfrm>
            <a:off x="7769558" y="345964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6527503" y="3104819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2016         (ex. 0,00)</a:t>
            </a:r>
            <a:endParaRPr lang="es-ES" dirty="0"/>
          </a:p>
        </p:txBody>
      </p:sp>
      <p:sp>
        <p:nvSpPr>
          <p:cNvPr id="55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8551048" y="3103527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0" name="CaixaDeTexto 79"/>
          <p:cNvSpPr txBox="1"/>
          <p:nvPr userDrawn="1"/>
        </p:nvSpPr>
        <p:spPr>
          <a:xfrm>
            <a:off x="8029055" y="311550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1" name="Espaço Reservado para Texto 42"/>
          <p:cNvSpPr>
            <a:spLocks noGrp="1"/>
          </p:cNvSpPr>
          <p:nvPr>
            <p:ph type="body" sz="quarter" idx="33" hasCustomPrompt="1"/>
          </p:nvPr>
        </p:nvSpPr>
        <p:spPr>
          <a:xfrm>
            <a:off x="8551048" y="3475508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8014778" y="346481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86" name="Conector reto 85"/>
          <p:cNvCxnSpPr/>
          <p:nvPr userDrawn="1"/>
        </p:nvCxnSpPr>
        <p:spPr>
          <a:xfrm flipV="1">
            <a:off x="475742" y="4174502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 userDrawn="1"/>
        </p:nvCxnSpPr>
        <p:spPr>
          <a:xfrm flipV="1">
            <a:off x="475742" y="5344426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 userDrawn="1"/>
        </p:nvCxnSpPr>
        <p:spPr>
          <a:xfrm flipV="1">
            <a:off x="7769558" y="4485844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 userDrawn="1"/>
        </p:nvCxnSpPr>
        <p:spPr>
          <a:xfrm>
            <a:off x="7769558" y="4625959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6527503" y="4271136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2016         (ex. 0,00)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8551048" y="4269844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8029055" y="428182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7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8551048" y="464182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00" name="CaixaDeTexto 99"/>
          <p:cNvSpPr txBox="1"/>
          <p:nvPr userDrawn="1"/>
        </p:nvSpPr>
        <p:spPr>
          <a:xfrm>
            <a:off x="8014778" y="463113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101" name="Conector reto 100"/>
          <p:cNvCxnSpPr/>
          <p:nvPr userDrawn="1"/>
        </p:nvCxnSpPr>
        <p:spPr>
          <a:xfrm flipV="1">
            <a:off x="7769558" y="565829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 userDrawn="1"/>
        </p:nvCxnSpPr>
        <p:spPr>
          <a:xfrm>
            <a:off x="7769558" y="579841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6527503" y="5443587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2016         (ex. 0,00)</a:t>
            </a:r>
            <a:endParaRPr lang="es-ES" dirty="0"/>
          </a:p>
        </p:txBody>
      </p:sp>
      <p:sp>
        <p:nvSpPr>
          <p:cNvPr id="104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8551048" y="544229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8029055" y="545427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10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8551048" y="5814276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13" name="CaixaDeTexto 112"/>
          <p:cNvSpPr txBox="1"/>
          <p:nvPr userDrawn="1"/>
        </p:nvSpPr>
        <p:spPr>
          <a:xfrm>
            <a:off x="8014778" y="580358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cxnSp>
        <p:nvCxnSpPr>
          <p:cNvPr id="63" name="Conector reto 62"/>
          <p:cNvCxnSpPr/>
          <p:nvPr userDrawn="1"/>
        </p:nvCxnSpPr>
        <p:spPr>
          <a:xfrm flipV="1">
            <a:off x="4646884" y="328667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 userDrawn="1"/>
        </p:nvCxnSpPr>
        <p:spPr>
          <a:xfrm>
            <a:off x="4646884" y="342679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5428374" y="3070675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66" name="CaixaDeTexto 65"/>
          <p:cNvSpPr txBox="1"/>
          <p:nvPr userDrawn="1"/>
        </p:nvSpPr>
        <p:spPr>
          <a:xfrm>
            <a:off x="4906381" y="308265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45" hasCustomPrompt="1"/>
          </p:nvPr>
        </p:nvSpPr>
        <p:spPr>
          <a:xfrm>
            <a:off x="5428374" y="3442656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68" name="CaixaDeTexto 67"/>
          <p:cNvSpPr txBox="1"/>
          <p:nvPr userDrawn="1"/>
        </p:nvSpPr>
        <p:spPr>
          <a:xfrm>
            <a:off x="4892104" y="343196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69" name="Conector reto 68"/>
          <p:cNvCxnSpPr/>
          <p:nvPr userDrawn="1"/>
        </p:nvCxnSpPr>
        <p:spPr>
          <a:xfrm flipV="1">
            <a:off x="4646884" y="445299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 userDrawn="1"/>
        </p:nvCxnSpPr>
        <p:spPr>
          <a:xfrm>
            <a:off x="4646884" y="459310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Espaço Reservado para Texto 42"/>
          <p:cNvSpPr>
            <a:spLocks noGrp="1"/>
          </p:cNvSpPr>
          <p:nvPr>
            <p:ph type="body" sz="quarter" idx="46" hasCustomPrompt="1"/>
          </p:nvPr>
        </p:nvSpPr>
        <p:spPr>
          <a:xfrm>
            <a:off x="5428374" y="4236992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2" name="CaixaDeTexto 71"/>
          <p:cNvSpPr txBox="1"/>
          <p:nvPr userDrawn="1"/>
        </p:nvSpPr>
        <p:spPr>
          <a:xfrm>
            <a:off x="4906381" y="42489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3" name="Espaço Reservado para Texto 42"/>
          <p:cNvSpPr>
            <a:spLocks noGrp="1"/>
          </p:cNvSpPr>
          <p:nvPr>
            <p:ph type="body" sz="quarter" idx="47" hasCustomPrompt="1"/>
          </p:nvPr>
        </p:nvSpPr>
        <p:spPr>
          <a:xfrm>
            <a:off x="5428374" y="460897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4" name="CaixaDeTexto 73"/>
          <p:cNvSpPr txBox="1"/>
          <p:nvPr userDrawn="1"/>
        </p:nvSpPr>
        <p:spPr>
          <a:xfrm>
            <a:off x="4892104" y="459828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75" name="Conector reto 74"/>
          <p:cNvCxnSpPr/>
          <p:nvPr userDrawn="1"/>
        </p:nvCxnSpPr>
        <p:spPr>
          <a:xfrm flipV="1">
            <a:off x="4646884" y="5625443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 userDrawn="1"/>
        </p:nvCxnSpPr>
        <p:spPr>
          <a:xfrm>
            <a:off x="4646884" y="5765558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Espaço Reservado para Texto 42"/>
          <p:cNvSpPr>
            <a:spLocks noGrp="1"/>
          </p:cNvSpPr>
          <p:nvPr>
            <p:ph type="body" sz="quarter" idx="48" hasCustomPrompt="1"/>
          </p:nvPr>
        </p:nvSpPr>
        <p:spPr>
          <a:xfrm>
            <a:off x="5428374" y="540944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8" name="CaixaDeTexto 77"/>
          <p:cNvSpPr txBox="1"/>
          <p:nvPr userDrawn="1"/>
        </p:nvSpPr>
        <p:spPr>
          <a:xfrm>
            <a:off x="4906381" y="542142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9" hasCustomPrompt="1"/>
          </p:nvPr>
        </p:nvSpPr>
        <p:spPr>
          <a:xfrm>
            <a:off x="5428374" y="5781424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5" name="CaixaDeTexto 84"/>
          <p:cNvSpPr txBox="1"/>
          <p:nvPr userDrawn="1"/>
        </p:nvSpPr>
        <p:spPr>
          <a:xfrm>
            <a:off x="4892104" y="577073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7234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8" name="CaixaDeTexto 27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8" name="Gráfico 10" descr="Lista de verificação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156941" y="1367197"/>
            <a:ext cx="10081421" cy="12823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1" name="Retângulo 40"/>
          <p:cNvSpPr/>
          <p:nvPr userDrawn="1"/>
        </p:nvSpPr>
        <p:spPr>
          <a:xfrm>
            <a:off x="-252586" y="3773437"/>
            <a:ext cx="10081421" cy="27058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634654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Resultados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</a:t>
            </a:r>
            <a:r>
              <a:rPr lang="pt-BR" sz="2000" b="1" dirty="0">
                <a:solidFill>
                  <a:schemeClr val="accent6"/>
                </a:solidFill>
              </a:rPr>
              <a:t>plano de melhoria </a:t>
            </a:r>
            <a:r>
              <a:rPr lang="pt-BR" sz="2000" dirty="0">
                <a:solidFill>
                  <a:schemeClr val="accent6"/>
                </a:solidFill>
              </a:rPr>
              <a:t>da nossa escola possui</a:t>
            </a:r>
            <a:r>
              <a:rPr lang="pt-BR" sz="2000" baseline="0" dirty="0">
                <a:solidFill>
                  <a:schemeClr val="accent6"/>
                </a:solidFill>
              </a:rPr>
              <a:t> o seguinte </a:t>
            </a:r>
            <a:r>
              <a:rPr lang="pt-BR" sz="2000" i="1" baseline="0" dirty="0">
                <a:solidFill>
                  <a:schemeClr val="accent6"/>
                </a:solidFill>
              </a:rPr>
              <a:t>status</a:t>
            </a:r>
            <a:r>
              <a:rPr lang="pt-BR" sz="2000" baseline="0" dirty="0">
                <a:solidFill>
                  <a:schemeClr val="accent6"/>
                </a:solidFill>
              </a:rPr>
              <a:t> de implementação.</a:t>
            </a: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Secretaria</a:t>
            </a:r>
            <a:r>
              <a:rPr lang="pt-BR" sz="1200" baseline="0" dirty="0">
                <a:solidFill>
                  <a:schemeClr val="accent6"/>
                </a:solidFill>
              </a:rPr>
              <a:t> Escolar Digital - SED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993000" y="1656877"/>
            <a:ext cx="79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 </a:t>
            </a:r>
            <a:r>
              <a:rPr lang="pt-BR" dirty="0" err="1"/>
              <a:t>print</a:t>
            </a:r>
            <a:r>
              <a:rPr lang="pt-BR" dirty="0"/>
              <a:t> da tela do relatório consolidado visualizado na SED.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25065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d. processo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1" y="3544969"/>
            <a:ext cx="468000" cy="468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33451334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% de alunos com baixo desempenho na AAP</a:t>
                      </a:r>
                      <a:endParaRPr lang="pt-BR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indicadores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metas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0" name="CaixaDeTexto 79"/>
          <p:cNvSpPr txBox="1"/>
          <p:nvPr userDrawn="1"/>
        </p:nvSpPr>
        <p:spPr>
          <a:xfrm>
            <a:off x="2560399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AAP:</a:t>
            </a:r>
            <a:r>
              <a:rPr lang="pt-BR" sz="1200" baseline="0" dirty="0">
                <a:solidFill>
                  <a:schemeClr val="accent6"/>
                </a:solidFill>
              </a:rPr>
              <a:t> Avaliação da Aprendizagem em Processo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941341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5" name="CaixaDeTexto 74"/>
          <p:cNvSpPr txBox="1"/>
          <p:nvPr userDrawn="1"/>
        </p:nvSpPr>
        <p:spPr>
          <a:xfrm>
            <a:off x="2560399" y="475013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941341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2" name="Retângulo 1"/>
          <p:cNvSpPr/>
          <p:nvPr userDrawn="1"/>
        </p:nvSpPr>
        <p:spPr>
          <a:xfrm>
            <a:off x="379204" y="6006847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47" name="Retângulo 146"/>
          <p:cNvSpPr/>
          <p:nvPr userDrawn="1"/>
        </p:nvSpPr>
        <p:spPr>
          <a:xfrm>
            <a:off x="1941341" y="6006847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49" name="CaixaDeTexto 148"/>
          <p:cNvSpPr txBox="1"/>
          <p:nvPr userDrawn="1"/>
        </p:nvSpPr>
        <p:spPr>
          <a:xfrm>
            <a:off x="55920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Atingiu a 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50" name="CaixaDeTexto 149"/>
          <p:cNvSpPr txBox="1"/>
          <p:nvPr userDrawn="1"/>
        </p:nvSpPr>
        <p:spPr>
          <a:xfrm>
            <a:off x="2120162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 atingiu a 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6" name="CaixaDeTexto 3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589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d. processo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9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4" y="3568793"/>
            <a:ext cx="501429" cy="450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41489727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% de alunos com baixo desempenho na AAP</a:t>
                      </a:r>
                      <a:endParaRPr lang="pt-BR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de alunos com risco de abandono ou reprovação por faltas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indicadores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metas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0" name="CaixaDeTexto 79"/>
          <p:cNvSpPr txBox="1"/>
          <p:nvPr userDrawn="1"/>
        </p:nvSpPr>
        <p:spPr>
          <a:xfrm>
            <a:off x="2560399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AAP:</a:t>
            </a:r>
            <a:r>
              <a:rPr lang="pt-BR" sz="1200" baseline="0" dirty="0">
                <a:solidFill>
                  <a:schemeClr val="accent6"/>
                </a:solidFill>
              </a:rPr>
              <a:t> Avaliação da Aprendizagem em Processo 	AF</a:t>
            </a:r>
            <a:r>
              <a:rPr lang="pt-BR" sz="1200" dirty="0">
                <a:solidFill>
                  <a:schemeClr val="accent6"/>
                </a:solidFill>
              </a:rPr>
              <a:t>: Anos</a:t>
            </a:r>
            <a:r>
              <a:rPr lang="pt-BR" sz="1200" baseline="0" dirty="0">
                <a:solidFill>
                  <a:schemeClr val="accent6"/>
                </a:solidFill>
              </a:rPr>
              <a:t> finais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941341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5" name="CaixaDeTexto 74"/>
          <p:cNvSpPr txBox="1"/>
          <p:nvPr userDrawn="1"/>
        </p:nvSpPr>
        <p:spPr>
          <a:xfrm>
            <a:off x="2560399" y="475013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941341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6181274" y="32581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0" name="CaixaDeTexto 119"/>
          <p:cNvSpPr txBox="1"/>
          <p:nvPr userDrawn="1"/>
        </p:nvSpPr>
        <p:spPr>
          <a:xfrm>
            <a:off x="6181274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70961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7394123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808424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30" name="CaixaDeTexto 129"/>
          <p:cNvSpPr txBox="1"/>
          <p:nvPr userDrawn="1"/>
        </p:nvSpPr>
        <p:spPr>
          <a:xfrm>
            <a:off x="875581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51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18046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2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394321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3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08601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4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18046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5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394321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6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08601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7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65327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65327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9" name="CaixaDeTexto 158"/>
          <p:cNvSpPr txBox="1"/>
          <p:nvPr userDrawn="1"/>
        </p:nvSpPr>
        <p:spPr>
          <a:xfrm>
            <a:off x="616883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Meta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60" name="CaixaDeTexto 159"/>
          <p:cNvSpPr txBox="1"/>
          <p:nvPr userDrawn="1"/>
        </p:nvSpPr>
        <p:spPr>
          <a:xfrm>
            <a:off x="616883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61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22402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2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39867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3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090371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4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22402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5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39867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6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090371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7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77233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8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77233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19" name="CaixaDeTexto 218"/>
          <p:cNvSpPr txBox="1"/>
          <p:nvPr userDrawn="1"/>
        </p:nvSpPr>
        <p:spPr>
          <a:xfrm>
            <a:off x="5662258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6º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20" name="CaixaDeTexto 219"/>
          <p:cNvSpPr txBox="1"/>
          <p:nvPr userDrawn="1"/>
        </p:nvSpPr>
        <p:spPr>
          <a:xfrm>
            <a:off x="6168834" y="50244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Meta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21" name="CaixaDeTexto 220"/>
          <p:cNvSpPr txBox="1"/>
          <p:nvPr userDrawn="1"/>
        </p:nvSpPr>
        <p:spPr>
          <a:xfrm>
            <a:off x="616883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22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22402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3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39867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4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090371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5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22402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6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39867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7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090371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8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77233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9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77233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30" name="CaixaDeTexto 229"/>
          <p:cNvSpPr txBox="1"/>
          <p:nvPr userDrawn="1"/>
        </p:nvSpPr>
        <p:spPr>
          <a:xfrm>
            <a:off x="5662258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7º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53" name="CaixaDeTexto 252"/>
          <p:cNvSpPr txBox="1"/>
          <p:nvPr userDrawn="1"/>
        </p:nvSpPr>
        <p:spPr>
          <a:xfrm>
            <a:off x="6168834" y="5540551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Meta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54" name="CaixaDeTexto 253"/>
          <p:cNvSpPr txBox="1"/>
          <p:nvPr userDrawn="1"/>
        </p:nvSpPr>
        <p:spPr>
          <a:xfrm>
            <a:off x="6168834" y="57683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55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22402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6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39867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7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090371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8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22402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9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39867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0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090371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1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77233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2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77233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3" name="CaixaDeTexto 262"/>
          <p:cNvSpPr txBox="1"/>
          <p:nvPr userDrawn="1"/>
        </p:nvSpPr>
        <p:spPr>
          <a:xfrm>
            <a:off x="5662258" y="5588364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8º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64" name="CaixaDeTexto 263"/>
          <p:cNvSpPr txBox="1"/>
          <p:nvPr userDrawn="1"/>
        </p:nvSpPr>
        <p:spPr>
          <a:xfrm>
            <a:off x="6168834" y="605715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Meta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65" name="CaixaDeTexto 264"/>
          <p:cNvSpPr txBox="1"/>
          <p:nvPr userDrawn="1"/>
        </p:nvSpPr>
        <p:spPr>
          <a:xfrm>
            <a:off x="6168834" y="628496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66" name="Espaço Reservado para Texto 42"/>
          <p:cNvSpPr>
            <a:spLocks noGrp="1"/>
          </p:cNvSpPr>
          <p:nvPr>
            <p:ph type="body" sz="quarter" idx="93" hasCustomPrompt="1"/>
          </p:nvPr>
        </p:nvSpPr>
        <p:spPr>
          <a:xfrm>
            <a:off x="6722402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7" name="Espaço Reservado para Texto 42"/>
          <p:cNvSpPr>
            <a:spLocks noGrp="1"/>
          </p:cNvSpPr>
          <p:nvPr>
            <p:ph type="body" sz="quarter" idx="94" hasCustomPrompt="1"/>
          </p:nvPr>
        </p:nvSpPr>
        <p:spPr>
          <a:xfrm>
            <a:off x="7398677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8" name="Espaço Reservado para Texto 42"/>
          <p:cNvSpPr>
            <a:spLocks noGrp="1"/>
          </p:cNvSpPr>
          <p:nvPr>
            <p:ph type="body" sz="quarter" idx="95" hasCustomPrompt="1"/>
          </p:nvPr>
        </p:nvSpPr>
        <p:spPr>
          <a:xfrm>
            <a:off x="8090371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9" name="Espaço Reservado para Texto 42"/>
          <p:cNvSpPr>
            <a:spLocks noGrp="1"/>
          </p:cNvSpPr>
          <p:nvPr>
            <p:ph type="body" sz="quarter" idx="96" hasCustomPrompt="1"/>
          </p:nvPr>
        </p:nvSpPr>
        <p:spPr>
          <a:xfrm>
            <a:off x="6722402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0" name="Espaço Reservado para Texto 42"/>
          <p:cNvSpPr>
            <a:spLocks noGrp="1"/>
          </p:cNvSpPr>
          <p:nvPr>
            <p:ph type="body" sz="quarter" idx="97" hasCustomPrompt="1"/>
          </p:nvPr>
        </p:nvSpPr>
        <p:spPr>
          <a:xfrm>
            <a:off x="7398677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1" name="Espaço Reservado para Texto 42"/>
          <p:cNvSpPr>
            <a:spLocks noGrp="1"/>
          </p:cNvSpPr>
          <p:nvPr>
            <p:ph type="body" sz="quarter" idx="98" hasCustomPrompt="1"/>
          </p:nvPr>
        </p:nvSpPr>
        <p:spPr>
          <a:xfrm>
            <a:off x="8090371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2" name="Espaço Reservado para Texto 42"/>
          <p:cNvSpPr>
            <a:spLocks noGrp="1"/>
          </p:cNvSpPr>
          <p:nvPr>
            <p:ph type="body" sz="quarter" idx="99" hasCustomPrompt="1"/>
          </p:nvPr>
        </p:nvSpPr>
        <p:spPr>
          <a:xfrm>
            <a:off x="8772339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3" name="Espaço Reservado para Texto 42"/>
          <p:cNvSpPr>
            <a:spLocks noGrp="1"/>
          </p:cNvSpPr>
          <p:nvPr>
            <p:ph type="body" sz="quarter" idx="100" hasCustomPrompt="1"/>
          </p:nvPr>
        </p:nvSpPr>
        <p:spPr>
          <a:xfrm>
            <a:off x="8772339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4" name="CaixaDeTexto 273"/>
          <p:cNvSpPr txBox="1"/>
          <p:nvPr userDrawn="1"/>
        </p:nvSpPr>
        <p:spPr>
          <a:xfrm>
            <a:off x="5662258" y="6104966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9º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75" name="CaixaDeTexto 274"/>
          <p:cNvSpPr txBox="1"/>
          <p:nvPr userDrawn="1"/>
        </p:nvSpPr>
        <p:spPr>
          <a:xfrm>
            <a:off x="5662258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AF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1" name="Retângulo 100"/>
          <p:cNvSpPr/>
          <p:nvPr userDrawn="1"/>
        </p:nvSpPr>
        <p:spPr>
          <a:xfrm>
            <a:off x="379204" y="6006847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02" name="Retângulo 101"/>
          <p:cNvSpPr/>
          <p:nvPr userDrawn="1"/>
        </p:nvSpPr>
        <p:spPr>
          <a:xfrm>
            <a:off x="1941341" y="6006847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55920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Atingiu a 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4" name="CaixaDeTexto 103"/>
          <p:cNvSpPr txBox="1"/>
          <p:nvPr userDrawn="1"/>
        </p:nvSpPr>
        <p:spPr>
          <a:xfrm>
            <a:off x="2120162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 atingiu a 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97" name="Seta para cima 96"/>
          <p:cNvSpPr/>
          <p:nvPr userDrawn="1"/>
        </p:nvSpPr>
        <p:spPr>
          <a:xfrm flipV="1">
            <a:off x="8967294" y="2300406"/>
            <a:ext cx="216000" cy="21600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sz="1400" b="1" dirty="0"/>
          </a:p>
        </p:txBody>
      </p:sp>
      <p:sp>
        <p:nvSpPr>
          <p:cNvPr id="98" name="CaixaDeTexto 97"/>
          <p:cNvSpPr txBox="1"/>
          <p:nvPr userDrawn="1"/>
        </p:nvSpPr>
        <p:spPr>
          <a:xfrm>
            <a:off x="8768159" y="2493256"/>
            <a:ext cx="614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Melhor</a:t>
            </a:r>
            <a:endParaRPr lang="es-E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387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d. processo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4" y="3568793"/>
            <a:ext cx="501429" cy="44907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44" y="187558"/>
            <a:ext cx="153368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9121219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% de alunos com baixo desempenho na AAP</a:t>
                      </a:r>
                      <a:endParaRPr lang="pt-BR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de alunos com risco de abandono ou reprovação por faltas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indicadores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metas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80" name="CaixaDeTexto 79"/>
          <p:cNvSpPr txBox="1"/>
          <p:nvPr userDrawn="1"/>
        </p:nvSpPr>
        <p:spPr>
          <a:xfrm>
            <a:off x="2560399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AAP:</a:t>
            </a:r>
            <a:r>
              <a:rPr lang="pt-BR" sz="1200" baseline="0" dirty="0">
                <a:solidFill>
                  <a:schemeClr val="accent6"/>
                </a:solidFill>
              </a:rPr>
              <a:t> Avaliação da Aprendizagem em Processo 	EM</a:t>
            </a:r>
            <a:r>
              <a:rPr lang="pt-BR" sz="1200" dirty="0">
                <a:solidFill>
                  <a:schemeClr val="accent6"/>
                </a:solidFill>
              </a:rPr>
              <a:t>: Ensino</a:t>
            </a:r>
            <a:r>
              <a:rPr lang="pt-BR" sz="1200" baseline="0" dirty="0">
                <a:solidFill>
                  <a:schemeClr val="accent6"/>
                </a:solidFill>
              </a:rPr>
              <a:t> médio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941341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75" name="CaixaDeTexto 74"/>
          <p:cNvSpPr txBox="1"/>
          <p:nvPr userDrawn="1"/>
        </p:nvSpPr>
        <p:spPr>
          <a:xfrm>
            <a:off x="2560399" y="475013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941341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6181274" y="32581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Meta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0" name="CaixaDeTexto 119"/>
          <p:cNvSpPr txBox="1"/>
          <p:nvPr userDrawn="1"/>
        </p:nvSpPr>
        <p:spPr>
          <a:xfrm>
            <a:off x="6181274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70961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7394123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808424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30" name="CaixaDeTexto 129"/>
          <p:cNvSpPr txBox="1"/>
          <p:nvPr userDrawn="1"/>
        </p:nvSpPr>
        <p:spPr>
          <a:xfrm>
            <a:off x="875581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59" name="CaixaDeTexto 158"/>
          <p:cNvSpPr txBox="1"/>
          <p:nvPr userDrawn="1"/>
        </p:nvSpPr>
        <p:spPr>
          <a:xfrm>
            <a:off x="616883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Meta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60" name="CaixaDeTexto 159"/>
          <p:cNvSpPr txBox="1"/>
          <p:nvPr userDrawn="1"/>
        </p:nvSpPr>
        <p:spPr>
          <a:xfrm>
            <a:off x="616883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19" name="CaixaDeTexto 218"/>
          <p:cNvSpPr txBox="1"/>
          <p:nvPr userDrawn="1"/>
        </p:nvSpPr>
        <p:spPr>
          <a:xfrm>
            <a:off x="5662258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1ª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20" name="CaixaDeTexto 219"/>
          <p:cNvSpPr txBox="1"/>
          <p:nvPr userDrawn="1"/>
        </p:nvSpPr>
        <p:spPr>
          <a:xfrm>
            <a:off x="6168834" y="50244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Meta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21" name="CaixaDeTexto 220"/>
          <p:cNvSpPr txBox="1"/>
          <p:nvPr userDrawn="1"/>
        </p:nvSpPr>
        <p:spPr>
          <a:xfrm>
            <a:off x="616883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30" name="CaixaDeTexto 229"/>
          <p:cNvSpPr txBox="1"/>
          <p:nvPr userDrawn="1"/>
        </p:nvSpPr>
        <p:spPr>
          <a:xfrm>
            <a:off x="5662258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2ª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53" name="CaixaDeTexto 252"/>
          <p:cNvSpPr txBox="1"/>
          <p:nvPr userDrawn="1"/>
        </p:nvSpPr>
        <p:spPr>
          <a:xfrm>
            <a:off x="6168834" y="555130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Meta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54" name="CaixaDeTexto 253"/>
          <p:cNvSpPr txBox="1"/>
          <p:nvPr userDrawn="1"/>
        </p:nvSpPr>
        <p:spPr>
          <a:xfrm>
            <a:off x="6168834" y="577911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263" name="CaixaDeTexto 262"/>
          <p:cNvSpPr txBox="1"/>
          <p:nvPr userDrawn="1"/>
        </p:nvSpPr>
        <p:spPr>
          <a:xfrm>
            <a:off x="5662258" y="5599118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3ª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75" name="CaixaDeTexto 274"/>
          <p:cNvSpPr txBox="1"/>
          <p:nvPr userDrawn="1"/>
        </p:nvSpPr>
        <p:spPr>
          <a:xfrm>
            <a:off x="5662258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EM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6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2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3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4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37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38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39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18046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40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394321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41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08601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42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18046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43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394321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44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08601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46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65327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4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65327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1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22402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2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39867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3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090371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4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22402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5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39867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6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090371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7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77233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8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77233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1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22402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2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39867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3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090371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4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22402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5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39867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6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090371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7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77233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8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77233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9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22402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0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39867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1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090371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2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22402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3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39867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4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090371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5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77233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6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77233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5" name="Retângulo 84"/>
          <p:cNvSpPr/>
          <p:nvPr userDrawn="1"/>
        </p:nvSpPr>
        <p:spPr>
          <a:xfrm>
            <a:off x="379204" y="6006847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97" name="Retângulo 96"/>
          <p:cNvSpPr/>
          <p:nvPr userDrawn="1"/>
        </p:nvSpPr>
        <p:spPr>
          <a:xfrm>
            <a:off x="1941341" y="6006847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98" name="CaixaDeTexto 97"/>
          <p:cNvSpPr txBox="1"/>
          <p:nvPr userDrawn="1"/>
        </p:nvSpPr>
        <p:spPr>
          <a:xfrm>
            <a:off x="55920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Atingiu a 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99" name="CaixaDeTexto 98"/>
          <p:cNvSpPr txBox="1"/>
          <p:nvPr userDrawn="1"/>
        </p:nvSpPr>
        <p:spPr>
          <a:xfrm>
            <a:off x="2120162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 atingiu a meta</a:t>
            </a:r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4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0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  <p:sldLayoutId id="2147483837" r:id="rId3"/>
    <p:sldLayoutId id="2147483893" r:id="rId4"/>
    <p:sldLayoutId id="2147483838" r:id="rId5"/>
    <p:sldLayoutId id="2147483845" r:id="rId6"/>
    <p:sldLayoutId id="2147483848" r:id="rId7"/>
    <p:sldLayoutId id="2147483846" r:id="rId8"/>
    <p:sldLayoutId id="2147483847" r:id="rId9"/>
    <p:sldLayoutId id="2147483839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40" r:id="rId17"/>
    <p:sldLayoutId id="2147483856" r:id="rId18"/>
    <p:sldLayoutId id="2147483857" r:id="rId19"/>
    <p:sldLayoutId id="2147483855" r:id="rId20"/>
    <p:sldLayoutId id="2147483835" r:id="rId21"/>
    <p:sldLayoutId id="2147483894" r:id="rId22"/>
    <p:sldLayoutId id="2147483895" r:id="rId23"/>
  </p:sldLayoutIdLst>
  <p:transition spd="slow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10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4834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74240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32507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26357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25338"/>
              </p:ext>
            </p:extLst>
          </p:nvPr>
        </p:nvGraphicFramePr>
        <p:xfrm>
          <a:off x="470382" y="4703586"/>
          <a:ext cx="8982615" cy="19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2022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t-BR" dirty="0"/>
              <a:t>Baixo desempenho na AAP em língua portuguesa nos anos iniciais.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/>
              <a:t>Metodologia do programa Ler e Escrever não esta clara para os professores.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t-BR" dirty="0"/>
              <a:t>Elaborar ação corretiva.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0342"/>
              </p:ext>
            </p:extLst>
          </p:nvPr>
        </p:nvGraphicFramePr>
        <p:xfrm>
          <a:off x="470382" y="4703586"/>
          <a:ext cx="8982615" cy="19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accent6"/>
                          </a:solidFill>
                        </a:rPr>
                        <a:t>Aprofundar</a:t>
                      </a:r>
                      <a:r>
                        <a:rPr lang="es-ES" sz="1600" dirty="0">
                          <a:solidFill>
                            <a:schemeClr val="accent6"/>
                          </a:solidFill>
                        </a:rPr>
                        <a:t> a </a:t>
                      </a:r>
                      <a:r>
                        <a:rPr lang="es-ES" sz="1600" dirty="0" err="1">
                          <a:solidFill>
                            <a:schemeClr val="accent6"/>
                          </a:solidFill>
                        </a:rPr>
                        <a:t>formação</a:t>
                      </a:r>
                      <a:r>
                        <a:rPr lang="es-ES" sz="1600" dirty="0">
                          <a:solidFill>
                            <a:schemeClr val="accent6"/>
                          </a:solidFill>
                        </a:rPr>
                        <a:t> do PC na</a:t>
                      </a:r>
                      <a:r>
                        <a:rPr lang="es-ES" sz="1600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s-ES" sz="1600" baseline="0">
                          <a:solidFill>
                            <a:schemeClr val="accent6"/>
                          </a:solidFill>
                        </a:rPr>
                        <a:t>metodologia</a:t>
                      </a:r>
                      <a:r>
                        <a:rPr lang="es-ES" sz="1600" baseline="0" dirty="0">
                          <a:solidFill>
                            <a:schemeClr val="accent6"/>
                          </a:solidFill>
                        </a:rPr>
                        <a:t> do programa </a:t>
                      </a:r>
                      <a:r>
                        <a:rPr lang="es-ES" sz="1600" baseline="0" dirty="0" err="1">
                          <a:solidFill>
                            <a:schemeClr val="accent6"/>
                          </a:solidFill>
                        </a:rPr>
                        <a:t>Ler</a:t>
                      </a:r>
                      <a:r>
                        <a:rPr lang="es-ES" sz="1600" baseline="0" dirty="0">
                          <a:solidFill>
                            <a:schemeClr val="accent6"/>
                          </a:solidFill>
                        </a:rPr>
                        <a:t> e </a:t>
                      </a:r>
                      <a:r>
                        <a:rPr lang="es-ES" sz="1600" baseline="0" dirty="0" err="1">
                          <a:solidFill>
                            <a:schemeClr val="accent6"/>
                          </a:solidFill>
                        </a:rPr>
                        <a:t>Escrever</a:t>
                      </a:r>
                      <a:r>
                        <a:rPr lang="es-ES" sz="1600" baseline="0" dirty="0">
                          <a:solidFill>
                            <a:schemeClr val="accent6"/>
                          </a:solidFill>
                        </a:rPr>
                        <a:t>.</a:t>
                      </a:r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solidFill>
                            <a:schemeClr val="accent6"/>
                          </a:solidFill>
                        </a:rPr>
                        <a:t>Sissy</a:t>
                      </a:r>
                      <a:r>
                        <a:rPr lang="es-ES" sz="160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accent6"/>
                          </a:solidFill>
                        </a:rPr>
                        <a:t>Salarrayan</a:t>
                      </a:r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accent6"/>
                          </a:solidFill>
                        </a:rPr>
                        <a:t>20/06/2017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79437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25338"/>
              </p:ext>
            </p:extLst>
          </p:nvPr>
        </p:nvGraphicFramePr>
        <p:xfrm>
          <a:off x="470382" y="4703586"/>
          <a:ext cx="8982615" cy="19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7837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80318"/>
              </p:ext>
            </p:extLst>
          </p:nvPr>
        </p:nvGraphicFramePr>
        <p:xfrm>
          <a:off x="470382" y="4703586"/>
          <a:ext cx="8982615" cy="19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24503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7129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Espaço Reservado para Imagem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0206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464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64901"/>
              </p:ext>
            </p:extLst>
          </p:nvPr>
        </p:nvGraphicFramePr>
        <p:xfrm>
          <a:off x="470382" y="1817971"/>
          <a:ext cx="8982615" cy="4301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AÇÃO COMPLEMENTAR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96540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37344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76726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7556169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2123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153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02779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9539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0821014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4977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Espaço Reservado para Texto 38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Espaço Reservado para Texto 40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4" name="Espaço Reservado para Texto 43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6" name="Espaço Reservado para Texto 45"/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7" name="Espaço Reservado para Texto 46"/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2" name="Espaço Reservado para Texto 51"/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" name="Espaço Reservado para Texto 52"/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09905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Espaço Reservado para Texto 38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Espaço Reservado para Texto 40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4" name="Espaço Reservado para Texto 43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41685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eunião N3 - Mês com Resultad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46800" rIns="36000" rtlCol="0" anchor="t"/>
      <a:lstStyle>
        <a:defPPr>
          <a:defRPr b="1" dirty="0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76109</TotalTime>
  <Words>69</Words>
  <Application>Microsoft Office PowerPoint</Application>
  <PresentationFormat>Papel A4 (210 x 297 mm)</PresentationFormat>
  <Paragraphs>21</Paragraphs>
  <Slides>24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Aharoni</vt:lpstr>
      <vt:lpstr>Arial</vt:lpstr>
      <vt:lpstr>Calibri</vt:lpstr>
      <vt:lpstr>Segoe UI Light</vt:lpstr>
      <vt:lpstr>Reunião N3 - Mês com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frederico.gabrielli</dc:creator>
  <cp:lastModifiedBy>Cecilia Sofia Oliveira Franzoni Gabriel</cp:lastModifiedBy>
  <cp:revision>3376</cp:revision>
  <cp:lastPrinted>2012-10-01T22:32:26Z</cp:lastPrinted>
  <dcterms:created xsi:type="dcterms:W3CDTF">2012-10-24T12:37:45Z</dcterms:created>
  <dcterms:modified xsi:type="dcterms:W3CDTF">2017-09-11T14:35:47Z</dcterms:modified>
</cp:coreProperties>
</file>