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57" r:id="rId3"/>
    <p:sldId id="276" r:id="rId4"/>
    <p:sldId id="259" r:id="rId5"/>
    <p:sldId id="277" r:id="rId6"/>
    <p:sldId id="263" r:id="rId7"/>
    <p:sldId id="261" r:id="rId8"/>
    <p:sldId id="264" r:id="rId9"/>
    <p:sldId id="262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83" r:id="rId18"/>
    <p:sldId id="273" r:id="rId19"/>
    <p:sldId id="274" r:id="rId20"/>
    <p:sldId id="275" r:id="rId21"/>
    <p:sldId id="284" r:id="rId22"/>
    <p:sldId id="285" r:id="rId23"/>
    <p:sldId id="286" r:id="rId24"/>
    <p:sldId id="287" r:id="rId25"/>
    <p:sldId id="278" r:id="rId26"/>
    <p:sldId id="279" r:id="rId27"/>
    <p:sldId id="280" r:id="rId28"/>
    <p:sldId id="282" r:id="rId29"/>
    <p:sldId id="281" r:id="rId30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5A65139-06C4-43CD-8563-E0F37C4E348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BAAADA6-6D71-48DE-ADC1-4D659C6C97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380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77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79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82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83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905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538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10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687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81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08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93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93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44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94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6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4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20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E7F294-45BF-417E-A240-6809B422BCD3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283D6A-0311-4895-9B23-8F55043FE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669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ed.educacao.sp.gov.b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4487" y="1864485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Análise de Resultados Educacionais e Replanejamento de Ações Pedagógicas”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156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t="16002" r="25917" b="9955"/>
          <a:stretch/>
        </p:blipFill>
        <p:spPr bwMode="auto">
          <a:xfrm>
            <a:off x="1643270" y="1272209"/>
            <a:ext cx="8693426" cy="4996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266122" y="530087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AVALIAÇÃO DA APRENDIZAGEM  EM PROCESSO</a:t>
            </a:r>
          </a:p>
        </p:txBody>
      </p:sp>
    </p:spTree>
    <p:extLst>
      <p:ext uri="{BB962C8B-B14F-4D97-AF65-F5344CB8AC3E}">
        <p14:creationId xmlns:p14="http://schemas.microsoft.com/office/powerpoint/2010/main" val="153137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t="26962" r="1928" b="11840"/>
          <a:stretch/>
        </p:blipFill>
        <p:spPr bwMode="auto">
          <a:xfrm>
            <a:off x="834887" y="371060"/>
            <a:ext cx="10495722" cy="2822714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/>
          <p:cNvPicPr/>
          <p:nvPr/>
        </p:nvPicPr>
        <p:blipFill rotWithShape="1">
          <a:blip r:embed="rId3"/>
          <a:srcRect t="9099" r="2987" b="33486"/>
          <a:stretch/>
        </p:blipFill>
        <p:spPr bwMode="auto">
          <a:xfrm>
            <a:off x="834887" y="3652296"/>
            <a:ext cx="10402956" cy="227142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: Cantos Arredondados 5"/>
          <p:cNvSpPr/>
          <p:nvPr/>
        </p:nvSpPr>
        <p:spPr>
          <a:xfrm>
            <a:off x="5473148" y="3612539"/>
            <a:ext cx="874643" cy="2968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/>
          <p:cNvSpPr/>
          <p:nvPr/>
        </p:nvSpPr>
        <p:spPr>
          <a:xfrm rot="16200000">
            <a:off x="10495721" y="1647904"/>
            <a:ext cx="569844" cy="2915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/>
          <p:cNvSpPr/>
          <p:nvPr/>
        </p:nvSpPr>
        <p:spPr>
          <a:xfrm>
            <a:off x="9197163" y="4284921"/>
            <a:ext cx="2040680" cy="1531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t="25727" r="1400" b="9643"/>
          <a:stretch/>
        </p:blipFill>
        <p:spPr bwMode="auto">
          <a:xfrm>
            <a:off x="736697" y="674465"/>
            <a:ext cx="7015825" cy="2453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: Cantos Arredondados 4"/>
          <p:cNvSpPr/>
          <p:nvPr/>
        </p:nvSpPr>
        <p:spPr>
          <a:xfrm>
            <a:off x="6082748" y="1046922"/>
            <a:ext cx="1537252" cy="3975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 rotWithShape="1">
          <a:blip r:embed="rId3"/>
          <a:srcRect l="5821" t="22276" r="2105" b="9642"/>
          <a:stretch/>
        </p:blipFill>
        <p:spPr bwMode="auto">
          <a:xfrm>
            <a:off x="3318427" y="3499970"/>
            <a:ext cx="7667625" cy="2746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tângulo: Cantos Arredondados 7"/>
          <p:cNvSpPr/>
          <p:nvPr/>
        </p:nvSpPr>
        <p:spPr>
          <a:xfrm>
            <a:off x="10084904" y="3574980"/>
            <a:ext cx="808383" cy="357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/>
          <p:cNvSpPr/>
          <p:nvPr/>
        </p:nvSpPr>
        <p:spPr>
          <a:xfrm>
            <a:off x="4094922" y="5526157"/>
            <a:ext cx="2319130" cy="7023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ara a Direita 2"/>
          <p:cNvSpPr/>
          <p:nvPr/>
        </p:nvSpPr>
        <p:spPr>
          <a:xfrm rot="16200000">
            <a:off x="4361728" y="6361534"/>
            <a:ext cx="621584" cy="3555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90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22754" t="15688" r="2987" b="11211"/>
          <a:stretch/>
        </p:blipFill>
        <p:spPr bwMode="auto">
          <a:xfrm>
            <a:off x="2222431" y="1842258"/>
            <a:ext cx="7584178" cy="3736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: Cantos Arredondados 2"/>
          <p:cNvSpPr/>
          <p:nvPr/>
        </p:nvSpPr>
        <p:spPr>
          <a:xfrm>
            <a:off x="3896139" y="2001078"/>
            <a:ext cx="1391478" cy="3445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00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5821" t="22276" r="2105" b="9642"/>
          <a:stretch/>
        </p:blipFill>
        <p:spPr bwMode="auto">
          <a:xfrm>
            <a:off x="397565" y="424070"/>
            <a:ext cx="11449878" cy="5724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eta: para Baixo 1"/>
          <p:cNvSpPr/>
          <p:nvPr/>
        </p:nvSpPr>
        <p:spPr>
          <a:xfrm rot="16200000" flipV="1">
            <a:off x="5035827" y="5353877"/>
            <a:ext cx="450574" cy="7023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/>
          <p:cNvSpPr/>
          <p:nvPr/>
        </p:nvSpPr>
        <p:spPr>
          <a:xfrm>
            <a:off x="3273287" y="5479772"/>
            <a:ext cx="1391478" cy="4505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85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25942" t="12864" r="2810" b="20309"/>
          <a:stretch/>
        </p:blipFill>
        <p:spPr bwMode="auto">
          <a:xfrm>
            <a:off x="702366" y="475488"/>
            <a:ext cx="4956312" cy="3460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/>
          <p:cNvPicPr/>
          <p:nvPr/>
        </p:nvPicPr>
        <p:blipFill rotWithShape="1">
          <a:blip r:embed="rId3"/>
          <a:srcRect l="21478" t="22957" r="2388" b="22111"/>
          <a:stretch/>
        </p:blipFill>
        <p:spPr bwMode="auto">
          <a:xfrm>
            <a:off x="6308032" y="515244"/>
            <a:ext cx="5115342" cy="3420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91479" y="4929808"/>
            <a:ext cx="936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Preencher a planilha com os dados do 9ºano (Total)</a:t>
            </a:r>
          </a:p>
        </p:txBody>
      </p:sp>
    </p:spTree>
    <p:extLst>
      <p:ext uri="{BB962C8B-B14F-4D97-AF65-F5344CB8AC3E}">
        <p14:creationId xmlns:p14="http://schemas.microsoft.com/office/powerpoint/2010/main" val="1197769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5674" t="7080" r="5837" b="14769"/>
          <a:stretch/>
        </p:blipFill>
        <p:spPr bwMode="auto">
          <a:xfrm>
            <a:off x="556591" y="516836"/>
            <a:ext cx="5420139" cy="2809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/>
          <p:cNvPicPr/>
          <p:nvPr/>
        </p:nvPicPr>
        <p:blipFill rotWithShape="1">
          <a:blip r:embed="rId3"/>
          <a:srcRect l="5291" t="8014" r="5457" b="14349"/>
          <a:stretch/>
        </p:blipFill>
        <p:spPr bwMode="auto">
          <a:xfrm>
            <a:off x="6172895" y="3525078"/>
            <a:ext cx="5515522" cy="2676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422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4586" t="22575" r="1400" b="16597"/>
          <a:stretch/>
        </p:blipFill>
        <p:spPr bwMode="auto">
          <a:xfrm>
            <a:off x="2424223" y="1424763"/>
            <a:ext cx="6783572" cy="4465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082890" y="679155"/>
            <a:ext cx="3753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Mapa de questões</a:t>
            </a:r>
          </a:p>
        </p:txBody>
      </p:sp>
    </p:spTree>
    <p:extLst>
      <p:ext uri="{BB962C8B-B14F-4D97-AF65-F5344CB8AC3E}">
        <p14:creationId xmlns:p14="http://schemas.microsoft.com/office/powerpoint/2010/main" val="369927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3530" y="543339"/>
            <a:ext cx="465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IDESP</a:t>
            </a:r>
          </a:p>
        </p:txBody>
      </p:sp>
      <p:pic>
        <p:nvPicPr>
          <p:cNvPr id="7" name="Imagem 6"/>
          <p:cNvPicPr/>
          <p:nvPr/>
        </p:nvPicPr>
        <p:blipFill rotWithShape="1">
          <a:blip r:embed="rId2"/>
          <a:srcRect l="-416" t="6928" r="3227" b="16047"/>
          <a:stretch/>
        </p:blipFill>
        <p:spPr bwMode="auto">
          <a:xfrm>
            <a:off x="1449787" y="1537252"/>
            <a:ext cx="9284677" cy="4492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eta: para a Direita 1"/>
          <p:cNvSpPr/>
          <p:nvPr/>
        </p:nvSpPr>
        <p:spPr>
          <a:xfrm>
            <a:off x="596347" y="2199861"/>
            <a:ext cx="641405" cy="3047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/>
          <p:cNvSpPr/>
          <p:nvPr/>
        </p:nvSpPr>
        <p:spPr>
          <a:xfrm>
            <a:off x="5791200" y="5724939"/>
            <a:ext cx="1245705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a Direita 3"/>
          <p:cNvSpPr/>
          <p:nvPr/>
        </p:nvSpPr>
        <p:spPr>
          <a:xfrm rot="16200000">
            <a:off x="6134432" y="6238805"/>
            <a:ext cx="559241" cy="2584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21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/>
          <a:srcRect l="352" t="14506" r="2810" b="13094"/>
          <a:stretch/>
        </p:blipFill>
        <p:spPr bwMode="auto">
          <a:xfrm>
            <a:off x="2011681" y="1351721"/>
            <a:ext cx="8059972" cy="4479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945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0891" y="630950"/>
            <a:ext cx="8534400" cy="1507067"/>
          </a:xfrm>
        </p:spPr>
        <p:txBody>
          <a:bodyPr/>
          <a:lstStyle/>
          <a:p>
            <a:pPr algn="ctr"/>
            <a:r>
              <a:rPr lang="pt-BR" dirty="0"/>
              <a:t>Secretaria Digital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0891" y="1507435"/>
            <a:ext cx="85344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hlinkClick r:id="rId2"/>
              </a:rPr>
              <a:t>https://sed.educacao.sp.gov.br</a:t>
            </a:r>
            <a:endParaRPr lang="pt-BR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</a:rPr>
              <a:t>Usuário: </a:t>
            </a:r>
            <a:r>
              <a:rPr lang="pt-BR" sz="2800" dirty="0" err="1">
                <a:solidFill>
                  <a:schemeClr val="bg1"/>
                </a:solidFill>
              </a:rPr>
              <a:t>rg</a:t>
            </a:r>
            <a:r>
              <a:rPr lang="pt-BR" sz="2800" dirty="0">
                <a:solidFill>
                  <a:schemeClr val="bg1"/>
                </a:solidFill>
              </a:rPr>
              <a:t>____________</a:t>
            </a:r>
            <a:r>
              <a:rPr lang="pt-BR" sz="2800" dirty="0" err="1">
                <a:solidFill>
                  <a:schemeClr val="bg1"/>
                </a:solidFill>
              </a:rPr>
              <a:t>sp</a:t>
            </a:r>
            <a:endParaRPr lang="pt-B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chemeClr val="bg1"/>
                </a:solidFill>
              </a:rPr>
              <a:t>                     Senha: </a:t>
            </a:r>
            <a:r>
              <a:rPr lang="pt-BR" sz="2800" dirty="0" err="1">
                <a:solidFill>
                  <a:schemeClr val="bg1"/>
                </a:solidFill>
              </a:rPr>
              <a:t>gdae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5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792278" y="1311964"/>
            <a:ext cx="283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FLUXO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24048" y="4823791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DESEMPENHO</a:t>
            </a:r>
          </a:p>
        </p:txBody>
      </p:sp>
      <p:pic>
        <p:nvPicPr>
          <p:cNvPr id="7" name="Imagem 6"/>
          <p:cNvPicPr/>
          <p:nvPr/>
        </p:nvPicPr>
        <p:blipFill rotWithShape="1">
          <a:blip r:embed="rId2"/>
          <a:srcRect t="8208" b="7109"/>
          <a:stretch/>
        </p:blipFill>
        <p:spPr>
          <a:xfrm>
            <a:off x="1461163" y="304801"/>
            <a:ext cx="5400040" cy="2570922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 rotWithShape="1">
          <a:blip r:embed="rId3"/>
          <a:srcRect t="9911" b="5842"/>
          <a:stretch/>
        </p:blipFill>
        <p:spPr>
          <a:xfrm>
            <a:off x="4933232" y="3909391"/>
            <a:ext cx="5400040" cy="25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1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 rotWithShape="1">
          <a:blip r:embed="rId2"/>
          <a:srcRect t="12236" r="3868" b="20309"/>
          <a:stretch/>
        </p:blipFill>
        <p:spPr bwMode="auto">
          <a:xfrm>
            <a:off x="563216" y="1610135"/>
            <a:ext cx="10827027" cy="4638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43055" y="831273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SIMULADOR</a:t>
            </a:r>
          </a:p>
        </p:txBody>
      </p:sp>
      <p:sp>
        <p:nvSpPr>
          <p:cNvPr id="5" name="Retângulo: Cantos Arredondados 4"/>
          <p:cNvSpPr/>
          <p:nvPr/>
        </p:nvSpPr>
        <p:spPr>
          <a:xfrm>
            <a:off x="5976730" y="5261113"/>
            <a:ext cx="1046922" cy="5035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/>
          <p:cNvSpPr/>
          <p:nvPr/>
        </p:nvSpPr>
        <p:spPr>
          <a:xfrm>
            <a:off x="-457200" y="4439479"/>
            <a:ext cx="91439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/>
          <p:cNvSpPr/>
          <p:nvPr/>
        </p:nvSpPr>
        <p:spPr>
          <a:xfrm rot="16200000">
            <a:off x="6103109" y="6082747"/>
            <a:ext cx="821634" cy="3445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623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5291" t="12863" r="5457" b="24074"/>
          <a:stretch/>
        </p:blipFill>
        <p:spPr bwMode="auto">
          <a:xfrm>
            <a:off x="608998" y="477681"/>
            <a:ext cx="11000508" cy="5500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: Cantos Arredondados 2"/>
          <p:cNvSpPr/>
          <p:nvPr/>
        </p:nvSpPr>
        <p:spPr>
          <a:xfrm>
            <a:off x="2292626" y="4426226"/>
            <a:ext cx="1484244" cy="331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/>
          <p:cNvSpPr/>
          <p:nvPr/>
        </p:nvSpPr>
        <p:spPr>
          <a:xfrm>
            <a:off x="5552661" y="4426226"/>
            <a:ext cx="874643" cy="331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/>
          <p:cNvSpPr/>
          <p:nvPr/>
        </p:nvSpPr>
        <p:spPr>
          <a:xfrm rot="16200000">
            <a:off x="2863074" y="5481883"/>
            <a:ext cx="713810" cy="278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/>
          <p:cNvSpPr/>
          <p:nvPr/>
        </p:nvSpPr>
        <p:spPr>
          <a:xfrm rot="16200000">
            <a:off x="5927335" y="5477966"/>
            <a:ext cx="681886" cy="3180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575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6172" t="8939" r="2568" b="8939"/>
          <a:stretch/>
        </p:blipFill>
        <p:spPr bwMode="auto">
          <a:xfrm>
            <a:off x="742123" y="333111"/>
            <a:ext cx="10972800" cy="6268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ângulo: Cantos Arredondados 3"/>
          <p:cNvSpPr/>
          <p:nvPr/>
        </p:nvSpPr>
        <p:spPr>
          <a:xfrm>
            <a:off x="3710609" y="3220278"/>
            <a:ext cx="967408" cy="2469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/>
          <p:cNvSpPr/>
          <p:nvPr/>
        </p:nvSpPr>
        <p:spPr>
          <a:xfrm>
            <a:off x="4061791" y="2650435"/>
            <a:ext cx="265044" cy="5698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941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4587" t="7530" r="2105" b="6191"/>
          <a:stretch/>
        </p:blipFill>
        <p:spPr bwMode="auto">
          <a:xfrm>
            <a:off x="346364" y="457200"/>
            <a:ext cx="11319163" cy="5929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: Cantos Arredondados 2"/>
          <p:cNvSpPr/>
          <p:nvPr/>
        </p:nvSpPr>
        <p:spPr>
          <a:xfrm>
            <a:off x="3546764" y="3477491"/>
            <a:ext cx="623454" cy="2909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Baixo 3"/>
          <p:cNvSpPr/>
          <p:nvPr/>
        </p:nvSpPr>
        <p:spPr>
          <a:xfrm>
            <a:off x="3739221" y="2966077"/>
            <a:ext cx="238539" cy="4559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/>
          <p:cNvSpPr/>
          <p:nvPr/>
        </p:nvSpPr>
        <p:spPr>
          <a:xfrm>
            <a:off x="4651514" y="4346713"/>
            <a:ext cx="834887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830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6664" y="511680"/>
            <a:ext cx="8534400" cy="1507067"/>
          </a:xfrm>
        </p:spPr>
        <p:txBody>
          <a:bodyPr/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MAPA DAS HABILIDADES</a:t>
            </a:r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4762" t="25727" r="4222" b="12466"/>
          <a:stretch/>
        </p:blipFill>
        <p:spPr bwMode="auto">
          <a:xfrm>
            <a:off x="2561249" y="2155610"/>
            <a:ext cx="7770350" cy="3192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ângulo: Cantos Arredondados 3"/>
          <p:cNvSpPr/>
          <p:nvPr/>
        </p:nvSpPr>
        <p:spPr>
          <a:xfrm>
            <a:off x="3935895" y="4797287"/>
            <a:ext cx="1457739" cy="3578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/>
          <p:cNvSpPr/>
          <p:nvPr/>
        </p:nvSpPr>
        <p:spPr>
          <a:xfrm rot="16200000">
            <a:off x="4240694" y="5354272"/>
            <a:ext cx="848140" cy="4497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953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t="28237" r="3692" b="36310"/>
          <a:stretch/>
        </p:blipFill>
        <p:spPr bwMode="auto">
          <a:xfrm>
            <a:off x="1285462" y="421242"/>
            <a:ext cx="9104242" cy="1646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/>
          <p:cNvPicPr/>
          <p:nvPr/>
        </p:nvPicPr>
        <p:blipFill rotWithShape="1">
          <a:blip r:embed="rId3"/>
          <a:srcRect l="23812" t="24472" r="13923" b="18427"/>
          <a:stretch/>
        </p:blipFill>
        <p:spPr bwMode="auto">
          <a:xfrm>
            <a:off x="3233530" y="2429702"/>
            <a:ext cx="5830956" cy="3507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8503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12877" t="19859" r="13734" b="4622"/>
          <a:stretch/>
        </p:blipFill>
        <p:spPr bwMode="auto">
          <a:xfrm>
            <a:off x="1245706" y="516835"/>
            <a:ext cx="9448798" cy="3922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/>
          <p:cNvPicPr/>
          <p:nvPr/>
        </p:nvPicPr>
        <p:blipFill rotWithShape="1">
          <a:blip r:embed="rId3"/>
          <a:srcRect l="13053" t="64395" r="1047" b="10897"/>
          <a:stretch/>
        </p:blipFill>
        <p:spPr bwMode="auto">
          <a:xfrm>
            <a:off x="1769166" y="4664764"/>
            <a:ext cx="8388626" cy="15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1211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40904" y="413602"/>
            <a:ext cx="9847303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Grau de domínio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um indicador que dá o valor aproximado da probabilidade do grupo de alunos acertar uma questão típica da habilidade</a:t>
            </a: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869635" y="51141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Open Sans"/>
              </a:rPr>
              <a:t>Etapa 1: Conjunto de habilidades fundamentais que conferem as condições necessárias para construção dos conceitos nas diferentes áreas do conhecimento.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869635" y="36942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Open Sans"/>
              </a:rPr>
              <a:t>Etapa 2: Conjunto de habilidades que se estruturam a partir das habilidades construídas na etapa anterior, consolidando conceitos das diferentes áreas do conhecimento.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3869635" y="22743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Open Sans"/>
              </a:rPr>
              <a:t>Etapa 3: Conjunto de habilidades que se estruturam a partir das habilidades construídas nas etapas anteriores, ampliando e/ou aprofundando conceitos das diferentes áreas do conhecimento.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216215" y="1911049"/>
            <a:ext cx="606576" cy="436774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ITINERÁRIO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958783" y="3395861"/>
            <a:ext cx="564385" cy="137894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DE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610921" y="1723500"/>
            <a:ext cx="606576" cy="514184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APRENDIZAGE</a:t>
            </a:r>
            <a:r>
              <a:rPr lang="pt-BR" sz="2000" dirty="0">
                <a:latin typeface="Arial Black" panose="020B0A040201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175827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6165" y="2379455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201976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t="3312" r="1949" b="11212"/>
          <a:stretch/>
        </p:blipFill>
        <p:spPr bwMode="auto">
          <a:xfrm>
            <a:off x="1911737" y="1258957"/>
            <a:ext cx="8000890" cy="4505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982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>
            <a:extLst/>
          </a:blip>
          <a:srcRect b="6647"/>
          <a:stretch/>
        </p:blipFill>
        <p:spPr bwMode="auto">
          <a:xfrm>
            <a:off x="1143940" y="643466"/>
            <a:ext cx="9904120" cy="520074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ângulo: Cantos Arredondados 3"/>
          <p:cNvSpPr/>
          <p:nvPr/>
        </p:nvSpPr>
        <p:spPr>
          <a:xfrm>
            <a:off x="8839200" y="3114261"/>
            <a:ext cx="1736035" cy="10866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17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2998" t="11609" r="19391" b="4936"/>
          <a:stretch/>
        </p:blipFill>
        <p:spPr bwMode="auto">
          <a:xfrm>
            <a:off x="2011680" y="1209822"/>
            <a:ext cx="7934178" cy="4557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: Cantos Arredondados 2"/>
          <p:cNvSpPr/>
          <p:nvPr/>
        </p:nvSpPr>
        <p:spPr>
          <a:xfrm>
            <a:off x="2011680" y="5247861"/>
            <a:ext cx="1844703" cy="5198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56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4588" y="80104"/>
            <a:ext cx="8534400" cy="1507067"/>
          </a:xfrm>
        </p:spPr>
        <p:txBody>
          <a:bodyPr/>
          <a:lstStyle/>
          <a:p>
            <a:pPr algn="ctr"/>
            <a:r>
              <a:rPr lang="pt-BR" dirty="0"/>
              <a:t>SARA</a:t>
            </a:r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9525" t="7216" r="71113" b="14348"/>
          <a:stretch/>
        </p:blipFill>
        <p:spPr bwMode="auto">
          <a:xfrm>
            <a:off x="1174588" y="1603124"/>
            <a:ext cx="2090299" cy="39092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/>
          <a:srcRect l="10759" t="34198" r="12689" b="13407"/>
          <a:stretch/>
        </p:blipFill>
        <p:spPr bwMode="auto">
          <a:xfrm>
            <a:off x="3890437" y="1855322"/>
            <a:ext cx="7476615" cy="3657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: Cantos Arredondados 2"/>
          <p:cNvSpPr/>
          <p:nvPr/>
        </p:nvSpPr>
        <p:spPr>
          <a:xfrm>
            <a:off x="1510748" y="3511826"/>
            <a:ext cx="1524000" cy="6758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/>
          <p:cNvSpPr/>
          <p:nvPr/>
        </p:nvSpPr>
        <p:spPr>
          <a:xfrm>
            <a:off x="1510748" y="4691270"/>
            <a:ext cx="1524000" cy="7023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9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13582" t="34199" r="16569" b="13406"/>
          <a:stretch/>
        </p:blipFill>
        <p:spPr bwMode="auto">
          <a:xfrm>
            <a:off x="1126435" y="734522"/>
            <a:ext cx="6732104" cy="2764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/>
          <p:cNvPicPr/>
          <p:nvPr/>
        </p:nvPicPr>
        <p:blipFill rotWithShape="1">
          <a:blip r:embed="rId3"/>
          <a:srcRect l="13229" t="17883" r="17804" b="33173"/>
          <a:stretch/>
        </p:blipFill>
        <p:spPr bwMode="auto">
          <a:xfrm>
            <a:off x="4943567" y="4011878"/>
            <a:ext cx="6493060" cy="2388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425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0261" y="374765"/>
            <a:ext cx="8534400" cy="1507067"/>
          </a:xfrm>
        </p:spPr>
        <p:txBody>
          <a:bodyPr/>
          <a:lstStyle/>
          <a:p>
            <a:pPr algn="ctr"/>
            <a:r>
              <a:rPr lang="pt-BR" dirty="0"/>
              <a:t>Foco Aprendizagem</a:t>
            </a:r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22224" t="30747" r="1753" b="25956"/>
          <a:stretch/>
        </p:blipFill>
        <p:spPr bwMode="auto">
          <a:xfrm>
            <a:off x="564360" y="1677460"/>
            <a:ext cx="5558143" cy="2231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/>
          <p:cNvPicPr/>
          <p:nvPr/>
        </p:nvPicPr>
        <p:blipFill rotWithShape="1">
          <a:blip r:embed="rId3"/>
          <a:srcRect t="12236" r="9690" b="25330"/>
          <a:stretch/>
        </p:blipFill>
        <p:spPr bwMode="auto">
          <a:xfrm>
            <a:off x="4479235" y="4108221"/>
            <a:ext cx="6844391" cy="2451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4479235" y="4784035"/>
            <a:ext cx="331304" cy="291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/>
          <p:cNvSpPr/>
          <p:nvPr/>
        </p:nvSpPr>
        <p:spPr>
          <a:xfrm>
            <a:off x="4644887" y="2690191"/>
            <a:ext cx="1212574" cy="7156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/>
          <p:cNvSpPr/>
          <p:nvPr/>
        </p:nvSpPr>
        <p:spPr>
          <a:xfrm>
            <a:off x="3498574" y="4704522"/>
            <a:ext cx="887896" cy="4505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32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t="11864" r="85195" b="19995"/>
          <a:stretch/>
        </p:blipFill>
        <p:spPr bwMode="auto">
          <a:xfrm>
            <a:off x="548042" y="1102474"/>
            <a:ext cx="2354184" cy="4387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/>
          <a:srcRect l="353" t="11922" r="80068" b="16545"/>
          <a:stretch/>
        </p:blipFill>
        <p:spPr bwMode="auto">
          <a:xfrm>
            <a:off x="5286301" y="1145336"/>
            <a:ext cx="1984692" cy="4301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4"/>
          <a:srcRect t="11294" r="80032" b="21251"/>
          <a:stretch/>
        </p:blipFill>
        <p:spPr bwMode="auto">
          <a:xfrm>
            <a:off x="9778904" y="1102474"/>
            <a:ext cx="1804684" cy="4387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ângulo: Cantos Arredondados 6"/>
          <p:cNvSpPr/>
          <p:nvPr/>
        </p:nvSpPr>
        <p:spPr>
          <a:xfrm>
            <a:off x="548042" y="2173357"/>
            <a:ext cx="2354184" cy="5698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/>
          <p:nvPr/>
        </p:nvPicPr>
        <p:blipFill rotWithShape="1">
          <a:blip r:embed="rId5"/>
          <a:srcRect t="24786" r="79892" b="7446"/>
          <a:stretch/>
        </p:blipFill>
        <p:spPr bwMode="auto">
          <a:xfrm>
            <a:off x="3077205" y="1188201"/>
            <a:ext cx="2027582" cy="4387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: Cantos Arredondados 1"/>
          <p:cNvSpPr/>
          <p:nvPr/>
        </p:nvSpPr>
        <p:spPr>
          <a:xfrm>
            <a:off x="2974875" y="2246244"/>
            <a:ext cx="1802295" cy="510209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: Cantos Arredondados 2"/>
          <p:cNvSpPr/>
          <p:nvPr/>
        </p:nvSpPr>
        <p:spPr>
          <a:xfrm flipH="1">
            <a:off x="5198818" y="3010369"/>
            <a:ext cx="1758572" cy="477079"/>
          </a:xfrm>
          <a:prstGeom prst="roundRect">
            <a:avLst>
              <a:gd name="adj" fmla="val 1381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/>
          <p:cNvSpPr/>
          <p:nvPr/>
        </p:nvSpPr>
        <p:spPr>
          <a:xfrm>
            <a:off x="9655068" y="4558749"/>
            <a:ext cx="1616766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/>
          <p:nvPr/>
        </p:nvPicPr>
        <p:blipFill rotWithShape="1">
          <a:blip r:embed="rId6"/>
          <a:srcRect t="11294" r="80624" b="9956"/>
          <a:stretch/>
        </p:blipFill>
        <p:spPr bwMode="auto">
          <a:xfrm>
            <a:off x="7459056" y="1145337"/>
            <a:ext cx="1882409" cy="4297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: Cantos Arredondados 8"/>
          <p:cNvSpPr/>
          <p:nvPr/>
        </p:nvSpPr>
        <p:spPr>
          <a:xfrm>
            <a:off x="7358476" y="3286539"/>
            <a:ext cx="1719264" cy="5035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2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412</TotalTime>
  <Words>167</Words>
  <Application>Microsoft Office PowerPoint</Application>
  <PresentationFormat>Widescreen</PresentationFormat>
  <Paragraphs>24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 Black</vt:lpstr>
      <vt:lpstr>Calibri</vt:lpstr>
      <vt:lpstr>Century Gothic</vt:lpstr>
      <vt:lpstr>Open Sans</vt:lpstr>
      <vt:lpstr>Times New Roman</vt:lpstr>
      <vt:lpstr>Wingdings 3</vt:lpstr>
      <vt:lpstr>Fatia</vt:lpstr>
      <vt:lpstr>Análise de Resultados Educacionais e Replanejamento de Ações Pedagógicas” </vt:lpstr>
      <vt:lpstr>Secretaria Digital</vt:lpstr>
      <vt:lpstr>Apresentação do PowerPoint</vt:lpstr>
      <vt:lpstr>Apresentação do PowerPoint</vt:lpstr>
      <vt:lpstr>Apresentação do PowerPoint</vt:lpstr>
      <vt:lpstr>SARA</vt:lpstr>
      <vt:lpstr>Apresentação do PowerPoint</vt:lpstr>
      <vt:lpstr>Foco Aprendizagem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MAPA DAS HABILIDADES</vt:lpstr>
      <vt:lpstr>Apresentação do PowerPoint</vt:lpstr>
      <vt:lpstr>Apresentação do PowerPoint</vt:lpstr>
      <vt:lpstr>Apresentação do PowerPoint</vt:lpstr>
      <vt:lpstr>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Resultados Educacionais e Replanejamento de Ações Pedagógicas”</dc:title>
  <dc:creator>Marcia</dc:creator>
  <cp:lastModifiedBy>Marcia</cp:lastModifiedBy>
  <cp:revision>37</cp:revision>
  <cp:lastPrinted>2017-08-19T17:08:25Z</cp:lastPrinted>
  <dcterms:created xsi:type="dcterms:W3CDTF">2017-08-19T14:56:24Z</dcterms:created>
  <dcterms:modified xsi:type="dcterms:W3CDTF">2017-08-23T00:38:50Z</dcterms:modified>
</cp:coreProperties>
</file>