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1" r:id="rId7"/>
    <p:sldId id="287" r:id="rId8"/>
    <p:sldId id="302" r:id="rId9"/>
    <p:sldId id="298" r:id="rId10"/>
    <p:sldId id="299" r:id="rId11"/>
    <p:sldId id="300" r:id="rId12"/>
    <p:sldId id="301" r:id="rId13"/>
    <p:sldId id="303" r:id="rId14"/>
    <p:sldId id="264" r:id="rId15"/>
    <p:sldId id="274" r:id="rId16"/>
    <p:sldId id="275" r:id="rId17"/>
    <p:sldId id="262" r:id="rId18"/>
    <p:sldId id="266" r:id="rId19"/>
    <p:sldId id="267" r:id="rId20"/>
    <p:sldId id="268" r:id="rId21"/>
    <p:sldId id="269" r:id="rId22"/>
    <p:sldId id="263" r:id="rId23"/>
    <p:sldId id="265" r:id="rId24"/>
    <p:sldId id="272" r:id="rId25"/>
    <p:sldId id="273" r:id="rId26"/>
    <p:sldId id="289" r:id="rId27"/>
    <p:sldId id="271" r:id="rId28"/>
    <p:sldId id="305" r:id="rId29"/>
    <p:sldId id="261" r:id="rId30"/>
    <p:sldId id="279" r:id="rId31"/>
    <p:sldId id="280" r:id="rId32"/>
    <p:sldId id="281" r:id="rId33"/>
    <p:sldId id="282" r:id="rId34"/>
    <p:sldId id="283" r:id="rId35"/>
    <p:sldId id="284" r:id="rId36"/>
    <p:sldId id="285" r:id="rId37"/>
    <p:sldId id="286" r:id="rId38"/>
    <p:sldId id="290" r:id="rId39"/>
    <p:sldId id="293" r:id="rId40"/>
    <p:sldId id="292" r:id="rId41"/>
    <p:sldId id="294" r:id="rId42"/>
    <p:sldId id="295" r:id="rId43"/>
    <p:sldId id="296" r:id="rId44"/>
    <p:sldId id="304"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B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6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45205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168773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370232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8544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254228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C3B5D40-BA47-40FF-A729-914C2603A210}"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384948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C3B5D40-BA47-40FF-A729-914C2603A210}" type="datetimeFigureOut">
              <a:rPr lang="pt-BR" smtClean="0"/>
              <a:t>15/08/2017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204079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C3B5D40-BA47-40FF-A729-914C2603A210}" type="datetimeFigureOut">
              <a:rPr lang="pt-BR" smtClean="0"/>
              <a:t>15/08/2017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394548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C3B5D40-BA47-40FF-A729-914C2603A210}" type="datetimeFigureOut">
              <a:rPr lang="pt-BR" smtClean="0"/>
              <a:t>15/08/2017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382242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C3B5D40-BA47-40FF-A729-914C2603A210}"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670891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3C3B5D40-BA47-40FF-A729-914C2603A210}" type="datetimeFigureOut">
              <a:rPr lang="pt-BR" smtClean="0"/>
              <a:t>15/08/2017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B7250CE-B2C4-44DF-B031-404E61C801A4}" type="slidenum">
              <a:rPr lang="pt-BR" smtClean="0"/>
              <a:t>‹nº›</a:t>
            </a:fld>
            <a:endParaRPr lang="pt-BR"/>
          </a:p>
        </p:txBody>
      </p:sp>
    </p:spTree>
    <p:extLst>
      <p:ext uri="{BB962C8B-B14F-4D97-AF65-F5344CB8AC3E}">
        <p14:creationId xmlns:p14="http://schemas.microsoft.com/office/powerpoint/2010/main" val="247423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B5D40-BA47-40FF-A729-914C2603A210}" type="datetimeFigureOut">
              <a:rPr lang="pt-BR" smtClean="0"/>
              <a:t>15/08/2017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250CE-B2C4-44DF-B031-404E61C801A4}" type="slidenum">
              <a:rPr lang="pt-BR" smtClean="0"/>
              <a:t>‹nº›</a:t>
            </a:fld>
            <a:endParaRPr lang="pt-BR"/>
          </a:p>
        </p:txBody>
      </p:sp>
    </p:spTree>
    <p:extLst>
      <p:ext uri="{BB962C8B-B14F-4D97-AF65-F5344CB8AC3E}">
        <p14:creationId xmlns:p14="http://schemas.microsoft.com/office/powerpoint/2010/main" val="142061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decltnve@educa&#231;&#227;o.sp.gov.b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ecltnrm@educa&#231;&#227;o.sp.gov.b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decltnit@educa&#231;&#227;o.sp.gov.b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decltcie@educacao.sp.gov.b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1">
                <a:lumMod val="5000"/>
                <a:lumOff val="95000"/>
              </a:schemeClr>
            </a:gs>
            <a:gs pos="92000">
              <a:schemeClr val="accent1">
                <a:lumMod val="45000"/>
                <a:lumOff val="55000"/>
              </a:schemeClr>
            </a:gs>
            <a:gs pos="8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10077450" cy="2387600"/>
          </a:xfrm>
        </p:spPr>
        <p:txBody>
          <a:bodyPr/>
          <a:lstStyle/>
          <a:p>
            <a:r>
              <a:rPr lang="pt-BR" dirty="0"/>
              <a:t>				Planejamento 2018</a:t>
            </a: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8089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Ensino Médio – Escola A</a:t>
            </a:r>
          </a:p>
        </p:txBody>
      </p:sp>
      <p:pic>
        <p:nvPicPr>
          <p:cNvPr id="5" name="Imagem 4"/>
          <p:cNvPicPr>
            <a:picLocks noChangeAspect="1"/>
          </p:cNvPicPr>
          <p:nvPr/>
        </p:nvPicPr>
        <p:blipFill>
          <a:blip r:embed="rId2"/>
          <a:stretch>
            <a:fillRect/>
          </a:stretch>
        </p:blipFill>
        <p:spPr>
          <a:xfrm>
            <a:off x="1084521" y="1783440"/>
            <a:ext cx="9389962" cy="4393523"/>
          </a:xfrm>
          <a:prstGeom prst="rect">
            <a:avLst/>
          </a:prstGeom>
        </p:spPr>
      </p:pic>
    </p:spTree>
    <p:extLst>
      <p:ext uri="{BB962C8B-B14F-4D97-AF65-F5344CB8AC3E}">
        <p14:creationId xmlns:p14="http://schemas.microsoft.com/office/powerpoint/2010/main" val="274112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Ensino Médio – Escola B</a:t>
            </a:r>
          </a:p>
        </p:txBody>
      </p:sp>
      <p:pic>
        <p:nvPicPr>
          <p:cNvPr id="4" name="Espaço Reservado para Conteúdo 3"/>
          <p:cNvPicPr>
            <a:picLocks noGrp="1" noChangeAspect="1"/>
          </p:cNvPicPr>
          <p:nvPr>
            <p:ph idx="1"/>
          </p:nvPr>
        </p:nvPicPr>
        <p:blipFill>
          <a:blip r:embed="rId2"/>
          <a:stretch>
            <a:fillRect/>
          </a:stretch>
        </p:blipFill>
        <p:spPr>
          <a:xfrm>
            <a:off x="1168284" y="1825625"/>
            <a:ext cx="9855432" cy="4351338"/>
          </a:xfrm>
          <a:prstGeom prst="rect">
            <a:avLst/>
          </a:prstGeom>
        </p:spPr>
      </p:pic>
    </p:spTree>
    <p:extLst>
      <p:ext uri="{BB962C8B-B14F-4D97-AF65-F5344CB8AC3E}">
        <p14:creationId xmlns:p14="http://schemas.microsoft.com/office/powerpoint/2010/main" val="35610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Anos Finais Escola A</a:t>
            </a:r>
          </a:p>
        </p:txBody>
      </p:sp>
      <p:pic>
        <p:nvPicPr>
          <p:cNvPr id="4" name="Espaço Reservado para Conteúdo 3"/>
          <p:cNvPicPr>
            <a:picLocks noGrp="1" noChangeAspect="1"/>
          </p:cNvPicPr>
          <p:nvPr>
            <p:ph idx="1"/>
          </p:nvPr>
        </p:nvPicPr>
        <p:blipFill>
          <a:blip r:embed="rId2"/>
          <a:stretch>
            <a:fillRect/>
          </a:stretch>
        </p:blipFill>
        <p:spPr>
          <a:xfrm>
            <a:off x="1604007" y="1825625"/>
            <a:ext cx="8983986" cy="4351338"/>
          </a:xfrm>
          <a:prstGeom prst="rect">
            <a:avLst/>
          </a:prstGeom>
        </p:spPr>
      </p:pic>
    </p:spTree>
    <p:extLst>
      <p:ext uri="{BB962C8B-B14F-4D97-AF65-F5344CB8AC3E}">
        <p14:creationId xmlns:p14="http://schemas.microsoft.com/office/powerpoint/2010/main" val="134696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Anos Finais – Escola B</a:t>
            </a:r>
          </a:p>
        </p:txBody>
      </p:sp>
      <p:pic>
        <p:nvPicPr>
          <p:cNvPr id="4" name="Espaço Reservado para Conteúdo 3"/>
          <p:cNvPicPr>
            <a:picLocks noGrp="1" noChangeAspect="1"/>
          </p:cNvPicPr>
          <p:nvPr>
            <p:ph idx="1"/>
          </p:nvPr>
        </p:nvPicPr>
        <p:blipFill>
          <a:blip r:embed="rId2"/>
          <a:stretch>
            <a:fillRect/>
          </a:stretch>
        </p:blipFill>
        <p:spPr>
          <a:xfrm>
            <a:off x="1649159" y="1825625"/>
            <a:ext cx="8893681" cy="4351338"/>
          </a:xfrm>
          <a:prstGeom prst="rect">
            <a:avLst/>
          </a:prstGeom>
        </p:spPr>
      </p:pic>
    </p:spTree>
    <p:extLst>
      <p:ext uri="{BB962C8B-B14F-4D97-AF65-F5344CB8AC3E}">
        <p14:creationId xmlns:p14="http://schemas.microsoft.com/office/powerpoint/2010/main" val="326422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94310" y="661785"/>
            <a:ext cx="11804639" cy="4772863"/>
          </a:xfrm>
          <a:prstGeom prst="rect">
            <a:avLst/>
          </a:prstGeom>
        </p:spPr>
      </p:pic>
      <p:sp>
        <p:nvSpPr>
          <p:cNvPr id="6" name="Retângulo 5"/>
          <p:cNvSpPr/>
          <p:nvPr/>
        </p:nvSpPr>
        <p:spPr>
          <a:xfrm>
            <a:off x="2373630" y="5333345"/>
            <a:ext cx="6096000" cy="923330"/>
          </a:xfrm>
          <a:prstGeom prst="rect">
            <a:avLst/>
          </a:prstGeom>
        </p:spPr>
        <p:txBody>
          <a:bodyPr>
            <a:spAutoFit/>
          </a:bodyPr>
          <a:lstStyle/>
          <a:p>
            <a:r>
              <a:rPr lang="pt-BR" b="1" dirty="0">
                <a:latin typeface="Arial" panose="020B0604020202020204" pitchFamily="34" charset="0"/>
                <a:cs typeface="Arial" panose="020B0604020202020204" pitchFamily="34" charset="0"/>
              </a:rPr>
              <a:t>RESOLUÇÃO SE Nº 36 DE 25-05-2016</a:t>
            </a:r>
          </a:p>
          <a:p>
            <a:r>
              <a:rPr lang="pt-BR" b="1" dirty="0">
                <a:latin typeface="Arial" panose="020B0604020202020204" pitchFamily="34" charset="0"/>
                <a:cs typeface="Arial" panose="020B0604020202020204" pitchFamily="34" charset="0"/>
              </a:rPr>
              <a:t>Institui, no âmbito dos sistemas informatizados da SEE, a plataforma SED</a:t>
            </a:r>
          </a:p>
        </p:txBody>
      </p:sp>
    </p:spTree>
    <p:extLst>
      <p:ext uri="{BB962C8B-B14F-4D97-AF65-F5344CB8AC3E}">
        <p14:creationId xmlns:p14="http://schemas.microsoft.com/office/powerpoint/2010/main" val="480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pt-BR" sz="3600" dirty="0"/>
              <a:t>Escolas Estaduais – Secretaria da Educação</a:t>
            </a:r>
          </a:p>
        </p:txBody>
      </p:sp>
      <p:pic>
        <p:nvPicPr>
          <p:cNvPr id="3074" name="Picture 2" descr="Resultado de imagem para icon princip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18" y="1724506"/>
            <a:ext cx="1895256" cy="18952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529" y="1592825"/>
            <a:ext cx="2026937" cy="20269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196" y="1592825"/>
            <a:ext cx="2064611" cy="20646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m para icon wo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9187" y="1592825"/>
            <a:ext cx="1991032" cy="1991032"/>
          </a:xfrm>
          <a:prstGeom prst="rect">
            <a:avLst/>
          </a:prstGeom>
          <a:noFill/>
          <a:extLst>
            <a:ext uri="{909E8E84-426E-40DD-AFC4-6F175D3DCCD1}">
              <a14:hiddenFill xmlns:a14="http://schemas.microsoft.com/office/drawing/2010/main">
                <a:solidFill>
                  <a:srgbClr val="FFFFFF"/>
                </a:solidFill>
              </a14:hiddenFill>
            </a:ext>
          </a:extLst>
        </p:spPr>
      </p:pic>
      <p:sp>
        <p:nvSpPr>
          <p:cNvPr id="35" name="Retângulo 4"/>
          <p:cNvSpPr/>
          <p:nvPr/>
        </p:nvSpPr>
        <p:spPr>
          <a:xfrm>
            <a:off x="220828" y="4029067"/>
            <a:ext cx="2640749" cy="1039091"/>
          </a:xfrm>
          <a:prstGeom prst="round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ysClr val="windowText" lastClr="000000"/>
                </a:solidFill>
              </a:rPr>
              <a:t>Diretor de Escola</a:t>
            </a:r>
          </a:p>
        </p:txBody>
      </p:sp>
      <p:sp>
        <p:nvSpPr>
          <p:cNvPr id="38" name="Retângulo 4"/>
          <p:cNvSpPr/>
          <p:nvPr/>
        </p:nvSpPr>
        <p:spPr>
          <a:xfrm>
            <a:off x="3260126" y="4029067"/>
            <a:ext cx="2640749" cy="1039091"/>
          </a:xfrm>
          <a:prstGeom prst="round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ysClr val="windowText" lastClr="000000"/>
                </a:solidFill>
              </a:rPr>
              <a:t>Vice-Diretor de Escola</a:t>
            </a:r>
          </a:p>
        </p:txBody>
      </p:sp>
      <p:sp>
        <p:nvSpPr>
          <p:cNvPr id="40" name="Retângulo 4"/>
          <p:cNvSpPr/>
          <p:nvPr/>
        </p:nvSpPr>
        <p:spPr>
          <a:xfrm>
            <a:off x="6345622" y="4029067"/>
            <a:ext cx="2640749" cy="1039091"/>
          </a:xfrm>
          <a:prstGeom prst="round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ysClr val="windowText" lastClr="000000"/>
                </a:solidFill>
              </a:rPr>
              <a:t>GOE</a:t>
            </a:r>
          </a:p>
        </p:txBody>
      </p:sp>
      <p:sp>
        <p:nvSpPr>
          <p:cNvPr id="41" name="Retângulo 4"/>
          <p:cNvSpPr/>
          <p:nvPr/>
        </p:nvSpPr>
        <p:spPr>
          <a:xfrm>
            <a:off x="9394328" y="4029067"/>
            <a:ext cx="2640749" cy="1039091"/>
          </a:xfrm>
          <a:prstGeom prst="roundRect">
            <a:avLst/>
          </a:prstGeom>
          <a:no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solidFill>
                  <a:sysClr val="windowText" lastClr="000000"/>
                </a:solidFill>
              </a:rPr>
              <a:t>AOE</a:t>
            </a:r>
          </a:p>
        </p:txBody>
      </p:sp>
      <p:sp>
        <p:nvSpPr>
          <p:cNvPr id="15" name="Retângulo: Cantos Arredondados 14"/>
          <p:cNvSpPr/>
          <p:nvPr/>
        </p:nvSpPr>
        <p:spPr>
          <a:xfrm>
            <a:off x="3260126" y="5648631"/>
            <a:ext cx="5603655" cy="855407"/>
          </a:xfrm>
          <a:prstGeom prst="roundRect">
            <a:avLst/>
          </a:prstGeom>
          <a:solidFill>
            <a:srgbClr val="034EA2"/>
          </a:solidFill>
          <a:ln>
            <a:solidFill>
              <a:srgbClr val="03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t>Perfis – Cadastro de Alunos</a:t>
            </a:r>
          </a:p>
        </p:txBody>
      </p:sp>
      <p:cxnSp>
        <p:nvCxnSpPr>
          <p:cNvPr id="18" name="Conector: Angulado 17"/>
          <p:cNvCxnSpPr>
            <a:stCxn id="15" idx="1"/>
            <a:endCxn id="35" idx="2"/>
          </p:cNvCxnSpPr>
          <p:nvPr/>
        </p:nvCxnSpPr>
        <p:spPr>
          <a:xfrm rot="10800000">
            <a:off x="1541204" y="5068159"/>
            <a:ext cx="1718923" cy="10081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do 20"/>
          <p:cNvCxnSpPr>
            <a:stCxn id="15" idx="0"/>
            <a:endCxn id="38" idx="2"/>
          </p:cNvCxnSpPr>
          <p:nvPr/>
        </p:nvCxnSpPr>
        <p:spPr>
          <a:xfrm rot="16200000" flipV="1">
            <a:off x="5030992" y="4617668"/>
            <a:ext cx="580473" cy="148145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do 25"/>
          <p:cNvCxnSpPr>
            <a:stCxn id="15" idx="0"/>
            <a:endCxn id="40" idx="2"/>
          </p:cNvCxnSpPr>
          <p:nvPr/>
        </p:nvCxnSpPr>
        <p:spPr>
          <a:xfrm rot="5400000" flipH="1" flipV="1">
            <a:off x="6573739" y="4556374"/>
            <a:ext cx="580473" cy="160404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do 27"/>
          <p:cNvCxnSpPr>
            <a:stCxn id="15" idx="3"/>
            <a:endCxn id="41" idx="2"/>
          </p:cNvCxnSpPr>
          <p:nvPr/>
        </p:nvCxnSpPr>
        <p:spPr>
          <a:xfrm flipV="1">
            <a:off x="8863781" y="5068158"/>
            <a:ext cx="1850922" cy="10081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80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pt-BR" sz="3600" dirty="0"/>
              <a:t>Liberação de Perfil – Escolas Estaduais - SE</a:t>
            </a:r>
          </a:p>
        </p:txBody>
      </p:sp>
      <p:sp>
        <p:nvSpPr>
          <p:cNvPr id="13" name="Retângulo de cantos arredondados 132"/>
          <p:cNvSpPr/>
          <p:nvPr/>
        </p:nvSpPr>
        <p:spPr>
          <a:xfrm>
            <a:off x="64710" y="2051799"/>
            <a:ext cx="11833376" cy="986369"/>
          </a:xfrm>
          <a:prstGeom prst="roundRect">
            <a:avLst/>
          </a:prstGeom>
          <a:solidFill>
            <a:srgbClr val="3E8250"/>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dirty="0"/>
              <a:t>Atribuído por cargo/designação aos respectivos funcionários das escolas</a:t>
            </a:r>
          </a:p>
          <a:p>
            <a:r>
              <a:rPr lang="pt-BR" sz="2000" dirty="0"/>
              <a:t>Ex: perfil Diretor de Escola a quem possui cargo/designação como Diretor de Escola</a:t>
            </a:r>
          </a:p>
        </p:txBody>
      </p:sp>
      <p:sp>
        <p:nvSpPr>
          <p:cNvPr id="14" name="Retângulo de cantos arredondados 132"/>
          <p:cNvSpPr/>
          <p:nvPr/>
        </p:nvSpPr>
        <p:spPr>
          <a:xfrm>
            <a:off x="77410" y="1446941"/>
            <a:ext cx="3630990" cy="480098"/>
          </a:xfrm>
          <a:prstGeom prst="roundRect">
            <a:avLst/>
          </a:prstGeom>
          <a:solidFill>
            <a:srgbClr val="034EA2"/>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t>Modelo</a:t>
            </a:r>
          </a:p>
        </p:txBody>
      </p:sp>
      <p:sp>
        <p:nvSpPr>
          <p:cNvPr id="15" name="Retângulo de cantos arredondados 132"/>
          <p:cNvSpPr/>
          <p:nvPr/>
        </p:nvSpPr>
        <p:spPr>
          <a:xfrm>
            <a:off x="77410" y="3284544"/>
            <a:ext cx="3630990" cy="480098"/>
          </a:xfrm>
          <a:prstGeom prst="roundRect">
            <a:avLst/>
          </a:prstGeom>
          <a:solidFill>
            <a:srgbClr val="034EA2"/>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t>Alterações</a:t>
            </a:r>
          </a:p>
        </p:txBody>
      </p:sp>
      <p:sp>
        <p:nvSpPr>
          <p:cNvPr id="16" name="Retângulo de cantos arredondados 132"/>
          <p:cNvSpPr/>
          <p:nvPr/>
        </p:nvSpPr>
        <p:spPr>
          <a:xfrm>
            <a:off x="77410" y="3952026"/>
            <a:ext cx="11833376" cy="1386891"/>
          </a:xfrm>
          <a:prstGeom prst="roundRect">
            <a:avLst/>
          </a:prstGeom>
          <a:solidFill>
            <a:srgbClr val="3E8250"/>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dirty="0"/>
              <a:t>Mediante a eventos no Cadastro Funcional dos usuários.</a:t>
            </a:r>
          </a:p>
          <a:p>
            <a:r>
              <a:rPr lang="pt-BR" sz="2000" dirty="0"/>
              <a:t>Intervalo de um dia útil (D+1) nas alterações</a:t>
            </a:r>
          </a:p>
          <a:p>
            <a:r>
              <a:rPr lang="pt-BR" sz="2000" dirty="0"/>
              <a:t>Ex: - designação como Diretor de Escola realizada em 07/08 será refletida na SED em 08/08</a:t>
            </a:r>
          </a:p>
          <a:p>
            <a:r>
              <a:rPr lang="pt-BR" sz="2000" dirty="0"/>
              <a:t>- Exoneração como Diretor de Escola realizada em 08/08 será refletida na SED em 09/08</a:t>
            </a:r>
          </a:p>
        </p:txBody>
      </p:sp>
      <p:sp>
        <p:nvSpPr>
          <p:cNvPr id="18" name="Retângulo de cantos arredondados 132"/>
          <p:cNvSpPr/>
          <p:nvPr/>
        </p:nvSpPr>
        <p:spPr>
          <a:xfrm>
            <a:off x="77410" y="6151853"/>
            <a:ext cx="11833376" cy="632407"/>
          </a:xfrm>
          <a:prstGeom prst="roundRect">
            <a:avLst/>
          </a:prstGeom>
          <a:solidFill>
            <a:srgbClr val="3E8250"/>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dirty="0"/>
              <a:t>Clicar em “Esqueci a senha” na página inicial da SED. Receberá nova senha no e-mail cadastrado no sistema Dados Pessoais</a:t>
            </a:r>
          </a:p>
        </p:txBody>
      </p:sp>
      <p:sp>
        <p:nvSpPr>
          <p:cNvPr id="19" name="Retângulo de cantos arredondados 132"/>
          <p:cNvSpPr/>
          <p:nvPr/>
        </p:nvSpPr>
        <p:spPr>
          <a:xfrm>
            <a:off x="77410" y="5567401"/>
            <a:ext cx="3630990" cy="480098"/>
          </a:xfrm>
          <a:prstGeom prst="roundRect">
            <a:avLst/>
          </a:prstGeom>
          <a:solidFill>
            <a:srgbClr val="034EA2"/>
          </a:solidFill>
          <a:ln>
            <a:solidFill>
              <a:srgbClr val="3E8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t>Esqueceu a senha de acesso?</a:t>
            </a:r>
          </a:p>
        </p:txBody>
      </p:sp>
    </p:spTree>
    <p:extLst>
      <p:ext uri="{BB962C8B-B14F-4D97-AF65-F5344CB8AC3E}">
        <p14:creationId xmlns:p14="http://schemas.microsoft.com/office/powerpoint/2010/main" val="111983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2000250"/>
          </a:xfrm>
        </p:spPr>
        <p:txBody>
          <a:bodyPr>
            <a:normAutofit fontScale="90000"/>
          </a:bodyPr>
          <a:lstStyle/>
          <a:p>
            <a:pPr algn="ctr"/>
            <a:br>
              <a:rPr lang="pt-BR" dirty="0"/>
            </a:br>
            <a:r>
              <a:rPr lang="pt-BR" dirty="0"/>
              <a:t>Novidades SED - Atualização Cadastral do Aluno</a:t>
            </a:r>
            <a:br>
              <a:rPr lang="pt-BR" dirty="0"/>
            </a:br>
            <a:endParaRPr lang="pt-BR" dirty="0"/>
          </a:p>
        </p:txBody>
      </p:sp>
      <p:sp>
        <p:nvSpPr>
          <p:cNvPr id="3" name="Espaço Reservado para Conteúdo 2"/>
          <p:cNvSpPr>
            <a:spLocks noGrp="1"/>
          </p:cNvSpPr>
          <p:nvPr>
            <p:ph type="body" sz="half" idx="2"/>
          </p:nvPr>
        </p:nvSpPr>
        <p:spPr>
          <a:xfrm>
            <a:off x="1105786" y="2349794"/>
            <a:ext cx="3666239" cy="3519193"/>
          </a:xfrm>
        </p:spPr>
        <p:txBody>
          <a:bodyPr/>
          <a:lstStyle/>
          <a:p>
            <a:r>
              <a:rPr lang="pt-BR" dirty="0"/>
              <a:t> Atualizar os dados Cadastrais dos alunos (ficha do aluno):</a:t>
            </a:r>
          </a:p>
          <a:p>
            <a:pPr marL="285750" indent="-285750">
              <a:buFont typeface="Arial" panose="020B0604020202020204" pitchFamily="34" charset="0"/>
              <a:buChar char="•"/>
            </a:pPr>
            <a:r>
              <a:rPr lang="pt-BR" dirty="0"/>
              <a:t>Endereço</a:t>
            </a:r>
          </a:p>
          <a:p>
            <a:pPr marL="285750" indent="-285750">
              <a:buFont typeface="Arial" panose="020B0604020202020204" pitchFamily="34" charset="0"/>
              <a:buChar char="•"/>
            </a:pPr>
            <a:r>
              <a:rPr lang="pt-BR" dirty="0"/>
              <a:t>Telefone</a:t>
            </a:r>
          </a:p>
          <a:p>
            <a:pPr marL="285750" indent="-285750">
              <a:buFont typeface="Arial" panose="020B0604020202020204" pitchFamily="34" charset="0"/>
              <a:buChar char="•"/>
            </a:pPr>
            <a:r>
              <a:rPr lang="pt-BR" dirty="0"/>
              <a:t>Cor/Raça</a:t>
            </a:r>
          </a:p>
        </p:txBody>
      </p:sp>
      <p:pic>
        <p:nvPicPr>
          <p:cNvPr id="5" name="Imagem 4"/>
          <p:cNvPicPr>
            <a:picLocks noChangeAspect="1"/>
          </p:cNvPicPr>
          <p:nvPr/>
        </p:nvPicPr>
        <p:blipFill>
          <a:blip r:embed="rId2"/>
          <a:stretch>
            <a:fillRect/>
          </a:stretch>
        </p:blipFill>
        <p:spPr>
          <a:xfrm>
            <a:off x="6489957" y="1401062"/>
            <a:ext cx="3472750" cy="3948272"/>
          </a:xfrm>
          <a:prstGeom prst="rect">
            <a:avLst/>
          </a:prstGeom>
        </p:spPr>
      </p:pic>
    </p:spTree>
    <p:extLst>
      <p:ext uri="{BB962C8B-B14F-4D97-AF65-F5344CB8AC3E}">
        <p14:creationId xmlns:p14="http://schemas.microsoft.com/office/powerpoint/2010/main" val="64210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188218" y="2683180"/>
            <a:ext cx="6096000" cy="523220"/>
          </a:xfrm>
          <a:prstGeom prst="rect">
            <a:avLst/>
          </a:prstGeom>
        </p:spPr>
        <p:txBody>
          <a:bodyPr>
            <a:spAutoFit/>
          </a:bodyPr>
          <a:lstStyle/>
          <a:p>
            <a:pPr lvl="0" algn="ctr"/>
            <a:r>
              <a:rPr lang="pt-BR" sz="2800" b="1" dirty="0">
                <a:latin typeface="Arial" panose="020B0604020202020204" pitchFamily="34" charset="0"/>
                <a:cs typeface="Arial" panose="020B0604020202020204" pitchFamily="34" charset="0"/>
              </a:rPr>
              <a:t>TELAS DE FICHA DO ALUNO</a:t>
            </a:r>
          </a:p>
        </p:txBody>
      </p:sp>
      <p:pic>
        <p:nvPicPr>
          <p:cNvPr id="2" name="Imagem 1"/>
          <p:cNvPicPr>
            <a:picLocks noChangeAspect="1"/>
          </p:cNvPicPr>
          <p:nvPr/>
        </p:nvPicPr>
        <p:blipFill>
          <a:blip r:embed="rId2"/>
          <a:stretch>
            <a:fillRect/>
          </a:stretch>
        </p:blipFill>
        <p:spPr>
          <a:xfrm>
            <a:off x="1123517" y="658790"/>
            <a:ext cx="9820275" cy="2286000"/>
          </a:xfrm>
          <a:prstGeom prst="rect">
            <a:avLst/>
          </a:prstGeom>
        </p:spPr>
      </p:pic>
      <p:pic>
        <p:nvPicPr>
          <p:cNvPr id="3" name="Imagem 2"/>
          <p:cNvPicPr>
            <a:picLocks noChangeAspect="1"/>
          </p:cNvPicPr>
          <p:nvPr/>
        </p:nvPicPr>
        <p:blipFill>
          <a:blip r:embed="rId3"/>
          <a:stretch>
            <a:fillRect/>
          </a:stretch>
        </p:blipFill>
        <p:spPr>
          <a:xfrm>
            <a:off x="1123517" y="2944790"/>
            <a:ext cx="9553575" cy="2514600"/>
          </a:xfrm>
          <a:prstGeom prst="rect">
            <a:avLst/>
          </a:prstGeom>
        </p:spPr>
      </p:pic>
      <p:sp>
        <p:nvSpPr>
          <p:cNvPr id="4" name="Retângulo 3"/>
          <p:cNvSpPr/>
          <p:nvPr/>
        </p:nvSpPr>
        <p:spPr>
          <a:xfrm>
            <a:off x="1894367" y="4551218"/>
            <a:ext cx="1922318" cy="1766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p:cNvSpPr/>
          <p:nvPr/>
        </p:nvSpPr>
        <p:spPr>
          <a:xfrm>
            <a:off x="5900304" y="4551218"/>
            <a:ext cx="2871355" cy="1766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Fluxograma: Processo alternativo 7"/>
          <p:cNvSpPr/>
          <p:nvPr/>
        </p:nvSpPr>
        <p:spPr>
          <a:xfrm>
            <a:off x="7065819" y="625552"/>
            <a:ext cx="3101512" cy="1533464"/>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sz="1400" dirty="0"/>
          </a:p>
          <a:p>
            <a:pPr algn="ctr"/>
            <a:r>
              <a:rPr lang="pt-BR" sz="1600" b="1" dirty="0">
                <a:solidFill>
                  <a:srgbClr val="FF0000"/>
                </a:solidFill>
                <a:latin typeface="Arial" panose="020B0604020202020204" pitchFamily="34" charset="0"/>
                <a:cs typeface="Arial" panose="020B0604020202020204" pitchFamily="34" charset="0"/>
              </a:rPr>
              <a:t>Filtros de Seleção do Aluno</a:t>
            </a:r>
            <a:r>
              <a:rPr lang="pt-BR" sz="1400" b="1" dirty="0">
                <a:latin typeface="Arial" panose="020B0604020202020204" pitchFamily="34" charset="0"/>
                <a:cs typeface="Arial" panose="020B0604020202020204" pitchFamily="34" charset="0"/>
              </a:rPr>
              <a:t>:</a:t>
            </a:r>
          </a:p>
          <a:p>
            <a:pPr algn="ctr"/>
            <a:r>
              <a:rPr lang="pt-BR" b="1" dirty="0"/>
              <a:t>RA, nome completo e fonético, escola, nº  de classe, nome de mãe e pai e documento</a:t>
            </a:r>
          </a:p>
        </p:txBody>
      </p:sp>
      <p:sp>
        <p:nvSpPr>
          <p:cNvPr id="10" name="Seta para cima 9"/>
          <p:cNvSpPr/>
          <p:nvPr/>
        </p:nvSpPr>
        <p:spPr>
          <a:xfrm rot="15655125">
            <a:off x="10534268" y="4132223"/>
            <a:ext cx="425097" cy="666344"/>
          </a:xfrm>
          <a:prstGeom prst="up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11" name="Seta para cima 10"/>
          <p:cNvSpPr/>
          <p:nvPr/>
        </p:nvSpPr>
        <p:spPr>
          <a:xfrm rot="19677594">
            <a:off x="9452584" y="4709898"/>
            <a:ext cx="425097" cy="556755"/>
          </a:xfrm>
          <a:prstGeom prst="up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93570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38421" y="724389"/>
            <a:ext cx="10359736" cy="2913542"/>
          </a:xfrm>
          <a:prstGeom prst="rect">
            <a:avLst/>
          </a:prstGeom>
        </p:spPr>
      </p:pic>
      <p:sp>
        <p:nvSpPr>
          <p:cNvPr id="3" name="Retângulo 2"/>
          <p:cNvSpPr/>
          <p:nvPr/>
        </p:nvSpPr>
        <p:spPr>
          <a:xfrm>
            <a:off x="5340927" y="2142328"/>
            <a:ext cx="1381991" cy="1228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p:cNvSpPr/>
          <p:nvPr/>
        </p:nvSpPr>
        <p:spPr>
          <a:xfrm>
            <a:off x="2691245" y="737511"/>
            <a:ext cx="4696691" cy="218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Seta para a direita 8"/>
          <p:cNvSpPr/>
          <p:nvPr/>
        </p:nvSpPr>
        <p:spPr>
          <a:xfrm rot="18896928">
            <a:off x="3802639" y="1469819"/>
            <a:ext cx="422436" cy="42147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Fluxograma: Processo alternativo 10"/>
          <p:cNvSpPr/>
          <p:nvPr/>
        </p:nvSpPr>
        <p:spPr>
          <a:xfrm>
            <a:off x="8956963" y="1164682"/>
            <a:ext cx="2701636" cy="1039091"/>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rgbClr val="FF0000"/>
                </a:solidFill>
              </a:rPr>
              <a:t>Pontos de Atenção:</a:t>
            </a:r>
          </a:p>
          <a:p>
            <a:pPr algn="ctr"/>
            <a:r>
              <a:rPr lang="pt-BR" b="1" dirty="0"/>
              <a:t>Endereço Residencial.</a:t>
            </a:r>
          </a:p>
          <a:p>
            <a:pPr algn="ctr"/>
            <a:r>
              <a:rPr lang="pt-BR" b="1" dirty="0"/>
              <a:t>Raça Cor.</a:t>
            </a:r>
          </a:p>
          <a:p>
            <a:pPr algn="ctr"/>
            <a:r>
              <a:rPr lang="pt-BR" b="1" dirty="0"/>
              <a:t>Telefone.</a:t>
            </a:r>
          </a:p>
        </p:txBody>
      </p:sp>
      <p:sp>
        <p:nvSpPr>
          <p:cNvPr id="14" name="Fluxograma: Processo 13"/>
          <p:cNvSpPr/>
          <p:nvPr/>
        </p:nvSpPr>
        <p:spPr>
          <a:xfrm>
            <a:off x="935182" y="4660894"/>
            <a:ext cx="10359736" cy="519546"/>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r>
              <a:rPr lang="pt-BR" dirty="0"/>
              <a:t>       </a:t>
            </a:r>
          </a:p>
          <a:p>
            <a:pPr algn="ctr"/>
            <a:r>
              <a:rPr lang="pt-BR" b="1" dirty="0"/>
              <a:t> A Geolocalização do Aluno será obrigatória para o processo de definição</a:t>
            </a:r>
          </a:p>
          <a:p>
            <a:r>
              <a:rPr lang="pt-BR" b="1" dirty="0"/>
              <a:t>       </a:t>
            </a:r>
          </a:p>
        </p:txBody>
      </p:sp>
      <p:sp>
        <p:nvSpPr>
          <p:cNvPr id="4" name="Seta: para Baixo 3"/>
          <p:cNvSpPr/>
          <p:nvPr/>
        </p:nvSpPr>
        <p:spPr>
          <a:xfrm rot="18282528">
            <a:off x="3771288" y="2672154"/>
            <a:ext cx="485141" cy="797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a:blip r:embed="rId3"/>
          <a:stretch>
            <a:fillRect/>
          </a:stretch>
        </p:blipFill>
        <p:spPr>
          <a:xfrm rot="16962132">
            <a:off x="6048352" y="1551795"/>
            <a:ext cx="624094" cy="532763"/>
          </a:xfrm>
          <a:prstGeom prst="rect">
            <a:avLst/>
          </a:prstGeom>
        </p:spPr>
      </p:pic>
    </p:spTree>
    <p:extLst>
      <p:ext uri="{BB962C8B-B14F-4D97-AF65-F5344CB8AC3E}">
        <p14:creationId xmlns:p14="http://schemas.microsoft.com/office/powerpoint/2010/main" val="49766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CIEGRE 2017</a:t>
            </a:r>
          </a:p>
        </p:txBody>
      </p:sp>
      <p:sp>
        <p:nvSpPr>
          <p:cNvPr id="3" name="Espaço Reservado para Conteúdo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pt-BR" dirty="0"/>
              <a:t>Núcleo Vida Escolar – </a:t>
            </a:r>
            <a:r>
              <a:rPr lang="pt-BR" dirty="0" err="1"/>
              <a:t>Zildete</a:t>
            </a:r>
            <a:r>
              <a:rPr lang="pt-BR" dirty="0"/>
              <a:t> Junqueira </a:t>
            </a:r>
          </a:p>
          <a:p>
            <a:pPr lvl="1"/>
            <a:r>
              <a:rPr lang="pt-BR" dirty="0"/>
              <a:t>Patrícia Carla</a:t>
            </a:r>
          </a:p>
          <a:p>
            <a:pPr lvl="1"/>
            <a:r>
              <a:rPr lang="pt-BR" dirty="0" err="1"/>
              <a:t>Ctto</a:t>
            </a:r>
            <a:r>
              <a:rPr lang="pt-BR" dirty="0"/>
              <a:t>: 37414155 </a:t>
            </a:r>
            <a:br>
              <a:rPr lang="pt-BR" dirty="0"/>
            </a:br>
            <a:r>
              <a:rPr lang="pt-BR" dirty="0" err="1"/>
              <a:t>Email</a:t>
            </a:r>
            <a:r>
              <a:rPr lang="pt-BR" dirty="0"/>
              <a:t>: </a:t>
            </a:r>
            <a:r>
              <a:rPr lang="pt-BR" dirty="0">
                <a:hlinkClick r:id="rId2"/>
              </a:rPr>
              <a:t>decltnve@educacao.sp.gov.br</a:t>
            </a:r>
            <a:endParaRPr lang="pt-BR" dirty="0"/>
          </a:p>
          <a:p>
            <a:pPr lvl="1"/>
            <a:endParaRPr lang="pt-BR" dirty="0"/>
          </a:p>
          <a:p>
            <a:pPr lvl="1"/>
            <a:r>
              <a:rPr lang="pt-BR" dirty="0"/>
              <a:t>Acompanhamento Digitação das NOTAS-SED</a:t>
            </a:r>
          </a:p>
          <a:p>
            <a:pPr lvl="1"/>
            <a:r>
              <a:rPr lang="pt-BR" dirty="0"/>
              <a:t>Reclassificação</a:t>
            </a:r>
          </a:p>
          <a:p>
            <a:pPr lvl="1"/>
            <a:r>
              <a:rPr lang="pt-BR" dirty="0"/>
              <a:t>Classificação</a:t>
            </a:r>
          </a:p>
          <a:p>
            <a:pPr lvl="1"/>
            <a:r>
              <a:rPr lang="pt-BR" dirty="0"/>
              <a:t>Conselho Tutelar</a:t>
            </a:r>
          </a:p>
          <a:p>
            <a:pPr lvl="1"/>
            <a:r>
              <a:rPr lang="pt-BR" dirty="0"/>
              <a:t>Protocolo Defensoria</a:t>
            </a:r>
          </a:p>
          <a:p>
            <a:pPr lvl="1"/>
            <a:r>
              <a:rPr lang="pt-BR" dirty="0" err="1"/>
              <a:t>Educacenso</a:t>
            </a:r>
            <a:endParaRPr lang="pt-BR" dirty="0"/>
          </a:p>
          <a:p>
            <a:pPr lvl="1"/>
            <a:endParaRPr lang="pt-BR" dirty="0"/>
          </a:p>
        </p:txBody>
      </p:sp>
    </p:spTree>
    <p:extLst>
      <p:ext uri="{BB962C8B-B14F-4D97-AF65-F5344CB8AC3E}">
        <p14:creationId xmlns:p14="http://schemas.microsoft.com/office/powerpoint/2010/main" val="4156830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52500" y="556346"/>
            <a:ext cx="10134600" cy="4576763"/>
          </a:xfrm>
          <a:prstGeom prst="rect">
            <a:avLst/>
          </a:prstGeom>
        </p:spPr>
      </p:pic>
      <p:sp>
        <p:nvSpPr>
          <p:cNvPr id="3" name="Retângulo 2"/>
          <p:cNvSpPr/>
          <p:nvPr/>
        </p:nvSpPr>
        <p:spPr>
          <a:xfrm>
            <a:off x="2919845" y="2119745"/>
            <a:ext cx="2712028" cy="1662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4" name="Retângulo 3"/>
          <p:cNvSpPr/>
          <p:nvPr/>
        </p:nvSpPr>
        <p:spPr>
          <a:xfrm>
            <a:off x="2919845" y="2535384"/>
            <a:ext cx="1215737"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p:cNvSpPr/>
          <p:nvPr/>
        </p:nvSpPr>
        <p:spPr>
          <a:xfrm>
            <a:off x="2919845" y="2951018"/>
            <a:ext cx="1215737"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p:cNvSpPr/>
          <p:nvPr/>
        </p:nvSpPr>
        <p:spPr>
          <a:xfrm>
            <a:off x="2919845" y="3366651"/>
            <a:ext cx="955964" cy="2286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p:nvSpPr>
        <p:spPr>
          <a:xfrm>
            <a:off x="2919845" y="3803068"/>
            <a:ext cx="1215737" cy="207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Retângulo 7"/>
          <p:cNvSpPr/>
          <p:nvPr/>
        </p:nvSpPr>
        <p:spPr>
          <a:xfrm>
            <a:off x="7138554" y="2080565"/>
            <a:ext cx="737756" cy="2054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p:cNvSpPr/>
          <p:nvPr/>
        </p:nvSpPr>
        <p:spPr>
          <a:xfrm>
            <a:off x="952500" y="4707083"/>
            <a:ext cx="8129155" cy="98713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b="1" dirty="0">
              <a:solidFill>
                <a:schemeClr val="tx1"/>
              </a:solidFill>
              <a:latin typeface="Arial" panose="020B0604020202020204" pitchFamily="34" charset="0"/>
              <a:cs typeface="Arial" panose="020B0604020202020204" pitchFamily="34" charset="0"/>
            </a:endParaRPr>
          </a:p>
          <a:p>
            <a:pPr algn="ctr"/>
            <a:r>
              <a:rPr lang="pt-BR" b="1" dirty="0">
                <a:solidFill>
                  <a:srgbClr val="C00000"/>
                </a:solidFill>
                <a:latin typeface="Arial" panose="020B0604020202020204" pitchFamily="34" charset="0"/>
                <a:cs typeface="Arial" panose="020B0604020202020204" pitchFamily="34" charset="0"/>
              </a:rPr>
              <a:t>Pontos de Atenção:</a:t>
            </a:r>
          </a:p>
          <a:p>
            <a:pPr algn="ctr"/>
            <a:r>
              <a:rPr lang="pt-BR" sz="1600" b="1" dirty="0">
                <a:solidFill>
                  <a:schemeClr val="tx1"/>
                </a:solidFill>
                <a:latin typeface="Arial" panose="020B0604020202020204" pitchFamily="34" charset="0"/>
                <a:cs typeface="Arial" panose="020B0604020202020204" pitchFamily="34" charset="0"/>
              </a:rPr>
              <a:t>O usuário poderá alterar o endereço do Aluno.</a:t>
            </a:r>
          </a:p>
          <a:p>
            <a:pPr algn="ctr"/>
            <a:r>
              <a:rPr lang="pt-BR" sz="1600" b="1" dirty="0">
                <a:solidFill>
                  <a:schemeClr val="tx1"/>
                </a:solidFill>
                <a:latin typeface="Arial" panose="020B0604020202020204" pitchFamily="34" charset="0"/>
                <a:cs typeface="Arial" panose="020B0604020202020204" pitchFamily="34" charset="0"/>
              </a:rPr>
              <a:t>O usuário deverá Geolocalizar o aluno toda vez que o endereço for alterado.</a:t>
            </a:r>
          </a:p>
          <a:p>
            <a:endParaRPr lang="pt-BR" dirty="0"/>
          </a:p>
        </p:txBody>
      </p:sp>
      <p:sp>
        <p:nvSpPr>
          <p:cNvPr id="10" name="Seta para cima 9"/>
          <p:cNvSpPr/>
          <p:nvPr/>
        </p:nvSpPr>
        <p:spPr>
          <a:xfrm rot="12354886">
            <a:off x="10184857" y="721951"/>
            <a:ext cx="394855" cy="532320"/>
          </a:xfrm>
          <a:prstGeom prst="upArrow">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5356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50525" y="728537"/>
            <a:ext cx="10105402" cy="4570828"/>
          </a:xfrm>
          <a:prstGeom prst="rect">
            <a:avLst/>
          </a:prstGeom>
        </p:spPr>
      </p:pic>
      <p:sp>
        <p:nvSpPr>
          <p:cNvPr id="3" name="Retângulo 2"/>
          <p:cNvSpPr/>
          <p:nvPr/>
        </p:nvSpPr>
        <p:spPr>
          <a:xfrm>
            <a:off x="1054677" y="2249632"/>
            <a:ext cx="2161309" cy="13923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t>O usuário poderá identificar o ponto de Geolocalização pela função satélite </a:t>
            </a:r>
          </a:p>
        </p:txBody>
      </p:sp>
      <p:sp>
        <p:nvSpPr>
          <p:cNvPr id="6" name="Seta para a direita 5"/>
          <p:cNvSpPr/>
          <p:nvPr/>
        </p:nvSpPr>
        <p:spPr>
          <a:xfrm>
            <a:off x="9393382" y="4946075"/>
            <a:ext cx="426027" cy="353291"/>
          </a:xfrm>
          <a:prstGeom prst="rightArrow">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Seta para a direita 6"/>
          <p:cNvSpPr/>
          <p:nvPr/>
        </p:nvSpPr>
        <p:spPr>
          <a:xfrm rot="4113500">
            <a:off x="10283537" y="814735"/>
            <a:ext cx="426027" cy="353291"/>
          </a:xfrm>
          <a:prstGeom prst="rightArrow">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Seta para cima 7"/>
          <p:cNvSpPr/>
          <p:nvPr/>
        </p:nvSpPr>
        <p:spPr>
          <a:xfrm rot="16200000">
            <a:off x="1737880" y="1587211"/>
            <a:ext cx="368876" cy="426028"/>
          </a:xfrm>
          <a:prstGeom prst="upArrow">
            <a:avLst>
              <a:gd name="adj1" fmla="val 50000"/>
              <a:gd name="adj2" fmla="val 6219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Fluxograma: Processo 8"/>
          <p:cNvSpPr/>
          <p:nvPr/>
        </p:nvSpPr>
        <p:spPr>
          <a:xfrm>
            <a:off x="9060873" y="3719945"/>
            <a:ext cx="1435677" cy="665019"/>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BR" dirty="0"/>
          </a:p>
          <a:p>
            <a:pPr algn="ctr"/>
            <a:r>
              <a:rPr lang="pt-BR" b="1" dirty="0"/>
              <a:t>Guia do</a:t>
            </a:r>
          </a:p>
          <a:p>
            <a:pPr algn="ctr"/>
            <a:r>
              <a:rPr lang="pt-BR" b="1" dirty="0"/>
              <a:t>Street View</a:t>
            </a:r>
          </a:p>
          <a:p>
            <a:pPr algn="ctr"/>
            <a:endParaRPr lang="pt-BR" dirty="0"/>
          </a:p>
        </p:txBody>
      </p:sp>
      <p:sp>
        <p:nvSpPr>
          <p:cNvPr id="11" name="Seta para cima 10"/>
          <p:cNvSpPr/>
          <p:nvPr/>
        </p:nvSpPr>
        <p:spPr>
          <a:xfrm rot="16200000">
            <a:off x="10938163" y="3696566"/>
            <a:ext cx="368876" cy="426028"/>
          </a:xfrm>
          <a:prstGeom prst="upArrow">
            <a:avLst>
              <a:gd name="adj1" fmla="val 50000"/>
              <a:gd name="adj2" fmla="val 6219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83360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2583180"/>
          </a:xfrm>
        </p:spPr>
        <p:txBody>
          <a:bodyPr/>
          <a:lstStyle/>
          <a:p>
            <a:pPr algn="ctr"/>
            <a:r>
              <a:rPr lang="pt-BR" dirty="0"/>
              <a:t>Novidades SED -  Relatório de Alunos por Classe</a:t>
            </a:r>
          </a:p>
        </p:txBody>
      </p:sp>
      <p:sp>
        <p:nvSpPr>
          <p:cNvPr id="4" name="Espaço Reservado para Texto 3"/>
          <p:cNvSpPr>
            <a:spLocks noGrp="1"/>
          </p:cNvSpPr>
          <p:nvPr>
            <p:ph type="body" sz="half" idx="2"/>
          </p:nvPr>
        </p:nvSpPr>
        <p:spPr/>
        <p:txBody>
          <a:bodyPr/>
          <a:lstStyle/>
          <a:p>
            <a:endParaRPr lang="pt-BR" dirty="0"/>
          </a:p>
          <a:p>
            <a:endParaRPr lang="pt-BR" dirty="0"/>
          </a:p>
          <a:p>
            <a:endParaRPr lang="pt-BR" dirty="0"/>
          </a:p>
          <a:p>
            <a:endParaRPr lang="pt-BR" dirty="0"/>
          </a:p>
          <a:p>
            <a:endParaRPr lang="pt-BR" dirty="0"/>
          </a:p>
          <a:p>
            <a:r>
              <a:rPr lang="pt-BR" dirty="0"/>
              <a:t>Todos os  relatórios de alunos por classe, estão disponíveis no SED.</a:t>
            </a:r>
          </a:p>
        </p:txBody>
      </p:sp>
      <p:pic>
        <p:nvPicPr>
          <p:cNvPr id="7" name="Espaço Reservado para Imagem 6"/>
          <p:cNvPicPr>
            <a:picLocks noGrp="1" noChangeAspect="1"/>
          </p:cNvPicPr>
          <p:nvPr>
            <p:ph type="pic" idx="1"/>
          </p:nvPr>
        </p:nvPicPr>
        <p:blipFill>
          <a:blip r:embed="rId2"/>
          <a:stretch>
            <a:fillRect/>
          </a:stretch>
        </p:blipFill>
        <p:spPr>
          <a:xfrm>
            <a:off x="4917401" y="995363"/>
            <a:ext cx="6791325" cy="4991100"/>
          </a:xfrm>
          <a:prstGeom prst="rect">
            <a:avLst/>
          </a:prstGeom>
        </p:spPr>
      </p:pic>
    </p:spTree>
    <p:extLst>
      <p:ext uri="{BB962C8B-B14F-4D97-AF65-F5344CB8AC3E}">
        <p14:creationId xmlns:p14="http://schemas.microsoft.com/office/powerpoint/2010/main" val="177993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3406140" y="2983230"/>
            <a:ext cx="7223760" cy="3120389"/>
          </a:xfrm>
          <a:gradFill>
            <a:gsLst>
              <a:gs pos="0">
                <a:schemeClr val="accent1">
                  <a:lumMod val="110000"/>
                  <a:satMod val="105000"/>
                  <a:tint val="67000"/>
                </a:schemeClr>
              </a:gs>
              <a:gs pos="31000">
                <a:schemeClr val="accent1">
                  <a:lumMod val="105000"/>
                  <a:satMod val="103000"/>
                  <a:tint val="73000"/>
                </a:schemeClr>
              </a:gs>
              <a:gs pos="58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pPr algn="ctr">
              <a:buFont typeface="Wingdings" panose="05000000000000000000" pitchFamily="2" charset="2"/>
              <a:buChar char="ü"/>
            </a:pPr>
            <a:endParaRPr lang="pt-BR" dirty="0"/>
          </a:p>
          <a:p>
            <a:pPr algn="ctr">
              <a:buFont typeface="Wingdings" panose="05000000000000000000" pitchFamily="2" charset="2"/>
              <a:buChar char="ü"/>
            </a:pPr>
            <a:r>
              <a:rPr lang="pt-BR" dirty="0"/>
              <a:t>Coleta de Classe</a:t>
            </a:r>
          </a:p>
          <a:p>
            <a:pPr algn="ctr">
              <a:buFont typeface="Wingdings" panose="05000000000000000000" pitchFamily="2" charset="2"/>
              <a:buChar char="ü"/>
            </a:pPr>
            <a:r>
              <a:rPr lang="pt-BR" dirty="0"/>
              <a:t>Quadro resumo</a:t>
            </a:r>
          </a:p>
          <a:p>
            <a:pPr algn="ctr">
              <a:buFont typeface="Wingdings" panose="05000000000000000000" pitchFamily="2" charset="2"/>
              <a:buChar char="ü"/>
            </a:pPr>
            <a:r>
              <a:rPr lang="pt-BR" dirty="0"/>
              <a:t>Definição</a:t>
            </a:r>
          </a:p>
          <a:p>
            <a:pPr algn="ctr">
              <a:buFont typeface="Wingdings" panose="05000000000000000000" pitchFamily="2" charset="2"/>
              <a:buChar char="ü"/>
            </a:pPr>
            <a:r>
              <a:rPr lang="pt-BR" dirty="0"/>
              <a:t>Matricula</a:t>
            </a:r>
          </a:p>
          <a:p>
            <a:endParaRPr lang="pt-BR" dirty="0"/>
          </a:p>
        </p:txBody>
      </p:sp>
      <p:sp>
        <p:nvSpPr>
          <p:cNvPr id="7" name="Rolagem: Horizontal 6"/>
          <p:cNvSpPr/>
          <p:nvPr/>
        </p:nvSpPr>
        <p:spPr>
          <a:xfrm rot="20974952">
            <a:off x="26962" y="608096"/>
            <a:ext cx="4750207" cy="2080260"/>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n w="12700">
                  <a:solidFill>
                    <a:schemeClr val="bg1"/>
                  </a:solidFill>
                </a:ln>
                <a:solidFill>
                  <a:schemeClr val="tx1">
                    <a:lumMod val="95000"/>
                    <a:lumOff val="5000"/>
                  </a:schemeClr>
                </a:solidFill>
              </a:rPr>
              <a:t>Novidades Turmas 2018 - SED</a:t>
            </a:r>
          </a:p>
        </p:txBody>
      </p:sp>
    </p:spTree>
    <p:extLst>
      <p:ext uri="{BB962C8B-B14F-4D97-AF65-F5344CB8AC3E}">
        <p14:creationId xmlns:p14="http://schemas.microsoft.com/office/powerpoint/2010/main" val="297004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875070" y="614075"/>
            <a:ext cx="9921085" cy="4803298"/>
          </a:xfrm>
          <a:prstGeom prst="rect">
            <a:avLst/>
          </a:prstGeom>
        </p:spPr>
      </p:pic>
      <p:sp>
        <p:nvSpPr>
          <p:cNvPr id="2" name="Retângulo 1"/>
          <p:cNvSpPr/>
          <p:nvPr/>
        </p:nvSpPr>
        <p:spPr>
          <a:xfrm>
            <a:off x="8242954" y="1544186"/>
            <a:ext cx="2587337" cy="1132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sz="1400" b="1" dirty="0">
                <a:latin typeface="Arial" panose="020B0604020202020204" pitchFamily="34" charset="0"/>
                <a:cs typeface="Arial" panose="020B0604020202020204" pitchFamily="34" charset="0"/>
              </a:rPr>
              <a:t>O usuário poderá selecionar qual tipo de Definição deseja realizar:</a:t>
            </a:r>
          </a:p>
        </p:txBody>
      </p:sp>
      <p:sp>
        <p:nvSpPr>
          <p:cNvPr id="3" name="Fluxograma: Processo 2"/>
          <p:cNvSpPr/>
          <p:nvPr/>
        </p:nvSpPr>
        <p:spPr>
          <a:xfrm>
            <a:off x="840934" y="4882241"/>
            <a:ext cx="3584863" cy="1070264"/>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sz="1400" b="1" dirty="0">
                <a:latin typeface="Arial" panose="020B0604020202020204" pitchFamily="34" charset="0"/>
                <a:cs typeface="Arial" panose="020B0604020202020204" pitchFamily="34" charset="0"/>
              </a:rPr>
              <a:t>Definição dos alunos para 1º Ano do EF</a:t>
            </a:r>
          </a:p>
          <a:p>
            <a:pPr algn="ctr"/>
            <a:r>
              <a:rPr lang="pt-BR" sz="1400" b="1" dirty="0">
                <a:latin typeface="Arial" panose="020B0604020202020204" pitchFamily="34" charset="0"/>
                <a:cs typeface="Arial" panose="020B0604020202020204" pitchFamily="34" charset="0"/>
              </a:rPr>
              <a:t>Definição dos alunos para 6º Ano do EF</a:t>
            </a:r>
          </a:p>
          <a:p>
            <a:pPr algn="ctr"/>
            <a:r>
              <a:rPr lang="pt-BR" sz="1400" b="1" dirty="0">
                <a:latin typeface="Arial" panose="020B0604020202020204" pitchFamily="34" charset="0"/>
                <a:cs typeface="Arial" panose="020B0604020202020204" pitchFamily="34" charset="0"/>
              </a:rPr>
              <a:t>Definição da 1ª Série do EM</a:t>
            </a:r>
          </a:p>
        </p:txBody>
      </p:sp>
      <p:sp>
        <p:nvSpPr>
          <p:cNvPr id="8" name="Seta para cima 7"/>
          <p:cNvSpPr/>
          <p:nvPr/>
        </p:nvSpPr>
        <p:spPr>
          <a:xfrm rot="4204021">
            <a:off x="8264069" y="4789138"/>
            <a:ext cx="479481" cy="533341"/>
          </a:xfrm>
          <a:prstGeom prst="upArrow">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241646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49459" y="907183"/>
            <a:ext cx="9591675" cy="3647276"/>
          </a:xfrm>
          <a:prstGeom prst="rect">
            <a:avLst/>
          </a:prstGeom>
        </p:spPr>
      </p:pic>
      <p:sp>
        <p:nvSpPr>
          <p:cNvPr id="5" name="Seta para cima 4"/>
          <p:cNvSpPr/>
          <p:nvPr/>
        </p:nvSpPr>
        <p:spPr>
          <a:xfrm rot="16200000">
            <a:off x="10526464" y="3109869"/>
            <a:ext cx="489098" cy="340242"/>
          </a:xfrm>
          <a:prstGeom prst="upArrow">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6" name="Fluxograma: Processo 5"/>
          <p:cNvSpPr/>
          <p:nvPr/>
        </p:nvSpPr>
        <p:spPr>
          <a:xfrm>
            <a:off x="1349459" y="722707"/>
            <a:ext cx="3274828" cy="826153"/>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t>Selecione a classe deseja</a:t>
            </a:r>
          </a:p>
          <a:p>
            <a:pPr algn="ctr"/>
            <a:r>
              <a:rPr lang="pt-BR" b="1" dirty="0"/>
              <a:t>clicando na lupa no canto direito</a:t>
            </a:r>
          </a:p>
        </p:txBody>
      </p:sp>
      <p:sp>
        <p:nvSpPr>
          <p:cNvPr id="7" name="Fluxograma: Processo 6"/>
          <p:cNvSpPr/>
          <p:nvPr/>
        </p:nvSpPr>
        <p:spPr>
          <a:xfrm>
            <a:off x="1148173" y="4738935"/>
            <a:ext cx="2431474" cy="109914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t>É obrigatório o Georreferenciamento do aluno.</a:t>
            </a:r>
          </a:p>
        </p:txBody>
      </p:sp>
      <p:sp>
        <p:nvSpPr>
          <p:cNvPr id="8" name="Fluxograma: Processo 7"/>
          <p:cNvSpPr/>
          <p:nvPr/>
        </p:nvSpPr>
        <p:spPr>
          <a:xfrm>
            <a:off x="8107074" y="4900884"/>
            <a:ext cx="2493818" cy="1315115"/>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b="1" dirty="0"/>
              <a:t>O usuário conseguirá  atualizar a informação de endereço e Geolocalização sem ter que sair da Definição.</a:t>
            </a:r>
          </a:p>
        </p:txBody>
      </p:sp>
    </p:spTree>
    <p:extLst>
      <p:ext uri="{BB962C8B-B14F-4D97-AF65-F5344CB8AC3E}">
        <p14:creationId xmlns:p14="http://schemas.microsoft.com/office/powerpoint/2010/main" val="310284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Homologação 2018</a:t>
            </a:r>
          </a:p>
        </p:txBody>
      </p:sp>
      <p:pic>
        <p:nvPicPr>
          <p:cNvPr id="4" name="Espaço Reservado para Conteúdo 3"/>
          <p:cNvPicPr>
            <a:picLocks noGrp="1" noChangeAspect="1"/>
          </p:cNvPicPr>
          <p:nvPr>
            <p:ph idx="1"/>
          </p:nvPr>
        </p:nvPicPr>
        <p:blipFill>
          <a:blip r:embed="rId2"/>
          <a:stretch>
            <a:fillRect/>
          </a:stretch>
        </p:blipFill>
        <p:spPr>
          <a:xfrm>
            <a:off x="3794120" y="1634971"/>
            <a:ext cx="7692415" cy="4351338"/>
          </a:xfrm>
          <a:prstGeom prst="rect">
            <a:avLst/>
          </a:prstGeom>
        </p:spPr>
      </p:pic>
      <p:pic>
        <p:nvPicPr>
          <p:cNvPr id="5" name="Espaço Reservado para Conteúdo 3"/>
          <p:cNvPicPr>
            <a:picLocks noChangeAspect="1"/>
          </p:cNvPicPr>
          <p:nvPr/>
        </p:nvPicPr>
        <p:blipFill>
          <a:blip r:embed="rId3"/>
          <a:stretch>
            <a:fillRect/>
          </a:stretch>
        </p:blipFill>
        <p:spPr>
          <a:xfrm>
            <a:off x="295481" y="1634971"/>
            <a:ext cx="3365904" cy="4462772"/>
          </a:xfrm>
          <a:prstGeom prst="rect">
            <a:avLst/>
          </a:prstGeom>
        </p:spPr>
      </p:pic>
    </p:spTree>
    <p:extLst>
      <p:ext uri="{BB962C8B-B14F-4D97-AF65-F5344CB8AC3E}">
        <p14:creationId xmlns:p14="http://schemas.microsoft.com/office/powerpoint/2010/main" val="3377055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4340" y="228601"/>
            <a:ext cx="11292840" cy="1314449"/>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br>
              <a:rPr lang="pt-BR" dirty="0">
                <a:solidFill>
                  <a:schemeClr val="tx1">
                    <a:lumMod val="95000"/>
                    <a:lumOff val="5000"/>
                  </a:schemeClr>
                </a:solidFill>
              </a:rPr>
            </a:br>
            <a:r>
              <a:rPr lang="pt-BR" dirty="0">
                <a:solidFill>
                  <a:schemeClr val="tx1">
                    <a:lumMod val="95000"/>
                    <a:lumOff val="5000"/>
                  </a:schemeClr>
                </a:solidFill>
              </a:rPr>
              <a:t>Resolução SE 4/2017: idade mínima para matrícula em cursos de Educação de Jovens e Adultos – EJA</a:t>
            </a:r>
            <a:br>
              <a:rPr lang="pt-BR" dirty="0">
                <a:solidFill>
                  <a:schemeClr val="tx1">
                    <a:lumMod val="95000"/>
                    <a:lumOff val="5000"/>
                  </a:schemeClr>
                </a:solidFill>
              </a:rPr>
            </a:br>
            <a:endParaRPr lang="pt-BR" dirty="0">
              <a:solidFill>
                <a:schemeClr val="tx1">
                  <a:lumMod val="95000"/>
                  <a:lumOff val="5000"/>
                </a:schemeClr>
              </a:solidFill>
            </a:endParaRPr>
          </a:p>
        </p:txBody>
      </p:sp>
      <p:sp>
        <p:nvSpPr>
          <p:cNvPr id="3" name="Espaço Reservado para Conteúdo 2"/>
          <p:cNvSpPr>
            <a:spLocks noGrp="1"/>
          </p:cNvSpPr>
          <p:nvPr>
            <p:ph idx="1"/>
          </p:nvPr>
        </p:nvSpPr>
        <p:spPr/>
        <p:txBody>
          <a:bodyPr>
            <a:normAutofit fontScale="77500" lnSpcReduction="20000"/>
          </a:bodyPr>
          <a:lstStyle/>
          <a:p>
            <a:pPr fontAlgn="base"/>
            <a:r>
              <a:rPr lang="pt-BR" dirty="0"/>
              <a:t>Artigo 1º – A matrícula, inicial ou em continuidade, em qualquer termo de curso presencial de Educação de Jovens e Adultos – EJA mantido por escola pública estadual, far-se-á mediante comprovação, no ato da matrícula, da idade do interessado, na seguinte conformidade:</a:t>
            </a:r>
          </a:p>
          <a:p>
            <a:pPr marL="0" indent="0" fontAlgn="base">
              <a:buNone/>
            </a:pPr>
            <a:r>
              <a:rPr lang="pt-BR" dirty="0"/>
              <a:t>I – para os quatro anos finais do Ensino Fundamental, </a:t>
            </a:r>
            <a:r>
              <a:rPr lang="pt-BR" dirty="0">
                <a:solidFill>
                  <a:srgbClr val="FF0000"/>
                </a:solidFill>
                <a:effectLst>
                  <a:outerShdw blurRad="38100" dist="38100" dir="2700000" algn="tl">
                    <a:srgbClr val="000000">
                      <a:alpha val="43137"/>
                    </a:srgbClr>
                  </a:outerShdw>
                </a:effectLst>
              </a:rPr>
              <a:t>mínimo de 15 (quinze) anos completos;</a:t>
            </a:r>
          </a:p>
          <a:p>
            <a:pPr marL="0" indent="0" fontAlgn="base">
              <a:buNone/>
            </a:pPr>
            <a:r>
              <a:rPr lang="pt-BR" dirty="0"/>
              <a:t>II – para as três séries do Ensino Médio, </a:t>
            </a:r>
            <a:r>
              <a:rPr lang="pt-BR" dirty="0">
                <a:solidFill>
                  <a:srgbClr val="FF0000"/>
                </a:solidFill>
                <a:effectLst>
                  <a:outerShdw blurRad="38100" dist="38100" dir="2700000" algn="tl">
                    <a:srgbClr val="000000">
                      <a:alpha val="43137"/>
                    </a:srgbClr>
                  </a:outerShdw>
                </a:effectLst>
              </a:rPr>
              <a:t>mínimo de 18 (dezoito) anos completos</a:t>
            </a:r>
            <a:r>
              <a:rPr lang="pt-BR" dirty="0">
                <a:solidFill>
                  <a:srgbClr val="FF0000"/>
                </a:solidFill>
              </a:rPr>
              <a:t>;</a:t>
            </a:r>
          </a:p>
          <a:p>
            <a:pPr fontAlgn="base">
              <a:buFont typeface="Wingdings" panose="05000000000000000000" pitchFamily="2" charset="2"/>
              <a:buChar char="Ø"/>
            </a:pPr>
            <a:r>
              <a:rPr lang="pt-BR" dirty="0"/>
              <a:t>1º – Os mínimos de idade estabelecidos nos incisos deste artigo aplicam-se também para a participação em exames de certificação de conclusão do ensino fundamental e do ensino médio, organizados em âmbito federal ou estadual.</a:t>
            </a:r>
          </a:p>
          <a:p>
            <a:pPr fontAlgn="base">
              <a:buFont typeface="Wingdings" panose="05000000000000000000" pitchFamily="2" charset="2"/>
              <a:buChar char="Ø"/>
            </a:pPr>
            <a:r>
              <a:rPr lang="pt-BR" dirty="0"/>
              <a:t>2º – O direito dos menores emancipados ao exercício de atos da vida civil não se aplica para fins de participação em exame de certificação.</a:t>
            </a:r>
          </a:p>
          <a:p>
            <a:pPr fontAlgn="base"/>
            <a:r>
              <a:rPr lang="pt-BR" dirty="0"/>
              <a:t>Artigo 2º – O disposto no artigo 1º desta resolução </a:t>
            </a:r>
            <a:r>
              <a:rPr lang="pt-BR" dirty="0">
                <a:solidFill>
                  <a:srgbClr val="FF0000"/>
                </a:solidFill>
                <a:effectLst>
                  <a:outerShdw blurRad="38100" dist="38100" dir="2700000" algn="tl">
                    <a:srgbClr val="000000">
                      <a:alpha val="43137"/>
                    </a:srgbClr>
                  </a:outerShdw>
                </a:effectLst>
              </a:rPr>
              <a:t>não se aplica </a:t>
            </a:r>
            <a:r>
              <a:rPr lang="pt-BR" dirty="0"/>
              <a:t>aos cursos de Educação de Jovens e Adultos – EJA, de presença flexível, oferecidos pelos Centros Estaduais de Educação de Jovens e Adultos </a:t>
            </a:r>
            <a:r>
              <a:rPr lang="pt-BR" dirty="0">
                <a:effectLst>
                  <a:outerShdw blurRad="38100" dist="38100" dir="2700000" algn="tl">
                    <a:srgbClr val="000000">
                      <a:alpha val="43137"/>
                    </a:srgbClr>
                  </a:outerShdw>
                </a:effectLst>
              </a:rPr>
              <a:t>– </a:t>
            </a:r>
            <a:r>
              <a:rPr lang="pt-BR" dirty="0" err="1">
                <a:solidFill>
                  <a:srgbClr val="FF0000"/>
                </a:solidFill>
                <a:effectLst>
                  <a:outerShdw blurRad="38100" dist="38100" dir="2700000" algn="tl">
                    <a:srgbClr val="000000">
                      <a:alpha val="43137"/>
                    </a:srgbClr>
                  </a:outerShdw>
                </a:effectLst>
              </a:rPr>
              <a:t>CEEJAs</a:t>
            </a:r>
            <a:r>
              <a:rPr lang="pt-BR" dirty="0"/>
              <a:t>, cuja organização tem normatização própria.</a:t>
            </a:r>
          </a:p>
          <a:p>
            <a:endParaRPr lang="pt-BR" dirty="0"/>
          </a:p>
        </p:txBody>
      </p:sp>
    </p:spTree>
    <p:extLst>
      <p:ext uri="{BB962C8B-B14F-4D97-AF65-F5344CB8AC3E}">
        <p14:creationId xmlns:p14="http://schemas.microsoft.com/office/powerpoint/2010/main" val="345413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Cantos Arredondados 3"/>
          <p:cNvSpPr/>
          <p:nvPr/>
        </p:nvSpPr>
        <p:spPr>
          <a:xfrm>
            <a:off x="542260" y="74428"/>
            <a:ext cx="10811540" cy="1424763"/>
          </a:xfrm>
          <a:prstGeom prst="roundRect">
            <a:avLst/>
          </a:prstGeom>
          <a:solidFill>
            <a:srgbClr val="A1B8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838200" y="244549"/>
            <a:ext cx="10515600" cy="1581076"/>
          </a:xfrm>
        </p:spPr>
        <p:txBody>
          <a:bodyPr>
            <a:normAutofit fontScale="90000"/>
          </a:bodyPr>
          <a:lstStyle/>
          <a:p>
            <a:r>
              <a:rPr lang="pt-BR" dirty="0"/>
              <a:t>Resolução SE 2, de 8/1/2016:formação de classes de alunos nas escolas estaduais SP</a:t>
            </a:r>
            <a:br>
              <a:rPr lang="pt-BR" dirty="0"/>
            </a:br>
            <a:endParaRPr lang="pt-BR" dirty="0"/>
          </a:p>
        </p:txBody>
      </p:sp>
      <p:sp>
        <p:nvSpPr>
          <p:cNvPr id="3" name="Espaço Reservado para Conteúdo 2"/>
          <p:cNvSpPr>
            <a:spLocks noGrp="1"/>
          </p:cNvSpPr>
          <p:nvPr>
            <p:ph idx="1"/>
          </p:nvPr>
        </p:nvSpPr>
        <p:spPr>
          <a:xfrm>
            <a:off x="838200" y="2658139"/>
            <a:ext cx="10515600" cy="2604977"/>
          </a:xfrm>
        </p:spPr>
        <p:txBody>
          <a:bodyPr/>
          <a:lstStyle/>
          <a:p>
            <a:r>
              <a:rPr lang="pt-BR" dirty="0"/>
              <a:t>Artigo 4° – Se, ao final de cada bimestre, constatar-se aumento ou diminuição da demanda escolar, a Diretoria de Ensino deverá reavaliá-la e proceder ao devido redimensionamento das classes e aos ajustes decorrentes das alterações efetuadas.</a:t>
            </a:r>
            <a:endParaRPr lang="pt-BR" dirty="0"/>
          </a:p>
        </p:txBody>
      </p:sp>
    </p:spTree>
    <p:extLst>
      <p:ext uri="{BB962C8B-B14F-4D97-AF65-F5344CB8AC3E}">
        <p14:creationId xmlns:p14="http://schemas.microsoft.com/office/powerpoint/2010/main" val="24709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lagem: Horizontal 4"/>
          <p:cNvSpPr/>
          <p:nvPr/>
        </p:nvSpPr>
        <p:spPr>
          <a:xfrm>
            <a:off x="2268690" y="425133"/>
            <a:ext cx="7612380" cy="1486535"/>
          </a:xfrm>
          <a:prstGeom prst="horizontalScroll">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937260" y="445292"/>
            <a:ext cx="10515600" cy="1325563"/>
          </a:xfrm>
          <a:scene3d>
            <a:camera prst="orthographicFront"/>
            <a:lightRig rig="threePt" dir="t"/>
          </a:scene3d>
          <a:sp3d extrusionH="76200">
            <a:extrusionClr>
              <a:schemeClr val="tx2">
                <a:lumMod val="40000"/>
                <a:lumOff val="60000"/>
              </a:schemeClr>
            </a:extrusionClr>
          </a:sp3d>
        </p:spPr>
        <p:txBody>
          <a:bodyPr/>
          <a:lstStyle/>
          <a:p>
            <a:pPr algn="ctr"/>
            <a:r>
              <a:rPr lang="pt-BR" dirty="0"/>
              <a:t>Resoluções Demanda 2018</a:t>
            </a:r>
          </a:p>
        </p:txBody>
      </p:sp>
      <p:sp>
        <p:nvSpPr>
          <p:cNvPr id="3" name="Espaço Reservado para Conteúdo 2"/>
          <p:cNvSpPr>
            <a:spLocks noGrp="1"/>
          </p:cNvSpPr>
          <p:nvPr>
            <p:ph idx="1"/>
          </p:nvPr>
        </p:nvSpPr>
        <p:spPr>
          <a:xfrm>
            <a:off x="838200" y="2503171"/>
            <a:ext cx="10260000" cy="12600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buFont typeface="Wingdings" panose="05000000000000000000" pitchFamily="2" charset="2"/>
              <a:buChar char="ü"/>
            </a:pPr>
            <a:endParaRPr lang="pt-BR" b="1" dirty="0"/>
          </a:p>
          <a:p>
            <a:pPr algn="ctr">
              <a:lnSpc>
                <a:spcPct val="100000"/>
              </a:lnSpc>
              <a:buFont typeface="Wingdings" panose="05000000000000000000" pitchFamily="2" charset="2"/>
              <a:buChar char="ü"/>
            </a:pPr>
            <a:r>
              <a:rPr lang="pt-BR" b="1" dirty="0">
                <a:solidFill>
                  <a:schemeClr val="tx1"/>
                </a:solidFill>
              </a:rPr>
              <a:t>Resolução SE 33, de 26-7-2017 - </a:t>
            </a:r>
            <a:r>
              <a:rPr lang="pt-BR" i="1" dirty="0">
                <a:solidFill>
                  <a:schemeClr val="tx1"/>
                </a:solidFill>
              </a:rPr>
              <a:t>Demanda do Ensino Fundamental</a:t>
            </a:r>
          </a:p>
          <a:p>
            <a:pPr marL="0" indent="0">
              <a:buNone/>
            </a:pPr>
            <a:endParaRPr lang="pt-BR" dirty="0"/>
          </a:p>
        </p:txBody>
      </p:sp>
      <p:sp>
        <p:nvSpPr>
          <p:cNvPr id="4" name="Espaço Reservado para Conteúdo 2"/>
          <p:cNvSpPr txBox="1">
            <a:spLocks/>
          </p:cNvSpPr>
          <p:nvPr/>
        </p:nvSpPr>
        <p:spPr>
          <a:xfrm>
            <a:off x="944880" y="4297681"/>
            <a:ext cx="10260000" cy="1260000"/>
          </a:xfrm>
          <a:prstGeom prst="rect">
            <a:avLst/>
          </a:prstGeom>
          <a:solidFill>
            <a:srgbClr val="A1B8E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i="1" dirty="0"/>
          </a:p>
          <a:p>
            <a:pPr>
              <a:lnSpc>
                <a:spcPct val="100000"/>
              </a:lnSpc>
              <a:buFont typeface="Wingdings" panose="05000000000000000000" pitchFamily="2" charset="2"/>
              <a:buChar char="ü"/>
            </a:pPr>
            <a:r>
              <a:rPr lang="pt-BR" b="1" dirty="0"/>
              <a:t>Resolução SE 34, de 26-7-2017 - </a:t>
            </a:r>
            <a:r>
              <a:rPr lang="pt-BR" i="1" dirty="0"/>
              <a:t>Demanda escolar do Ensino Médio </a:t>
            </a:r>
            <a:endParaRPr lang="pt-BR" dirty="0"/>
          </a:p>
          <a:p>
            <a:pPr marL="0" indent="0">
              <a:buFont typeface="Arial" panose="020B0604020202020204" pitchFamily="34" charset="0"/>
              <a:buNone/>
            </a:pPr>
            <a:endParaRPr lang="pt-BR" dirty="0"/>
          </a:p>
        </p:txBody>
      </p:sp>
    </p:spTree>
    <p:extLst>
      <p:ext uri="{BB962C8B-B14F-4D97-AF65-F5344CB8AC3E}">
        <p14:creationId xmlns:p14="http://schemas.microsoft.com/office/powerpoint/2010/main" val="328215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CIEGRE 2017</a:t>
            </a:r>
          </a:p>
        </p:txBody>
      </p:sp>
      <p:sp>
        <p:nvSpPr>
          <p:cNvPr id="3" name="Espaço Reservado para Conteúdo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pt-BR" dirty="0"/>
              <a:t>Núcleo Rede de Matrícula – Nalva </a:t>
            </a:r>
          </a:p>
          <a:p>
            <a:pPr lvl="1"/>
            <a:r>
              <a:rPr lang="pt-BR" dirty="0" err="1"/>
              <a:t>Ctto</a:t>
            </a:r>
            <a:r>
              <a:rPr lang="pt-BR" dirty="0"/>
              <a:t> : 37414115</a:t>
            </a:r>
          </a:p>
          <a:p>
            <a:pPr marL="457200" lvl="1" indent="0">
              <a:buNone/>
            </a:pPr>
            <a:r>
              <a:rPr lang="pt-BR" dirty="0"/>
              <a:t>    </a:t>
            </a:r>
            <a:r>
              <a:rPr lang="pt-BR" dirty="0" err="1"/>
              <a:t>Email</a:t>
            </a:r>
            <a:r>
              <a:rPr lang="pt-BR" dirty="0"/>
              <a:t>: </a:t>
            </a:r>
            <a:r>
              <a:rPr lang="pt-BR" dirty="0">
                <a:hlinkClick r:id="rId2"/>
              </a:rPr>
              <a:t>decltnrm@educacao.sp.gov.br</a:t>
            </a:r>
            <a:endParaRPr lang="pt-BR" dirty="0"/>
          </a:p>
          <a:p>
            <a:pPr lvl="1"/>
            <a:endParaRPr lang="pt-BR" dirty="0"/>
          </a:p>
          <a:p>
            <a:pPr lvl="1"/>
            <a:endParaRPr lang="pt-BR" dirty="0"/>
          </a:p>
          <a:p>
            <a:pPr lvl="1"/>
            <a:r>
              <a:rPr lang="pt-BR" dirty="0"/>
              <a:t>Orientação SED* – Todas as Redes</a:t>
            </a:r>
          </a:p>
          <a:p>
            <a:pPr lvl="1"/>
            <a:r>
              <a:rPr lang="pt-BR" dirty="0"/>
              <a:t>Demanda </a:t>
            </a:r>
          </a:p>
          <a:p>
            <a:pPr lvl="1"/>
            <a:r>
              <a:rPr lang="pt-BR" dirty="0"/>
              <a:t>Protocolo Defensoria/Assistência</a:t>
            </a:r>
          </a:p>
          <a:p>
            <a:pPr lvl="1"/>
            <a:r>
              <a:rPr lang="pt-BR" dirty="0"/>
              <a:t>Senhas </a:t>
            </a:r>
            <a:r>
              <a:rPr lang="pt-BR" dirty="0" err="1"/>
              <a:t>Quick</a:t>
            </a:r>
            <a:r>
              <a:rPr lang="pt-BR" dirty="0"/>
              <a:t>*</a:t>
            </a:r>
          </a:p>
          <a:p>
            <a:pPr lvl="1"/>
            <a:r>
              <a:rPr lang="pt-BR" dirty="0"/>
              <a:t>Conselho Tutelar</a:t>
            </a:r>
          </a:p>
          <a:p>
            <a:pPr lvl="1"/>
            <a:r>
              <a:rPr lang="pt-BR" dirty="0"/>
              <a:t>Bolsa Família</a:t>
            </a:r>
          </a:p>
          <a:p>
            <a:pPr lvl="1"/>
            <a:r>
              <a:rPr lang="pt-BR" dirty="0"/>
              <a:t>Classificação</a:t>
            </a:r>
          </a:p>
          <a:p>
            <a:pPr lvl="1"/>
            <a:r>
              <a:rPr lang="pt-BR" dirty="0"/>
              <a:t>Reclassificação</a:t>
            </a:r>
          </a:p>
          <a:p>
            <a:pPr lvl="1"/>
            <a:r>
              <a:rPr lang="pt-BR" dirty="0"/>
              <a:t>Mais Educação – SCA</a:t>
            </a:r>
          </a:p>
          <a:p>
            <a:pPr lvl="1"/>
            <a:r>
              <a:rPr lang="pt-BR" dirty="0" err="1"/>
              <a:t>Educacenso</a:t>
            </a:r>
            <a:endParaRPr lang="pt-BR" dirty="0"/>
          </a:p>
          <a:p>
            <a:pPr lvl="1"/>
            <a:endParaRPr lang="pt-BR" dirty="0"/>
          </a:p>
          <a:p>
            <a:pPr lvl="1"/>
            <a:endParaRPr lang="pt-BR" dirty="0"/>
          </a:p>
        </p:txBody>
      </p:sp>
    </p:spTree>
    <p:extLst>
      <p:ext uri="{BB962C8B-B14F-4D97-AF65-F5344CB8AC3E}">
        <p14:creationId xmlns:p14="http://schemas.microsoft.com/office/powerpoint/2010/main" val="379729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lagem: Horizontal 3"/>
          <p:cNvSpPr/>
          <p:nvPr/>
        </p:nvSpPr>
        <p:spPr>
          <a:xfrm>
            <a:off x="1954530" y="91440"/>
            <a:ext cx="8583930" cy="1734185"/>
          </a:xfrm>
          <a:prstGeom prst="horizontalScroll">
            <a:avLst/>
          </a:prstGeom>
          <a:gradFill>
            <a:gsLst>
              <a:gs pos="71000">
                <a:schemeClr val="accent1">
                  <a:lumMod val="110000"/>
                  <a:satMod val="105000"/>
                  <a:tint val="67000"/>
                </a:schemeClr>
              </a:gs>
              <a:gs pos="84000">
                <a:schemeClr val="accent1">
                  <a:lumMod val="105000"/>
                  <a:satMod val="103000"/>
                  <a:tint val="73000"/>
                </a:schemeClr>
              </a:gs>
              <a:gs pos="100000">
                <a:schemeClr val="accent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148590" y="240030"/>
            <a:ext cx="11830050" cy="1585595"/>
          </a:xfrm>
        </p:spPr>
        <p:txBody>
          <a:bodyPr/>
          <a:lstStyle/>
          <a:p>
            <a:pPr marL="571500" indent="-571500" algn="ctr">
              <a:buFont typeface="Wingdings" panose="05000000000000000000" pitchFamily="2" charset="2"/>
              <a:buChar char="ü"/>
            </a:pPr>
            <a:r>
              <a:rPr lang="pt-BR" dirty="0"/>
              <a:t>Antes do inicio da Ano letivo – </a:t>
            </a:r>
            <a:br>
              <a:rPr lang="pt-BR" dirty="0"/>
            </a:br>
            <a:r>
              <a:rPr lang="pt-BR" dirty="0"/>
              <a:t>Movimentação do aluno </a:t>
            </a:r>
          </a:p>
        </p:txBody>
      </p:sp>
      <p:sp>
        <p:nvSpPr>
          <p:cNvPr id="3" name="Espaço Reservado para Conteúdo 2"/>
          <p:cNvSpPr>
            <a:spLocks noGrp="1"/>
          </p:cNvSpPr>
          <p:nvPr>
            <p:ph idx="1"/>
          </p:nvPr>
        </p:nvSpPr>
        <p:spPr>
          <a:xfrm>
            <a:off x="838200" y="1964373"/>
            <a:ext cx="10515600" cy="4212590"/>
          </a:xfrm>
        </p:spPr>
        <p:txBody>
          <a:bodyPr>
            <a:normAutofit fontScale="92500" lnSpcReduction="20000"/>
          </a:bodyPr>
          <a:lstStyle/>
          <a:p>
            <a:r>
              <a:rPr lang="pt-BR" dirty="0"/>
              <a:t>Artigo 4º - Para efeito do que dispõe esta resolução, entende-se por:</a:t>
            </a:r>
          </a:p>
          <a:p>
            <a:r>
              <a:rPr lang="pt-BR" dirty="0"/>
              <a:t>I - Inscrição por Deslocamento - o procedimento utilizado para registro da solicitação de mudança de escola, efetuada por aluno com matrícula ativa em escola pública, inclusive na modalidade EJA, antes do início do ano letivo, podendo ocorrer:</a:t>
            </a:r>
          </a:p>
          <a:p>
            <a:r>
              <a:rPr lang="pt-BR" dirty="0"/>
              <a:t>a) por alteração de endereço residencial, quando essa alteração inviabilizar a permanência do aluno na mesma unidade escolar;</a:t>
            </a:r>
          </a:p>
          <a:p>
            <a:r>
              <a:rPr lang="pt-BR" dirty="0"/>
              <a:t>b) por interesse do próprio aluno, ou de seus pais/responsáveis, não sendo necessário haver mudança de endereço para se efetivar a inscrição na escola pretendida, sendo que, mesmo se efetivando a inscrição, o aluno deverá permanecer frequente na escola de origem, aguardando a comunicação, pela escola de destino, sobre a disponibilidade da vaga solicitada;</a:t>
            </a:r>
          </a:p>
          <a:p>
            <a:endParaRPr lang="pt-BR" dirty="0"/>
          </a:p>
        </p:txBody>
      </p:sp>
    </p:spTree>
    <p:extLst>
      <p:ext uri="{BB962C8B-B14F-4D97-AF65-F5344CB8AC3E}">
        <p14:creationId xmlns:p14="http://schemas.microsoft.com/office/powerpoint/2010/main" val="482829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lagem: Horizontal 3"/>
          <p:cNvSpPr/>
          <p:nvPr/>
        </p:nvSpPr>
        <p:spPr>
          <a:xfrm>
            <a:off x="1920240" y="65405"/>
            <a:ext cx="7875270" cy="1760220"/>
          </a:xfrm>
          <a:prstGeom prst="horizontalScroll">
            <a:avLst/>
          </a:prstGeom>
          <a:gradFill>
            <a:gsLst>
              <a:gs pos="68000">
                <a:schemeClr val="accent1">
                  <a:lumMod val="110000"/>
                  <a:satMod val="105000"/>
                  <a:tint val="67000"/>
                </a:schemeClr>
              </a:gs>
              <a:gs pos="86000">
                <a:schemeClr val="accent1">
                  <a:lumMod val="105000"/>
                  <a:satMod val="103000"/>
                  <a:tint val="73000"/>
                </a:schemeClr>
              </a:gs>
              <a:gs pos="100000">
                <a:schemeClr val="accent1">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285750" y="365125"/>
            <a:ext cx="11418570" cy="1325563"/>
          </a:xfrm>
        </p:spPr>
        <p:txBody>
          <a:bodyPr/>
          <a:lstStyle/>
          <a:p>
            <a:pPr marL="571500" indent="-571500" algn="ctr">
              <a:buFont typeface="Wingdings" panose="05000000000000000000" pitchFamily="2" charset="2"/>
              <a:buChar char="ü"/>
            </a:pPr>
            <a:r>
              <a:rPr lang="pt-BR" dirty="0"/>
              <a:t>Após o inicio do ano Letivo –</a:t>
            </a:r>
            <a:br>
              <a:rPr lang="pt-BR" dirty="0"/>
            </a:br>
            <a:r>
              <a:rPr lang="pt-BR" dirty="0"/>
              <a:t> Movimentação do aluno</a:t>
            </a:r>
          </a:p>
        </p:txBody>
      </p:sp>
      <p:sp>
        <p:nvSpPr>
          <p:cNvPr id="3" name="Espaço Reservado para Conteúdo 2"/>
          <p:cNvSpPr>
            <a:spLocks noGrp="1"/>
          </p:cNvSpPr>
          <p:nvPr>
            <p:ph idx="1"/>
          </p:nvPr>
        </p:nvSpPr>
        <p:spPr/>
        <p:txBody>
          <a:bodyPr/>
          <a:lstStyle/>
          <a:p>
            <a:r>
              <a:rPr lang="pt-BR" dirty="0"/>
              <a:t>II - Inscrição por Transferência - o procedimento semelhante ao previsto na alínea “a” do inciso I deste artigo, para registro da solicitação de mudança de escola, revestida das mesmas características, exceto no que se refere ao momento da solicitação, que, nesse caso, se verifica após o início do ano letivo;</a:t>
            </a:r>
          </a:p>
          <a:p>
            <a:r>
              <a:rPr lang="pt-BR" dirty="0"/>
              <a:t>III - Inscrição por Intenção de Transferência - o procedimento semelhante ao previsto na alínea “b” do inciso I deste artigo, para registro da solicitação de mudança de escola, revestida das mesmas características, exceto no que se refere ao momento da solicitação, que, nesse caso, se verifica após o início do ano letivo.</a:t>
            </a:r>
          </a:p>
          <a:p>
            <a:endParaRPr lang="pt-BR" dirty="0"/>
          </a:p>
        </p:txBody>
      </p:sp>
    </p:spTree>
    <p:extLst>
      <p:ext uri="{BB962C8B-B14F-4D97-AF65-F5344CB8AC3E}">
        <p14:creationId xmlns:p14="http://schemas.microsoft.com/office/powerpoint/2010/main" val="1841921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1051560"/>
            <a:ext cx="10515600" cy="1668779"/>
          </a:xfrm>
        </p:spPr>
        <p:txBody>
          <a:bodyPr>
            <a:normAutofit fontScale="90000"/>
          </a:bodyPr>
          <a:lstStyle/>
          <a:p>
            <a:r>
              <a:rPr lang="pt-BR" sz="2700" dirty="0"/>
              <a:t>Artigo 6º - No ato do cadastramento, a escola deverá, </a:t>
            </a:r>
            <a:r>
              <a:rPr lang="pt-BR" sz="2700" dirty="0">
                <a:solidFill>
                  <a:srgbClr val="FF0000"/>
                </a:solidFill>
                <a:effectLst>
                  <a:outerShdw blurRad="38100" dist="38100" dir="2700000" algn="tl">
                    <a:srgbClr val="000000">
                      <a:alpha val="43137"/>
                    </a:srgbClr>
                  </a:outerShdw>
                </a:effectLst>
              </a:rPr>
              <a:t>obrigatoriamente, em Sistema Informatizado da SEE</a:t>
            </a:r>
            <a:r>
              <a:rPr lang="pt-BR" sz="2700" dirty="0"/>
              <a:t>, proceder ao preenchimento da ficha cadastral completa de candidatos sem RA (registro de aluno) e à atualização de endereço completo e telefone para contato dos alunos e demais candidatos que já possuem RA.</a:t>
            </a:r>
            <a:br>
              <a:rPr lang="pt-BR" dirty="0"/>
            </a:br>
            <a:endParaRPr lang="pt-BR" dirty="0"/>
          </a:p>
        </p:txBody>
      </p:sp>
      <p:sp>
        <p:nvSpPr>
          <p:cNvPr id="3" name="Espaço Reservado para Conteúdo 2"/>
          <p:cNvSpPr>
            <a:spLocks noGrp="1"/>
          </p:cNvSpPr>
          <p:nvPr>
            <p:ph idx="1"/>
          </p:nvPr>
        </p:nvSpPr>
        <p:spPr>
          <a:xfrm>
            <a:off x="838200" y="3200400"/>
            <a:ext cx="10515600" cy="2976562"/>
          </a:xfrm>
        </p:spPr>
        <p:txBody>
          <a:bodyPr>
            <a:normAutofit/>
          </a:bodyPr>
          <a:lstStyle/>
          <a:p>
            <a:pPr marL="0" indent="0">
              <a:buNone/>
            </a:pPr>
            <a:r>
              <a:rPr lang="pt-BR" dirty="0"/>
              <a:t>§ 2º - É também obrigatório para a escola proceder à entrega, ao aluno/candidato ou a seus pais/responsáveis, do comprovante de cadastramento, assim como do comprovante de Inscrição por Deslocamento, por Transferência e por Intenção de Transferência da matrícula, quando for o caso.</a:t>
            </a:r>
          </a:p>
          <a:p>
            <a:endParaRPr lang="pt-BR" dirty="0"/>
          </a:p>
        </p:txBody>
      </p:sp>
    </p:spTree>
    <p:extLst>
      <p:ext uri="{BB962C8B-B14F-4D97-AF65-F5344CB8AC3E}">
        <p14:creationId xmlns:p14="http://schemas.microsoft.com/office/powerpoint/2010/main" val="3855601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0030" y="171450"/>
            <a:ext cx="11704320" cy="6412230"/>
          </a:xfrm>
        </p:spPr>
        <p:txBody>
          <a:bodyPr>
            <a:normAutofit fontScale="92500" lnSpcReduction="20000"/>
          </a:bodyPr>
          <a:lstStyle/>
          <a:p>
            <a:endParaRPr lang="pt-BR" dirty="0"/>
          </a:p>
          <a:p>
            <a:r>
              <a:rPr lang="pt-BR" sz="2600" dirty="0">
                <a:latin typeface="+mj-lt"/>
              </a:rPr>
              <a:t>Artigo 11 - Em qualquer momento do ano, é </a:t>
            </a:r>
            <a:r>
              <a:rPr lang="pt-BR" sz="2600" dirty="0">
                <a:solidFill>
                  <a:srgbClr val="FF0000"/>
                </a:solidFill>
                <a:effectLst>
                  <a:outerShdw blurRad="38100" dist="38100" dir="2700000" algn="tl">
                    <a:srgbClr val="000000">
                      <a:alpha val="43137"/>
                    </a:srgbClr>
                  </a:outerShdw>
                </a:effectLst>
                <a:latin typeface="+mj-lt"/>
              </a:rPr>
              <a:t>vedada a exclusão de matrícula de alunos que não comparecerem às aulas ou abandonarem a escola,</a:t>
            </a:r>
            <a:r>
              <a:rPr lang="pt-BR" sz="2600" dirty="0">
                <a:latin typeface="+mj-lt"/>
              </a:rPr>
              <a:t> sendo obrigatório o lançamento desses registros nas opções específicas, disponibilizadas em Sistema Informatizado da SEE.</a:t>
            </a:r>
          </a:p>
          <a:p>
            <a:pPr marL="0" indent="0">
              <a:buNone/>
            </a:pPr>
            <a:r>
              <a:rPr lang="pt-BR" sz="2600" dirty="0"/>
              <a:t>§ 1º - Na hipótese de haver aluno que não tenha comparecido às aulas no período de 20 (vinte) dias consecutivos, contados a partir do primeiro dia letivo imediatamente subsequente ao do registro de sua matrícula, sem apresentar justificativa para as ausências, a escola deverá efetuar o lançamento de</a:t>
            </a:r>
            <a:r>
              <a:rPr lang="pt-BR" sz="2600" dirty="0">
                <a:solidFill>
                  <a:srgbClr val="FF0000"/>
                </a:solidFill>
              </a:rPr>
              <a:t> “Não-Comparecimento” (N.COM) </a:t>
            </a:r>
            <a:r>
              <a:rPr lang="pt-BR" sz="2600" dirty="0"/>
              <a:t>em Sistema Informatizado da SEE, de forma a liberar sua vaga.</a:t>
            </a:r>
          </a:p>
          <a:p>
            <a:pPr marL="0" indent="0">
              <a:buNone/>
            </a:pPr>
            <a:r>
              <a:rPr lang="pt-BR" sz="2600" dirty="0"/>
              <a:t>§ 2º - Quando a sequência de ausências consecutivas não justificadas, a que se refere o parágrafo anterior, for permeada por período de recesso e/ou de férias escolares, a contagem dos 20 (vinte) dias deverá ser interrompida, tendo continuidade somente a partir do primeiro dia letivo subsequente ao do término do referido período.</a:t>
            </a:r>
          </a:p>
          <a:p>
            <a:pPr marL="0" indent="0">
              <a:buNone/>
            </a:pPr>
            <a:r>
              <a:rPr lang="pt-BR" sz="2600" dirty="0"/>
              <a:t>§ 3º - A opção para lançamento do "</a:t>
            </a:r>
            <a:r>
              <a:rPr lang="pt-BR" sz="2600" dirty="0">
                <a:solidFill>
                  <a:srgbClr val="FF0000"/>
                </a:solidFill>
              </a:rPr>
              <a:t>Não-Comparecimento" (N.COM), </a:t>
            </a:r>
            <a:r>
              <a:rPr lang="pt-BR" sz="2600" dirty="0"/>
              <a:t>em Sistema Informatizado da SEE, é disponibilizada à escola por 10 (dez) dias consecutivos, imediatamente subsequentes ao término do período a que se referem os §§ 1º e 2º deste artigo.</a:t>
            </a:r>
          </a:p>
          <a:p>
            <a:pPr marL="0" indent="0">
              <a:buNone/>
            </a:pPr>
            <a:r>
              <a:rPr lang="pt-BR" sz="2600" dirty="0"/>
              <a:t>§ 4º - Excedido o prazo de 10 (dez) dias, ainda será possível à escola efetivar o registro da situação dos alunos que realmente se enquadrem nessa opção, sendo considerado um "Não-Comparecimento</a:t>
            </a:r>
            <a:r>
              <a:rPr lang="pt-BR" sz="2600" dirty="0">
                <a:solidFill>
                  <a:srgbClr val="FF0000"/>
                </a:solidFill>
              </a:rPr>
              <a:t>" (N.COM) fora de prazo</a:t>
            </a:r>
            <a:r>
              <a:rPr lang="pt-BR" sz="2600" dirty="0"/>
              <a:t>.</a:t>
            </a:r>
          </a:p>
          <a:p>
            <a:pPr marL="0" indent="0">
              <a:buNone/>
            </a:pPr>
            <a:endParaRPr lang="pt-BR" dirty="0"/>
          </a:p>
          <a:p>
            <a:endParaRPr lang="pt-BR" dirty="0"/>
          </a:p>
          <a:p>
            <a:endParaRPr lang="pt-BR" dirty="0"/>
          </a:p>
        </p:txBody>
      </p:sp>
    </p:spTree>
    <p:extLst>
      <p:ext uri="{BB962C8B-B14F-4D97-AF65-F5344CB8AC3E}">
        <p14:creationId xmlns:p14="http://schemas.microsoft.com/office/powerpoint/2010/main" val="2764941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65124"/>
            <a:ext cx="10668000" cy="2732405"/>
          </a:xfrm>
        </p:spPr>
        <p:txBody>
          <a:bodyPr>
            <a:noAutofit/>
          </a:bodyPr>
          <a:lstStyle/>
          <a:p>
            <a:r>
              <a:rPr lang="pt-BR" sz="2400" dirty="0"/>
              <a:t>Artigo 12 - Com relação </a:t>
            </a:r>
            <a:r>
              <a:rPr lang="pt-BR" sz="2400" dirty="0">
                <a:solidFill>
                  <a:srgbClr val="FF0000"/>
                </a:solidFill>
                <a:effectLst>
                  <a:outerShdw blurRad="38100" dist="38100" dir="2700000" algn="tl">
                    <a:srgbClr val="000000">
                      <a:alpha val="43137"/>
                    </a:srgbClr>
                  </a:outerShdw>
                </a:effectLst>
              </a:rPr>
              <a:t>às definições, inscrições ou mesmo matrículas</a:t>
            </a:r>
            <a:r>
              <a:rPr lang="pt-BR" sz="2400" dirty="0"/>
              <a:t>, realizadas no processo de matrícula antecipada para o ano de 2018, </a:t>
            </a:r>
            <a:r>
              <a:rPr lang="pt-BR" sz="2400" dirty="0">
                <a:solidFill>
                  <a:srgbClr val="FF0000"/>
                </a:solidFill>
                <a:effectLst>
                  <a:outerShdw blurRad="38100" dist="38100" dir="2700000" algn="tl">
                    <a:srgbClr val="000000">
                      <a:alpha val="43137"/>
                    </a:srgbClr>
                  </a:outerShdw>
                </a:effectLst>
              </a:rPr>
              <a:t>serão disponibilizadas opções de cancelamento automático </a:t>
            </a:r>
            <a:r>
              <a:rPr lang="pt-BR" sz="2400" dirty="0"/>
              <a:t>para os registros referentes a alunos/candidatos que tenham apresentado, no ano de 2017, posteriormente à sua definição/inscrição/matrícula antecipada, uma das seguintes situações:</a:t>
            </a:r>
            <a:br>
              <a:rPr lang="pt-BR" sz="2800" dirty="0">
                <a:latin typeface="+mn-lt"/>
              </a:rPr>
            </a:br>
            <a:endParaRPr lang="pt-BR" sz="2800" dirty="0">
              <a:latin typeface="+mn-lt"/>
            </a:endParaRPr>
          </a:p>
        </p:txBody>
      </p:sp>
      <p:sp>
        <p:nvSpPr>
          <p:cNvPr id="3" name="Espaço Reservado para Conteúdo 2"/>
          <p:cNvSpPr>
            <a:spLocks noGrp="1"/>
          </p:cNvSpPr>
          <p:nvPr>
            <p:ph idx="1"/>
          </p:nvPr>
        </p:nvSpPr>
        <p:spPr>
          <a:xfrm>
            <a:off x="838200" y="3097529"/>
            <a:ext cx="10515600" cy="3079433"/>
          </a:xfrm>
        </p:spPr>
        <p:txBody>
          <a:bodyPr>
            <a:normAutofit/>
          </a:bodyPr>
          <a:lstStyle/>
          <a:p>
            <a:r>
              <a:rPr lang="pt-BR" sz="2600" dirty="0"/>
              <a:t>I - transferência;</a:t>
            </a:r>
          </a:p>
          <a:p>
            <a:r>
              <a:rPr lang="pt-BR" sz="2600" dirty="0"/>
              <a:t>II - abandono ou lançamento de “Não-Comparecimento” (N.COM);</a:t>
            </a:r>
          </a:p>
          <a:p>
            <a:r>
              <a:rPr lang="pt-BR" sz="2600" dirty="0"/>
              <a:t>III - retenção.</a:t>
            </a:r>
          </a:p>
          <a:p>
            <a:r>
              <a:rPr lang="pt-BR" sz="2600" dirty="0"/>
              <a:t>§ 1º - Ao se registrar qualquer uma das situações a que se referem os incisos deste artigo, será automaticamente cancelada a definição, a inscrição ou mesmo a matrícula do aluno/candidato para o ano de 2018.</a:t>
            </a:r>
          </a:p>
          <a:p>
            <a:endParaRPr lang="pt-BR" dirty="0"/>
          </a:p>
        </p:txBody>
      </p:sp>
    </p:spTree>
    <p:extLst>
      <p:ext uri="{BB962C8B-B14F-4D97-AF65-F5344CB8AC3E}">
        <p14:creationId xmlns:p14="http://schemas.microsoft.com/office/powerpoint/2010/main" val="424143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630" y="594360"/>
            <a:ext cx="11723370" cy="2308859"/>
          </a:xfrm>
        </p:spPr>
        <p:txBody>
          <a:bodyPr>
            <a:normAutofit fontScale="90000"/>
          </a:bodyPr>
          <a:lstStyle/>
          <a:p>
            <a:r>
              <a:rPr lang="pt-BR" sz="2700" dirty="0"/>
              <a:t>Artigo 14 - Os alunos com matrícula ativa em 2018, que mudarem de residência, com alteração de endereço para bairro/ distrito/município diverso, após a divulgação dos resultados da matrícula, mas antes do início do ano letivo, deverão comparecer a qualquer escola pública próxima da nova residência, para formalizar a solicitação de deslocamento da matrícula, comprovando a mudança de endereço.</a:t>
            </a:r>
            <a:br>
              <a:rPr lang="pt-BR" dirty="0"/>
            </a:br>
            <a:endParaRPr lang="pt-BR" dirty="0"/>
          </a:p>
        </p:txBody>
      </p:sp>
      <p:sp>
        <p:nvSpPr>
          <p:cNvPr id="3" name="Espaço Reservado para Conteúdo 2"/>
          <p:cNvSpPr>
            <a:spLocks noGrp="1"/>
          </p:cNvSpPr>
          <p:nvPr>
            <p:ph idx="1"/>
          </p:nvPr>
        </p:nvSpPr>
        <p:spPr>
          <a:xfrm>
            <a:off x="838200" y="2903220"/>
            <a:ext cx="10515600" cy="3840479"/>
          </a:xfrm>
        </p:spPr>
        <p:txBody>
          <a:bodyPr>
            <a:normAutofit fontScale="92500" lnSpcReduction="20000"/>
          </a:bodyPr>
          <a:lstStyle/>
          <a:p>
            <a:r>
              <a:rPr lang="pt-BR" dirty="0"/>
              <a:t>§ 1º - Os alunos que, por interesse próprio ou de seus responsáveis, tiverem a intenção de mudar de escola, antes do início do ano letivo, deverão comparecer à escola pretendida para registrar essa intenção.</a:t>
            </a:r>
          </a:p>
          <a:p>
            <a:r>
              <a:rPr lang="pt-BR" dirty="0"/>
              <a:t>§ 2º - Nas situações referidas neste artigo, a escola deverá, obrigatoriamente:</a:t>
            </a:r>
          </a:p>
          <a:p>
            <a:pPr marL="0" indent="0">
              <a:buNone/>
            </a:pPr>
            <a:r>
              <a:rPr lang="pt-BR" dirty="0"/>
              <a:t>1 - registrar em Sistema Informatizado da SEE a solicitação de deslocamento da matrícula, com ou sem alteração de endereço;</a:t>
            </a:r>
          </a:p>
          <a:p>
            <a:pPr marL="0" indent="0">
              <a:buNone/>
            </a:pPr>
            <a:r>
              <a:rPr lang="pt-BR" dirty="0"/>
              <a:t>2 - proceder à atualização do endereço residencial completo e telefone para contato e, se necessário, preencher o endereço indicativo;</a:t>
            </a:r>
          </a:p>
          <a:p>
            <a:pPr marL="0" indent="0">
              <a:buNone/>
            </a:pPr>
            <a:r>
              <a:rPr lang="pt-BR" dirty="0"/>
              <a:t>3 - proceder à entrega do comprovante da solicitação de deslocamento ao aluno ou a seus pais/responsáveis.</a:t>
            </a:r>
          </a:p>
          <a:p>
            <a:endParaRPr lang="pt-BR" dirty="0"/>
          </a:p>
        </p:txBody>
      </p:sp>
    </p:spTree>
    <p:extLst>
      <p:ext uri="{BB962C8B-B14F-4D97-AF65-F5344CB8AC3E}">
        <p14:creationId xmlns:p14="http://schemas.microsoft.com/office/powerpoint/2010/main" val="3376139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617469"/>
            <a:ext cx="10515600" cy="3559493"/>
          </a:xfrm>
        </p:spPr>
        <p:txBody>
          <a:bodyPr/>
          <a:lstStyle/>
          <a:p>
            <a:r>
              <a:rPr lang="pt-BR" dirty="0"/>
              <a:t>§ 3º - As solicitações de deslocamento da matrícula que não forem atendidas antes do início do ano letivo serão automaticamente transformadas em inscrição por transferência ou por intenção de transferência, de acordo com as particularidades de cada uma.</a:t>
            </a:r>
          </a:p>
          <a:p>
            <a:r>
              <a:rPr lang="pt-BR" dirty="0"/>
              <a:t>§ 2º - A escola de origem somente deverá lançar, em Sistema Informatizado da SEE, a baixa da transferência da matrícula do aluno nos casos de efetiva mudança para outro estado/país ou para escola particular.</a:t>
            </a:r>
          </a:p>
          <a:p>
            <a:endParaRPr lang="pt-BR" dirty="0"/>
          </a:p>
        </p:txBody>
      </p:sp>
      <p:pic>
        <p:nvPicPr>
          <p:cNvPr id="2050" name="Picture 2" descr="Resultado de imagem para import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614" y="138429"/>
            <a:ext cx="2747017" cy="237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82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691640"/>
            <a:ext cx="10515600" cy="4485323"/>
          </a:xfrm>
        </p:spPr>
        <p:txBody>
          <a:bodyPr>
            <a:normAutofit lnSpcReduction="10000"/>
          </a:bodyPr>
          <a:lstStyle/>
          <a:p>
            <a:r>
              <a:rPr lang="pt-BR" dirty="0"/>
              <a:t>Artigo 16 - Os alunos com matrícula ativa no ano letivo de 2018, que tiverem intenção de se transferir de escola, por interesse próprio ou de seus pais/responsáveis, após o início do ano letivo, deverão procurar a escola pretendida, para formalizar o pedido e ter registrada, </a:t>
            </a:r>
            <a:r>
              <a:rPr lang="pt-BR" dirty="0">
                <a:solidFill>
                  <a:srgbClr val="FF0000"/>
                </a:solidFill>
                <a:effectLst>
                  <a:outerShdw blurRad="38100" dist="38100" dir="2700000" algn="tl">
                    <a:srgbClr val="000000">
                      <a:alpha val="43137"/>
                    </a:srgbClr>
                  </a:outerShdw>
                </a:effectLst>
              </a:rPr>
              <a:t>em Sistema Informatizado da SEE</a:t>
            </a:r>
            <a:r>
              <a:rPr lang="pt-BR" dirty="0"/>
              <a:t>, sua intenção de transferência, podendo ser atendido de imediato, no caso de haver vaga disponível.</a:t>
            </a:r>
          </a:p>
          <a:p>
            <a:r>
              <a:rPr lang="pt-BR" dirty="0"/>
              <a:t>Parágrafo único - Para a situação a que se refere o caput deste artigo, a disponibilidade de vaga somente deverá ser considerada após o atendimento de todos os alunos, em todas as etapas do processo de matrícula, inclusive daqueles inscritos por deslocamento de matrícula, com alteração de endereço, e por transferência.</a:t>
            </a:r>
          </a:p>
          <a:p>
            <a:endParaRPr lang="pt-BR" dirty="0"/>
          </a:p>
        </p:txBody>
      </p:sp>
      <p:pic>
        <p:nvPicPr>
          <p:cNvPr id="4" name="Picture 2" descr="Resultado de imagem para import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614" y="138429"/>
            <a:ext cx="1798689" cy="15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64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 Quadro resumo</a:t>
            </a:r>
          </a:p>
        </p:txBody>
      </p:sp>
      <p:sp>
        <p:nvSpPr>
          <p:cNvPr id="3" name="Espaço Reservado para Conteúdo 2"/>
          <p:cNvSpPr>
            <a:spLocks noGrp="1"/>
          </p:cNvSpPr>
          <p:nvPr>
            <p:ph idx="1"/>
          </p:nvPr>
        </p:nvSpPr>
        <p:spPr>
          <a:xfrm>
            <a:off x="1342102" y="1825625"/>
            <a:ext cx="10011697" cy="4351338"/>
          </a:xfrm>
        </p:spPr>
        <p:txBody>
          <a:bodyPr/>
          <a:lstStyle/>
          <a:p>
            <a:r>
              <a:rPr lang="pt-BR" dirty="0"/>
              <a:t>Ajuste: 01/09 – 04/09</a:t>
            </a:r>
          </a:p>
          <a:p>
            <a:r>
              <a:rPr lang="pt-BR" dirty="0"/>
              <a:t>Não esquecer da Coleta Educação Especial.</a:t>
            </a:r>
          </a:p>
          <a:p>
            <a:endParaRPr lang="pt-BR" dirty="0"/>
          </a:p>
          <a:p>
            <a:endParaRPr lang="pt-BR" dirty="0"/>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197" y="1715294"/>
            <a:ext cx="3733800" cy="4572000"/>
          </a:xfrm>
          <a:prstGeom prst="rect">
            <a:avLst/>
          </a:prstGeom>
        </p:spPr>
      </p:pic>
    </p:spTree>
    <p:extLst>
      <p:ext uri="{BB962C8B-B14F-4D97-AF65-F5344CB8AC3E}">
        <p14:creationId xmlns:p14="http://schemas.microsoft.com/office/powerpoint/2010/main" val="1345246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 Coleta de Classe</a:t>
            </a:r>
          </a:p>
        </p:txBody>
      </p:sp>
      <p:sp>
        <p:nvSpPr>
          <p:cNvPr id="3" name="Espaço Reservado para Conteúdo 2"/>
          <p:cNvSpPr>
            <a:spLocks noGrp="1"/>
          </p:cNvSpPr>
          <p:nvPr>
            <p:ph idx="1"/>
          </p:nvPr>
        </p:nvSpPr>
        <p:spPr/>
        <p:txBody>
          <a:bodyPr/>
          <a:lstStyle/>
          <a:p>
            <a:r>
              <a:rPr lang="pt-BR" dirty="0"/>
              <a:t>Abertura : 21/08 – 25/08</a:t>
            </a:r>
          </a:p>
          <a:p>
            <a:r>
              <a:rPr lang="pt-BR" dirty="0"/>
              <a:t>Ajuste: 01/09 – 04/09</a:t>
            </a:r>
          </a:p>
          <a:p>
            <a:r>
              <a:rPr lang="pt-BR" dirty="0">
                <a:solidFill>
                  <a:srgbClr val="FF0000"/>
                </a:solidFill>
              </a:rPr>
              <a:t>Não esquecer da Coleta Educação Especial, lembrando que são 5 alunos por turma.</a:t>
            </a:r>
          </a:p>
          <a:p>
            <a:r>
              <a:rPr lang="pt-BR" dirty="0">
                <a:solidFill>
                  <a:srgbClr val="FF0000"/>
                </a:solidFill>
              </a:rPr>
              <a:t>Maiores informações procurar a Supervisão da Educação Especial.</a:t>
            </a:r>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296" y="4902200"/>
            <a:ext cx="1323975" cy="1409700"/>
          </a:xfrm>
          <a:prstGeom prst="rect">
            <a:avLst/>
          </a:prstGeom>
        </p:spPr>
      </p:pic>
    </p:spTree>
    <p:extLst>
      <p:ext uri="{BB962C8B-B14F-4D97-AF65-F5344CB8AC3E}">
        <p14:creationId xmlns:p14="http://schemas.microsoft.com/office/powerpoint/2010/main" val="304150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CIEGRE 2017</a:t>
            </a:r>
          </a:p>
        </p:txBody>
      </p:sp>
      <p:sp>
        <p:nvSpPr>
          <p:cNvPr id="3" name="Espaço Reservado para Conteúdo 2"/>
          <p:cNvSpPr>
            <a:spLocks noGrp="1"/>
          </p:cNvSpPr>
          <p:nvPr>
            <p:ph idx="1"/>
          </p:nvPr>
        </p:nvSpPr>
        <p:spPr>
          <a:xfrm>
            <a:off x="838200" y="1690688"/>
            <a:ext cx="10515600" cy="448627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pt-BR" dirty="0"/>
              <a:t>Núcleo de Informações Educacionais – Cinthia</a:t>
            </a:r>
          </a:p>
          <a:p>
            <a:pPr lvl="1"/>
            <a:r>
              <a:rPr lang="pt-BR" dirty="0" err="1"/>
              <a:t>Ctto</a:t>
            </a:r>
            <a:r>
              <a:rPr lang="pt-BR" dirty="0"/>
              <a:t>: 37414154	</a:t>
            </a:r>
          </a:p>
          <a:p>
            <a:pPr marL="457200" lvl="1" indent="0">
              <a:buNone/>
            </a:pPr>
            <a:r>
              <a:rPr lang="pt-BR" dirty="0"/>
              <a:t>    </a:t>
            </a:r>
            <a:r>
              <a:rPr lang="pt-BR" dirty="0" err="1"/>
              <a:t>Email</a:t>
            </a:r>
            <a:r>
              <a:rPr lang="pt-BR" dirty="0"/>
              <a:t>: </a:t>
            </a:r>
            <a:r>
              <a:rPr lang="pt-BR" dirty="0">
                <a:hlinkClick r:id="rId2"/>
              </a:rPr>
              <a:t>decltnit@educacao.sp.gov.br</a:t>
            </a:r>
            <a:endParaRPr lang="pt-BR" dirty="0"/>
          </a:p>
          <a:p>
            <a:pPr marL="457200" lvl="1" indent="0">
              <a:buNone/>
            </a:pPr>
            <a:endParaRPr lang="pt-BR" dirty="0"/>
          </a:p>
          <a:p>
            <a:pPr lvl="1"/>
            <a:r>
              <a:rPr lang="pt-BR" dirty="0"/>
              <a:t>Ligado</a:t>
            </a:r>
          </a:p>
          <a:p>
            <a:pPr lvl="1"/>
            <a:r>
              <a:rPr lang="pt-BR" dirty="0"/>
              <a:t>Passe Gratuito</a:t>
            </a:r>
          </a:p>
          <a:p>
            <a:pPr lvl="1"/>
            <a:r>
              <a:rPr lang="pt-BR" dirty="0"/>
              <a:t>Duplicidade</a:t>
            </a:r>
          </a:p>
          <a:p>
            <a:pPr lvl="1"/>
            <a:r>
              <a:rPr lang="pt-BR" dirty="0"/>
              <a:t>Orientação SED</a:t>
            </a:r>
          </a:p>
          <a:p>
            <a:pPr lvl="1"/>
            <a:r>
              <a:rPr lang="pt-BR" dirty="0"/>
              <a:t>Técnico Terceirizado Prodesp</a:t>
            </a:r>
          </a:p>
          <a:p>
            <a:pPr lvl="1"/>
            <a:r>
              <a:rPr lang="pt-BR" dirty="0"/>
              <a:t>Perfil GDAE (não é senha)</a:t>
            </a:r>
          </a:p>
          <a:p>
            <a:pPr lvl="1"/>
            <a:r>
              <a:rPr lang="pt-BR" dirty="0"/>
              <a:t>Cadastro Escola</a:t>
            </a:r>
          </a:p>
          <a:p>
            <a:pPr lvl="1"/>
            <a:r>
              <a:rPr lang="pt-BR" dirty="0" err="1"/>
              <a:t>Educacenso</a:t>
            </a:r>
            <a:endParaRPr lang="pt-BR" dirty="0"/>
          </a:p>
          <a:p>
            <a:pPr lvl="1"/>
            <a:r>
              <a:rPr lang="pt-BR" dirty="0"/>
              <a:t>Windows 10</a:t>
            </a:r>
          </a:p>
          <a:p>
            <a:pPr lvl="1"/>
            <a:r>
              <a:rPr lang="pt-BR" dirty="0"/>
              <a:t>Carteirinha de Estudante</a:t>
            </a:r>
          </a:p>
          <a:p>
            <a:pPr lvl="1"/>
            <a:endParaRPr lang="pt-BR" dirty="0"/>
          </a:p>
          <a:p>
            <a:pPr lvl="1"/>
            <a:endParaRPr lang="pt-BR" dirty="0"/>
          </a:p>
          <a:p>
            <a:pPr marL="457200" lvl="1" indent="0">
              <a:buNone/>
            </a:pPr>
            <a:endParaRPr lang="pt-BR" dirty="0"/>
          </a:p>
          <a:p>
            <a:pPr lvl="2"/>
            <a:endParaRPr lang="pt-BR" dirty="0"/>
          </a:p>
        </p:txBody>
      </p:sp>
    </p:spTree>
    <p:extLst>
      <p:ext uri="{BB962C8B-B14F-4D97-AF65-F5344CB8AC3E}">
        <p14:creationId xmlns:p14="http://schemas.microsoft.com/office/powerpoint/2010/main" val="902785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a:t>
            </a:r>
            <a:br>
              <a:rPr lang="pt-BR" dirty="0"/>
            </a:br>
            <a:r>
              <a:rPr lang="pt-BR" dirty="0"/>
              <a:t>Definição</a:t>
            </a:r>
          </a:p>
        </p:txBody>
      </p:sp>
      <p:sp>
        <p:nvSpPr>
          <p:cNvPr id="3" name="Espaço Reservado para Conteúdo 2"/>
          <p:cNvSpPr>
            <a:spLocks noGrp="1"/>
          </p:cNvSpPr>
          <p:nvPr>
            <p:ph idx="1"/>
          </p:nvPr>
        </p:nvSpPr>
        <p:spPr>
          <a:xfrm>
            <a:off x="2389238" y="1825625"/>
            <a:ext cx="8964561" cy="4351338"/>
          </a:xfrm>
        </p:spPr>
        <p:txBody>
          <a:bodyPr/>
          <a:lstStyle/>
          <a:p>
            <a:r>
              <a:rPr lang="pt-BR" dirty="0"/>
              <a:t>5º Anos – 04/09 até 18/09</a:t>
            </a:r>
          </a:p>
          <a:p>
            <a:r>
              <a:rPr lang="pt-BR" dirty="0"/>
              <a:t>9º Anos – 04/09 até 18/09</a:t>
            </a:r>
          </a:p>
          <a:p>
            <a:endParaRPr lang="pt-BR" dirty="0"/>
          </a:p>
          <a:p>
            <a:r>
              <a:rPr lang="pt-BR" dirty="0">
                <a:solidFill>
                  <a:srgbClr val="FF0000"/>
                </a:solidFill>
              </a:rPr>
              <a:t>Definir TODOS  os alunos, independente de Rendimento.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31" y="3401193"/>
            <a:ext cx="1866900" cy="3152775"/>
          </a:xfrm>
          <a:prstGeom prst="rect">
            <a:avLst/>
          </a:prstGeom>
        </p:spPr>
      </p:pic>
    </p:spTree>
    <p:extLst>
      <p:ext uri="{BB962C8B-B14F-4D97-AF65-F5344CB8AC3E}">
        <p14:creationId xmlns:p14="http://schemas.microsoft.com/office/powerpoint/2010/main" val="598439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a:t>
            </a:r>
            <a:br>
              <a:rPr lang="pt-BR" dirty="0"/>
            </a:br>
            <a:r>
              <a:rPr lang="pt-BR" dirty="0"/>
              <a:t>Compatibilização</a:t>
            </a:r>
          </a:p>
        </p:txBody>
      </p:sp>
      <p:sp>
        <p:nvSpPr>
          <p:cNvPr id="3" name="Espaço Reservado para Conteúdo 2"/>
          <p:cNvSpPr>
            <a:spLocks noGrp="1"/>
          </p:cNvSpPr>
          <p:nvPr>
            <p:ph idx="1"/>
          </p:nvPr>
        </p:nvSpPr>
        <p:spPr/>
        <p:txBody>
          <a:bodyPr/>
          <a:lstStyle/>
          <a:p>
            <a:r>
              <a:rPr lang="pt-BR" dirty="0"/>
              <a:t>1º Ano – e 6º Ano – 02/10 a 09/10</a:t>
            </a:r>
          </a:p>
          <a:p>
            <a:r>
              <a:rPr lang="pt-BR" dirty="0"/>
              <a:t>EM – 02/10 a 16/10</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936" y="2689430"/>
            <a:ext cx="4074273" cy="3062031"/>
          </a:xfrm>
          <a:prstGeom prst="rect">
            <a:avLst/>
          </a:prstGeom>
        </p:spPr>
      </p:pic>
    </p:spTree>
    <p:extLst>
      <p:ext uri="{BB962C8B-B14F-4D97-AF65-F5344CB8AC3E}">
        <p14:creationId xmlns:p14="http://schemas.microsoft.com/office/powerpoint/2010/main" val="408878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a:t>
            </a:r>
            <a:br>
              <a:rPr lang="pt-BR" dirty="0"/>
            </a:br>
            <a:r>
              <a:rPr lang="pt-BR" dirty="0"/>
              <a:t>Resultado</a:t>
            </a:r>
          </a:p>
        </p:txBody>
      </p:sp>
      <p:sp>
        <p:nvSpPr>
          <p:cNvPr id="3" name="Espaço Reservado para Conteúdo 2"/>
          <p:cNvSpPr>
            <a:spLocks noGrp="1"/>
          </p:cNvSpPr>
          <p:nvPr>
            <p:ph idx="1"/>
          </p:nvPr>
        </p:nvSpPr>
        <p:spPr/>
        <p:txBody>
          <a:bodyPr/>
          <a:lstStyle/>
          <a:p>
            <a:r>
              <a:rPr lang="pt-BR" dirty="0"/>
              <a:t>6º ano 14/11</a:t>
            </a:r>
          </a:p>
          <a:p>
            <a:r>
              <a:rPr lang="pt-BR" dirty="0"/>
              <a:t>EM 14/11</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49367">
            <a:off x="4833937" y="2719387"/>
            <a:ext cx="4475281" cy="2516290"/>
          </a:xfrm>
          <a:prstGeom prst="rect">
            <a:avLst/>
          </a:prstGeom>
        </p:spPr>
      </p:pic>
    </p:spTree>
    <p:extLst>
      <p:ext uri="{BB962C8B-B14F-4D97-AF65-F5344CB8AC3E}">
        <p14:creationId xmlns:p14="http://schemas.microsoft.com/office/powerpoint/2010/main" val="337272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Cronograma Planejamento Escolar 2018 –</a:t>
            </a:r>
            <a:br>
              <a:rPr lang="pt-BR" dirty="0"/>
            </a:br>
            <a:r>
              <a:rPr lang="pt-BR" dirty="0"/>
              <a:t>matricula Sistema SED</a:t>
            </a:r>
          </a:p>
        </p:txBody>
      </p:sp>
      <p:sp>
        <p:nvSpPr>
          <p:cNvPr id="3" name="Espaço Reservado para Conteúdo 2"/>
          <p:cNvSpPr>
            <a:spLocks noGrp="1"/>
          </p:cNvSpPr>
          <p:nvPr>
            <p:ph idx="1"/>
          </p:nvPr>
        </p:nvSpPr>
        <p:spPr/>
        <p:txBody>
          <a:bodyPr/>
          <a:lstStyle/>
          <a:p>
            <a:endParaRPr lang="pt-BR" dirty="0"/>
          </a:p>
          <a:p>
            <a:r>
              <a:rPr lang="pt-BR" dirty="0"/>
              <a:t>23/10 27/10  Digitação de Matriculas Sistema da SEE - SED</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6523" y="2769000"/>
            <a:ext cx="3407277" cy="3686562"/>
          </a:xfrm>
          <a:prstGeom prst="rect">
            <a:avLst/>
          </a:prstGeom>
        </p:spPr>
      </p:pic>
    </p:spTree>
    <p:extLst>
      <p:ext uri="{BB962C8B-B14F-4D97-AF65-F5344CB8AC3E}">
        <p14:creationId xmlns:p14="http://schemas.microsoft.com/office/powerpoint/2010/main" val="2890728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Importante</a:t>
            </a:r>
          </a:p>
        </p:txBody>
      </p:sp>
      <p:sp>
        <p:nvSpPr>
          <p:cNvPr id="3" name="Espaço Reservado para Conteúdo 2"/>
          <p:cNvSpPr>
            <a:spLocks noGrp="1"/>
          </p:cNvSpPr>
          <p:nvPr>
            <p:ph idx="1"/>
          </p:nvPr>
        </p:nvSpPr>
        <p:spPr/>
        <p:txBody>
          <a:bodyPr/>
          <a:lstStyle/>
          <a:p>
            <a:r>
              <a:rPr lang="pt-BR" dirty="0">
                <a:solidFill>
                  <a:srgbClr val="FF0000"/>
                </a:solidFill>
              </a:rPr>
              <a:t>Toda e Qualquer Alteração poderá e será enviada via EMAIL, através de Comunicado.</a:t>
            </a:r>
          </a:p>
          <a:p>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170" y="2731422"/>
            <a:ext cx="5370717" cy="3580478"/>
          </a:xfrm>
          <a:prstGeom prst="rect">
            <a:avLst/>
          </a:prstGeom>
        </p:spPr>
      </p:pic>
    </p:spTree>
    <p:extLst>
      <p:ext uri="{BB962C8B-B14F-4D97-AF65-F5344CB8AC3E}">
        <p14:creationId xmlns:p14="http://schemas.microsoft.com/office/powerpoint/2010/main" val="12731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Equipe CIEGRE 2017</a:t>
            </a:r>
          </a:p>
        </p:txBody>
      </p:sp>
      <p:sp>
        <p:nvSpPr>
          <p:cNvPr id="3" name="Espaço Reservado para Conteúdo 2"/>
          <p:cNvSpPr>
            <a:spLocks noGrp="1"/>
          </p:cNvSpPr>
          <p:nvPr>
            <p:ph idx="1"/>
          </p:nvPr>
        </p:nvSpPr>
        <p:spPr>
          <a:xfrm>
            <a:off x="838200" y="1554480"/>
            <a:ext cx="10957560" cy="5097779"/>
          </a:xfrm>
        </p:spPr>
        <p:txBody>
          <a:bodyPr/>
          <a:lstStyle/>
          <a:p>
            <a:r>
              <a:rPr lang="pt-BR" dirty="0"/>
              <a:t>Centro de Informações Educacionais – Mônica</a:t>
            </a:r>
          </a:p>
          <a:p>
            <a:pPr lvl="1"/>
            <a:r>
              <a:rPr lang="pt-BR" dirty="0" err="1"/>
              <a:t>Ctto</a:t>
            </a:r>
            <a:r>
              <a:rPr lang="pt-BR" dirty="0"/>
              <a:t>: 37414117		</a:t>
            </a:r>
          </a:p>
          <a:p>
            <a:pPr lvl="1"/>
            <a:r>
              <a:rPr lang="pt-BR" dirty="0" err="1"/>
              <a:t>Email</a:t>
            </a:r>
            <a:r>
              <a:rPr lang="pt-BR" dirty="0"/>
              <a:t>: </a:t>
            </a:r>
            <a:r>
              <a:rPr lang="pt-BR" dirty="0">
                <a:hlinkClick r:id="rId2"/>
              </a:rPr>
              <a:t>decltcie@educacao.sp.gov.br</a:t>
            </a:r>
            <a:endParaRPr lang="pt-BR" dirty="0"/>
          </a:p>
          <a:p>
            <a:pPr lvl="1"/>
            <a:endParaRPr lang="pt-BR" dirty="0"/>
          </a:p>
          <a:p>
            <a:pPr marL="457200" lvl="1" indent="0">
              <a:buNone/>
            </a:pPr>
            <a:endParaRPr lang="pt-BR" dirty="0"/>
          </a:p>
          <a:p>
            <a:pPr lvl="1"/>
            <a:endParaRPr lang="pt-BR" dirty="0"/>
          </a:p>
          <a:p>
            <a:pPr lvl="1"/>
            <a:endParaRPr lang="pt-BR" dirty="0"/>
          </a:p>
          <a:p>
            <a:pPr lvl="2"/>
            <a:endParaRPr lang="pt-BR" dirty="0"/>
          </a:p>
        </p:txBody>
      </p:sp>
      <p:sp>
        <p:nvSpPr>
          <p:cNvPr id="6" name="Retângulo: Cantos Arredondados 5"/>
          <p:cNvSpPr/>
          <p:nvPr/>
        </p:nvSpPr>
        <p:spPr>
          <a:xfrm>
            <a:off x="1305135" y="4983894"/>
            <a:ext cx="2160000" cy="1080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NVE</a:t>
            </a:r>
          </a:p>
        </p:txBody>
      </p:sp>
      <p:sp>
        <p:nvSpPr>
          <p:cNvPr id="7" name="Retângulo: Cantos Arredondados 6"/>
          <p:cNvSpPr/>
          <p:nvPr/>
        </p:nvSpPr>
        <p:spPr>
          <a:xfrm>
            <a:off x="4429260" y="5440393"/>
            <a:ext cx="2160000" cy="108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NRM</a:t>
            </a:r>
          </a:p>
        </p:txBody>
      </p:sp>
      <p:sp>
        <p:nvSpPr>
          <p:cNvPr id="8" name="Retângulo: Cantos Arredondados 7"/>
          <p:cNvSpPr/>
          <p:nvPr/>
        </p:nvSpPr>
        <p:spPr>
          <a:xfrm>
            <a:off x="7732893" y="5046789"/>
            <a:ext cx="2160000" cy="108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NIT</a:t>
            </a:r>
          </a:p>
        </p:txBody>
      </p:sp>
      <p:sp>
        <p:nvSpPr>
          <p:cNvPr id="9" name="Retângulo: Cantos Arredondados 8"/>
          <p:cNvSpPr/>
          <p:nvPr/>
        </p:nvSpPr>
        <p:spPr>
          <a:xfrm>
            <a:off x="4361985" y="3132932"/>
            <a:ext cx="2340000" cy="108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CIEGRE</a:t>
            </a:r>
          </a:p>
        </p:txBody>
      </p:sp>
      <p:sp>
        <p:nvSpPr>
          <p:cNvPr id="10" name="Seta: de Cima para Baixo 9"/>
          <p:cNvSpPr/>
          <p:nvPr/>
        </p:nvSpPr>
        <p:spPr>
          <a:xfrm rot="3493265">
            <a:off x="3184852" y="3596429"/>
            <a:ext cx="540000" cy="1440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de Cima para Baixo 10"/>
          <p:cNvSpPr/>
          <p:nvPr/>
        </p:nvSpPr>
        <p:spPr>
          <a:xfrm rot="18992866">
            <a:off x="7410105" y="3631635"/>
            <a:ext cx="540000" cy="1440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de Cima para Baixo 11"/>
          <p:cNvSpPr/>
          <p:nvPr/>
        </p:nvSpPr>
        <p:spPr>
          <a:xfrm>
            <a:off x="5280660" y="4316429"/>
            <a:ext cx="457200" cy="9991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3942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Técnico TERCEIRIZADO PRODESP – Eder</a:t>
            </a:r>
            <a:br>
              <a:rPr lang="pt-BR" dirty="0"/>
            </a:br>
            <a:r>
              <a:rPr lang="pt-BR" dirty="0"/>
              <a:t>						</a:t>
            </a:r>
            <a:r>
              <a:rPr lang="pt-BR" sz="2800" dirty="0"/>
              <a:t>Responsável Diretor NIT</a:t>
            </a:r>
          </a:p>
        </p:txBody>
      </p:sp>
      <p:sp>
        <p:nvSpPr>
          <p:cNvPr id="3" name="Espaço Reservado para Conteúdo 2"/>
          <p:cNvSpPr>
            <a:spLocks noGrp="1"/>
          </p:cNvSpPr>
          <p:nvPr>
            <p:ph idx="1"/>
          </p:nvPr>
        </p:nvSpPr>
        <p:spPr>
          <a:xfrm>
            <a:off x="636023" y="1690688"/>
            <a:ext cx="10515600" cy="4351338"/>
          </a:xfrm>
        </p:spPr>
        <p:txBody>
          <a:bodyPr/>
          <a:lstStyle/>
          <a:p>
            <a:pPr algn="ctr"/>
            <a:r>
              <a:rPr lang="pt-BR" dirty="0"/>
              <a:t>Escopo de Atendimento - Diário Oficial 31/10/2013 Pág. 30 Seção I</a:t>
            </a:r>
          </a:p>
          <a:p>
            <a:pPr algn="ctr"/>
            <a:endParaRPr lang="pt-BR" dirty="0"/>
          </a:p>
          <a:p>
            <a:pPr algn="ctr"/>
            <a:r>
              <a:rPr lang="pt-BR" dirty="0"/>
              <a:t>Agendamento</a:t>
            </a:r>
          </a:p>
          <a:p>
            <a:pPr algn="ctr"/>
            <a:r>
              <a:rPr lang="pt-BR" dirty="0"/>
              <a:t>Consulta a agenda</a:t>
            </a:r>
          </a:p>
          <a:p>
            <a:pPr algn="ctr"/>
            <a:r>
              <a:rPr lang="pt-BR" dirty="0"/>
              <a:t>Horários</a:t>
            </a:r>
          </a:p>
          <a:p>
            <a:endParaRPr lang="pt-BR" dirty="0"/>
          </a:p>
          <a:p>
            <a:endParaRPr lang="pt-BR" dirty="0"/>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15" y="246747"/>
            <a:ext cx="1657581" cy="781159"/>
          </a:xfrm>
          <a:prstGeom prst="rect">
            <a:avLst/>
          </a:prstGeom>
        </p:spPr>
      </p:pic>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81" y="5009892"/>
            <a:ext cx="2467319" cy="1848108"/>
          </a:xfrm>
          <a:prstGeom prst="rect">
            <a:avLst/>
          </a:prstGeom>
        </p:spPr>
      </p:pic>
    </p:spTree>
    <p:extLst>
      <p:ext uri="{BB962C8B-B14F-4D97-AF65-F5344CB8AC3E}">
        <p14:creationId xmlns:p14="http://schemas.microsoft.com/office/powerpoint/2010/main" val="199056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pt-BR" dirty="0"/>
            </a:br>
            <a:br>
              <a:rPr lang="pt-BR" dirty="0"/>
            </a:br>
            <a:r>
              <a:rPr lang="pt-BR" dirty="0"/>
              <a:t>Protocolo – Assistências a Família/menor </a:t>
            </a:r>
            <a:br>
              <a:rPr lang="pt-BR" dirty="0"/>
            </a:br>
            <a:br>
              <a:rPr lang="pt-BR" dirty="0"/>
            </a:br>
            <a:br>
              <a:rPr lang="pt-BR" dirty="0"/>
            </a:br>
            <a:endParaRPr lang="pt-BR" dirty="0"/>
          </a:p>
        </p:txBody>
      </p:sp>
      <p:sp>
        <p:nvSpPr>
          <p:cNvPr id="3" name="Espaço Reservado para Conteúdo 2"/>
          <p:cNvSpPr>
            <a:spLocks noGrp="1"/>
          </p:cNvSpPr>
          <p:nvPr>
            <p:ph idx="1"/>
          </p:nvPr>
        </p:nvSpPr>
        <p:spPr>
          <a:xfrm>
            <a:off x="838200" y="2537459"/>
            <a:ext cx="10515600" cy="3639503"/>
          </a:xfrm>
        </p:spPr>
        <p:txBody>
          <a:bodyPr/>
          <a:lstStyle/>
          <a:p>
            <a:r>
              <a:rPr lang="pt-BR" dirty="0"/>
              <a:t>Garantia de Vaga – Acordo realizado entre Dirigente e Juízes.</a:t>
            </a:r>
          </a:p>
          <a:p>
            <a:endParaRPr lang="pt-BR" dirty="0"/>
          </a:p>
          <a:p>
            <a:pPr marL="0" indent="0">
              <a:buNone/>
            </a:pPr>
            <a:r>
              <a:rPr lang="pt-BR" dirty="0"/>
              <a:t>			Atendimento imediato.</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632" y="3775587"/>
            <a:ext cx="5462064" cy="3082413"/>
          </a:xfrm>
          <a:prstGeom prst="rect">
            <a:avLst/>
          </a:prstGeom>
        </p:spPr>
      </p:pic>
    </p:spTree>
    <p:extLst>
      <p:ext uri="{BB962C8B-B14F-4D97-AF65-F5344CB8AC3E}">
        <p14:creationId xmlns:p14="http://schemas.microsoft.com/office/powerpoint/2010/main" val="121924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Anos Inicias – Escola A</a:t>
            </a:r>
          </a:p>
        </p:txBody>
      </p:sp>
      <p:pic>
        <p:nvPicPr>
          <p:cNvPr id="4" name="Espaço Reservado para Conteúdo 3"/>
          <p:cNvPicPr>
            <a:picLocks noGrp="1" noChangeAspect="1"/>
          </p:cNvPicPr>
          <p:nvPr>
            <p:ph idx="1"/>
          </p:nvPr>
        </p:nvPicPr>
        <p:blipFill>
          <a:blip r:embed="rId2"/>
          <a:stretch>
            <a:fillRect/>
          </a:stretch>
        </p:blipFill>
        <p:spPr>
          <a:xfrm>
            <a:off x="1631563" y="1825625"/>
            <a:ext cx="8928874" cy="4351338"/>
          </a:xfrm>
          <a:prstGeom prst="rect">
            <a:avLst/>
          </a:prstGeom>
        </p:spPr>
      </p:pic>
    </p:spTree>
    <p:extLst>
      <p:ext uri="{BB962C8B-B14F-4D97-AF65-F5344CB8AC3E}">
        <p14:creationId xmlns:p14="http://schemas.microsoft.com/office/powerpoint/2010/main" val="386954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Anos Iniciais Escola B</a:t>
            </a:r>
          </a:p>
        </p:txBody>
      </p:sp>
      <p:pic>
        <p:nvPicPr>
          <p:cNvPr id="4" name="Espaço Reservado para Conteúdo 3"/>
          <p:cNvPicPr>
            <a:picLocks noGrp="1" noChangeAspect="1"/>
          </p:cNvPicPr>
          <p:nvPr>
            <p:ph idx="1"/>
          </p:nvPr>
        </p:nvPicPr>
        <p:blipFill>
          <a:blip r:embed="rId2"/>
          <a:stretch>
            <a:fillRect/>
          </a:stretch>
        </p:blipFill>
        <p:spPr>
          <a:xfrm>
            <a:off x="1246005" y="1825625"/>
            <a:ext cx="9699989" cy="4351338"/>
          </a:xfrm>
          <a:prstGeom prst="rect">
            <a:avLst/>
          </a:prstGeom>
        </p:spPr>
      </p:pic>
    </p:spTree>
    <p:extLst>
      <p:ext uri="{BB962C8B-B14F-4D97-AF65-F5344CB8AC3E}">
        <p14:creationId xmlns:p14="http://schemas.microsoft.com/office/powerpoint/2010/main" val="142931955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7377</TotalTime>
  <Words>1982</Words>
  <Application>Microsoft Office PowerPoint</Application>
  <PresentationFormat>Widescreen</PresentationFormat>
  <Paragraphs>208</Paragraphs>
  <Slides>44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44</vt:i4>
      </vt:variant>
    </vt:vector>
  </HeadingPairs>
  <TitlesOfParts>
    <vt:vector size="49" baseType="lpstr">
      <vt:lpstr>Arial</vt:lpstr>
      <vt:lpstr>Calibri</vt:lpstr>
      <vt:lpstr>Calibri Light</vt:lpstr>
      <vt:lpstr>Wingdings</vt:lpstr>
      <vt:lpstr>Tema do Office</vt:lpstr>
      <vt:lpstr>    Planejamento 2018</vt:lpstr>
      <vt:lpstr>Equipe CIEGRE 2017</vt:lpstr>
      <vt:lpstr>Equipe CIEGRE 2017</vt:lpstr>
      <vt:lpstr>Equipe CIEGRE 2017</vt:lpstr>
      <vt:lpstr>Equipe CIEGRE 2017</vt:lpstr>
      <vt:lpstr>Técnico TERCEIRIZADO PRODESP – Eder       Responsável Diretor NIT</vt:lpstr>
      <vt:lpstr>  Protocolo – Assistências a Família/menor    </vt:lpstr>
      <vt:lpstr>Anos Inicias – Escola A</vt:lpstr>
      <vt:lpstr>Anos Iniciais Escola B</vt:lpstr>
      <vt:lpstr>Ensino Médio – Escola A</vt:lpstr>
      <vt:lpstr>Ensino Médio – Escola B</vt:lpstr>
      <vt:lpstr>Anos Finais Escola A</vt:lpstr>
      <vt:lpstr>Anos Finais – Escola B</vt:lpstr>
      <vt:lpstr>Apresentação do PowerPoint</vt:lpstr>
      <vt:lpstr>Escolas Estaduais – Secretaria da Educação</vt:lpstr>
      <vt:lpstr>Liberação de Perfil – Escolas Estaduais - SE</vt:lpstr>
      <vt:lpstr> Novidades SED - Atualização Cadastral do Aluno </vt:lpstr>
      <vt:lpstr>Apresentação do PowerPoint</vt:lpstr>
      <vt:lpstr>Apresentação do PowerPoint</vt:lpstr>
      <vt:lpstr>Apresentação do PowerPoint</vt:lpstr>
      <vt:lpstr>Apresentação do PowerPoint</vt:lpstr>
      <vt:lpstr>Novidades SED -  Relatório de Alunos por Classe</vt:lpstr>
      <vt:lpstr>Apresentação do PowerPoint</vt:lpstr>
      <vt:lpstr>Apresentação do PowerPoint</vt:lpstr>
      <vt:lpstr>Apresentação do PowerPoint</vt:lpstr>
      <vt:lpstr>Homologação 2018</vt:lpstr>
      <vt:lpstr> Resolução SE 4/2017: idade mínima para matrícula em cursos de Educação de Jovens e Adultos – EJA </vt:lpstr>
      <vt:lpstr>Resolução SE 2, de 8/1/2016:formação de classes de alunos nas escolas estaduais SP </vt:lpstr>
      <vt:lpstr>Resoluções Demanda 2018</vt:lpstr>
      <vt:lpstr>Antes do inicio da Ano letivo –  Movimentação do aluno </vt:lpstr>
      <vt:lpstr>Após o inicio do ano Letivo –  Movimentação do aluno</vt:lpstr>
      <vt:lpstr>Artigo 6º - No ato do cadastramento, a escola deverá, obrigatoriamente, em Sistema Informatizado da SEE, proceder ao preenchimento da ficha cadastral completa de candidatos sem RA (registro de aluno) e à atualização de endereço completo e telefone para contato dos alunos e demais candidatos que já possuem RA. </vt:lpstr>
      <vt:lpstr>Apresentação do PowerPoint</vt:lpstr>
      <vt:lpstr>Artigo 12 - Com relação às definições, inscrições ou mesmo matrículas, realizadas no processo de matrícula antecipada para o ano de 2018, serão disponibilizadas opções de cancelamento automático para os registros referentes a alunos/candidatos que tenham apresentado, no ano de 2017, posteriormente à sua definição/inscrição/matrícula antecipada, uma das seguintes situações: </vt:lpstr>
      <vt:lpstr>Artigo 14 - Os alunos com matrícula ativa em 2018, que mudarem de residência, com alteração de endereço para bairro/ distrito/município diverso, após a divulgação dos resultados da matrícula, mas antes do início do ano letivo, deverão comparecer a qualquer escola pública próxima da nova residência, para formalizar a solicitação de deslocamento da matrícula, comprovando a mudança de endereço. </vt:lpstr>
      <vt:lpstr>Apresentação do PowerPoint</vt:lpstr>
      <vt:lpstr>Apresentação do PowerPoint</vt:lpstr>
      <vt:lpstr>Cronograma Planejamento Escolar 2018 – Quadro resumo</vt:lpstr>
      <vt:lpstr>Cronograma Planejamento Escolar 2018 – Coleta de Classe</vt:lpstr>
      <vt:lpstr>Cronograma Planejamento Escolar 2018 – Definição</vt:lpstr>
      <vt:lpstr>Cronograma Planejamento Escolar 2018 – Compatibilização</vt:lpstr>
      <vt:lpstr>Cronograma Planejamento Escolar 2018 – Resultado</vt:lpstr>
      <vt:lpstr>Cronograma Planejamento Escolar 2018 – matricula Sistema SED</vt:lpstr>
      <vt:lpstr>Importante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2018</dc:title>
  <dc:creator>Monica De Abreu Novo</dc:creator>
  <cp:lastModifiedBy>Monica De Abreu Novo</cp:lastModifiedBy>
  <cp:revision>54</cp:revision>
  <dcterms:created xsi:type="dcterms:W3CDTF">2017-08-09T15:43:52Z</dcterms:created>
  <dcterms:modified xsi:type="dcterms:W3CDTF">2017-08-15T11:14:18Z</dcterms:modified>
</cp:coreProperties>
</file>