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8" r:id="rId20"/>
    <p:sldId id="279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2039-5D82-44B7-A3FD-9DE177AF206F}" type="datetimeFigureOut">
              <a:rPr lang="pt-BR" smtClean="0"/>
              <a:pPr/>
              <a:t>15/09/2016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EB572-FBC9-4C4F-B384-4150AE9826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2039-5D82-44B7-A3FD-9DE177AF206F}" type="datetimeFigureOut">
              <a:rPr lang="pt-BR" smtClean="0"/>
              <a:pPr/>
              <a:t>15/09/2016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EB572-FBC9-4C4F-B384-4150AE9826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2039-5D82-44B7-A3FD-9DE177AF206F}" type="datetimeFigureOut">
              <a:rPr lang="pt-BR" smtClean="0"/>
              <a:pPr/>
              <a:t>15/09/2016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EB572-FBC9-4C4F-B384-4150AE9826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2039-5D82-44B7-A3FD-9DE177AF206F}" type="datetimeFigureOut">
              <a:rPr lang="pt-BR" smtClean="0"/>
              <a:pPr/>
              <a:t>15/09/2016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EB572-FBC9-4C4F-B384-4150AE9826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2039-5D82-44B7-A3FD-9DE177AF206F}" type="datetimeFigureOut">
              <a:rPr lang="pt-BR" smtClean="0"/>
              <a:pPr/>
              <a:t>15/09/2016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EB572-FBC9-4C4F-B384-4150AE9826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2039-5D82-44B7-A3FD-9DE177AF206F}" type="datetimeFigureOut">
              <a:rPr lang="pt-BR" smtClean="0"/>
              <a:pPr/>
              <a:t>15/09/2016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EB572-FBC9-4C4F-B384-4150AE9826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2039-5D82-44B7-A3FD-9DE177AF206F}" type="datetimeFigureOut">
              <a:rPr lang="pt-BR" smtClean="0"/>
              <a:pPr/>
              <a:t>15/09/2016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EB572-FBC9-4C4F-B384-4150AE9826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2039-5D82-44B7-A3FD-9DE177AF206F}" type="datetimeFigureOut">
              <a:rPr lang="pt-BR" smtClean="0"/>
              <a:pPr/>
              <a:t>15/09/2016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EB572-FBC9-4C4F-B384-4150AE9826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2039-5D82-44B7-A3FD-9DE177AF206F}" type="datetimeFigureOut">
              <a:rPr lang="pt-BR" smtClean="0"/>
              <a:pPr/>
              <a:t>15/09/2016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EB572-FBC9-4C4F-B384-4150AE9826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2039-5D82-44B7-A3FD-9DE177AF206F}" type="datetimeFigureOut">
              <a:rPr lang="pt-BR" smtClean="0"/>
              <a:pPr/>
              <a:t>15/09/2016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EB572-FBC9-4C4F-B384-4150AE9826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2039-5D82-44B7-A3FD-9DE177AF206F}" type="datetimeFigureOut">
              <a:rPr lang="pt-BR" smtClean="0"/>
              <a:pPr/>
              <a:t>15/09/2016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07EB572-FBC9-4C4F-B384-4150AE9826E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0C42039-5D82-44B7-A3FD-9DE177AF206F}" type="datetimeFigureOut">
              <a:rPr lang="pt-BR" smtClean="0"/>
              <a:pPr/>
              <a:t>15/09/2016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07EB572-FBC9-4C4F-B384-4150AE9826E9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t-BR" sz="4800" b="1" dirty="0" smtClean="0"/>
              <a:t>CURSO INGRESSANTES 2014</a:t>
            </a:r>
            <a:endParaRPr lang="pt-BR" sz="48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DIRETORIA DE ENSINO – REGIÃO PIRACICABA</a:t>
            </a:r>
          </a:p>
          <a:p>
            <a:r>
              <a:rPr lang="pt-BR" dirty="0" smtClean="0"/>
              <a:t>ENCONTRO PRESENCIAL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5. Comprometimento com a Administração Pública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	Participação nos projetos especiais da Secretaria de Estado da Educação, adotados pela Unidade Escolar e/ou Diretoria de Ensino; participação nos cursos de capacitação oferecidos pela Secretaria da Educação.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6. Eficiência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	Apresentação, na prática, de cumprimento do contido nas propostas curriculares; uso adequado dos materiais pedagógicos e outros materiais disponibilizados pela Secretaria da Educação; apresentação de bom nível de rendimento no exercício de suas atribuições.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7. Produtividade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	Apresentação de contribuições para a melhoria do nível de desempenho dos alunos, da Unidade Escolar e da Diretoria de Ensino; contribuição para o bom relacionamento entre alunos, pais e servidores, no exercício de suas atribuições; demonstração de competência na superação de obstáculos não previstos.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8. Curso de Formação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RESOLUÇÃO SE Nº 20, DE 6 DE ABRIL DE 2015; </a:t>
            </a:r>
          </a:p>
          <a:p>
            <a:r>
              <a:rPr lang="pt-BR" dirty="0" smtClean="0"/>
              <a:t>REGULAMENTO DO CURSO.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b="1" dirty="0" smtClean="0"/>
              <a:t>EIXOS NORTEADORES </a:t>
            </a:r>
            <a:r>
              <a:rPr lang="pt-BR" sz="1200" b="1" dirty="0" smtClean="0"/>
              <a:t>- </a:t>
            </a:r>
            <a:r>
              <a:rPr lang="pt-BR" sz="1600" dirty="0" smtClean="0"/>
              <a:t>dialogam com os indicadores presentes no artigo 7º da Resolução SE 66 e têm por finalidade auxiliar as equipes em seus registros ao longo do percurso formativo do professor ingressante.</a:t>
            </a:r>
            <a:endParaRPr lang="pt-BR" sz="1600" b="1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Eixos Norteadores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Ações (evidências) Defina as ações que são as mais representativas da evidência do indicador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1. Atuação na organização escolar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pt-BR" dirty="0" smtClean="0"/>
                        <a:t>Contribui para a construção e ou reconstrução da Proposta Pedagógica da Unidade Escolar. - Incorpora as Diretrizes da Proposta Pedagógica da Unidade Escolar.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pt-BR" dirty="0" smtClean="0"/>
                        <a:t> Participa das reflexões e segue as definições acordadas em ATPC.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pt-BR" dirty="0" smtClean="0"/>
                        <a:t> Demonstra conhecimento a respeito das diferentes dimensões da gestão (de pessoas, de recursos, pedagógica e de resultados). 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pt-BR" b="1" dirty="0" smtClean="0"/>
              <a:t>EIXOS NORTEADORES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Eixos Norteadores </a:t>
                      </a:r>
                    </a:p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Ações (evidências) Defina as ações que são as mais representativas da evidência do indicador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2. Participação nas atividades da escola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pt-BR" dirty="0" smtClean="0"/>
                        <a:t>Contribui para o fortalecimento da participação da comunidade nas decisões de políticas internas da escola, nos conselhos e colegiados; nos projetos e programas da SEE .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pt-BR" dirty="0" smtClean="0"/>
                        <a:t> Participa qualitativamente nos espaços e atividades promovidos pela escola e comunidade .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pt-BR" dirty="0" smtClean="0"/>
                        <a:t>  Contribui com ações na mediação de conflitos .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pt-BR" dirty="0" smtClean="0"/>
                        <a:t> Contribui para fortalecimento dos colegiados e instituições auxiliares. 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pt-BR" b="1" dirty="0" smtClean="0"/>
              <a:t>EIXOS NORTEADORES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395536" y="1196752"/>
          <a:ext cx="8229600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Eixos Norteadores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Ações (evidências) Defina as ações que são as mais representativas da evidência do indicador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3. Currículo e avaliação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pt-BR" sz="1800" dirty="0" smtClean="0"/>
                        <a:t>Identifica princípios e concepções que embasam o Currículo Oficial da SEESP.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pt-BR" sz="1800" dirty="0" smtClean="0"/>
                        <a:t> Compreende como imprescindível às competências leitora e escrita para o enfrentamento dos desafios sociais, culturais e profissionais do mundo contemporâneo.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pt-BR" sz="1800" dirty="0" smtClean="0"/>
                        <a:t> Reconhece a escola como um espaço de formação, de cultura, e atua para e na diversidade favorecendo a aprendizagem de todos .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pt-BR" sz="1800" dirty="0" smtClean="0"/>
                        <a:t> Desenvolve projetos significativos para alunos e comunidade .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pt-BR" sz="1800" dirty="0" smtClean="0"/>
                        <a:t> Demonstra compreensão a respeito do conceito de progressão continuada e suas implicações no processo de ensino e aprendizagem de todos os alunos 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pt-BR" b="1" dirty="0" smtClean="0"/>
              <a:t>EIXOS NORTEADORES</a:t>
            </a:r>
            <a:endParaRPr lang="pt-BR" sz="2800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Eixos Norteadores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Espaço Reservado para Conteúdo 3"/>
          <p:cNvGraphicFramePr>
            <a:graphicFrameLocks/>
          </p:cNvGraphicFramePr>
          <p:nvPr/>
        </p:nvGraphicFramePr>
        <p:xfrm>
          <a:off x="395536" y="1556792"/>
          <a:ext cx="82296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7365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Eixos Norteadores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Ações (evidências) Defina as ações que são as mais representativas da evidência do indicador</a:t>
                      </a:r>
                      <a:endParaRPr lang="pt-BR" sz="1600" dirty="0"/>
                    </a:p>
                  </a:txBody>
                  <a:tcPr/>
                </a:tc>
              </a:tr>
              <a:tr h="2946202">
                <a:tc>
                  <a:txBody>
                    <a:bodyPr/>
                    <a:lstStyle/>
                    <a:p>
                      <a:r>
                        <a:rPr lang="pt-BR" dirty="0" smtClean="0"/>
                        <a:t>3. Currículo e avaliação (continuação)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pt-BR" sz="1800" dirty="0" smtClean="0"/>
                        <a:t>Demonstra compreensão a respeito da importância de processos avaliativos para a melhoria da aprendizagem dos alunos.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pt-BR" sz="1800" dirty="0" smtClean="0"/>
                        <a:t> Identifica e reflete coletivamente sobre a importância dos indicadores educacionais como ferramenta para aprimorar a ação pedagógica.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pt-BR" sz="1800" dirty="0" smtClean="0"/>
                        <a:t> Reconhece a importância dos resultados das avaliações: interna e externa para subsidiar ações de (re) planejamento da prática docente e promoção de estudos de recuperação. </a:t>
                      </a:r>
                    </a:p>
                    <a:p>
                      <a:pPr>
                        <a:buFontTx/>
                        <a:buChar char="-"/>
                      </a:pPr>
                      <a:endParaRPr lang="pt-BR" sz="18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pt-BR" b="1" dirty="0" smtClean="0"/>
              <a:t>EIXOS NORTEADORES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Espaço Reservado para Conteúdo 3"/>
          <p:cNvGraphicFramePr>
            <a:graphicFrameLocks/>
          </p:cNvGraphicFramePr>
          <p:nvPr/>
        </p:nvGraphicFramePr>
        <p:xfrm>
          <a:off x="395536" y="1556792"/>
          <a:ext cx="8229600" cy="3769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7365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Eixos Norteadores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Ações (evidências) Defina as ações que são as mais representativas da evidência do indicador</a:t>
                      </a:r>
                      <a:endParaRPr lang="pt-BR" sz="1600" dirty="0"/>
                    </a:p>
                  </a:txBody>
                  <a:tcPr/>
                </a:tc>
              </a:tr>
              <a:tr h="2946202">
                <a:tc>
                  <a:txBody>
                    <a:bodyPr/>
                    <a:lstStyle/>
                    <a:p>
                      <a:r>
                        <a:rPr lang="pt-BR" dirty="0" smtClean="0"/>
                        <a:t>4. Relações interpessoais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pt-BR" sz="1800" dirty="0" smtClean="0"/>
                        <a:t> Socializa informações e experiências com os colegas de trabalho.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pt-BR" sz="1800" dirty="0" smtClean="0"/>
                        <a:t> Trata cordialmente a comunidade escolar.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pt-BR" sz="1800" dirty="0" smtClean="0"/>
                        <a:t>  Mantém uma relação de respeito e cordialidade com os alunos.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pt-BR" sz="1800" dirty="0" smtClean="0"/>
                        <a:t> Faz interações com os colegas de trabalho e realiza atividades interdisciplinares com seus pares.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Observação em Sala de Aula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	A observação em sala de aula integra-se ao princípio do acompanhamento científico, pedagógico e didático dos professores e contribui para fomentar o trabalho colaborativo na atividade docente, reforçando a cultura de autoavaliação, e criando condições para uma melhoria do desempenho profissional.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A importância e o significado do Estágio Probatório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000" dirty="0" smtClean="0"/>
              <a:t>É mais que uma exigência constitucional; </a:t>
            </a:r>
          </a:p>
          <a:p>
            <a:r>
              <a:rPr lang="pt-BR" sz="4000" dirty="0" smtClean="0"/>
              <a:t>Integração entre servidor e instituição; </a:t>
            </a:r>
          </a:p>
          <a:p>
            <a:r>
              <a:rPr lang="pt-BR" sz="4000" dirty="0" smtClean="0"/>
              <a:t>Melhorar adaptação e desempenho. </a:t>
            </a:r>
            <a:endParaRPr lang="pt-B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Observação em Sala de Aula – cont.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t-BR" dirty="0" smtClean="0"/>
              <a:t>	Essa estratégia permite:</a:t>
            </a:r>
          </a:p>
          <a:p>
            <a:pPr>
              <a:buFontTx/>
              <a:buChar char="-"/>
            </a:pPr>
            <a:r>
              <a:rPr lang="pt-BR" dirty="0" smtClean="0"/>
              <a:t>Reforço da validade das observações efetuadas; </a:t>
            </a:r>
          </a:p>
          <a:p>
            <a:pPr>
              <a:buFontTx/>
              <a:buChar char="-"/>
            </a:pPr>
            <a:r>
              <a:rPr lang="pt-BR" dirty="0" smtClean="0"/>
              <a:t>Diminuição da ansiedade dos professores ao longo do tempo, tornando as observações mais produtivas e menos intrusas; </a:t>
            </a:r>
          </a:p>
          <a:p>
            <a:pPr>
              <a:buFontTx/>
              <a:buChar char="-"/>
            </a:pPr>
            <a:r>
              <a:rPr lang="pt-BR" dirty="0" smtClean="0"/>
              <a:t>Reforço das aprendizagens do observador aumenta seu repertório de estratégias e metodologias passíveis de serem partilhadas com outros colegas; </a:t>
            </a:r>
          </a:p>
          <a:p>
            <a:pPr>
              <a:buFontTx/>
              <a:buChar char="-"/>
            </a:pPr>
            <a:r>
              <a:rPr lang="pt-BR" dirty="0" smtClean="0"/>
              <a:t> Melhoria do conhecimento das competências e das práticas de cada docente;</a:t>
            </a:r>
          </a:p>
          <a:p>
            <a:pPr>
              <a:buFontTx/>
              <a:buChar char="-"/>
            </a:pPr>
            <a:r>
              <a:rPr lang="pt-BR" dirty="0" smtClean="0"/>
              <a:t>Identificação de necessidades de formação comuns a determinados grupos de professores (áreas disciplinares, níveis de ensino etc.); </a:t>
            </a:r>
          </a:p>
          <a:p>
            <a:pPr>
              <a:buFontTx/>
              <a:buChar char="-"/>
            </a:pPr>
            <a:r>
              <a:rPr lang="pt-BR" dirty="0" smtClean="0"/>
              <a:t>Avaliação mais eficaz do impacto dos processos de desenvolvimento profissional implementados na Unidade Escolar.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Estágio Probatório – caráter formativo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4000" dirty="0" smtClean="0"/>
              <a:t>Foco no crescimento pessoal e profissional; </a:t>
            </a:r>
          </a:p>
          <a:p>
            <a:r>
              <a:rPr lang="pt-BR" sz="4000" dirty="0" smtClean="0"/>
              <a:t>Construção de relações mútuas de confiança;</a:t>
            </a:r>
          </a:p>
          <a:p>
            <a:r>
              <a:rPr lang="pt-BR" sz="4000" dirty="0" smtClean="0"/>
              <a:t>Busca de aprimoramento para a superação de problemas /para a inovação.</a:t>
            </a:r>
            <a:endParaRPr lang="pt-B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A importância das Comissões de Avaliação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Na U.E. - Comissão de Avaliação Especial de Desempenho; </a:t>
            </a:r>
          </a:p>
          <a:p>
            <a:r>
              <a:rPr lang="pt-BR" dirty="0" smtClean="0"/>
              <a:t>Na D.E: Comissão Central de Avaliação Especial de Desempenho.</a:t>
            </a:r>
          </a:p>
          <a:p>
            <a:pPr>
              <a:buNone/>
            </a:pPr>
            <a:r>
              <a:rPr lang="pt-BR" dirty="0" smtClean="0"/>
              <a:t>Atribuições das comissões:</a:t>
            </a:r>
          </a:p>
          <a:p>
            <a:r>
              <a:rPr lang="pt-BR" dirty="0" smtClean="0"/>
              <a:t> - subsidiar, assessorar, orientar e avaliar o integrante do Quadro do Magistério em estágio probatório, nos assuntos atinentes a sua área de atuação, no desempenho das suas atribuições e seu ajustamento ao cargo, verificando a necessidade de capacitações;</a:t>
            </a:r>
          </a:p>
          <a:p>
            <a:r>
              <a:rPr lang="pt-BR" dirty="0" smtClean="0"/>
              <a:t> - registrar todas as ocorrências relativas à conduta funcional do servidor. </a:t>
            </a:r>
          </a:p>
          <a:p>
            <a:pPr algn="ctr">
              <a:buNone/>
            </a:pPr>
            <a:r>
              <a:rPr lang="pt-BR" b="1" dirty="0" smtClean="0">
                <a:solidFill>
                  <a:srgbClr val="FF0000"/>
                </a:solidFill>
              </a:rPr>
              <a:t>DESAFIOS</a:t>
            </a:r>
          </a:p>
          <a:p>
            <a:pPr>
              <a:buNone/>
            </a:pPr>
            <a:r>
              <a:rPr lang="pt-BR" b="1" dirty="0" smtClean="0">
                <a:solidFill>
                  <a:srgbClr val="FF0000"/>
                </a:solidFill>
              </a:rPr>
              <a:t> - processo democrático e participativo; </a:t>
            </a:r>
          </a:p>
          <a:p>
            <a:pPr>
              <a:buNone/>
            </a:pPr>
            <a:r>
              <a:rPr lang="pt-BR" b="1" dirty="0">
                <a:solidFill>
                  <a:srgbClr val="FF0000"/>
                </a:solidFill>
              </a:rPr>
              <a:t> </a:t>
            </a:r>
            <a:r>
              <a:rPr lang="pt-BR" b="1" dirty="0" smtClean="0">
                <a:solidFill>
                  <a:srgbClr val="FF0000"/>
                </a:solidFill>
              </a:rPr>
              <a:t>- compromisso + envolvimento da comunidade escolar.</a:t>
            </a:r>
            <a:endParaRPr lang="pt-B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Indicadores – </a:t>
            </a:r>
            <a:r>
              <a:rPr lang="pt-BR" sz="3100" b="1" dirty="0" smtClean="0"/>
              <a:t>Res. SE 66/2008 alterada pela Res. SE 79/2008</a:t>
            </a:r>
            <a:endParaRPr lang="pt-BR" sz="31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dirty="0" smtClean="0"/>
              <a:t> 	Em consonância com o art. 3º do Decreto 52.344 de 2007, a avaliação especial de desempenho processar-se-á pelos indicadores:</a:t>
            </a:r>
          </a:p>
          <a:p>
            <a:pPr marL="514350" indent="-514350">
              <a:buAutoNum type="arabicPeriod"/>
            </a:pPr>
            <a:r>
              <a:rPr lang="pt-BR" dirty="0" smtClean="0"/>
              <a:t>Assiduidade; </a:t>
            </a:r>
          </a:p>
          <a:p>
            <a:pPr marL="514350" indent="-514350">
              <a:buAutoNum type="arabicPeriod"/>
            </a:pPr>
            <a:r>
              <a:rPr lang="pt-BR" dirty="0" smtClean="0"/>
              <a:t>Disciplina; </a:t>
            </a:r>
          </a:p>
          <a:p>
            <a:pPr marL="514350" indent="-514350">
              <a:buAutoNum type="arabicPeriod"/>
            </a:pPr>
            <a:r>
              <a:rPr lang="pt-BR" dirty="0" smtClean="0"/>
              <a:t>Capacidade de iniciativa;</a:t>
            </a:r>
          </a:p>
          <a:p>
            <a:pPr marL="514350" indent="-514350">
              <a:buAutoNum type="arabicPeriod"/>
            </a:pPr>
            <a:r>
              <a:rPr lang="pt-BR" dirty="0" smtClean="0"/>
              <a:t>Responsabilidade; </a:t>
            </a:r>
          </a:p>
          <a:p>
            <a:pPr marL="514350" indent="-514350">
              <a:buAutoNum type="arabicPeriod"/>
            </a:pPr>
            <a:r>
              <a:rPr lang="pt-BR" dirty="0" smtClean="0"/>
              <a:t>Comprometimento com a Administração Pública; </a:t>
            </a:r>
          </a:p>
          <a:p>
            <a:pPr marL="514350" indent="-514350">
              <a:buAutoNum type="arabicPeriod"/>
            </a:pPr>
            <a:r>
              <a:rPr lang="pt-BR" dirty="0" smtClean="0"/>
              <a:t>Eficiência; </a:t>
            </a:r>
          </a:p>
          <a:p>
            <a:pPr marL="514350" indent="-514350">
              <a:buAutoNum type="arabicPeriod"/>
            </a:pPr>
            <a:r>
              <a:rPr lang="pt-BR" dirty="0" smtClean="0"/>
              <a:t>Produtividade;</a:t>
            </a:r>
          </a:p>
          <a:p>
            <a:pPr marL="514350" indent="-514350">
              <a:buAutoNum type="arabicPeriod"/>
            </a:pPr>
            <a:r>
              <a:rPr lang="pt-BR" dirty="0" smtClean="0"/>
              <a:t>Curso de Formação </a:t>
            </a:r>
            <a:r>
              <a:rPr lang="pt-BR" smtClean="0"/>
              <a:t>do Ingressante.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r>
              <a:rPr lang="pt-BR" b="1" dirty="0" smtClean="0"/>
              <a:t>1.  Assiduidade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pt-BR" dirty="0" smtClean="0"/>
              <a:t>Índice de frequência anual do servidor ao trabalho, devendo ser calculado na seguinte conformidade:</a:t>
            </a:r>
          </a:p>
          <a:p>
            <a:pPr>
              <a:buNone/>
            </a:pPr>
            <a:r>
              <a:rPr lang="pt-BR" dirty="0" smtClean="0"/>
              <a:t> </a:t>
            </a:r>
          </a:p>
          <a:p>
            <a:pPr marL="514350" indent="-514350">
              <a:buAutoNum type="alphaLcParenR"/>
            </a:pPr>
            <a:r>
              <a:rPr lang="pt-BR" dirty="0" smtClean="0"/>
              <a:t>0 faltas = 10 pontos. </a:t>
            </a:r>
          </a:p>
          <a:p>
            <a:pPr marL="514350" indent="-514350">
              <a:buAutoNum type="alphaLcParenR"/>
            </a:pPr>
            <a:r>
              <a:rPr lang="pt-BR" dirty="0" smtClean="0"/>
              <a:t> 1 falta = 9 pontos. </a:t>
            </a:r>
          </a:p>
          <a:p>
            <a:pPr marL="514350" indent="-514350">
              <a:buAutoNum type="alphaLcParenR"/>
            </a:pPr>
            <a:r>
              <a:rPr lang="pt-BR" dirty="0" smtClean="0"/>
              <a:t> 2 faltas = 8 pontos. </a:t>
            </a:r>
          </a:p>
          <a:p>
            <a:pPr marL="514350" indent="-514350">
              <a:buAutoNum type="alphaLcParenR"/>
            </a:pPr>
            <a:r>
              <a:rPr lang="pt-BR" dirty="0" smtClean="0"/>
              <a:t> 3 faltas = 7 pontos. </a:t>
            </a:r>
          </a:p>
          <a:p>
            <a:pPr marL="514350" indent="-514350">
              <a:buAutoNum type="alphaLcParenR"/>
            </a:pPr>
            <a:r>
              <a:rPr lang="pt-BR" dirty="0" smtClean="0"/>
              <a:t> 4 faltas = 6 pontos. </a:t>
            </a:r>
          </a:p>
          <a:p>
            <a:pPr marL="514350" indent="-514350">
              <a:buAutoNum type="alphaLcParenR"/>
            </a:pPr>
            <a:r>
              <a:rPr lang="pt-BR" dirty="0" smtClean="0"/>
              <a:t> 5 faltas = 5 pontos.</a:t>
            </a:r>
          </a:p>
          <a:p>
            <a:pPr marL="514350" indent="-514350">
              <a:buAutoNum type="alphaLcParenR"/>
            </a:pPr>
            <a:r>
              <a:rPr lang="pt-BR" dirty="0" smtClean="0"/>
              <a:t> 6 faltas = 4 pontos.</a:t>
            </a:r>
          </a:p>
          <a:p>
            <a:pPr marL="514350" indent="-514350">
              <a:buAutoNum type="alphaLcParenR"/>
            </a:pPr>
            <a:r>
              <a:rPr lang="pt-BR" dirty="0" smtClean="0"/>
              <a:t> 7 faltas = 3 pontos.</a:t>
            </a:r>
          </a:p>
          <a:p>
            <a:pPr marL="514350" indent="-514350">
              <a:buAutoNum type="alphaLcParenR"/>
            </a:pPr>
            <a:r>
              <a:rPr lang="pt-BR" dirty="0" smtClean="0"/>
              <a:t> 8 faltas = 2 pontos.</a:t>
            </a:r>
          </a:p>
          <a:p>
            <a:pPr marL="514350" indent="-514350">
              <a:buAutoNum type="alphaLcParenR"/>
            </a:pPr>
            <a:r>
              <a:rPr lang="pt-BR" dirty="0" smtClean="0"/>
              <a:t> 9 faltas = 1 ponto. </a:t>
            </a:r>
          </a:p>
          <a:p>
            <a:pPr marL="514350" indent="-514350">
              <a:buAutoNum type="alphaLcParenR"/>
            </a:pPr>
            <a:r>
              <a:rPr lang="pt-BR" dirty="0" smtClean="0"/>
              <a:t> 10 e acima de 10 faltas = zero pontos”. </a:t>
            </a:r>
          </a:p>
          <a:p>
            <a:pPr marL="514350" indent="-514350">
              <a:buNone/>
            </a:pPr>
            <a:endParaRPr lang="pt-BR" dirty="0" smtClean="0"/>
          </a:p>
          <a:p>
            <a:pPr marL="514350" indent="-514350">
              <a:buNone/>
            </a:pPr>
            <a:r>
              <a:rPr lang="pt-BR" dirty="0" smtClean="0"/>
              <a:t>Artigo 2º - Ficam incluídos no artigo 7º da Resolução SE nº 66/2008 os seguintes parágrafos: </a:t>
            </a:r>
          </a:p>
          <a:p>
            <a:pPr marL="514350" indent="-514350">
              <a:buNone/>
            </a:pPr>
            <a:r>
              <a:rPr lang="pt-BR" dirty="0" smtClean="0"/>
              <a:t>§ 1º - Para o cálculo do índice de </a:t>
            </a:r>
            <a:r>
              <a:rPr lang="pt-BR" dirty="0" err="1" smtClean="0"/>
              <a:t>freqüência</a:t>
            </a:r>
            <a:r>
              <a:rPr lang="pt-BR" dirty="0" smtClean="0"/>
              <a:t> anual de que trata o inciso I deste artigo deverão ser desconsideradas as faltas abonadas e as ausências em razão de: férias, casamento, falecimentos, casos de doação de sangue, trânsito, serviços obrigatórios por lei, conforme dispõe o art. 78 da Lei nº 10.261/68. </a:t>
            </a:r>
          </a:p>
          <a:p>
            <a:pPr marL="514350" indent="-514350">
              <a:buNone/>
            </a:pPr>
            <a:r>
              <a:rPr lang="pt-BR" dirty="0" smtClean="0"/>
              <a:t>§ 2º - Excetuam-se, da definição do índice de </a:t>
            </a:r>
            <a:r>
              <a:rPr lang="pt-BR" dirty="0" err="1" smtClean="0"/>
              <a:t>freqüência</a:t>
            </a:r>
            <a:r>
              <a:rPr lang="pt-BR" dirty="0" smtClean="0"/>
              <a:t> anual de que trata o inciso I deste artigo, as situações previstas nos incisos do artigo 5º do Decreto nº 52.344, de 09 de novembro de 2007, e para as que serão aplicadas a suspensão e prorrogação de contagem de tempo e da avaliação para efeito de homologação do estágio probatório”.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2. Disciplina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	</a:t>
            </a:r>
          </a:p>
          <a:p>
            <a:pPr>
              <a:buNone/>
            </a:pPr>
            <a:r>
              <a:rPr lang="pt-BR" dirty="0"/>
              <a:t>	</a:t>
            </a:r>
            <a:r>
              <a:rPr lang="pt-BR" dirty="0" smtClean="0"/>
              <a:t>Cumprimento dos horários e entrega das solicitações feitas pela Unidade Escolar e Diretoria de Ensino, nos prazos estipulados e constantes dos calendários.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3. Capacidade de Iniciativa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	Apresentação de propostas novas, não rotineiras para as demandas oriundas de atribuições do servidor, nas relações com os alunos, com o Diretor de Escola, Professor Coordenador, Supervisor de Ensino e pais de alunos.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4. Responsabilidade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	Criação de condições para o bom desempenho dos alunos e demais responsáveis pelo processo de ensino e gestão escolar; comprometimento com os objetivos pactuados nos planos de trabalho da Unidade Escolar e da Diretoria de Ensino, de acordo com as metas da Secretaria da Educação.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60DB482A4D81A439E981D037C1627E2" ma:contentTypeVersion="0" ma:contentTypeDescription="Crie um novo documento." ma:contentTypeScope="" ma:versionID="d784802cc8b3679176c65183d2d7de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e39468b0e37e4891bc5b0d60070b4cc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6C34DE8-8063-4583-A446-D1BD9B3255AE}"/>
</file>

<file path=customXml/itemProps2.xml><?xml version="1.0" encoding="utf-8"?>
<ds:datastoreItem xmlns:ds="http://schemas.openxmlformats.org/officeDocument/2006/customXml" ds:itemID="{CFEE7793-B764-4815-9819-6BCC44B3C4B7}"/>
</file>

<file path=customXml/itemProps3.xml><?xml version="1.0" encoding="utf-8"?>
<ds:datastoreItem xmlns:ds="http://schemas.openxmlformats.org/officeDocument/2006/customXml" ds:itemID="{44C152BA-D635-48AB-865A-69C3A8E72FC7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96</TotalTime>
  <Words>980</Words>
  <Application>Microsoft Office PowerPoint</Application>
  <PresentationFormat>Apresentação na tela (4:3)</PresentationFormat>
  <Paragraphs>114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Fluxo</vt:lpstr>
      <vt:lpstr>CURSO INGRESSANTES 2014</vt:lpstr>
      <vt:lpstr>A importância e o significado do Estágio Probatório</vt:lpstr>
      <vt:lpstr>Estágio Probatório – caráter formativo </vt:lpstr>
      <vt:lpstr>A importância das Comissões de Avaliação </vt:lpstr>
      <vt:lpstr>Indicadores – Res. SE 66/2008 alterada pela Res. SE 79/2008</vt:lpstr>
      <vt:lpstr>1.  Assiduidade </vt:lpstr>
      <vt:lpstr>2. Disciplina</vt:lpstr>
      <vt:lpstr>3. Capacidade de Iniciativa</vt:lpstr>
      <vt:lpstr>4. Responsabilidade</vt:lpstr>
      <vt:lpstr>5. Comprometimento com a Administração Pública</vt:lpstr>
      <vt:lpstr>6. Eficiência</vt:lpstr>
      <vt:lpstr>7. Produtividade</vt:lpstr>
      <vt:lpstr>8. Curso de Formação</vt:lpstr>
      <vt:lpstr>EIXOS NORTEADORES - dialogam com os indicadores presentes no artigo 7º da Resolução SE 66 e têm por finalidade auxiliar as equipes em seus registros ao longo do percurso formativo do professor ingressante.</vt:lpstr>
      <vt:lpstr>EIXOS NORTEADORES</vt:lpstr>
      <vt:lpstr>EIXOS NORTEADORES</vt:lpstr>
      <vt:lpstr>EIXOS NORTEADORES</vt:lpstr>
      <vt:lpstr>EIXOS NORTEADORES</vt:lpstr>
      <vt:lpstr>Observação em Sala de Aula</vt:lpstr>
      <vt:lpstr>Observação em Sala de Aula – cont.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 INGRESSANTES 2014</dc:title>
  <dc:creator>FDE</dc:creator>
  <cp:lastModifiedBy>FDE</cp:lastModifiedBy>
  <cp:revision>40</cp:revision>
  <dcterms:created xsi:type="dcterms:W3CDTF">2015-06-09T13:26:54Z</dcterms:created>
  <dcterms:modified xsi:type="dcterms:W3CDTF">2016-09-15T11:48:09Z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0x010100760DB482A4D81A439E981D037C1627E2</vt:lpwstr>
  </property>
</Properties>
</file>