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handoutMasterIdLst>
    <p:handoutMasterId r:id="rId18"/>
  </p:handoutMasterIdLst>
  <p:sldIdLst>
    <p:sldId id="442" r:id="rId2"/>
    <p:sldId id="439" r:id="rId3"/>
    <p:sldId id="440" r:id="rId4"/>
    <p:sldId id="441" r:id="rId5"/>
    <p:sldId id="404" r:id="rId6"/>
    <p:sldId id="443" r:id="rId7"/>
    <p:sldId id="444" r:id="rId8"/>
    <p:sldId id="434" r:id="rId9"/>
    <p:sldId id="435" r:id="rId10"/>
    <p:sldId id="436" r:id="rId11"/>
    <p:sldId id="445" r:id="rId12"/>
    <p:sldId id="446" r:id="rId13"/>
    <p:sldId id="447" r:id="rId14"/>
    <p:sldId id="437" r:id="rId15"/>
    <p:sldId id="438" r:id="rId16"/>
  </p:sldIdLst>
  <p:sldSz cx="9144000" cy="6858000" type="screen4x3"/>
  <p:notesSz cx="6724650" cy="97742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B8D"/>
    <a:srgbClr val="3F1C5A"/>
    <a:srgbClr val="0066CC"/>
    <a:srgbClr val="3403BD"/>
    <a:srgbClr val="0066FF"/>
    <a:srgbClr val="3366FF"/>
    <a:srgbClr val="3333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>
      <p:cViewPr varScale="1">
        <p:scale>
          <a:sx n="82" d="100"/>
          <a:sy n="82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3321" cy="48839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09728" y="1"/>
            <a:ext cx="2913321" cy="48839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pPr>
              <a:defRPr/>
            </a:pPr>
            <a:fld id="{409B8C55-F54C-4B5A-884E-F7295C31AA8C}" type="datetimeFigureOut">
              <a:rPr lang="pt-BR"/>
              <a:pPr>
                <a:defRPr/>
              </a:pPr>
              <a:t>10/01/2017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284254"/>
            <a:ext cx="2913321" cy="48839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09728" y="9284254"/>
            <a:ext cx="2913321" cy="48839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pPr>
              <a:defRPr/>
            </a:pPr>
            <a:fld id="{BE64B32A-F323-45E2-A32F-EC88F2D55E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3321" cy="48839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9728" y="1"/>
            <a:ext cx="2913321" cy="48839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9D68817C-418E-4AB9-B760-564656590028}" type="datetimeFigureOut">
              <a:rPr lang="pt-BR" smtClean="0"/>
              <a:pPr/>
              <a:t>10/01/2017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2305" y="4642127"/>
            <a:ext cx="5380040" cy="439872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84254"/>
            <a:ext cx="2913321" cy="48839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9728" y="9284254"/>
            <a:ext cx="2913321" cy="48839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E4BFF32C-BE4D-46F4-91CD-0FBC836765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F32C-BE4D-46F4-91CD-0FBC8367659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BFF2-71F3-4514-A459-BE79A3A33CE3}" type="slidenum">
              <a:rPr lang="pt-BR" smtClean="0"/>
              <a:pPr/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BFF2-71F3-4514-A459-BE79A3A33CE3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BFF2-71F3-4514-A459-BE79A3A33CE3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BFF2-71F3-4514-A459-BE79A3A33CE3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BFF2-71F3-4514-A459-BE79A3A33CE3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7BFF2-71F3-4514-A459-BE79A3A33CE3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62499-CED8-4E8B-9B49-7CB77227F210}" type="datetime1">
              <a:rPr lang="pt-BR" smtClean="0"/>
              <a:pPr>
                <a:defRPr/>
              </a:pPr>
              <a:t>10/01/2017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C884-2888-41CD-9A54-20C70A039A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47C3-87C3-4703-A089-3B92AEA71000}" type="datetime1">
              <a:rPr lang="pt-BR" smtClean="0"/>
              <a:pPr>
                <a:defRPr/>
              </a:pPr>
              <a:t>10/01/2017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B928-0FE3-4198-B149-A961BED168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FCBD-CB46-41D6-B7D7-A4918CC530DF}" type="datetime1">
              <a:rPr lang="pt-BR" smtClean="0"/>
              <a:pPr>
                <a:defRPr/>
              </a:pPr>
              <a:t>10/01/2017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2F71A-AC89-402A-B97C-2FED28B3B4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104F-3A22-4C56-AD0E-B41395C47D20}" type="datetime1">
              <a:rPr lang="pt-BR" smtClean="0"/>
              <a:pPr>
                <a:defRPr/>
              </a:pPr>
              <a:t>10/01/2017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BF8C7-7B42-4885-8A87-87896D0B73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F00E-5E90-46BF-B572-EF1B04A8F9D6}" type="datetime1">
              <a:rPr lang="pt-BR" smtClean="0"/>
              <a:pPr>
                <a:defRPr/>
              </a:pPr>
              <a:t>10/01/2017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6853-649F-4035-BCC7-8AF4047855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8A3FE-199C-4E26-9797-24E687124D3D}" type="datetime1">
              <a:rPr lang="pt-BR" smtClean="0"/>
              <a:pPr>
                <a:defRPr/>
              </a:pPr>
              <a:t>10/01/2017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7A87C-B475-4C1D-B741-6B3A8154C4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40CF3-B8BF-4537-B03F-E2FE28769451}" type="datetime1">
              <a:rPr lang="pt-BR" smtClean="0"/>
              <a:pPr>
                <a:defRPr/>
              </a:pPr>
              <a:t>10/01/2017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AB4F-C9A1-4213-A454-68EFAA5DA2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FED16-33A6-4392-B1CA-F86A54575AE3}" type="datetime1">
              <a:rPr lang="pt-BR" smtClean="0"/>
              <a:pPr>
                <a:defRPr/>
              </a:pPr>
              <a:t>10/01/2017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8F482-37AE-4398-813D-FE24F05FEC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8AD4-0855-4C32-9C8F-DE55B2BE303A}" type="datetime1">
              <a:rPr lang="pt-BR" smtClean="0"/>
              <a:pPr>
                <a:defRPr/>
              </a:pPr>
              <a:t>10/01/2017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4182-4559-4B2F-9E89-C5F3813273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F5A3-16CC-493A-8019-066B6095DE14}" type="datetime1">
              <a:rPr lang="pt-BR" smtClean="0"/>
              <a:pPr>
                <a:defRPr/>
              </a:pPr>
              <a:t>10/01/2017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27EE-004C-426C-9DF4-A4E16FCDEB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AFB15-FE33-4F57-B005-BB0F18DE39A1}" type="datetime1">
              <a:rPr lang="pt-BR" smtClean="0"/>
              <a:pPr>
                <a:defRPr/>
              </a:pPr>
              <a:t>10/01/2017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9E06A-7479-456F-9186-17444A2C53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A1ACD15-2607-4EC5-B923-8693862A0123}" type="datetime1">
              <a:rPr lang="pt-BR" smtClean="0"/>
              <a:pPr>
                <a:defRPr/>
              </a:pPr>
              <a:t>10/01/2017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97632D3-3E99-459B-A629-81F3FA0AE0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5" r:id="rId9"/>
    <p:sldLayoutId id="2147483933" r:id="rId10"/>
    <p:sldLayoutId id="214748393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71600" y="2636912"/>
            <a:ext cx="7056784" cy="33123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pt-BR" sz="2800" dirty="0" smtClean="0"/>
              <a:t> Objetivo é preservar </a:t>
            </a:r>
            <a:r>
              <a:rPr lang="pt-BR" sz="2800" dirty="0"/>
              <a:t>o histórico da vida escolar do aluno.</a:t>
            </a:r>
          </a:p>
          <a:p>
            <a:pPr marL="0" indent="0" algn="just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pt-BR" sz="2800" dirty="0" smtClean="0"/>
              <a:t> Deverão </a:t>
            </a:r>
            <a:r>
              <a:rPr lang="pt-BR" sz="2800" dirty="0"/>
              <a:t>ser encaminhadas </a:t>
            </a:r>
            <a:r>
              <a:rPr lang="pt-BR" sz="2800" dirty="0" smtClean="0"/>
              <a:t>em 2 vias anualmente </a:t>
            </a:r>
            <a:r>
              <a:rPr lang="pt-BR" sz="2800" dirty="0"/>
              <a:t>à Diretoria de Ensino, </a:t>
            </a:r>
            <a:r>
              <a:rPr lang="pt-BR" sz="2800" u="sng" dirty="0"/>
              <a:t>devidamente assinadas pelo </a:t>
            </a:r>
            <a:r>
              <a:rPr lang="pt-BR" sz="2800" u="sng" dirty="0" smtClean="0"/>
              <a:t>Diretor e GOE.</a:t>
            </a:r>
          </a:p>
          <a:p>
            <a:pPr marL="0" indent="0" algn="just">
              <a:spcBef>
                <a:spcPts val="0"/>
              </a:spcBef>
              <a:buClrTx/>
              <a:buFont typeface="Arial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800" b="1" u="sng" dirty="0" smtClean="0"/>
              <a:t>Prazo de entrega da Ata de Resultados Finais/2016 até 28/04/2017.</a:t>
            </a:r>
            <a:endParaRPr lang="pt-BR" sz="2800" b="1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188640"/>
            <a:ext cx="7867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rgbClr val="C00000"/>
                </a:solidFill>
                <a:latin typeface="Goudy Old Style" pitchFamily="18" charset="0"/>
              </a:rPr>
              <a:t>ATA DE RESULTADOS FINAIS</a:t>
            </a:r>
            <a:endParaRPr lang="pt-BR" sz="4400" b="1" dirty="0">
              <a:solidFill>
                <a:srgbClr val="C00000"/>
              </a:solidFill>
              <a:latin typeface="Goudy Old Style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1691680" y="1556792"/>
            <a:ext cx="4826496" cy="47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3050" lvl="0" indent="-273050" eaLnBrk="0" hangingPunct="0">
              <a:spcBef>
                <a:spcPct val="20000"/>
              </a:spcBef>
              <a:buSzPct val="95000"/>
              <a:buFont typeface="Wingdings" pitchFamily="2" charset="2"/>
              <a:buChar char="F"/>
              <a:defRPr/>
            </a:pPr>
            <a:r>
              <a:rPr lang="pt-BR" sz="2400" dirty="0" smtClean="0">
                <a:latin typeface="+mn-lt"/>
              </a:rPr>
              <a:t>Resolução SE nº 31, de 19/02/1981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lilian.goncalves\Desktop\AS-graduacion (2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344" y="836712"/>
            <a:ext cx="2400160" cy="24001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8361" t="9965" r="28454" b="4230"/>
          <a:stretch>
            <a:fillRect/>
          </a:stretch>
        </p:blipFill>
        <p:spPr bwMode="auto">
          <a:xfrm>
            <a:off x="1403649" y="138530"/>
            <a:ext cx="6012160" cy="653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ipse 5"/>
          <p:cNvSpPr/>
          <p:nvPr/>
        </p:nvSpPr>
        <p:spPr>
          <a:xfrm>
            <a:off x="1619674" y="692696"/>
            <a:ext cx="1800200" cy="194421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H="1">
            <a:off x="3203849" y="404664"/>
            <a:ext cx="5616623" cy="1224136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Colocar a seta do mouse no menu “Coordenadoria”;</a:t>
            </a:r>
          </a:p>
          <a:p>
            <a:r>
              <a:rPr lang="pt-BR" dirty="0" smtClean="0"/>
              <a:t>Clicar no link “CGEB”;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1835698" y="1268760"/>
            <a:ext cx="720080" cy="28803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487" t="9990" r="15708" b="6093"/>
          <a:stretch>
            <a:fillRect/>
          </a:stretch>
        </p:blipFill>
        <p:spPr bwMode="auto">
          <a:xfrm>
            <a:off x="107504" y="116632"/>
            <a:ext cx="8892480" cy="659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eta para a direita 10"/>
          <p:cNvSpPr/>
          <p:nvPr/>
        </p:nvSpPr>
        <p:spPr>
          <a:xfrm flipH="1">
            <a:off x="1043608" y="2564904"/>
            <a:ext cx="1944216" cy="1296144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Clicar no link “Biblioteca”;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179512" y="3068960"/>
            <a:ext cx="864096" cy="36004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0007" t="10022" r="22081" b="51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eta para a direita 10"/>
          <p:cNvSpPr/>
          <p:nvPr/>
        </p:nvSpPr>
        <p:spPr>
          <a:xfrm flipH="1">
            <a:off x="4139952" y="4293096"/>
            <a:ext cx="2448271" cy="1296144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Clicar no link “Vida Escolar”;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2267745" y="4581128"/>
            <a:ext cx="1872208" cy="79208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0317" t="10417" r="21566" b="79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eta para a direita 10"/>
          <p:cNvSpPr/>
          <p:nvPr/>
        </p:nvSpPr>
        <p:spPr>
          <a:xfrm flipH="1">
            <a:off x="5364088" y="3068960"/>
            <a:ext cx="3672408" cy="2736304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smtClean="0"/>
              <a:t>Clicar no modelo de Histórico Escolar para fazer o download para seu computador, ou em outro arquivo disponível.</a:t>
            </a:r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2123728" y="4005064"/>
            <a:ext cx="3672408" cy="93610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315" t="12280" r="3730" b="7108"/>
          <a:stretch>
            <a:fillRect/>
          </a:stretch>
        </p:blipFill>
        <p:spPr bwMode="auto">
          <a:xfrm>
            <a:off x="0" y="1484784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0" y="864096"/>
            <a:ext cx="9144000" cy="476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Entrar no site da Diretoria de Ensino de Osasco: </a:t>
            </a:r>
            <a:r>
              <a:rPr lang="pt-BR" b="1" dirty="0" err="1" smtClean="0"/>
              <a:t>deosasco</a:t>
            </a:r>
            <a:r>
              <a:rPr lang="pt-BR" b="1" dirty="0" smtClean="0"/>
              <a:t>.</a:t>
            </a:r>
            <a:r>
              <a:rPr lang="pt-BR" b="1" dirty="0" err="1" smtClean="0"/>
              <a:t>edunet</a:t>
            </a:r>
            <a:r>
              <a:rPr lang="pt-BR" b="1" dirty="0" smtClean="0"/>
              <a:t>.</a:t>
            </a:r>
            <a:r>
              <a:rPr lang="pt-BR" b="1" dirty="0" err="1" smtClean="0"/>
              <a:t>sp</a:t>
            </a:r>
            <a:r>
              <a:rPr lang="pt-BR" b="1" dirty="0" smtClean="0"/>
              <a:t>.</a:t>
            </a:r>
            <a:r>
              <a:rPr lang="pt-BR" b="1" dirty="0" err="1" smtClean="0"/>
              <a:t>gov.br</a:t>
            </a:r>
            <a:endParaRPr lang="pt-BR" b="1" dirty="0" smtClean="0"/>
          </a:p>
        </p:txBody>
      </p:sp>
      <p:sp>
        <p:nvSpPr>
          <p:cNvPr id="9" name="Retângulo 8"/>
          <p:cNvSpPr/>
          <p:nvPr/>
        </p:nvSpPr>
        <p:spPr>
          <a:xfrm>
            <a:off x="0" y="432048"/>
            <a:ext cx="9144000" cy="40466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ysClr val="windowText" lastClr="000000"/>
                </a:solidFill>
                <a:latin typeface="Goudy Old Style" pitchFamily="18" charset="0"/>
              </a:rPr>
              <a:t>Orientações, Modelos e Requerimentos - NVE</a:t>
            </a:r>
          </a:p>
        </p:txBody>
      </p:sp>
      <p:sp>
        <p:nvSpPr>
          <p:cNvPr id="10" name="Elipse 9"/>
          <p:cNvSpPr/>
          <p:nvPr/>
        </p:nvSpPr>
        <p:spPr>
          <a:xfrm>
            <a:off x="6156176" y="4725144"/>
            <a:ext cx="1728192" cy="50405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3946084" y="4293096"/>
            <a:ext cx="2210092" cy="1152128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no link “Intranet”;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869" t="11621" r="19376" b="47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691680" y="116632"/>
            <a:ext cx="5716327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rgbClr val="C00000"/>
                </a:solidFill>
                <a:latin typeface="Goudy Old Style" pitchFamily="18" charset="0"/>
              </a:rPr>
              <a:t>GDAE - Concluinte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63688" y="4221088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+mn-lt"/>
              </a:rPr>
              <a:t>1. Confecção do Histórico Escolar de conclusão do curso.</a:t>
            </a:r>
          </a:p>
          <a:p>
            <a:r>
              <a:rPr lang="pt-BR" sz="2000" dirty="0" smtClean="0">
                <a:latin typeface="+mn-lt"/>
              </a:rPr>
              <a:t>2. Inclusão de concluintes no sistema pelo </a:t>
            </a:r>
            <a:r>
              <a:rPr lang="pt-BR" sz="2000" dirty="0" smtClean="0">
                <a:latin typeface="+mn-lt"/>
              </a:rPr>
              <a:t>GOE da Escola.</a:t>
            </a:r>
            <a:endParaRPr lang="pt-BR" sz="2000" dirty="0" smtClean="0">
              <a:latin typeface="+mn-lt"/>
            </a:endParaRPr>
          </a:p>
          <a:p>
            <a:r>
              <a:rPr lang="pt-BR" sz="2000" dirty="0" smtClean="0">
                <a:latin typeface="+mn-lt"/>
              </a:rPr>
              <a:t>3. Ratificação dos concluintes no sistema pelo Diretor de Escola.</a:t>
            </a:r>
          </a:p>
          <a:p>
            <a:r>
              <a:rPr lang="pt-BR" sz="2000" dirty="0" smtClean="0">
                <a:latin typeface="+mn-lt"/>
              </a:rPr>
              <a:t>4. Impressão das listas do sistema com os alunos incluídos e ratificados.</a:t>
            </a:r>
          </a:p>
          <a:p>
            <a:r>
              <a:rPr lang="pt-BR" sz="2000" dirty="0" smtClean="0">
                <a:latin typeface="+mn-lt"/>
              </a:rPr>
              <a:t>5. Disponibilidade da Ata do Conselho final de classe e/ou série.</a:t>
            </a:r>
          </a:p>
          <a:p>
            <a:r>
              <a:rPr lang="pt-BR" sz="2000" dirty="0" smtClean="0">
                <a:latin typeface="+mn-lt"/>
              </a:rPr>
              <a:t>6. Disponibilidade da Ata de Resultado Final.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83568" y="126469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n-lt"/>
              </a:rPr>
              <a:t>Garantir o cumprimento da Resolução SE nº 108 de 25/06/2002, que dispõe sobre a informatização e posterior </a:t>
            </a:r>
            <a:r>
              <a:rPr lang="pt-BR" sz="2400" u="sng" dirty="0" smtClean="0">
                <a:latin typeface="+mn-lt"/>
              </a:rPr>
              <a:t>publicação dos nomes dos alunos concluintes</a:t>
            </a:r>
            <a:r>
              <a:rPr lang="pt-BR" sz="2400" dirty="0" smtClean="0">
                <a:latin typeface="+mn-lt"/>
              </a:rPr>
              <a:t> de estudos de níveis Fundamental e Médio (Regular e EJA) no </a:t>
            </a:r>
            <a:r>
              <a:rPr lang="pt-BR" sz="2400" u="sng" dirty="0" smtClean="0">
                <a:latin typeface="+mn-lt"/>
              </a:rPr>
              <a:t>prazo máximo de  120 (cento e vinte) dias</a:t>
            </a:r>
            <a:r>
              <a:rPr lang="pt-BR" sz="2400" dirty="0" smtClean="0">
                <a:latin typeface="+mn-lt"/>
              </a:rPr>
              <a:t> a contar da </a:t>
            </a:r>
            <a:r>
              <a:rPr lang="pt-BR" sz="2400" u="sng" dirty="0" smtClean="0">
                <a:latin typeface="+mn-lt"/>
              </a:rPr>
              <a:t>data de conclusão </a:t>
            </a:r>
            <a:r>
              <a:rPr lang="pt-BR" sz="2400" dirty="0" smtClean="0">
                <a:latin typeface="+mn-lt"/>
              </a:rPr>
              <a:t>dos referidos </a:t>
            </a:r>
            <a:r>
              <a:rPr lang="pt-BR" sz="2400" dirty="0" smtClean="0">
                <a:latin typeface="+mn-lt"/>
              </a:rPr>
              <a:t>cursos.</a:t>
            </a:r>
            <a:endParaRPr lang="pt-BR" sz="2400" dirty="0" smtClean="0">
              <a:latin typeface="+mn-lt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683568" y="3717032"/>
            <a:ext cx="1656184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Requisitos:</a:t>
            </a:r>
            <a:endParaRPr kumimoji="0" lang="pt-BR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691680" y="116632"/>
            <a:ext cx="5716327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rgbClr val="C00000"/>
                </a:solidFill>
                <a:latin typeface="Goudy Old Style" pitchFamily="18" charset="0"/>
              </a:rPr>
              <a:t>GDAE - Concluinte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23528" y="1953701"/>
            <a:ext cx="849694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/>
              <a:t>ENSINO FUNDAMENTAL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Histórico Escolar de Conclusão do Ensino Fundamental, devidamente assinado pelo Diretor e pelo </a:t>
            </a:r>
            <a:r>
              <a:rPr lang="pt-BR" dirty="0" smtClean="0"/>
              <a:t>GOE, </a:t>
            </a:r>
            <a:r>
              <a:rPr lang="pt-BR" dirty="0" smtClean="0"/>
              <a:t>sem rasuras.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RG ou RNE (</a:t>
            </a:r>
            <a:r>
              <a:rPr lang="pt-BR" dirty="0" smtClean="0">
                <a:solidFill>
                  <a:srgbClr val="FF0000"/>
                </a:solidFill>
              </a:rPr>
              <a:t>confere com o original</a:t>
            </a:r>
            <a:r>
              <a:rPr lang="pt-BR" dirty="0" smtClean="0"/>
              <a:t>).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Certidão de nascimento (confere com o original)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Certidão de casamento (nos casos de alteração de estado civil, ver averbação no verso), se houver (confere com o original).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Ficha Individual do Aluno assinado pelo </a:t>
            </a:r>
            <a:r>
              <a:rPr lang="pt-BR" dirty="0" smtClean="0">
                <a:solidFill>
                  <a:srgbClr val="FF0000"/>
                </a:solidFill>
              </a:rPr>
              <a:t>GOE </a:t>
            </a:r>
            <a:r>
              <a:rPr lang="pt-BR" dirty="0" smtClean="0">
                <a:solidFill>
                  <a:srgbClr val="FF0000"/>
                </a:solidFill>
              </a:rPr>
              <a:t>e Diretor</a:t>
            </a:r>
            <a:r>
              <a:rPr lang="pt-BR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Histórico Escolar de Transferência (escola de origem), se houver.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Publicação de equivalência de estudos, se houver.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Publicação de regularização de vida escolar, se houver.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Registros de classificação e reclassificação, se houver.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Ficha Cadastral do Aluno com a rubrica do </a:t>
            </a:r>
            <a:r>
              <a:rPr lang="pt-BR" dirty="0" smtClean="0"/>
              <a:t>GOE, </a:t>
            </a:r>
            <a:r>
              <a:rPr lang="pt-BR" dirty="0" smtClean="0"/>
              <a:t>despacho e assinatura do Diretor de Escola. (</a:t>
            </a:r>
            <a:r>
              <a:rPr lang="pt-BR" dirty="0" smtClean="0">
                <a:solidFill>
                  <a:srgbClr val="FF0000"/>
                </a:solidFill>
              </a:rPr>
              <a:t>modelo no site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83568" y="1052736"/>
            <a:ext cx="8136904" cy="72008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Organização da documentação no prontuário do aluno para validação do Supervisor de Ensino:</a:t>
            </a:r>
            <a:endParaRPr kumimoji="0" lang="pt-BR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1691680" y="-27384"/>
            <a:ext cx="5716327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rgbClr val="C00000"/>
                </a:solidFill>
                <a:latin typeface="Goudy Old Style" pitchFamily="18" charset="0"/>
              </a:rPr>
              <a:t>GDAE - Concluinte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79512" y="1412776"/>
            <a:ext cx="8784976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/>
              <a:t>ENSINO MÉDIO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 Histórico Escolar de Conclusão do Ensino Médio, devidamente assinado pelo Diretor e pelo </a:t>
            </a:r>
            <a:r>
              <a:rPr lang="pt-BR" sz="1600" dirty="0" smtClean="0"/>
              <a:t>GOE, </a:t>
            </a:r>
            <a:r>
              <a:rPr lang="pt-BR" sz="1600" dirty="0" smtClean="0"/>
              <a:t>sem rasuras.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 RG ou RNE (confere com o original).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 Certidão de nascimento (confere com o original)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 Certidão de casamento (nos casos de alteração de estado civil, ver averbação no verso), se houver (confere com o original</a:t>
            </a:r>
            <a:r>
              <a:rPr lang="pt-BR" sz="1600" dirty="0" smtClean="0"/>
              <a:t>).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 Histórico </a:t>
            </a:r>
            <a:r>
              <a:rPr lang="pt-BR" sz="1600" dirty="0" smtClean="0"/>
              <a:t>Escolar de Conclusão </a:t>
            </a:r>
            <a:r>
              <a:rPr lang="pt-BR" sz="1600" dirty="0" smtClean="0"/>
              <a:t>do Ensino Fundamental (</a:t>
            </a:r>
            <a:r>
              <a:rPr lang="pt-BR" sz="1600" dirty="0" smtClean="0"/>
              <a:t>confere com o </a:t>
            </a:r>
            <a:r>
              <a:rPr lang="pt-BR" sz="1600" dirty="0" smtClean="0"/>
              <a:t>original, </a:t>
            </a:r>
            <a:r>
              <a:rPr lang="pt-BR" sz="1600" dirty="0" smtClean="0">
                <a:solidFill>
                  <a:srgbClr val="FF0000"/>
                </a:solidFill>
              </a:rPr>
              <a:t>não reter a via original</a:t>
            </a:r>
            <a:r>
              <a:rPr lang="pt-BR" sz="1600" dirty="0" smtClean="0"/>
              <a:t>, se for o caso do aluno ser concluinte da mesma UE </a:t>
            </a:r>
            <a:r>
              <a:rPr lang="pt-BR" sz="1600" dirty="0" smtClean="0">
                <a:solidFill>
                  <a:srgbClr val="FF0000"/>
                </a:solidFill>
              </a:rPr>
              <a:t>entregar a via original do aluno</a:t>
            </a:r>
            <a:r>
              <a:rPr lang="pt-BR" sz="1600" dirty="0" smtClean="0"/>
              <a:t>).</a:t>
            </a:r>
            <a:endParaRPr lang="pt-BR" sz="1600" dirty="0" smtClean="0"/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 </a:t>
            </a:r>
            <a:r>
              <a:rPr lang="pt-BR" sz="1600" dirty="0" smtClean="0">
                <a:solidFill>
                  <a:srgbClr val="FF0000"/>
                </a:solidFill>
              </a:rPr>
              <a:t>Publicação da conclusão do Ensino Fundamental </a:t>
            </a:r>
            <a:r>
              <a:rPr lang="pt-BR" sz="1600" dirty="0" smtClean="0"/>
              <a:t>no sistema GDAE, acompanhada da cópia do Histórico Escolar de conclusão do Ensino Fundamental (ou lauda, para concluintes anteriores à implantação do sistema GDAE).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 Ficha Individual do Aluno assinado pelo </a:t>
            </a:r>
            <a:r>
              <a:rPr lang="pt-BR" sz="1600" dirty="0" smtClean="0"/>
              <a:t>GOE e </a:t>
            </a:r>
            <a:r>
              <a:rPr lang="pt-BR" sz="1600" dirty="0" smtClean="0"/>
              <a:t>Diretor.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 Histórico Escolar de Transferência (escola de origem), se houver</a:t>
            </a:r>
            <a:r>
              <a:rPr lang="pt-BR" sz="16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 Documento probatório para </a:t>
            </a:r>
            <a:r>
              <a:rPr lang="pt-BR" sz="1600" dirty="0" smtClean="0">
                <a:solidFill>
                  <a:srgbClr val="FF0000"/>
                </a:solidFill>
              </a:rPr>
              <a:t>Dispensa de Educação Física para cada ano letivo</a:t>
            </a:r>
            <a:r>
              <a:rPr lang="pt-BR" sz="1600" dirty="0" smtClean="0"/>
              <a:t> se for o caso.</a:t>
            </a:r>
            <a:endParaRPr lang="pt-BR" sz="1600" dirty="0" smtClean="0"/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 Publicação de equivalência de estudos, se houver.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 Publicação de regularização de vida escolar, se houver.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 Registros de classificação e reclassificação, se houver</a:t>
            </a:r>
            <a:r>
              <a:rPr lang="pt-BR" sz="16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pt-BR" sz="1600" dirty="0" smtClean="0"/>
              <a:t> Ficha Cadastral do Aluno com a rubrica do GOE, despacho e assinatura do Diretor de Escola. (</a:t>
            </a:r>
            <a:r>
              <a:rPr lang="pt-BR" sz="1600" dirty="0" smtClean="0">
                <a:solidFill>
                  <a:srgbClr val="FF0000"/>
                </a:solidFill>
              </a:rPr>
              <a:t>modelo no site</a:t>
            </a:r>
            <a:r>
              <a:rPr lang="pt-BR" sz="1600" dirty="0" smtClean="0"/>
              <a:t>).</a:t>
            </a:r>
            <a:endParaRPr lang="pt-BR" sz="1600" dirty="0" smtClean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83568" y="764704"/>
            <a:ext cx="8136904" cy="72008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oudy Old Style" pitchFamily="18" charset="0"/>
                <a:ea typeface="+mj-ea"/>
                <a:cs typeface="+mj-cs"/>
              </a:rPr>
              <a:t>Organização da documentação no prontuário do aluno para validação do Supervisor de Ensino:</a:t>
            </a:r>
            <a:endParaRPr kumimoji="0" lang="pt-BR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835696" y="44624"/>
            <a:ext cx="5716327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rgbClr val="C00000"/>
                </a:solidFill>
                <a:latin typeface="Goudy Old Style" pitchFamily="18" charset="0"/>
              </a:rPr>
              <a:t>GDAE - Concluinte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2904" t="10080" r="22984" b="4241"/>
          <a:stretch>
            <a:fillRect/>
          </a:stretch>
        </p:blipFill>
        <p:spPr bwMode="auto">
          <a:xfrm>
            <a:off x="1259632" y="764704"/>
            <a:ext cx="684155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835696" y="44624"/>
            <a:ext cx="5716327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rgbClr val="C00000"/>
                </a:solidFill>
                <a:latin typeface="Goudy Old Style" pitchFamily="18" charset="0"/>
              </a:rPr>
              <a:t>GDAE - Concluinte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848" t="10080" r="9048" b="4561"/>
          <a:stretch>
            <a:fillRect/>
          </a:stretch>
        </p:blipFill>
        <p:spPr bwMode="auto">
          <a:xfrm>
            <a:off x="-1" y="836712"/>
            <a:ext cx="908145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e 9"/>
          <p:cNvSpPr/>
          <p:nvPr/>
        </p:nvSpPr>
        <p:spPr>
          <a:xfrm>
            <a:off x="5519182" y="2204864"/>
            <a:ext cx="1861130" cy="50405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2339752" y="1628800"/>
            <a:ext cx="3184970" cy="1656184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no link “Concluintes – Consulta Pública”;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835696" y="44624"/>
            <a:ext cx="5716327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 smtClean="0">
                <a:solidFill>
                  <a:srgbClr val="C00000"/>
                </a:solidFill>
                <a:latin typeface="Goudy Old Style" pitchFamily="18" charset="0"/>
              </a:rPr>
              <a:t>GDAE - Concluinte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738" t="10660" r="9048" b="8761"/>
          <a:stretch>
            <a:fillRect/>
          </a:stretch>
        </p:blipFill>
        <p:spPr bwMode="auto">
          <a:xfrm>
            <a:off x="0" y="1196752"/>
            <a:ext cx="9144000" cy="504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720080"/>
            <a:ext cx="9144000" cy="476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Entrar no site da Diretoria de Ensino de Osasco: </a:t>
            </a:r>
            <a:r>
              <a:rPr lang="pt-BR" b="1" dirty="0" err="1" smtClean="0"/>
              <a:t>deosasco</a:t>
            </a:r>
            <a:r>
              <a:rPr lang="pt-BR" b="1" dirty="0" smtClean="0"/>
              <a:t>.</a:t>
            </a:r>
            <a:r>
              <a:rPr lang="pt-BR" b="1" dirty="0" err="1" smtClean="0"/>
              <a:t>edunet</a:t>
            </a:r>
            <a:r>
              <a:rPr lang="pt-BR" b="1" dirty="0" smtClean="0"/>
              <a:t>.</a:t>
            </a:r>
            <a:r>
              <a:rPr lang="pt-BR" b="1" dirty="0" err="1" smtClean="0"/>
              <a:t>sp</a:t>
            </a:r>
            <a:r>
              <a:rPr lang="pt-BR" b="1" dirty="0" smtClean="0"/>
              <a:t>.</a:t>
            </a:r>
            <a:r>
              <a:rPr lang="pt-BR" b="1" dirty="0" err="1" smtClean="0"/>
              <a:t>gov.br</a:t>
            </a:r>
            <a:endParaRPr lang="pt-BR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860" t="10790" r="12010" b="6938"/>
          <a:stretch>
            <a:fillRect/>
          </a:stretch>
        </p:blipFill>
        <p:spPr bwMode="auto">
          <a:xfrm>
            <a:off x="0" y="1412776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4439062" y="5085184"/>
            <a:ext cx="1080120" cy="43204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H="1">
            <a:off x="5508104" y="4725144"/>
            <a:ext cx="2320874" cy="1080120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Clique no link “Intranet”;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288032"/>
            <a:ext cx="9144000" cy="40466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200" b="1" dirty="0" smtClean="0">
                <a:solidFill>
                  <a:sysClr val="windowText" lastClr="000000"/>
                </a:solidFill>
                <a:latin typeface="Goudy Old Style" pitchFamily="18" charset="0"/>
              </a:rPr>
              <a:t>Modelo de Histórico Escolar e Manual de Padronização de Documento Escolar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975" t="10633" r="5302" b="4305"/>
          <a:stretch>
            <a:fillRect/>
          </a:stretch>
        </p:blipFill>
        <p:spPr bwMode="auto">
          <a:xfrm>
            <a:off x="1" y="764704"/>
            <a:ext cx="911027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5170221" y="1988840"/>
            <a:ext cx="3517314" cy="396044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2771800" y="1844824"/>
            <a:ext cx="2946789" cy="1368152"/>
          </a:xfrm>
          <a:prstGeom prst="rightArrow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Fazer o </a:t>
            </a:r>
            <a:r>
              <a:rPr lang="pt-BR" dirty="0" err="1" smtClean="0"/>
              <a:t>login</a:t>
            </a:r>
            <a:r>
              <a:rPr lang="pt-BR" dirty="0" smtClean="0"/>
              <a:t> com o       e-mail institucional;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813F5524BF7245916280FBA2E886E2" ma:contentTypeVersion="2" ma:contentTypeDescription="Crie um novo documento." ma:contentTypeScope="" ma:versionID="812088608ebbc9ca29d4b2d11dc321b1">
  <xsd:schema xmlns:xsd="http://www.w3.org/2001/XMLSchema" xmlns:xs="http://www.w3.org/2001/XMLSchema" xmlns:p="http://schemas.microsoft.com/office/2006/metadata/properties" xmlns:ns2="c9be596e-268f-4446-9342-e49d289b0338" targetNamespace="http://schemas.microsoft.com/office/2006/metadata/properties" ma:root="true" ma:fieldsID="6dc426d52ff5871c39eaf81fcbe04001" ns2:_="">
    <xsd:import namespace="c9be596e-268f-4446-9342-e49d289b033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e596e-268f-4446-9342-e49d289b03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324C9A-4DF5-4709-84E7-07009E86890E}"/>
</file>

<file path=customXml/itemProps2.xml><?xml version="1.0" encoding="utf-8"?>
<ds:datastoreItem xmlns:ds="http://schemas.openxmlformats.org/officeDocument/2006/customXml" ds:itemID="{624D2FD9-35A7-46C7-B77F-3B373940A126}"/>
</file>

<file path=customXml/itemProps3.xml><?xml version="1.0" encoding="utf-8"?>
<ds:datastoreItem xmlns:ds="http://schemas.openxmlformats.org/officeDocument/2006/customXml" ds:itemID="{C6CC4974-A91A-4BF3-96BF-072FA155D730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4555</TotalTime>
  <Words>740</Words>
  <Application>Microsoft Office PowerPoint</Application>
  <PresentationFormat>Apresentação na tela (4:3)</PresentationFormat>
  <Paragraphs>66</Paragraphs>
  <Slides>15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Fluxo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FDE</dc:creator>
  <cp:lastModifiedBy>Usuario</cp:lastModifiedBy>
  <cp:revision>702</cp:revision>
  <dcterms:created xsi:type="dcterms:W3CDTF">2014-10-14T18:36:56Z</dcterms:created>
  <dcterms:modified xsi:type="dcterms:W3CDTF">2017-01-10T12:41:06Z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0x010100BD813F5524BF7245916280FBA2E886E2</vt:lpwstr>
  </property>
</Properties>
</file>