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63" r:id="rId5"/>
    <p:sldId id="259" r:id="rId6"/>
    <p:sldId id="260" r:id="rId7"/>
    <p:sldId id="261" r:id="rId8"/>
    <p:sldId id="262" r:id="rId9"/>
    <p:sldId id="264"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46795C3E-A8FF-4E77-9AFD-DC88890CEA56}" type="slidenum">
              <a:rPr lang="pt-BR" smtClean="0"/>
              <a:pPr/>
              <a:t>‹nº›</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6795C3E-A8FF-4E77-9AFD-DC88890CEA5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6795C3E-A8FF-4E77-9AFD-DC88890CEA5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6795C3E-A8FF-4E77-9AFD-DC88890CEA56}" type="slidenum">
              <a:rPr lang="pt-BR" smtClean="0"/>
              <a:pPr/>
              <a:t>‹nº›</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46795C3E-A8FF-4E77-9AFD-DC88890CEA56}"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6795C3E-A8FF-4E77-9AFD-DC88890CEA56}" type="slidenum">
              <a:rPr lang="pt-BR" smtClean="0"/>
              <a:pPr/>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7" name="Espaço Reservado para Data 6"/>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6795C3E-A8FF-4E77-9AFD-DC88890CEA56}" type="slidenum">
              <a:rPr lang="pt-BR" smtClean="0"/>
              <a:pPr/>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6795C3E-A8FF-4E77-9AFD-DC88890CEA5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6795C3E-A8FF-4E77-9AFD-DC88890CEA5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6795C3E-A8FF-4E77-9AFD-DC88890CEA56}" type="slidenum">
              <a:rPr lang="pt-BR" smtClean="0"/>
              <a:pPr/>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333EF0DF-B1B9-4E17-91D9-4F0818ED5065}" type="datetimeFigureOut">
              <a:rPr lang="pt-BR" smtClean="0"/>
              <a:pPr/>
              <a:t>23/02/2017</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46795C3E-A8FF-4E77-9AFD-DC88890CEA56}" type="slidenum">
              <a:rPr lang="pt-BR" smtClean="0"/>
              <a:pPr/>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33EF0DF-B1B9-4E17-91D9-4F0818ED5065}" type="datetimeFigureOut">
              <a:rPr lang="pt-BR" smtClean="0"/>
              <a:pPr/>
              <a:t>23/02/2017</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6795C3E-A8FF-4E77-9AFD-DC88890CEA56}"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dirty="0"/>
              <a:t>Documento Orientador</a:t>
            </a:r>
          </a:p>
          <a:p>
            <a:r>
              <a:rPr lang="pt-BR" sz="1600" dirty="0"/>
              <a:t>Fevereiro/2017</a:t>
            </a:r>
          </a:p>
        </p:txBody>
      </p:sp>
      <p:sp>
        <p:nvSpPr>
          <p:cNvPr id="2" name="Título 1"/>
          <p:cNvSpPr>
            <a:spLocks noGrp="1"/>
          </p:cNvSpPr>
          <p:nvPr>
            <p:ph type="ctrTitle"/>
          </p:nvPr>
        </p:nvSpPr>
        <p:spPr/>
        <p:txBody>
          <a:bodyPr/>
          <a:lstStyle/>
          <a:p>
            <a:r>
              <a:rPr lang="pt-BR" dirty="0"/>
              <a:t>ENSINO MÉDIO INOVADOR </a:t>
            </a:r>
            <a:br>
              <a:rPr lang="pt-BR" dirty="0"/>
            </a:br>
            <a:r>
              <a:rPr lang="pt-BR" dirty="0"/>
              <a:t>2016/2017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Orientações Gerais</a:t>
            </a:r>
          </a:p>
        </p:txBody>
      </p:sp>
      <p:sp>
        <p:nvSpPr>
          <p:cNvPr id="3" name="Espaço Reservado para Conteúdo 2"/>
          <p:cNvSpPr>
            <a:spLocks noGrp="1"/>
          </p:cNvSpPr>
          <p:nvPr>
            <p:ph sz="quarter" idx="1"/>
          </p:nvPr>
        </p:nvSpPr>
        <p:spPr/>
        <p:txBody>
          <a:bodyPr>
            <a:normAutofit fontScale="92500" lnSpcReduction="10000"/>
          </a:bodyPr>
          <a:lstStyle/>
          <a:p>
            <a:pPr algn="just"/>
            <a:r>
              <a:rPr lang="pt-BR" sz="2400" dirty="0"/>
              <a:t>O prazo para preenchimento e validação da PRC é até 31/03/2017. Solicitamos que as escolas evitem deixar o envio para os últimos dias, pois a plataforma PDDE Interativo costuma apresentar inconsistências, ocasionando perdas dos prazos e impossibilidade de execução do Programa. </a:t>
            </a:r>
          </a:p>
          <a:p>
            <a:pPr algn="just"/>
            <a:r>
              <a:rPr lang="pt-BR" sz="2400" dirty="0"/>
              <a:t>Foi proporcionada a oportunidade das escolas que preencheram a opção de jornada de forma equivocada, a efetuarem a correção, porém 25 unidades escolares (lista anexa) não realizaram a ação e serão penalizadas com a devolução dos recursos enviados a mais. Devem buscar orientação de como realizar a devolução da diferença dos valores junto ao Núcleo de Finanças da Diretoria de Ensino. </a:t>
            </a:r>
          </a:p>
          <a:p>
            <a:pPr algn="just"/>
            <a:r>
              <a:rPr lang="pt-BR" sz="2400" dirty="0"/>
              <a:t>As escolas que participam do Programa de Fomento à implementação de escolas de Tempo Integral, instituído pela Portaria nº. 5, de 10/10/2016 estão impedidas de participar do Ensino Médio Inovador.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Das competências – Secretaria de Educação </a:t>
            </a:r>
          </a:p>
        </p:txBody>
      </p:sp>
      <p:sp>
        <p:nvSpPr>
          <p:cNvPr id="3" name="Espaço Reservado para Conteúdo 2"/>
          <p:cNvSpPr>
            <a:spLocks noGrp="1"/>
          </p:cNvSpPr>
          <p:nvPr>
            <p:ph sz="quarter" idx="1"/>
          </p:nvPr>
        </p:nvSpPr>
        <p:spPr/>
        <p:txBody>
          <a:bodyPr/>
          <a:lstStyle/>
          <a:p>
            <a:endParaRPr lang="pt-BR" dirty="0"/>
          </a:p>
          <a:p>
            <a:r>
              <a:rPr lang="pt-BR" dirty="0"/>
              <a:t>Coordenação do programa</a:t>
            </a:r>
          </a:p>
          <a:p>
            <a:r>
              <a:rPr lang="pt-BR" dirty="0"/>
              <a:t>Adesão PAR/SIMEC - seleção de escolas, definição dos CIC obrigatórios</a:t>
            </a:r>
          </a:p>
          <a:p>
            <a:r>
              <a:rPr lang="pt-BR" dirty="0"/>
              <a:t>Elaboração do PAG no PDDE Interativo</a:t>
            </a:r>
          </a:p>
          <a:p>
            <a:r>
              <a:rPr lang="pt-BR" dirty="0"/>
              <a:t>Constituir Comitê Gestor do Programa </a:t>
            </a:r>
          </a:p>
          <a:p>
            <a:r>
              <a:rPr lang="pt-BR" dirty="0"/>
              <a:t>Realizar análise, correção e validação da Proposta de Redesenho Curricular – PRC</a:t>
            </a:r>
          </a:p>
          <a:p>
            <a:r>
              <a:rPr lang="pt-BR" dirty="0"/>
              <a:t>Monitorar as ações das escolas, a execução e alteração dos projetos e socializar as boas práticas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Das competências – Diretoria Regional de Ensino</a:t>
            </a:r>
          </a:p>
        </p:txBody>
      </p:sp>
      <p:sp>
        <p:nvSpPr>
          <p:cNvPr id="3" name="Espaço Reservado para Conteúdo 2"/>
          <p:cNvSpPr>
            <a:spLocks noGrp="1"/>
          </p:cNvSpPr>
          <p:nvPr>
            <p:ph sz="quarter" idx="1"/>
          </p:nvPr>
        </p:nvSpPr>
        <p:spPr/>
        <p:txBody>
          <a:bodyPr/>
          <a:lstStyle/>
          <a:p>
            <a:endParaRPr lang="pt-BR" dirty="0"/>
          </a:p>
          <a:p>
            <a:pPr algn="just"/>
            <a:r>
              <a:rPr lang="pt-BR" dirty="0"/>
              <a:t>Constituir Comitê Interlocutor do Programa com acesso à plataforma PDDE Interativo, para membros da Supervisão, Núcleo Pedagógico e de Finanças, preferencialmente.</a:t>
            </a:r>
          </a:p>
          <a:p>
            <a:pPr algn="just"/>
            <a:r>
              <a:rPr lang="pt-BR" dirty="0"/>
              <a:t>Solicitar e garantir que as escolas identifiquem no espaço escolar a existência do programa</a:t>
            </a:r>
          </a:p>
          <a:p>
            <a:pPr algn="just"/>
            <a:r>
              <a:rPr lang="pt-BR" dirty="0"/>
              <a:t>Zelar para que as escolas cumpram o disposto na Resolução do programa.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Das competências – Unidade Escolar </a:t>
            </a:r>
          </a:p>
        </p:txBody>
      </p:sp>
      <p:sp>
        <p:nvSpPr>
          <p:cNvPr id="3" name="Espaço Reservado para Conteúdo 2"/>
          <p:cNvSpPr>
            <a:spLocks noGrp="1"/>
          </p:cNvSpPr>
          <p:nvPr>
            <p:ph sz="quarter" idx="1"/>
          </p:nvPr>
        </p:nvSpPr>
        <p:spPr/>
        <p:txBody>
          <a:bodyPr>
            <a:normAutofit lnSpcReduction="10000"/>
          </a:bodyPr>
          <a:lstStyle/>
          <a:p>
            <a:endParaRPr lang="pt-BR" dirty="0"/>
          </a:p>
          <a:p>
            <a:endParaRPr lang="pt-BR" dirty="0"/>
          </a:p>
          <a:p>
            <a:pPr algn="just"/>
            <a:r>
              <a:rPr lang="pt-BR" dirty="0"/>
              <a:t>Adesão PDDE Interativo - escolha dos CIC livres para desenvolvimento das atividades curriculares</a:t>
            </a:r>
          </a:p>
          <a:p>
            <a:pPr algn="just"/>
            <a:r>
              <a:rPr lang="pt-BR" dirty="0"/>
              <a:t>Leitura e conhecimento do PAG da Secretaria de Educação no PDDE Interativo, documento que orientará a escola na construção de sua proposta curricular</a:t>
            </a:r>
          </a:p>
          <a:p>
            <a:pPr algn="just"/>
            <a:r>
              <a:rPr lang="pt-BR" dirty="0"/>
              <a:t>Elaboração da PRC no PDDE Interativo e encaminhamento para análise da Secretaria/Comitê Gestor do programa</a:t>
            </a:r>
          </a:p>
          <a:p>
            <a:pPr algn="just"/>
            <a:r>
              <a:rPr lang="pt-BR" dirty="0"/>
              <a:t>Identificar e comunicar à comunidade escolar, em seu espaço físico, que participa do </a:t>
            </a:r>
            <a:r>
              <a:rPr lang="pt-BR" dirty="0" err="1"/>
              <a:t>ProEMI</a:t>
            </a:r>
            <a:r>
              <a:rPr lang="pt-BR"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Das competências – Unidade Escolar </a:t>
            </a:r>
          </a:p>
        </p:txBody>
      </p:sp>
      <p:sp>
        <p:nvSpPr>
          <p:cNvPr id="3" name="Espaço Reservado para Conteúdo 2"/>
          <p:cNvSpPr>
            <a:spLocks noGrp="1"/>
          </p:cNvSpPr>
          <p:nvPr>
            <p:ph sz="quarter" idx="1"/>
          </p:nvPr>
        </p:nvSpPr>
        <p:spPr/>
        <p:txBody>
          <a:bodyPr>
            <a:normAutofit/>
          </a:bodyPr>
          <a:lstStyle/>
          <a:p>
            <a:endParaRPr lang="pt-BR" dirty="0"/>
          </a:p>
          <a:p>
            <a:pPr algn="just"/>
            <a:r>
              <a:rPr lang="pt-BR" dirty="0"/>
              <a:t>Disponibilizar informações e dados escolares que contribuam para o registro institucional do programa e disseminação das experiências significativas no âmbito do programa</a:t>
            </a:r>
          </a:p>
          <a:p>
            <a:pPr algn="just"/>
            <a:r>
              <a:rPr lang="pt-BR" dirty="0"/>
              <a:t>Elaborar relatórios de atividades no PDDE Interativo</a:t>
            </a:r>
          </a:p>
          <a:p>
            <a:pPr algn="just"/>
            <a:r>
              <a:rPr lang="pt-BR" dirty="0"/>
              <a:t>Indicar coordenador pedagógico ou professor , do quadro permanente, para a função de coordenador e articulador das ações de organização curricular inseridas nas PRC.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548680"/>
            <a:ext cx="7772400" cy="868958"/>
          </a:xfrm>
        </p:spPr>
        <p:txBody>
          <a:bodyPr>
            <a:normAutofit fontScale="90000"/>
          </a:bodyPr>
          <a:lstStyle/>
          <a:p>
            <a:br>
              <a:rPr lang="pt-BR" dirty="0"/>
            </a:br>
            <a:br>
              <a:rPr lang="pt-BR" dirty="0"/>
            </a:br>
            <a:br>
              <a:rPr lang="pt-BR" dirty="0"/>
            </a:br>
            <a:r>
              <a:rPr lang="pt-BR" dirty="0"/>
              <a:t>Das competências – Articulador</a:t>
            </a:r>
            <a:br>
              <a:rPr lang="pt-BR" dirty="0"/>
            </a:br>
            <a:endParaRPr lang="pt-BR" dirty="0"/>
          </a:p>
        </p:txBody>
      </p:sp>
      <p:sp>
        <p:nvSpPr>
          <p:cNvPr id="3" name="Espaço Reservado para Conteúdo 2"/>
          <p:cNvSpPr>
            <a:spLocks noGrp="1"/>
          </p:cNvSpPr>
          <p:nvPr>
            <p:ph sz="quarter" idx="1"/>
          </p:nvPr>
        </p:nvSpPr>
        <p:spPr/>
        <p:txBody>
          <a:bodyPr>
            <a:normAutofit fontScale="85000" lnSpcReduction="10000"/>
          </a:bodyPr>
          <a:lstStyle/>
          <a:p>
            <a:endParaRPr lang="pt-BR" dirty="0"/>
          </a:p>
          <a:p>
            <a:pPr algn="just"/>
            <a:r>
              <a:rPr lang="pt-BR" dirty="0"/>
              <a:t>Coordenar o processo de elaboração da PRC pela equipe pedagógica</a:t>
            </a:r>
          </a:p>
          <a:p>
            <a:pPr algn="just"/>
            <a:r>
              <a:rPr lang="pt-BR" dirty="0"/>
              <a:t>Desenvolver e implantar estratégias para a sistematização das ideias e ações propostas pelos professores, visando à elaboração da Proposta de Redesenho Curricular (PRC) da escola, em consonância com o Documento Orientador do Programa Ensino Médio Inovador, as orientações curriculares das Secretarias Estaduais e Distrital e o Projeto Político Pedagógico da escola</a:t>
            </a:r>
          </a:p>
          <a:p>
            <a:pPr algn="just"/>
            <a:r>
              <a:rPr lang="pt-BR" dirty="0"/>
              <a:t>Promover as articulações curriculares necessárias, internas e externas ao contexto escolar, estabelecidas no Projeto de Redesenho Curricular</a:t>
            </a:r>
          </a:p>
          <a:p>
            <a:pPr algn="just"/>
            <a:r>
              <a:rPr lang="pt-BR" dirty="0"/>
              <a:t>Coordenar e acompanhar a execução das ações de redesenho do currículo da escola</a:t>
            </a:r>
          </a:p>
          <a:p>
            <a:pPr algn="just"/>
            <a:r>
              <a:rPr lang="pt-BR" dirty="0"/>
              <a:t>Elaborar Relatórios de Atividades via Sistema PDDE Interativo.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548680"/>
            <a:ext cx="7772400" cy="868958"/>
          </a:xfrm>
        </p:spPr>
        <p:txBody>
          <a:bodyPr>
            <a:normAutofit fontScale="90000"/>
          </a:bodyPr>
          <a:lstStyle/>
          <a:p>
            <a:br>
              <a:rPr lang="pt-BR" dirty="0"/>
            </a:br>
            <a:br>
              <a:rPr lang="pt-BR" dirty="0"/>
            </a:br>
            <a:br>
              <a:rPr lang="pt-BR" dirty="0"/>
            </a:br>
            <a:r>
              <a:rPr lang="pt-BR" dirty="0"/>
              <a:t>Das competências – Aluno Monitor</a:t>
            </a:r>
          </a:p>
        </p:txBody>
      </p:sp>
      <p:sp>
        <p:nvSpPr>
          <p:cNvPr id="3" name="Espaço Reservado para Conteúdo 2"/>
          <p:cNvSpPr>
            <a:spLocks noGrp="1"/>
          </p:cNvSpPr>
          <p:nvPr>
            <p:ph sz="quarter" idx="1"/>
          </p:nvPr>
        </p:nvSpPr>
        <p:spPr/>
        <p:txBody>
          <a:bodyPr>
            <a:normAutofit fontScale="70000" lnSpcReduction="20000"/>
          </a:bodyPr>
          <a:lstStyle/>
          <a:p>
            <a:pPr>
              <a:buNone/>
            </a:pPr>
            <a:endParaRPr lang="pt-BR" dirty="0"/>
          </a:p>
          <a:p>
            <a:pPr algn="just"/>
            <a:r>
              <a:rPr lang="pt-BR" dirty="0"/>
              <a:t>Atribuição:  Os alunos-monitores deverão atuar como auxiliares dos professores na implementação da PRC que foi elaborada pela comunidade escolar e aprovada pela secretaria. Neste sentido, é fundamental que os professores observem os estudantes com potencial para atuarem como monitores, lembrando que cada um apresenta suas peculiaridades em relação às diferentes disciplinas do currículo e, desta forma, contribuirão de diferentes maneiras no processo de aprendizagem junto aos seus colegas. </a:t>
            </a:r>
            <a:r>
              <a:rPr lang="pt-BR" b="1" u="sng" dirty="0"/>
              <a:t>RESSALTAMOS</a:t>
            </a:r>
            <a:r>
              <a:rPr lang="pt-BR" b="1" dirty="0"/>
              <a:t> que essa atuação do aluno não é obrigatória na elaboração da PRC, ficará a critério da escola, analisar a funcionalidade e relevância para que de fato, se</a:t>
            </a:r>
            <a:r>
              <a:rPr lang="pt-BR" dirty="0"/>
              <a:t> </a:t>
            </a:r>
            <a:r>
              <a:rPr lang="pt-BR" b="1" dirty="0"/>
              <a:t>traduza no auxílio esperado pelos professores, em suas diferentes disciplinas. </a:t>
            </a:r>
          </a:p>
          <a:p>
            <a:pPr algn="just"/>
            <a:r>
              <a:rPr lang="pt-BR" dirty="0"/>
              <a:t>Legislação:  De acordo com a Resolução nº 10, de 18 de abril de 2013, o ressarcimento das despesas com transporte e alimentação dos alunos-monitores, poderá ser realizado por transferência bancária e/ou ordem de pagamento, caso o aluno-monitor possuir conta corrente, caso contrário, o ressarcimento somente deverá ocorrer por meio de cheque nominal. Considerando o valor máximo de R$ 100,00 (cem reais) mensais, respeitado o limite de utilização, para essa finalidade, de até 10% (dez por cento) do total de recursos transferidos para cobertura de despesas de custeio. </a:t>
            </a:r>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Das competências – Aluno Monitor</a:t>
            </a:r>
          </a:p>
        </p:txBody>
      </p:sp>
      <p:sp>
        <p:nvSpPr>
          <p:cNvPr id="3" name="Espaço Reservado para Conteúdo 2"/>
          <p:cNvSpPr>
            <a:spLocks noGrp="1"/>
          </p:cNvSpPr>
          <p:nvPr>
            <p:ph sz="quarter" idx="1"/>
          </p:nvPr>
        </p:nvSpPr>
        <p:spPr/>
        <p:txBody>
          <a:bodyPr>
            <a:normAutofit/>
          </a:bodyPr>
          <a:lstStyle/>
          <a:p>
            <a:endParaRPr lang="pt-BR" dirty="0"/>
          </a:p>
          <a:p>
            <a:pPr algn="just"/>
            <a:r>
              <a:rPr lang="pt-BR" dirty="0"/>
              <a:t>As atividades desempenhadas pelos alunos-monitores são consideradas de natureza voluntária, de acordo com a Lei n° 9.608/1998, que dispõe sobre o serviço voluntário, e executadas fora do horário de aula. </a:t>
            </a:r>
          </a:p>
          <a:p>
            <a:pPr algn="just"/>
            <a:r>
              <a:rPr lang="pt-BR" dirty="0"/>
              <a:t>Os alunos-monitores deverão assinar Termo de Compromisso constando o objeto e as condições de seu exercício, conforme modelo disponibilizado pelo FNDE. </a:t>
            </a:r>
          </a:p>
          <a:p>
            <a:pPr algn="just"/>
            <a:r>
              <a:rPr lang="pt-BR" dirty="0"/>
              <a:t>É obrigatório que o aluno do Ensino Médio possua CPF para receber o ressarcimento de transporte e alimentação.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trimônio Líquido">
  <a:themeElements>
    <a:clrScheme name="Patrimônio Líquid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trimônio Líquid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trimônio Líquid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268</TotalTime>
  <Words>827</Words>
  <Application>Microsoft Office PowerPoint</Application>
  <PresentationFormat>Apresentação na tela (4:3)</PresentationFormat>
  <Paragraphs>48</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Franklin Gothic Book</vt:lpstr>
      <vt:lpstr>Perpetua</vt:lpstr>
      <vt:lpstr>Wingdings 2</vt:lpstr>
      <vt:lpstr>Patrimônio Líquido</vt:lpstr>
      <vt:lpstr>ENSINO MÉDIO INOVADOR  2016/2017</vt:lpstr>
      <vt:lpstr>Orientações Gerais</vt:lpstr>
      <vt:lpstr>Das competências – Secretaria de Educação </vt:lpstr>
      <vt:lpstr>Das competências – Diretoria Regional de Ensino</vt:lpstr>
      <vt:lpstr>Das competências – Unidade Escolar </vt:lpstr>
      <vt:lpstr>Das competências – Unidade Escolar </vt:lpstr>
      <vt:lpstr>   Das competências – Articulador </vt:lpstr>
      <vt:lpstr>   Das competências – Aluno Monitor</vt:lpstr>
      <vt:lpstr>Das competências – Aluno Monitor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ENSINO MÉDIO INOVADOR  2016/2017</dc:title>
  <dc:creator>Luciana.Souza</dc:creator>
  <cp:lastModifiedBy>PE01RGZF</cp:lastModifiedBy>
  <cp:revision>21</cp:revision>
  <dcterms:created xsi:type="dcterms:W3CDTF">2017-02-16T13:45:22Z</dcterms:created>
  <dcterms:modified xsi:type="dcterms:W3CDTF">2017-02-23T13:15:59Z</dcterms:modified>
</cp:coreProperties>
</file>