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9" r:id="rId4"/>
    <p:sldId id="263" r:id="rId5"/>
    <p:sldId id="260" r:id="rId6"/>
    <p:sldId id="262" r:id="rId7"/>
    <p:sldId id="265" r:id="rId8"/>
    <p:sldId id="266" r:id="rId9"/>
    <p:sldId id="264" r:id="rId10"/>
    <p:sldId id="271" r:id="rId11"/>
    <p:sldId id="267" r:id="rId12"/>
    <p:sldId id="273" r:id="rId13"/>
    <p:sldId id="268" r:id="rId14"/>
    <p:sldId id="272" r:id="rId15"/>
    <p:sldId id="270" r:id="rId16"/>
    <p:sldId id="269" r:id="rId17"/>
    <p:sldId id="282" r:id="rId18"/>
    <p:sldId id="274" r:id="rId19"/>
    <p:sldId id="275" r:id="rId20"/>
    <p:sldId id="276" r:id="rId21"/>
    <p:sldId id="277" r:id="rId22"/>
    <p:sldId id="278" r:id="rId23"/>
    <p:sldId id="280" r:id="rId24"/>
    <p:sldId id="286" r:id="rId25"/>
    <p:sldId id="283" r:id="rId26"/>
    <p:sldId id="284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50" autoAdjust="0"/>
  </p:normalViewPr>
  <p:slideViewPr>
    <p:cSldViewPr snapToGrid="0" snapToObjects="1">
      <p:cViewPr varScale="1">
        <p:scale>
          <a:sx n="69" d="100"/>
          <a:sy n="69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3A0FE-6B35-F04B-8C5E-ED341A7A11DB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8A191-BBA5-5446-B33C-CB47EEA92C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958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2FCF-AB56-4CC3-BEB1-2A1463D57CF7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5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B85C-6C1D-40DC-ADDA-439A87FF160C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5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0D48-F509-4FB9-8736-14C105596D92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54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CAAC-C7AA-42B0-9572-794B81DA19C9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369A-51F7-48E0-A072-95873438CD1F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0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D86E-3BCB-4B6E-AC0E-142DA1BD4322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27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29F-F9D0-45CC-A010-F5972D2E447D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10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C7D-F7D6-4436-9F26-02E48BD66F5E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97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2AB9-5B1B-45FB-B3B9-DEF1945B7714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88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FC3D-5416-4A5E-909F-7018E66AD2E1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4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ED57-512C-4161-9B17-D1DCB379F60D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677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3A04-E942-48A4-9C65-EB3E2FC1E602}" type="datetime1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3CC9-0D6E-D94A-9CDD-BFCC9572B09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26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43100" y="749300"/>
            <a:ext cx="6886575" cy="1555750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latin typeface="Verdana" charset="0"/>
                <a:cs typeface="Verdana" charset="0"/>
              </a:rPr>
              <a:t/>
            </a:r>
            <a:br>
              <a:rPr lang="en-US" sz="2500" b="1" dirty="0" smtClean="0">
                <a:latin typeface="Verdana" charset="0"/>
                <a:cs typeface="Verdana" charset="0"/>
              </a:rPr>
            </a:br>
            <a:r>
              <a:rPr lang="en-US" sz="2800" b="1" dirty="0" smtClean="0">
                <a:latin typeface="Verdana"/>
                <a:cs typeface="Verdana"/>
              </a:rPr>
              <a:t>Cadastro de Profissional Escolar em Sala de </a:t>
            </a:r>
            <a:r>
              <a:rPr lang="en-US" sz="2800" b="1" dirty="0">
                <a:latin typeface="Verdana"/>
                <a:cs typeface="Verdana"/>
              </a:rPr>
              <a:t>Aula</a:t>
            </a:r>
            <a:br>
              <a:rPr lang="en-US" sz="2800" b="1" dirty="0">
                <a:latin typeface="Verdana"/>
                <a:cs typeface="Verdana"/>
              </a:rPr>
            </a:br>
            <a:r>
              <a:rPr lang="en-US" sz="2800" b="1" dirty="0">
                <a:latin typeface="Verdana"/>
                <a:cs typeface="Verdana"/>
              </a:rPr>
              <a:t>Censo </a:t>
            </a:r>
            <a:r>
              <a:rPr lang="en-US" sz="2800" b="1" dirty="0" err="1">
                <a:latin typeface="Verdana"/>
                <a:cs typeface="Verdana"/>
              </a:rPr>
              <a:t>Escolar</a:t>
            </a:r>
            <a:r>
              <a:rPr lang="en-US" sz="2800" b="1" dirty="0">
                <a:latin typeface="Verdana"/>
                <a:cs typeface="Verdana"/>
              </a:rPr>
              <a:t> </a:t>
            </a:r>
            <a:r>
              <a:rPr lang="en-US" sz="2800" b="1" dirty="0" smtClean="0">
                <a:latin typeface="Verdana"/>
                <a:cs typeface="Verdana"/>
              </a:rPr>
              <a:t>2017 </a:t>
            </a:r>
            <a:r>
              <a:rPr lang="en-US" sz="3200" b="1" dirty="0">
                <a:latin typeface="Verdana" charset="0"/>
                <a:cs typeface="Verdana" charset="0"/>
              </a:rPr>
              <a:t/>
            </a:r>
            <a:br>
              <a:rPr lang="en-US" sz="3200" b="1" dirty="0">
                <a:latin typeface="Verdana" charset="0"/>
                <a:cs typeface="Verdana" charset="0"/>
              </a:rPr>
            </a:br>
            <a:r>
              <a:rPr lang="en-US" sz="2800" b="1" dirty="0" smtClean="0">
                <a:latin typeface="Verdana"/>
                <a:cs typeface="Verdana"/>
              </a:rPr>
              <a:t/>
            </a:r>
            <a:br>
              <a:rPr lang="en-US" sz="2800" b="1" dirty="0" smtClean="0">
                <a:latin typeface="Verdana"/>
                <a:cs typeface="Verdana"/>
              </a:rPr>
            </a:br>
            <a:endParaRPr lang="en-US" sz="2500" b="1" dirty="0">
              <a:latin typeface="Verdana" charset="0"/>
              <a:cs typeface="Verdana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72000" y="352425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 smtClean="0"/>
              <a:t>SISTEMA DE CADASTRO DE ALUNOS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DEINF - Departamento de Informação e Monitoramento</a:t>
            </a:r>
          </a:p>
          <a:p>
            <a:pPr algn="ctr"/>
            <a:r>
              <a:rPr lang="pt-BR" dirty="0" smtClean="0"/>
              <a:t>CIMA  - Coordenadoria de Informação, Monitoramento e Avaliação Educacional</a:t>
            </a:r>
          </a:p>
          <a:p>
            <a:pPr algn="ctr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0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5363"/>
            <a:ext cx="64008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129212" y="1408747"/>
            <a:ext cx="378618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Se o profissional já possui cadastro o usuário da escola deverá </a:t>
            </a:r>
            <a:r>
              <a:rPr lang="pt-BR" b="1" dirty="0" smtClean="0">
                <a:solidFill>
                  <a:srgbClr val="FF0000"/>
                </a:solidFill>
              </a:rPr>
              <a:t>ATUALIZAR </a:t>
            </a:r>
            <a:r>
              <a:rPr lang="pt-BR" b="1" dirty="0" smtClean="0">
                <a:solidFill>
                  <a:srgbClr val="0070C0"/>
                </a:solidFill>
              </a:rPr>
              <a:t>o cadastro na opção 8.3.2 - Alterar Cadastro do Profissional Escolar em Sala de Aula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6286500" y="3819525"/>
            <a:ext cx="10953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867149" y="4362450"/>
            <a:ext cx="51911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</a:rPr>
              <a:t> Um cadastro incorreto poderá prejudicar docentes que pretendam realizar cursos oferecidos pelo MEC (Plataforma Freire)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5363"/>
            <a:ext cx="64008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417344" y="1515070"/>
            <a:ext cx="341471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Se o profissional não possui cadastro deverá ser cadastrado na opção 8.3.1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6286500" y="2924175"/>
            <a:ext cx="838200" cy="67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165225"/>
            <a:ext cx="75438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66849" y="452735"/>
            <a:ext cx="66198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exibirá a ficha cadastral do Profissional Escolar em Sala de Aula e todos os campos da ficha devem ser preenchidos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66849" y="4810125"/>
            <a:ext cx="568642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0070C0"/>
                </a:solidFill>
              </a:rPr>
              <a:t> Se o docente possuir deficiência informar “S”</a:t>
            </a:r>
          </a:p>
          <a:p>
            <a:pPr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0070C0"/>
                </a:solidFill>
              </a:rPr>
              <a:t> O Sistema exibe a tabela com as opções de códigos das deficiências, veja ao lado</a:t>
            </a:r>
            <a:endParaRPr lang="pt-BR" sz="1600" b="1" dirty="0">
              <a:solidFill>
                <a:srgbClr val="0070C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019426" y="4445000"/>
            <a:ext cx="3135216" cy="19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642" y="3123347"/>
            <a:ext cx="2924175" cy="1800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357562" y="1295768"/>
            <a:ext cx="5686427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0070C0"/>
                </a:solidFill>
              </a:rPr>
              <a:t> CPF – informar conforme está na Receita Federal inclusive o nome.</a:t>
            </a:r>
          </a:p>
          <a:p>
            <a:pPr>
              <a:buFont typeface="Arial" pitchFamily="34" charset="0"/>
              <a:buChar char="•"/>
            </a:pPr>
            <a:r>
              <a:rPr lang="pt-BR" sz="1600" b="1" dirty="0">
                <a:solidFill>
                  <a:srgbClr val="0070C0"/>
                </a:solidFill>
              </a:rPr>
              <a:t> O</a:t>
            </a:r>
            <a:r>
              <a:rPr lang="pt-BR" sz="1600" b="1" dirty="0" smtClean="0">
                <a:solidFill>
                  <a:srgbClr val="0070C0"/>
                </a:solidFill>
              </a:rPr>
              <a:t>s casos de nome informado errado e/ou incompleto (casamento/separação) na Receita orientar o profissional a procurar a Receita Federal para correção/alteração e somente no próximo ano corrigir nos Sistema Cadastro de Alunos e Educacenso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2412695" y="3111650"/>
            <a:ext cx="1097268" cy="12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165225"/>
            <a:ext cx="75438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66849" y="452735"/>
            <a:ext cx="66198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exibirá a ficha cadastral do Profissional Escolar em Sala de Aula e todos os campos da ficha devem ser preenchidos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66849" y="5111175"/>
            <a:ext cx="568642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0070C0"/>
                </a:solidFill>
              </a:rPr>
              <a:t> O campo Outros Cursos deverá ser preenchido com “S” somente se o docente comprovar cursos de no </a:t>
            </a:r>
            <a:r>
              <a:rPr lang="pt-BR" sz="1600" b="1" dirty="0" smtClean="0">
                <a:solidFill>
                  <a:srgbClr val="FF0000"/>
                </a:solidFill>
              </a:rPr>
              <a:t>mínimo 80hs </a:t>
            </a:r>
            <a:endParaRPr lang="pt-BR" sz="1600" b="1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7153275" y="4762500"/>
            <a:ext cx="676275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742950"/>
            <a:ext cx="7515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333875" y="4648200"/>
            <a:ext cx="459105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Se o usuário informou “s” para OUTROS CURSOS ESPECÍFICOS, o Sistema exibirá as opções de Cursos com </a:t>
            </a:r>
            <a:r>
              <a:rPr lang="pt-BR" b="1" dirty="0" smtClean="0">
                <a:solidFill>
                  <a:srgbClr val="FF0000"/>
                </a:solidFill>
              </a:rPr>
              <a:t>no mínimo 80 horas </a:t>
            </a:r>
            <a:r>
              <a:rPr lang="pt-BR" b="1" dirty="0" smtClean="0">
                <a:solidFill>
                  <a:srgbClr val="0070C0"/>
                </a:solidFill>
              </a:rPr>
              <a:t>para ser marcado com (X)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165225"/>
            <a:ext cx="75438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42925" y="160199"/>
            <a:ext cx="799147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retorna na tela inicial do cadastramento para que o usuário informe o campo de ESCOLARIDADE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Se o usuário </a:t>
            </a:r>
            <a:r>
              <a:rPr lang="pt-BR" b="1" dirty="0" smtClean="0">
                <a:solidFill>
                  <a:srgbClr val="FF0000"/>
                </a:solidFill>
              </a:rPr>
              <a:t>clicar no campo ESCOLARIDADE em branco </a:t>
            </a:r>
            <a:r>
              <a:rPr lang="pt-BR" b="1" dirty="0" smtClean="0">
                <a:solidFill>
                  <a:srgbClr val="0070C0"/>
                </a:solidFill>
              </a:rPr>
              <a:t>o Sistema exibirá uma tabela com os códigos e descrição, veja a tabela abaixo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usuário deverá optar por um dos códigos da DESCRIÇÃO DA ESCOLARIDADE desde que tenha no prontuário do profissional os comprovantes da formação e clicar em continuar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2990850" y="5057775"/>
            <a:ext cx="241935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1276350" y="5057775"/>
            <a:ext cx="131445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2481649"/>
            <a:ext cx="4381500" cy="29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200025" y="545664"/>
            <a:ext cx="865822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exibe a tela para informação dos dados dos cursos superiores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Inicialmente o usuário deve informar se o docente possui PÓS-GRADUAÇÃO, marcando com um “X” em: ESPECIALIZAÇÃO, MESTRADO OU DOUTORADO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05" y="1828799"/>
            <a:ext cx="7348250" cy="423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85725" y="83999"/>
            <a:ext cx="8943975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Na sequência o usuário deverá informar os códigos de cursos superiores, de instituição de ensino superior e o ano de início do curso (para estudantes) ou o ano de conclusão do curso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Para consultar os códigos de cursos e das instituição de ensino superior o usuário poderá  consultar na opção 8.6.0 CONSULTAR CURSOS / INSTITUICOES DE ENSINO SUPERIOR  e nas tabelas anexas a este manual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Os campos Curso e Instituição de Ensino Superior são obrigatórios para o docente que concluiu o ensino superior 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campo Formação/Complementação pedagógica deve ser obrigatoriamente preenchido com S (sim) ou N (não) para o docente que concluiu um curso superior de bacharelado ou tecnológico.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Caso a instituição não seja encontrada na respectiva tabela, o campo deverá ser preenchido com o código 9999999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40" y="3588454"/>
            <a:ext cx="7762760" cy="2856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42925" y="344269"/>
            <a:ext cx="79914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retorna à tela inicial e exibe uma mensagem informando que foi gerado o RD do Profissional Escolar em Sala de Aula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4" y="1133475"/>
            <a:ext cx="8277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36" y="1924050"/>
            <a:ext cx="7337233" cy="3870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542925" y="369749"/>
            <a:ext cx="79914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Após obter o nº do RD de todos os  registros dos profissionais que atuam em sala de aula, o usuário da escola deverá incluí-los na classe na opção 8.4.1 ou 8.4.2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016080"/>
            <a:ext cx="6391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209550"/>
            <a:ext cx="76009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776787" y="3333750"/>
            <a:ext cx="429101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Antes de iniciar a digitação do Cadastro de Profissional Escolar em Sala de Aula é necessário Informar o Término da Digitação da Programação de Vagas e Matriculas  na opção 3.4.1 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3324225" y="1524000"/>
            <a:ext cx="600075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3476625" y="2276475"/>
            <a:ext cx="600075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7896225" y="2162175"/>
            <a:ext cx="600075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1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66838"/>
            <a:ext cx="7620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42925" y="369749"/>
            <a:ext cx="79914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Ao informar o código da escola o Sistema exibirá a relação de classes que possuem disciplina; o usuário deverá marcar com X na classe que queira incluir o profissional  e clicar em continuar 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533650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676400" y="2028825"/>
            <a:ext cx="5857875" cy="32778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TJCABE0           SECRETARIA DA EDUCACAO - CADASTRO DE ALUNOS         12/03/13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08.4.1   INCLUIR PROFISSIONAL ESCOLAR EM SALA DE AULA - POR ESCOLA    10:46:40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***   2013   ***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ESCOLA:       24 -  GAVIAO PEIXOTO BRIGADEIRO          NR.CLASSE:  170.591.481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TARDE    ENSINO FUNDAMENTAL                5. SERIE       TURMA: A  SALA: 001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---------- DISCIPLINAS -----------        ----------- DISCIPLINAS ----------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9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3 - MATEMATICA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6 – LINGUA /LITERATURA PORTUGUESA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7 - LINGUA /LITERATURA INGLESA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5 - CIENCIAS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10 - ARTES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12 - HISTORIA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13 - GEOGRAFIA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.      </a:t>
            </a:r>
          </a:p>
          <a:p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        MARQUE COM UM 'X' NA FRENTE DA(S) DISCIPLINA(S) DESEJADA(S) </a:t>
            </a:r>
            <a:endParaRPr lang="pt-BR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2925" y="369749"/>
            <a:ext cx="79914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exibirá a relação de disciplinas informadas pela escola na opção 8.1.1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usuário deverá marcar X na frente da disciplina e clicar em continuar para que possa incluir o profissional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381125"/>
            <a:ext cx="8277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447926" y="4410075"/>
            <a:ext cx="350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Cada disciplina possui um código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057400" y="4048125"/>
            <a:ext cx="209550" cy="361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5" y="2295525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1219200"/>
            <a:ext cx="7496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42925" y="150674"/>
            <a:ext cx="79914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exibirá a tela com o campo para informar o código RD do profissional a ser informado.</a:t>
            </a:r>
          </a:p>
          <a:p>
            <a:pPr>
              <a:buFont typeface="Arial" pitchFamily="34" charset="0"/>
              <a:buChar char="•"/>
            </a:pP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Tipo – informar conforme categoria (Slide 03)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2219326" y="3962400"/>
            <a:ext cx="1000124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4562475"/>
            <a:ext cx="180975" cy="11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1975" y="2381250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281113"/>
            <a:ext cx="7524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5133975" y="4276725"/>
            <a:ext cx="1000124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42925" y="122099"/>
            <a:ext cx="799147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2- Em seguida o usuário deverá informar a SITUAÇÃO FUNCIONAL/REGIME DE CONTRATAÇÃO 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Obs.: o sistema não aceita informar mais de um regime de contratação em classes diferentes na mesma escola.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4617482"/>
            <a:ext cx="1314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522232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1975" y="2457450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281113"/>
            <a:ext cx="7524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6455884" y="4062412"/>
            <a:ext cx="1392715" cy="626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42925" y="407849"/>
            <a:ext cx="79914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1-  Se a disciplina ainda não possui docente o campo RD ficará em branco e o usuário deverá informar “X” no campo DISCIPLINA SEM DOCENTE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050" y="4617482"/>
            <a:ext cx="1314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1975" y="2447925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33500"/>
            <a:ext cx="7620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61975" y="133171"/>
            <a:ext cx="799147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 </a:t>
            </a:r>
            <a:r>
              <a:rPr lang="pt-BR" b="1" dirty="0" smtClean="0">
                <a:solidFill>
                  <a:srgbClr val="FF0000"/>
                </a:solidFill>
              </a:rPr>
              <a:t>ATENÇÃO : </a:t>
            </a:r>
            <a:r>
              <a:rPr lang="pt-BR" b="1" dirty="0">
                <a:solidFill>
                  <a:srgbClr val="0070C0"/>
                </a:solidFill>
              </a:rPr>
              <a:t>S</a:t>
            </a:r>
            <a:r>
              <a:rPr lang="pt-BR" b="1" dirty="0" smtClean="0">
                <a:solidFill>
                  <a:srgbClr val="0070C0"/>
                </a:solidFill>
              </a:rPr>
              <a:t>e a classe possuir um único aluno com a informação da deficiência SURDEZ SEVERA OU PROFUNDA o Sistema exibe a pergunta: </a:t>
            </a:r>
            <a:r>
              <a:rPr lang="pt-BR" b="1" dirty="0" smtClean="0">
                <a:solidFill>
                  <a:srgbClr val="FF0000"/>
                </a:solidFill>
              </a:rPr>
              <a:t>CLASSE POSSUI TRADUTOR INTERPRETE DE LIBRAS? (S/N) </a:t>
            </a:r>
            <a:r>
              <a:rPr lang="pt-BR" b="1" dirty="0" smtClean="0">
                <a:solidFill>
                  <a:srgbClr val="0070C0"/>
                </a:solidFill>
              </a:rPr>
              <a:t> logo após </a:t>
            </a:r>
            <a:r>
              <a:rPr lang="pt-BR" b="1" dirty="0">
                <a:solidFill>
                  <a:srgbClr val="0070C0"/>
                </a:solidFill>
              </a:rPr>
              <a:t>a informação do primeiro </a:t>
            </a:r>
            <a:r>
              <a:rPr lang="pt-BR" b="1" dirty="0" smtClean="0">
                <a:solidFill>
                  <a:srgbClr val="0070C0"/>
                </a:solidFill>
              </a:rPr>
              <a:t>docente</a:t>
            </a:r>
            <a:r>
              <a:rPr lang="pt-BR" b="1" dirty="0">
                <a:solidFill>
                  <a:srgbClr val="0070C0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09900" y="5133975"/>
            <a:ext cx="4267200" cy="21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7010401" y="4772025"/>
            <a:ext cx="657224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xplosão 2 7"/>
          <p:cNvSpPr/>
          <p:nvPr/>
        </p:nvSpPr>
        <p:spPr>
          <a:xfrm>
            <a:off x="7667625" y="4414837"/>
            <a:ext cx="1238250" cy="714375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2409825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61975" y="133171"/>
            <a:ext cx="79914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 Após o término de todas as informações o usuário deverá utilizar a opção 8.5.1 para Informar o Término da Coleta de Profissional Escolar em Sala de Aula 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214438"/>
            <a:ext cx="59721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>
          <a:xfrm flipH="1">
            <a:off x="7219032" y="3274831"/>
            <a:ext cx="1161820" cy="5861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952500" y="2647950"/>
            <a:ext cx="7134225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70C0"/>
                </a:solidFill>
              </a:rPr>
              <a:t> O período de coleta será de </a:t>
            </a:r>
            <a:r>
              <a:rPr lang="pt-BR" sz="3200" b="1" dirty="0" smtClean="0">
                <a:solidFill>
                  <a:srgbClr val="0070C0"/>
                </a:solidFill>
              </a:rPr>
              <a:t>05/05 </a:t>
            </a:r>
            <a:r>
              <a:rPr lang="pt-BR" sz="3200" b="1" dirty="0" smtClean="0">
                <a:solidFill>
                  <a:srgbClr val="0070C0"/>
                </a:solidFill>
              </a:rPr>
              <a:t>a </a:t>
            </a:r>
            <a:r>
              <a:rPr lang="pt-BR" sz="3200" b="1" dirty="0" smtClean="0">
                <a:solidFill>
                  <a:srgbClr val="0070C0"/>
                </a:solidFill>
              </a:rPr>
              <a:t>20/05/2017</a:t>
            </a:r>
            <a:endParaRPr lang="pt-BR" sz="3200" b="1" dirty="0" smtClean="0">
              <a:solidFill>
                <a:srgbClr val="0070C0"/>
              </a:solidFill>
            </a:endParaRPr>
          </a:p>
          <a:p>
            <a:pPr algn="ctr"/>
            <a:endParaRPr lang="pt-BR" sz="3200" b="1" dirty="0" smtClean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0552" y="452438"/>
            <a:ext cx="7934324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Verdana"/>
                <a:cs typeface="Verdana"/>
              </a:rPr>
              <a:t>Cadastro de Profissional Escolar em Sala de Aula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0552" y="452438"/>
            <a:ext cx="7934324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smtClean="0">
                <a:latin typeface="Verdana"/>
                <a:cs typeface="Verdana"/>
              </a:rPr>
              <a:t>Cadastro de Profissional Escolar em Sala de Aula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2790825"/>
            <a:ext cx="6410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90552" y="1100138"/>
            <a:ext cx="79343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cadastro dos profissionais escolares em sala de aula possui 4 categorias, conforme a tabela abaixo</a:t>
            </a:r>
          </a:p>
          <a:p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0552" y="452438"/>
            <a:ext cx="7934324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smtClean="0">
                <a:latin typeface="Verdana"/>
                <a:cs typeface="Verdana"/>
              </a:rPr>
              <a:t>Cadastro de Profissional Escolar em Sala de Aula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66824"/>
            <a:ext cx="55626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772150" y="2590710"/>
            <a:ext cx="33718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A opção a ser utilizada para o Cadastro de Profissional Escolar em Sala de Aula é a opção 8 no menu principal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5033962" y="2859836"/>
            <a:ext cx="860062" cy="3265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772150" y="4538573"/>
            <a:ext cx="33718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</a:rPr>
              <a:t> É fundamental que a secretaria da escola solicite aos docentes que tragam os documentos que comprovem a ATUALIAÇÃO do cadastro do docente (novos cursos)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7829550" y="4514850"/>
            <a:ext cx="857250" cy="16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833438"/>
            <a:ext cx="5715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905375" y="165735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Para iniciar o cadastramento do Profissional Escolar em Sala de Aula o primeiro passo é Incluir Disciplinas da Turma na opção 8.1.1  ou 8.1.2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905375" y="4372570"/>
            <a:ext cx="4114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 Também na opção 8.1.0 encontram-se as opções para “excluir” ou “consultar” disciplinas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723900"/>
            <a:ext cx="81248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038725" y="2447835"/>
            <a:ext cx="30289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Na opção 8.1.1 o Sistema solicita o código da escola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Informar o código da escola e clicar em continuar.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3952875" y="2714625"/>
            <a:ext cx="1085850" cy="133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2300288"/>
            <a:ext cx="152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47725"/>
            <a:ext cx="76390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981700" y="4714874"/>
            <a:ext cx="302894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exibirá os tipos de ensino e séries/anos que a escola oferece.  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Para informar as disciplinas digitar X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66700" y="3009900"/>
            <a:ext cx="904875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009775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771525"/>
            <a:ext cx="77057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810250" y="4879022"/>
            <a:ext cx="32003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O Sistema exibirá as disciplinas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Informar X em cada disciplina oferecida na série/tipo de ensino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685800" y="2914650"/>
            <a:ext cx="685800" cy="276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225" y="2009775"/>
            <a:ext cx="400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3CC9-0D6E-D94A-9CDD-BFCC9572B0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690563"/>
            <a:ext cx="633412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272088" y="914400"/>
            <a:ext cx="341471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Na sequência o usuário deverá consultar nas opções abaixo se o profissional já possui cadastro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 Esta consulta evitará duplicidades de RD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1202</Words>
  <Application>Microsoft Office PowerPoint</Application>
  <PresentationFormat>Apresentação na tela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Office Theme</vt:lpstr>
      <vt:lpstr> Cadastro de Profissional Escolar em Sala de Aula Censo Escolar 2017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Rangel</dc:creator>
  <cp:lastModifiedBy>Usuario</cp:lastModifiedBy>
  <cp:revision>324</cp:revision>
  <dcterms:created xsi:type="dcterms:W3CDTF">2012-01-03T14:24:07Z</dcterms:created>
  <dcterms:modified xsi:type="dcterms:W3CDTF">2017-05-05T18:31:08Z</dcterms:modified>
</cp:coreProperties>
</file>